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58" r:id="rId6"/>
    <p:sldId id="259" r:id="rId7"/>
    <p:sldId id="264" r:id="rId8"/>
    <p:sldId id="265" r:id="rId9"/>
    <p:sldId id="262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4" y="1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B5EDA-896A-437B-8EED-2B594852BD0A}" type="datetimeFigureOut">
              <a:rPr lang="uk-UA" smtClean="0"/>
              <a:t>09.10.2014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36D80-ABE6-4831-A566-9230AD95942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429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мають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бути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сформульовані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достатньою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чіткістю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дозволяє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громадянину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при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потребі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допомогою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одержання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відповідної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консультації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передбачити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достатньою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даними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обставинами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мірою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наслідки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до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призвести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дана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73F0E-6B19-4EBA-8B05-48A4970EB2CC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773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План апроксимації Директиви 2003/87/ЄС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Третяк Тарас Олексійович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9190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uk-UA" dirty="0" smtClean="0"/>
              <a:t>План дій з імплементації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35975"/>
              </p:ext>
            </p:extLst>
          </p:nvPr>
        </p:nvGraphicFramePr>
        <p:xfrm>
          <a:off x="323528" y="1124744"/>
          <a:ext cx="7620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Регульований компонент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Відповідальна установа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Спеціальні заходи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Попередні строки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Моніторинг, звітування та верифікація викидів парникових газів у регульованих секторах промисловості.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ДАЕІ.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Встановити систему </a:t>
                      </a:r>
                      <a:r>
                        <a:rPr lang="en-GB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MRV </a:t>
                      </a: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«цикл дотримання».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Акредитація </a:t>
                      </a:r>
                      <a:r>
                        <a:rPr lang="uk-UA" sz="1200" kern="50" dirty="0" err="1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верифікаторів</a:t>
                      </a: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.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Встановлення та обслуговування реєстру.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2015-2016 </a:t>
                      </a: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та систематичний контроль у подальшому.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Встановити загальнодержавне обмеження викидів парникових газів до 2020 року.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Кабінет Міністрів України</a:t>
                      </a:r>
                      <a:r>
                        <a:rPr lang="ru-RU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ДАЕІ.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початковий набір обмежень для публічного обговорення. 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Завершити розробку початкового набору обмежень для прийняття Верховною Радою України.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</a:t>
                      </a:r>
                      <a:r>
                        <a:rPr lang="ru-RU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5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8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uk-UA" dirty="0"/>
              <a:t>План дій з імплементації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756030"/>
              </p:ext>
            </p:extLst>
          </p:nvPr>
        </p:nvGraphicFramePr>
        <p:xfrm>
          <a:off x="467544" y="1052736"/>
          <a:ext cx="76200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Регульований компонент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Відповідальна установа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Спеціальні заходи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Попередні строки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Національної план розподілу викидів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Кабінет Міністрів України</a:t>
                      </a:r>
                      <a:r>
                        <a:rPr lang="ru-RU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ДАЕІ.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першу редакцію плану розподілу квот на викиди для проведення його публічного обговорення.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 Завершити розробку плану розподілу квот на викиди для його затвердження Кабінетом Міністрів України. 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Проведення розподілу квот на викиди парникових </a:t>
                      </a:r>
                      <a:r>
                        <a:rPr lang="uk-UA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газів.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2016-2017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Створити </a:t>
                      </a: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адміністратора та оператора торгівельної платформи </a:t>
                      </a:r>
                      <a:r>
                        <a:rPr lang="uk-UA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системи</a:t>
                      </a:r>
                      <a:r>
                        <a:rPr lang="uk-UA" sz="1200" kern="50" baseline="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 торгівлі квотами в Україні (далі – </a:t>
                      </a:r>
                      <a:r>
                        <a:rPr lang="uk-UA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УСТВ).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Кабінет Міністрів України, МЕПР, ДАЕІ.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положення про адміністратора та оператора.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2016-2017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Забезпечити дотримання вимог у галузях промисловості, на яких поширюється правила обмеження викидів парникових газів.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Державна екологічна інспекція.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процедуру оцінки дотримання.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Проведення перевірок на місці.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9375" algn="just">
                        <a:spcAft>
                          <a:spcPts val="0"/>
                        </a:spcAft>
                      </a:pPr>
                      <a:r>
                        <a:rPr lang="uk-UA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2017 </a:t>
                      </a:r>
                      <a:r>
                        <a:rPr lang="en-GB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– 2020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17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 дій з імплементації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713025"/>
              </p:ext>
            </p:extLst>
          </p:nvPr>
        </p:nvGraphicFramePr>
        <p:xfrm>
          <a:off x="395536" y="1484784"/>
          <a:ext cx="7620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Регульований компонент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Відповідальна установа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Спеціальні заходи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Попередні строки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Розробка методології реалізації проектів, які дають можливість отримати к</a:t>
                      </a:r>
                      <a:r>
                        <a:rPr lang="uk-UA" sz="12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воти на нереалізовані викиди та реєстру таких проектів.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ДАЕІ.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Підготувати перелік схвалених проектів, які дають можливість отримати к</a:t>
                      </a:r>
                      <a:r>
                        <a:rPr lang="uk-UA" sz="12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воти на нереалізовані викиди.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Підготувати правила розрахунків для квот на нереалізовані викиди парникових газів в межах УСТВ.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Реєстрація зазначених проектів та видача кредитів власникам проектів.  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2015-2018`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Проведення аукціонів з продажу квот на викиди парникових газів та розподілити прибуток, отриманий від цих аукціонів.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Кабінет Міністрів України</a:t>
                      </a:r>
                      <a:r>
                        <a:rPr lang="ru-RU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ДАЕІ, Оператор ринку.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правила проведення аукціонів.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Провести аукціони.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Розподілити дохід від цих аукціонів. </a:t>
                      </a:r>
                      <a:endParaRPr lang="uk-UA" sz="11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2017-2020</a:t>
                      </a:r>
                      <a:endParaRPr lang="uk-UA" sz="11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974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uk-UA" dirty="0"/>
              <a:t>План дій з імплементації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819065"/>
              </p:ext>
            </p:extLst>
          </p:nvPr>
        </p:nvGraphicFramePr>
        <p:xfrm>
          <a:off x="457200" y="1268760"/>
          <a:ext cx="7620000" cy="527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473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Регульований компонент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Відповідальна установа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Спеціальні заходи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 b="1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Попередні строки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0381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Розробити заходи спрямовані на уникнення викидів парникових газів поза УСТВ.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Міністерство економічного розвитку та торгівлі</a:t>
                      </a:r>
                      <a:r>
                        <a:rPr lang="ru-RU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</a:t>
                      </a: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 Міністерство промислової політики</a:t>
                      </a:r>
                      <a:r>
                        <a:rPr lang="ru-RU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ДАЕІ.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Визначити галузі промисловості, на яких можуть вплинути викиди парникових газів.  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Запропонувати відповіді заходи. 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Визначити  джерела фінансування. 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Провести заходи, спрямовані на забезпечення реалізації.  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2017-2020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168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kern="50" dirty="0">
                          <a:effectLst/>
                          <a:latin typeface="Times New Roman"/>
                          <a:ea typeface="SimSun"/>
                          <a:cs typeface="Calibri"/>
                        </a:rPr>
                        <a:t>Здійснити торгівлю квотами між різними системами торгівлі квотами (наприклад, з </a:t>
                      </a:r>
                      <a:r>
                        <a:rPr lang="uk-UA" sz="15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системою торгівлі</a:t>
                      </a:r>
                      <a:r>
                        <a:rPr lang="uk-UA" sz="1500" kern="50" baseline="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 квотами ЄС</a:t>
                      </a:r>
                      <a:r>
                        <a:rPr lang="uk-UA" sz="15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) 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МЕПР, ДАЕІ</a:t>
                      </a:r>
                      <a:r>
                        <a:rPr lang="ru-RU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Оператор ринку</a:t>
                      </a:r>
                      <a:r>
                        <a:rPr lang="ru-RU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, </a:t>
                      </a: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Адміністратор ринку.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Провести переговори щодо запровадження торгівлі. 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500" kern="50">
                          <a:effectLst/>
                          <a:latin typeface="Times New Roman"/>
                          <a:ea typeface="SimSun"/>
                          <a:cs typeface="Calibri"/>
                        </a:rPr>
                        <a:t>Провести зазначену торгівлю. </a:t>
                      </a:r>
                      <a:endParaRPr lang="uk-UA" sz="1500" kern="5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kern="50" dirty="0" smtClean="0">
                          <a:effectLst/>
                          <a:latin typeface="Times New Roman"/>
                          <a:ea typeface="SimSun"/>
                          <a:cs typeface="Calibri"/>
                        </a:rPr>
                        <a:t>2018-2020</a:t>
                      </a:r>
                      <a:endParaRPr lang="uk-UA" sz="1500" kern="50" dirty="0">
                        <a:effectLst/>
                        <a:latin typeface="Calibri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435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76200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745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апроксимації Директиви 2003/87/ЄС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6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ru-RU" dirty="0" err="1"/>
              <a:t>Передумови</a:t>
            </a:r>
            <a:r>
              <a:rPr lang="ru-RU" dirty="0"/>
              <a:t> та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викидами</a:t>
            </a:r>
            <a:r>
              <a:rPr lang="ru-RU" dirty="0" smtClean="0"/>
              <a:t> </a:t>
            </a:r>
            <a:r>
              <a:rPr lang="ru-RU" dirty="0" err="1" smtClean="0"/>
              <a:t>парникових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/>
              <a:t>- ПГ</a:t>
            </a:r>
            <a:r>
              <a:rPr lang="ru-RU" dirty="0" smtClean="0"/>
              <a:t>) за Директивою 2003/87/ЄС (</a:t>
            </a:r>
            <a:r>
              <a:rPr lang="ru-RU" dirty="0" err="1" smtClean="0"/>
              <a:t>далі</a:t>
            </a:r>
            <a:r>
              <a:rPr lang="ru-RU" dirty="0" smtClean="0"/>
              <a:t> - СТВ ЄС) </a:t>
            </a:r>
          </a:p>
          <a:p>
            <a:pPr marL="571500" indent="-457200">
              <a:buFont typeface="+mj-lt"/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чинного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викидами</a:t>
            </a:r>
            <a:r>
              <a:rPr lang="ru-RU" dirty="0" smtClean="0"/>
              <a:t> ПГ</a:t>
            </a:r>
          </a:p>
          <a:p>
            <a:pPr marL="571500" indent="-457200">
              <a:buFont typeface="+mj-lt"/>
              <a:buAutoNum type="arabicPeriod"/>
            </a:pP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імплементації</a:t>
            </a:r>
            <a:r>
              <a:rPr lang="ru-RU" dirty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директиви</a:t>
            </a:r>
            <a:endParaRPr lang="uk-UA" dirty="0"/>
          </a:p>
          <a:p>
            <a:pPr marL="571500" indent="-457200">
              <a:buFont typeface="+mj-lt"/>
              <a:buAutoNum type="arabicPeriod"/>
            </a:pP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 smtClean="0"/>
              <a:t>заходів</a:t>
            </a:r>
            <a:endParaRPr lang="uk-UA" dirty="0"/>
          </a:p>
          <a:p>
            <a:pPr marL="571500" indent="-457200">
              <a:buFont typeface="+mj-lt"/>
              <a:buAutoNum type="arabicPeriod"/>
            </a:pPr>
            <a:r>
              <a:rPr lang="ru-RU" dirty="0" smtClean="0"/>
              <a:t>План </a:t>
            </a:r>
            <a:r>
              <a:rPr lang="ru-RU" dirty="0" err="1" smtClean="0"/>
              <a:t>дій</a:t>
            </a:r>
            <a:r>
              <a:rPr lang="ru-RU" dirty="0" smtClean="0"/>
              <a:t> з </a:t>
            </a:r>
            <a:r>
              <a:rPr lang="ru-RU" dirty="0" err="1" smtClean="0"/>
              <a:t>транспозиції</a:t>
            </a:r>
            <a:endParaRPr lang="uk-UA" dirty="0"/>
          </a:p>
          <a:p>
            <a:pPr marL="571500" indent="-457200">
              <a:buFont typeface="+mj-lt"/>
              <a:buAutoNum type="arabicPeriod"/>
            </a:pPr>
            <a:r>
              <a:rPr lang="ru-RU" dirty="0" smtClean="0"/>
              <a:t>План </a:t>
            </a:r>
            <a:r>
              <a:rPr lang="ru-RU" dirty="0" err="1"/>
              <a:t>дій</a:t>
            </a:r>
            <a:r>
              <a:rPr lang="ru-RU" dirty="0"/>
              <a:t> з </a:t>
            </a:r>
            <a:r>
              <a:rPr lang="ru-RU" dirty="0" err="1"/>
              <a:t>імплементації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129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uk-UA" sz="4000" dirty="0" smtClean="0"/>
              <a:t>Вимоги </a:t>
            </a:r>
            <a:r>
              <a:rPr lang="uk-UA" sz="4000" dirty="0"/>
              <a:t>Директиви </a:t>
            </a:r>
            <a:r>
              <a:rPr lang="uk-UA" sz="4000" dirty="0" smtClean="0"/>
              <a:t>2003/87/ЄС, імплементацію яких потрібно забезпечити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/>
          <a:lstStyle/>
          <a:p>
            <a:r>
              <a:rPr lang="uk-UA" dirty="0" smtClean="0"/>
              <a:t>Додаток ХХХ Угоди про асоціацію  зобов'язує Україну забезпечити імплементацію Директиви 2003/87/ЄС у редакції Директиви 2004/101/ЄС від 27.10.2004. </a:t>
            </a:r>
          </a:p>
          <a:p>
            <a:r>
              <a:rPr lang="uk-UA" dirty="0" smtClean="0"/>
              <a:t>Директива </a:t>
            </a:r>
            <a:r>
              <a:rPr lang="uk-UA" dirty="0"/>
              <a:t>2003/87/ЄС у редакції Директиви </a:t>
            </a:r>
            <a:r>
              <a:rPr lang="uk-UA" dirty="0" smtClean="0"/>
              <a:t>2004/101/ЄС передбачає :</a:t>
            </a:r>
          </a:p>
          <a:p>
            <a:pPr lvl="1"/>
            <a:r>
              <a:rPr lang="uk-UA" dirty="0"/>
              <a:t>в</a:t>
            </a:r>
            <a:r>
              <a:rPr lang="uk-UA" dirty="0" smtClean="0"/>
              <a:t>имоги до дозволу на викиди ПГ;</a:t>
            </a:r>
          </a:p>
          <a:p>
            <a:pPr lvl="1"/>
            <a:r>
              <a:rPr lang="uk-UA" dirty="0" smtClean="0"/>
              <a:t>вимоги до національного плану розподілу квот;</a:t>
            </a:r>
          </a:p>
          <a:p>
            <a:pPr lvl="1"/>
            <a:r>
              <a:rPr lang="uk-UA" dirty="0" smtClean="0"/>
              <a:t> вимоги до процесу розподілу квот;</a:t>
            </a:r>
          </a:p>
          <a:p>
            <a:pPr lvl="1"/>
            <a:r>
              <a:rPr lang="uk-UA" dirty="0"/>
              <a:t>в</a:t>
            </a:r>
            <a:r>
              <a:rPr lang="uk-UA" dirty="0" smtClean="0"/>
              <a:t>имоги до моніторингу</a:t>
            </a:r>
            <a:r>
              <a:rPr lang="uk-UA" dirty="0"/>
              <a:t>, звітування та </a:t>
            </a:r>
            <a:r>
              <a:rPr lang="uk-UA" dirty="0" smtClean="0"/>
              <a:t>верифікації у сфері скорочення викидів  ПГ.  </a:t>
            </a:r>
          </a:p>
        </p:txBody>
      </p:sp>
    </p:spTree>
    <p:extLst>
      <p:ext uri="{BB962C8B-B14F-4D97-AF65-F5344CB8AC3E}">
        <p14:creationId xmlns:p14="http://schemas.microsoft.com/office/powerpoint/2010/main" val="118699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500" dirty="0" smtClean="0"/>
              <a:t>Аукціонний порядок розподілу квот Україна має право запровадити, проте не зобов'язана цього робити </a:t>
            </a:r>
            <a:endParaRPr lang="uk-UA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r>
              <a:rPr lang="uk-UA" dirty="0" smtClean="0"/>
              <a:t>Стаття 10 </a:t>
            </a:r>
            <a:r>
              <a:rPr lang="uk-UA" dirty="0"/>
              <a:t>Директиви 2003/87/ЄС у редакції Директиви 2004/101/ЄС </a:t>
            </a:r>
            <a:r>
              <a:rPr lang="uk-UA" dirty="0" smtClean="0"/>
              <a:t>«для п'ятирічного строку, який починається з 1 січня 2008 року, Країни-Члени розподіляють не менше 90% усіх квот безоплатно».</a:t>
            </a:r>
          </a:p>
          <a:p>
            <a:pPr marL="114300" indent="0">
              <a:buNone/>
            </a:pPr>
            <a:r>
              <a:rPr lang="uk-UA" dirty="0" smtClean="0"/>
              <a:t> </a:t>
            </a:r>
          </a:p>
          <a:p>
            <a:r>
              <a:rPr lang="uk-UA" dirty="0" smtClean="0"/>
              <a:t> Україна має право перерозподілити всі квоти безоплатно, а може запровадити аукціонний порядок розподілу 10 % квот.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5876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/>
              <a:t>Аналіз</a:t>
            </a:r>
            <a:r>
              <a:rPr lang="ru-RU" sz="4000" dirty="0"/>
              <a:t> чинного </a:t>
            </a:r>
            <a:r>
              <a:rPr lang="ru-RU" sz="4000" dirty="0" err="1"/>
              <a:t>законодавства</a:t>
            </a:r>
            <a:r>
              <a:rPr lang="ru-RU" sz="4000" dirty="0"/>
              <a:t> у </a:t>
            </a:r>
            <a:r>
              <a:rPr lang="ru-RU" sz="4000" dirty="0" err="1"/>
              <a:t>сфері</a:t>
            </a:r>
            <a:r>
              <a:rPr lang="ru-RU" sz="4000" dirty="0"/>
              <a:t> </a:t>
            </a:r>
            <a:r>
              <a:rPr lang="ru-RU" sz="4000" dirty="0" err="1"/>
              <a:t>торгівлі</a:t>
            </a:r>
            <a:r>
              <a:rPr lang="ru-RU" sz="4000" dirty="0"/>
              <a:t> </a:t>
            </a:r>
            <a:r>
              <a:rPr lang="ru-RU" sz="4000" dirty="0" err="1"/>
              <a:t>викидами</a:t>
            </a:r>
            <a:r>
              <a:rPr lang="ru-RU" sz="4000" dirty="0"/>
              <a:t> </a:t>
            </a:r>
            <a:r>
              <a:rPr lang="ru-RU" sz="4000" dirty="0" err="1"/>
              <a:t>парникових</a:t>
            </a:r>
            <a:r>
              <a:rPr lang="ru-RU" sz="4000" dirty="0"/>
              <a:t> </a:t>
            </a:r>
            <a:r>
              <a:rPr lang="ru-RU" sz="4000" dirty="0" err="1"/>
              <a:t>газів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6"/>
          </a:xfrm>
        </p:spPr>
        <p:txBody>
          <a:bodyPr>
            <a:normAutofit/>
          </a:bodyPr>
          <a:lstStyle/>
          <a:p>
            <a:r>
              <a:rPr lang="uk-UA" dirty="0" smtClean="0"/>
              <a:t>Чинне законодавство України не містить положень, які регулюють систему торгівлі викидами ПГ. </a:t>
            </a:r>
          </a:p>
          <a:p>
            <a:r>
              <a:rPr lang="uk-UA" dirty="0"/>
              <a:t>Всі </a:t>
            </a:r>
            <a:r>
              <a:rPr lang="uk-UA" dirty="0" smtClean="0"/>
              <a:t>нормативно-правові акти України</a:t>
            </a:r>
            <a:r>
              <a:rPr lang="uk-UA" dirty="0"/>
              <a:t>, які стосуються охорони клімату, спрямовані на виконання обов’язків держави, </a:t>
            </a:r>
            <a:r>
              <a:rPr lang="uk-UA" dirty="0" smtClean="0"/>
              <a:t>встановлених:</a:t>
            </a:r>
          </a:p>
          <a:p>
            <a:pPr lvl="2"/>
            <a:r>
              <a:rPr lang="uk-UA" dirty="0" smtClean="0"/>
              <a:t>Рамковою </a:t>
            </a:r>
            <a:r>
              <a:rPr lang="uk-UA" dirty="0" smtClean="0"/>
              <a:t>конвенцією </a:t>
            </a:r>
            <a:r>
              <a:rPr lang="uk-UA" dirty="0"/>
              <a:t>ООН про зміну клімату </a:t>
            </a:r>
            <a:endParaRPr lang="uk-UA" dirty="0" smtClean="0"/>
          </a:p>
          <a:p>
            <a:pPr lvl="2"/>
            <a:r>
              <a:rPr lang="uk-UA" dirty="0" smtClean="0"/>
              <a:t>Кіотським протоколом </a:t>
            </a:r>
          </a:p>
          <a:p>
            <a:r>
              <a:rPr lang="uk-UA" dirty="0" smtClean="0"/>
              <a:t>В Україні розроблено низку проектів нормативно-правових актів, </a:t>
            </a:r>
            <a:r>
              <a:rPr lang="uk-UA" dirty="0"/>
              <a:t>які стосуються </a:t>
            </a:r>
            <a:r>
              <a:rPr lang="uk-UA" dirty="0" smtClean="0"/>
              <a:t>системи моніторингу</a:t>
            </a:r>
            <a:r>
              <a:rPr lang="uk-UA" dirty="0"/>
              <a:t>, звітування та </a:t>
            </a:r>
            <a:r>
              <a:rPr lang="uk-UA" dirty="0" smtClean="0"/>
              <a:t>верифікації ПГ (далі - система </a:t>
            </a:r>
            <a:r>
              <a:rPr lang="en-GB" dirty="0" smtClean="0"/>
              <a:t>MRV</a:t>
            </a:r>
            <a:r>
              <a:rPr lang="uk-UA" dirty="0" smtClean="0"/>
              <a:t>), </a:t>
            </a:r>
            <a:r>
              <a:rPr lang="uk-UA" dirty="0"/>
              <a:t>є надто загальними  та регламентують дуже незначну частину питань у порівнянні з </a:t>
            </a:r>
            <a:r>
              <a:rPr lang="uk-UA" dirty="0" smtClean="0"/>
              <a:t>Директивою 2003/87/ЄС.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268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uk-UA" dirty="0" smtClean="0"/>
              <a:t>План дій з транспозиції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Протягом 2 років після набуття чинності Угодою про асоціацію потрібно прийняти закон, який регулюватиме наступних питань: </a:t>
            </a:r>
          </a:p>
          <a:p>
            <a:pPr lvl="1"/>
            <a:r>
              <a:rPr lang="uk-UA" dirty="0"/>
              <a:t>конкретну кількісну межу викидів парникових газів в Україні на період до 2020 року  та межі викидів парникових газів після цієї дати; </a:t>
            </a:r>
          </a:p>
          <a:p>
            <a:pPr lvl="1"/>
            <a:r>
              <a:rPr lang="uk-UA" dirty="0" smtClean="0"/>
              <a:t>встановити систему </a:t>
            </a:r>
            <a:r>
              <a:rPr lang="uk-UA" dirty="0"/>
              <a:t>торгівлі квотами на викиди ПГ </a:t>
            </a:r>
            <a:r>
              <a:rPr lang="uk-UA" dirty="0" smtClean="0"/>
              <a:t>для </a:t>
            </a:r>
            <a:r>
              <a:rPr lang="uk-UA" dirty="0"/>
              <a:t>певних галузей, підприємства яких здійснюють викиди парникових газів</a:t>
            </a:r>
            <a:r>
              <a:rPr lang="uk-UA" dirty="0" smtClean="0"/>
              <a:t>; </a:t>
            </a:r>
            <a:endParaRPr lang="uk-UA" dirty="0"/>
          </a:p>
          <a:p>
            <a:pPr lvl="1"/>
            <a:r>
              <a:rPr lang="uk-UA" dirty="0"/>
              <a:t>основні </a:t>
            </a:r>
            <a:r>
              <a:rPr lang="uk-UA" dirty="0" smtClean="0"/>
              <a:t>положення системи торгівлі квотами на викиди ПГ такі як: </a:t>
            </a:r>
          </a:p>
          <a:p>
            <a:pPr lvl="2"/>
            <a:r>
              <a:rPr lang="uk-UA" dirty="0" smtClean="0"/>
              <a:t>обов’язкові </a:t>
            </a:r>
            <a:r>
              <a:rPr lang="uk-UA" dirty="0"/>
              <a:t>обмеження викидів для визначених секторів промисловості; </a:t>
            </a:r>
            <a:endParaRPr lang="uk-UA" dirty="0" smtClean="0"/>
          </a:p>
          <a:p>
            <a:pPr lvl="2"/>
            <a:r>
              <a:rPr lang="uk-UA" dirty="0" smtClean="0"/>
              <a:t>принципи </a:t>
            </a:r>
            <a:r>
              <a:rPr lang="uk-UA" dirty="0"/>
              <a:t>розподілу прибутку, отриманого від продажу на аукціоні квот на викиди парникових </a:t>
            </a:r>
            <a:r>
              <a:rPr lang="uk-UA" dirty="0" smtClean="0"/>
              <a:t>газів; та</a:t>
            </a:r>
          </a:p>
          <a:p>
            <a:pPr lvl="2"/>
            <a:r>
              <a:rPr lang="uk-UA" dirty="0" smtClean="0"/>
              <a:t>санкції </a:t>
            </a:r>
            <a:r>
              <a:rPr lang="uk-UA" dirty="0"/>
              <a:t>за недотримання вимог</a:t>
            </a:r>
            <a:r>
              <a:rPr lang="uk-UA" dirty="0" smtClean="0"/>
              <a:t>;</a:t>
            </a:r>
          </a:p>
          <a:p>
            <a:pPr lvl="2"/>
            <a:r>
              <a:rPr lang="uk-UA" dirty="0" smtClean="0"/>
              <a:t>перелік </a:t>
            </a:r>
            <a:r>
              <a:rPr lang="uk-UA" dirty="0"/>
              <a:t>галузей промисловості, </a:t>
            </a:r>
            <a:r>
              <a:rPr lang="uk-UA" dirty="0" smtClean="0"/>
              <a:t>на яких поширюється система </a:t>
            </a:r>
            <a:r>
              <a:rPr lang="uk-UA" dirty="0"/>
              <a:t>торгівлі квотами на викиди </a:t>
            </a:r>
            <a:r>
              <a:rPr lang="uk-UA" dirty="0" smtClean="0"/>
              <a:t>ПГ; </a:t>
            </a:r>
            <a:endParaRPr lang="uk-UA" dirty="0"/>
          </a:p>
          <a:p>
            <a:pPr lvl="2"/>
            <a:r>
              <a:rPr lang="uk-UA" dirty="0" smtClean="0"/>
              <a:t>правила </a:t>
            </a:r>
            <a:r>
              <a:rPr lang="uk-UA" dirty="0"/>
              <a:t>функціонування ринку торгівлі квотами на викиди ПГ</a:t>
            </a:r>
            <a:r>
              <a:rPr lang="uk-UA" dirty="0" smtClean="0"/>
              <a:t>(дозволи</a:t>
            </a:r>
            <a:r>
              <a:rPr lang="uk-UA" dirty="0"/>
              <a:t>, квоти на викиди, вільний (безоплатний) розподіл та проведення </a:t>
            </a:r>
            <a:r>
              <a:rPr lang="uk-UA" dirty="0" smtClean="0"/>
              <a:t>аукціонів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262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Чому саме проект Закону ?</a:t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Ключові </a:t>
            </a:r>
            <a:r>
              <a:rPr lang="uk-UA" sz="2800" b="1" dirty="0"/>
              <a:t>елементи процедури отримання дозволів повинні бути врегульовані на рівні закону </a:t>
            </a:r>
            <a:r>
              <a:rPr lang="uk-UA" sz="2800" b="1" dirty="0" smtClean="0"/>
              <a:t>(ст</a:t>
            </a:r>
            <a:r>
              <a:rPr lang="uk-UA" sz="2800" b="1" dirty="0"/>
              <a:t>. </a:t>
            </a:r>
            <a:r>
              <a:rPr lang="uk-UA" sz="2800" b="1" dirty="0" smtClean="0"/>
              <a:t>ст. 4, 4-1 Закону </a:t>
            </a:r>
            <a:r>
              <a:rPr lang="uk-UA" sz="2800" b="1" dirty="0"/>
              <a:t>України «Про дозвільну систему у сфері господарської діяльності»): </a:t>
            </a:r>
            <a:r>
              <a:rPr lang="uk-UA" sz="2200" dirty="0"/>
              <a:t/>
            </a:r>
            <a:br>
              <a:rPr lang="uk-UA" sz="2200" dirty="0"/>
            </a:br>
            <a:endParaRPr lang="uk-UA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61" y="2780928"/>
            <a:ext cx="8784976" cy="3600400"/>
          </a:xfrm>
        </p:spPr>
        <p:txBody>
          <a:bodyPr>
            <a:normAutofit fontScale="47500" lnSpcReduction="20000"/>
          </a:bodyPr>
          <a:lstStyle/>
          <a:p>
            <a:r>
              <a:rPr lang="uk-UA" sz="5700" dirty="0" smtClean="0">
                <a:solidFill>
                  <a:schemeClr val="tx1"/>
                </a:solidFill>
              </a:rPr>
              <a:t>Дозвільний орган (ч. 1 ст. 4); </a:t>
            </a:r>
          </a:p>
          <a:p>
            <a:r>
              <a:rPr lang="uk-UA" sz="5700" dirty="0" smtClean="0">
                <a:solidFill>
                  <a:schemeClr val="tx1"/>
                </a:solidFill>
              </a:rPr>
              <a:t>Вичерпний перелік підстав для відмови у видачі документа дозвільного характеру (ч. 1 ст. 4; ч. 5 ст. 4-1);</a:t>
            </a:r>
          </a:p>
          <a:p>
            <a:r>
              <a:rPr lang="uk-UA" sz="5700" dirty="0">
                <a:solidFill>
                  <a:schemeClr val="tx1"/>
                </a:solidFill>
              </a:rPr>
              <a:t>Вичерпний перелік підстав </a:t>
            </a:r>
            <a:r>
              <a:rPr lang="uk-UA" sz="5700" dirty="0" smtClean="0">
                <a:solidFill>
                  <a:schemeClr val="tx1"/>
                </a:solidFill>
              </a:rPr>
              <a:t>для анулювання </a:t>
            </a:r>
            <a:r>
              <a:rPr lang="uk-UA" sz="5700" dirty="0">
                <a:solidFill>
                  <a:schemeClr val="tx1"/>
                </a:solidFill>
              </a:rPr>
              <a:t>у видачі документа дозвільного </a:t>
            </a:r>
            <a:r>
              <a:rPr lang="uk-UA" sz="5700" dirty="0" smtClean="0">
                <a:solidFill>
                  <a:schemeClr val="tx1"/>
                </a:solidFill>
              </a:rPr>
              <a:t>характеру </a:t>
            </a:r>
            <a:r>
              <a:rPr lang="uk-UA" sz="5700" dirty="0">
                <a:solidFill>
                  <a:schemeClr val="tx1"/>
                </a:solidFill>
              </a:rPr>
              <a:t>(ч. 1 ст. 4; ч. </a:t>
            </a:r>
            <a:r>
              <a:rPr lang="uk-UA" sz="5700" dirty="0" smtClean="0">
                <a:solidFill>
                  <a:schemeClr val="tx1"/>
                </a:solidFill>
              </a:rPr>
              <a:t>7 </a:t>
            </a:r>
            <a:r>
              <a:rPr lang="uk-UA" sz="5700" dirty="0">
                <a:solidFill>
                  <a:schemeClr val="tx1"/>
                </a:solidFill>
              </a:rPr>
              <a:t>ст. 4-1</a:t>
            </a:r>
            <a:r>
              <a:rPr lang="uk-UA" sz="5700" dirty="0" smtClean="0">
                <a:solidFill>
                  <a:schemeClr val="tx1"/>
                </a:solidFill>
              </a:rPr>
              <a:t>);</a:t>
            </a:r>
            <a:endParaRPr lang="uk-UA" sz="5700" dirty="0">
              <a:solidFill>
                <a:schemeClr val="tx1"/>
              </a:solidFill>
            </a:endParaRPr>
          </a:p>
          <a:p>
            <a:r>
              <a:rPr lang="uk-UA" sz="5700" dirty="0" smtClean="0">
                <a:solidFill>
                  <a:schemeClr val="tx1"/>
                </a:solidFill>
              </a:rPr>
              <a:t>Строк дії документа дозвільного характеру (ч</a:t>
            </a:r>
            <a:r>
              <a:rPr lang="uk-UA" sz="5700" dirty="0">
                <a:solidFill>
                  <a:schemeClr val="tx1"/>
                </a:solidFill>
              </a:rPr>
              <a:t>. 1 ст. </a:t>
            </a:r>
            <a:r>
              <a:rPr lang="uk-UA" sz="5700" dirty="0" smtClean="0">
                <a:solidFill>
                  <a:schemeClr val="tx1"/>
                </a:solidFill>
              </a:rPr>
              <a:t>4); </a:t>
            </a:r>
          </a:p>
          <a:p>
            <a:r>
              <a:rPr lang="uk-UA" sz="5700" dirty="0" smtClean="0">
                <a:solidFill>
                  <a:schemeClr val="tx1"/>
                </a:solidFill>
              </a:rPr>
              <a:t>Строк протягом якого документ дозвільного характеру має бути виданий, якщо цей строк інший ніж 10 днів (абзац 4 ч</a:t>
            </a:r>
            <a:r>
              <a:rPr lang="uk-UA" sz="5700" dirty="0">
                <a:solidFill>
                  <a:schemeClr val="tx1"/>
                </a:solidFill>
              </a:rPr>
              <a:t>. </a:t>
            </a:r>
            <a:r>
              <a:rPr lang="uk-UA" sz="5700" dirty="0" smtClean="0">
                <a:solidFill>
                  <a:schemeClr val="tx1"/>
                </a:solidFill>
              </a:rPr>
              <a:t>1 </a:t>
            </a:r>
            <a:r>
              <a:rPr lang="uk-UA" sz="5700" dirty="0">
                <a:solidFill>
                  <a:schemeClr val="tx1"/>
                </a:solidFill>
              </a:rPr>
              <a:t>ст. 4-1</a:t>
            </a:r>
            <a:r>
              <a:rPr lang="uk-UA" sz="5700" dirty="0" smtClean="0">
                <a:solidFill>
                  <a:schemeClr val="tx1"/>
                </a:solidFill>
              </a:rPr>
              <a:t>). </a:t>
            </a:r>
            <a:endParaRPr lang="uk-UA" sz="5700" dirty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000" b="1" dirty="0"/>
              <a:t>Цей акт буде визначати </a:t>
            </a:r>
            <a:r>
              <a:rPr lang="uk-UA" sz="3000" b="1" dirty="0" smtClean="0"/>
              <a:t>права </a:t>
            </a:r>
            <a:r>
              <a:rPr lang="uk-UA" sz="3000" b="1" dirty="0"/>
              <a:t>суб'єктів господарювання у сфері підприємницької </a:t>
            </a:r>
            <a:r>
              <a:rPr lang="uk-UA" sz="3000" b="1" dirty="0" smtClean="0"/>
              <a:t>діяльності</a:t>
            </a:r>
            <a:endParaRPr lang="uk-UA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Виключно законами України </a:t>
            </a:r>
            <a:r>
              <a:rPr lang="uk-UA" dirty="0" smtClean="0">
                <a:solidFill>
                  <a:schemeClr val="tx1"/>
                </a:solidFill>
              </a:rPr>
              <a:t>визначаються: </a:t>
            </a:r>
            <a:r>
              <a:rPr lang="ru-RU" dirty="0" smtClean="0">
                <a:solidFill>
                  <a:schemeClr val="tx1"/>
                </a:solidFill>
              </a:rPr>
              <a:t>права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uk-UA" dirty="0" smtClean="0">
                <a:solidFill>
                  <a:schemeClr val="tx1"/>
                </a:solidFill>
              </a:rPr>
              <a:t>свободи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людини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uk-UA" dirty="0" smtClean="0">
                <a:solidFill>
                  <a:schemeClr val="tx1"/>
                </a:solidFill>
              </a:rPr>
              <a:t>громадянина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гарантії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цих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прав і </a:t>
            </a:r>
            <a:r>
              <a:rPr lang="ru-RU" dirty="0" smtClean="0">
                <a:solidFill>
                  <a:schemeClr val="tx1"/>
                </a:solidFill>
              </a:rPr>
              <a:t>свобод (пункт 1 ч. 1 ст. 92 </a:t>
            </a:r>
            <a:r>
              <a:rPr lang="uk-UA" dirty="0" smtClean="0">
                <a:solidFill>
                  <a:schemeClr val="tx1"/>
                </a:solidFill>
              </a:rPr>
              <a:t>Конституції України); </a:t>
            </a:r>
          </a:p>
          <a:p>
            <a:r>
              <a:rPr lang="uk-UA" dirty="0">
                <a:solidFill>
                  <a:schemeClr val="tx1"/>
                </a:solidFill>
              </a:rPr>
              <a:t>Виключно законами України визначаються </a:t>
            </a:r>
            <a:r>
              <a:rPr lang="uk-UA" dirty="0" smtClean="0">
                <a:solidFill>
                  <a:schemeClr val="tx1"/>
                </a:solidFill>
              </a:rPr>
              <a:t>правові засади підприємництва </a:t>
            </a:r>
            <a:r>
              <a:rPr lang="ru-RU" dirty="0">
                <a:solidFill>
                  <a:schemeClr val="tx1"/>
                </a:solidFill>
              </a:rPr>
              <a:t>(пункт </a:t>
            </a:r>
            <a:r>
              <a:rPr lang="ru-RU" dirty="0" smtClean="0">
                <a:solidFill>
                  <a:schemeClr val="tx1"/>
                </a:solidFill>
              </a:rPr>
              <a:t>8 </a:t>
            </a:r>
            <a:r>
              <a:rPr lang="ru-RU" dirty="0">
                <a:solidFill>
                  <a:schemeClr val="tx1"/>
                </a:solidFill>
              </a:rPr>
              <a:t>ч. 1 ст. 92 </a:t>
            </a:r>
            <a:r>
              <a:rPr lang="uk-UA" dirty="0">
                <a:solidFill>
                  <a:schemeClr val="tx1"/>
                </a:solidFill>
              </a:rPr>
              <a:t>Конституції України</a:t>
            </a:r>
            <a:r>
              <a:rPr lang="uk-UA" dirty="0" smtClean="0">
                <a:solidFill>
                  <a:schemeClr val="tx1"/>
                </a:solidFill>
              </a:rPr>
              <a:t>); 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Такий підхід відповідає принципу правової визначеності (</a:t>
            </a:r>
            <a:r>
              <a:rPr lang="ru-RU" dirty="0">
                <a:solidFill>
                  <a:schemeClr val="tx1"/>
                </a:solidFill>
              </a:rPr>
              <a:t>Справа </a:t>
            </a:r>
            <a:r>
              <a:rPr lang="ru-RU" dirty="0" smtClean="0">
                <a:solidFill>
                  <a:schemeClr val="tx1"/>
                </a:solidFill>
              </a:rPr>
              <a:t>"</a:t>
            </a:r>
            <a:r>
              <a:rPr lang="uk-UA" dirty="0" err="1" smtClean="0">
                <a:solidFill>
                  <a:schemeClr val="tx1"/>
                </a:solidFill>
              </a:rPr>
              <a:t>Гарькавий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проти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" (</a:t>
            </a:r>
            <a:r>
              <a:rPr lang="uk-UA" dirty="0" smtClean="0">
                <a:solidFill>
                  <a:schemeClr val="tx1"/>
                </a:solidFill>
              </a:rPr>
              <a:t>Заява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N </a:t>
            </a:r>
            <a:r>
              <a:rPr lang="ru-RU" dirty="0" smtClean="0">
                <a:solidFill>
                  <a:schemeClr val="tx1"/>
                </a:solidFill>
              </a:rPr>
              <a:t>25978/07), </a:t>
            </a:r>
            <a:r>
              <a:rPr lang="uk-UA" dirty="0" smtClean="0">
                <a:solidFill>
                  <a:schemeClr val="tx1"/>
                </a:solidFill>
              </a:rPr>
              <a:t>"</a:t>
            </a:r>
            <a:r>
              <a:rPr lang="uk-UA" dirty="0">
                <a:solidFill>
                  <a:schemeClr val="tx1"/>
                </a:solidFill>
              </a:rPr>
              <a:t>Барановський проти Польщі" (</a:t>
            </a:r>
            <a:r>
              <a:rPr lang="en-GB" dirty="0" err="1">
                <a:solidFill>
                  <a:schemeClr val="tx1"/>
                </a:solidFill>
              </a:rPr>
              <a:t>Baranowski</a:t>
            </a:r>
            <a:r>
              <a:rPr lang="en-GB" dirty="0">
                <a:solidFill>
                  <a:schemeClr val="tx1"/>
                </a:solidFill>
              </a:rPr>
              <a:t> v. Poland), № </a:t>
            </a:r>
            <a:r>
              <a:rPr lang="en-GB" dirty="0" smtClean="0">
                <a:solidFill>
                  <a:schemeClr val="tx1"/>
                </a:solidFill>
              </a:rPr>
              <a:t>28358/95</a:t>
            </a:r>
            <a:r>
              <a:rPr lang="uk-UA" dirty="0" smtClean="0">
                <a:solidFill>
                  <a:schemeClr val="tx1"/>
                </a:solidFill>
              </a:rPr>
              <a:t>). 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uk-UA" dirty="0" smtClean="0"/>
              <a:t>Підзаконні нормативно-правові акти повинні регулювати: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7620000" cy="3907904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методологію моніторингу </a:t>
            </a:r>
            <a:r>
              <a:rPr lang="uk-UA" dirty="0" smtClean="0"/>
              <a:t>ПГ та вимоги до звітування про викиди  ПГ суб’єктами </a:t>
            </a:r>
            <a:r>
              <a:rPr lang="uk-UA" dirty="0"/>
              <a:t>господарювання;</a:t>
            </a:r>
          </a:p>
          <a:p>
            <a:pPr lvl="0"/>
            <a:r>
              <a:rPr lang="uk-UA" dirty="0" smtClean="0"/>
              <a:t>процедуру </a:t>
            </a:r>
            <a:r>
              <a:rPr lang="uk-UA" dirty="0"/>
              <a:t>акредитації незалежних </a:t>
            </a:r>
            <a:r>
              <a:rPr lang="uk-UA" dirty="0" err="1"/>
              <a:t>верифікаторів</a:t>
            </a:r>
            <a:r>
              <a:rPr lang="uk-UA" dirty="0"/>
              <a:t> та процедур верифікації;</a:t>
            </a:r>
          </a:p>
          <a:p>
            <a:pPr lvl="0"/>
            <a:r>
              <a:rPr lang="uk-UA" dirty="0"/>
              <a:t>п</a:t>
            </a:r>
            <a:r>
              <a:rPr lang="uk-UA" dirty="0" smtClean="0"/>
              <a:t>орядок ведення державного реєстру </a:t>
            </a:r>
            <a:r>
              <a:rPr lang="uk-UA" dirty="0"/>
              <a:t>для обліку та поновлення </a:t>
            </a:r>
            <a:r>
              <a:rPr lang="uk-UA" dirty="0" smtClean="0"/>
              <a:t>записів системи </a:t>
            </a:r>
            <a:r>
              <a:rPr lang="en-GB" dirty="0" smtClean="0"/>
              <a:t>MRV</a:t>
            </a:r>
            <a:r>
              <a:rPr lang="uk-UA" dirty="0" smtClean="0"/>
              <a:t> для кожного </a:t>
            </a:r>
            <a:r>
              <a:rPr lang="uk-UA" dirty="0"/>
              <a:t>суб’єкта господарювання</a:t>
            </a:r>
            <a:r>
              <a:rPr lang="uk-UA" dirty="0" smtClean="0"/>
              <a:t>;</a:t>
            </a:r>
          </a:p>
          <a:p>
            <a:pPr lvl="0"/>
            <a:r>
              <a:rPr lang="uk-UA" dirty="0"/>
              <a:t>загальнодержавний розподіл квот на викиди та план проведення аукціонів;</a:t>
            </a:r>
          </a:p>
          <a:p>
            <a:pPr lvl="0"/>
            <a:r>
              <a:rPr lang="uk-UA" dirty="0"/>
              <a:t>реєстрація </a:t>
            </a:r>
            <a:r>
              <a:rPr lang="uk-UA" dirty="0" smtClean="0"/>
              <a:t>проектів</a:t>
            </a:r>
            <a:r>
              <a:rPr lang="uk-UA" dirty="0"/>
              <a:t>, які дають можливість отримати квоти на нереалізовані викиди </a:t>
            </a:r>
            <a:r>
              <a:rPr lang="uk-UA" dirty="0" smtClean="0"/>
              <a:t>тощо.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1966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252</TotalTime>
  <Words>1159</Words>
  <Application>Microsoft Office PowerPoint</Application>
  <PresentationFormat>Экран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План апроксимації Директиви 2003/87/ЄС</vt:lpstr>
      <vt:lpstr>План апроксимації Директиви 2003/87/ЄС </vt:lpstr>
      <vt:lpstr>Вимоги Директиви 2003/87/ЄС, імплементацію яких потрібно забезпечити</vt:lpstr>
      <vt:lpstr>Аукціонний порядок розподілу квот Україна має право запровадити, проте не зобов'язана цього робити </vt:lpstr>
      <vt:lpstr>Аналіз чинного законодавства у сфері торгівлі викидами парникових газів</vt:lpstr>
      <vt:lpstr>План дій з транспозиції</vt:lpstr>
      <vt:lpstr>Чому саме проект Закону ?  Ключові елементи процедури отримання дозволів повинні бути врегульовані на рівні закону (ст. ст. 4, 4-1 Закону України «Про дозвільну систему у сфері господарської діяльності»):  </vt:lpstr>
      <vt:lpstr>Цей акт буде визначати права суб'єктів господарювання у сфері підприємницької діяльності</vt:lpstr>
      <vt:lpstr>Підзаконні нормативно-правові акти повинні регулювати: </vt:lpstr>
      <vt:lpstr>План дій з імплементації</vt:lpstr>
      <vt:lpstr>План дій з імплементації</vt:lpstr>
      <vt:lpstr>План дій з імплементації</vt:lpstr>
      <vt:lpstr>План дій з імплементації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апроксимації Директиви 2003/87/ЄС</dc:title>
  <dc:creator>Тарас</dc:creator>
  <cp:lastModifiedBy>Тарас</cp:lastModifiedBy>
  <cp:revision>12</cp:revision>
  <dcterms:created xsi:type="dcterms:W3CDTF">2014-10-08T11:49:54Z</dcterms:created>
  <dcterms:modified xsi:type="dcterms:W3CDTF">2014-10-09T09:44:31Z</dcterms:modified>
</cp:coreProperties>
</file>