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70" r:id="rId2"/>
    <p:sldId id="256" r:id="rId3"/>
    <p:sldId id="258" r:id="rId4"/>
    <p:sldId id="259" r:id="rId5"/>
    <p:sldId id="271" r:id="rId6"/>
    <p:sldId id="272" r:id="rId7"/>
    <p:sldId id="273" r:id="rId8"/>
    <p:sldId id="260" r:id="rId9"/>
    <p:sldId id="262" r:id="rId10"/>
    <p:sldId id="263" r:id="rId11"/>
    <p:sldId id="267" r:id="rId12"/>
    <p:sldId id="274" r:id="rId13"/>
    <p:sldId id="268" r:id="rId14"/>
    <p:sldId id="275" r:id="rId15"/>
    <p:sldId id="26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co" initials="V" lastIdx="1" clrIdx="0">
    <p:extLst>
      <p:ext uri="{19B8F6BF-5375-455C-9EA6-DF929625EA0E}">
        <p15:presenceInfo xmlns:p15="http://schemas.microsoft.com/office/powerpoint/2012/main" userId="Vic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6919"/>
    <a:srgbClr val="00FF00"/>
    <a:srgbClr val="3D59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05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89CCF-5B41-44A7-9143-75752C578D5C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A9CBC-ABCD-4B45-AB5D-3EF8FD002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6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A9CBC-ABCD-4B45-AB5D-3EF8FD0021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71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A9CBC-ABCD-4B45-AB5D-3EF8FD00219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46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0DC0-40EA-477F-83D1-A25A02F674C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806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7687856 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188451" cy="689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92213" y="3789363"/>
            <a:ext cx="7772400" cy="1584325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116013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6210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31013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CDC1A9E-0E33-4ECB-A2CF-168556D8F65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55875" y="5445125"/>
            <a:ext cx="6400800" cy="600075"/>
          </a:xfrm>
        </p:spPr>
        <p:txBody>
          <a:bodyPr/>
          <a:lstStyle>
            <a:lvl1pPr marL="0" indent="0" algn="r">
              <a:buFontTx/>
              <a:buNone/>
              <a:defRPr sz="20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A9418-28D5-43E7-832C-DB09D39AFD0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834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ADC99-6799-4381-A083-B98156D2925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14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437B4-D7A6-428D-B56D-672D6397495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9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761C4-3A55-49D0-9FFB-2F8C1B33B5D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65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F7D93-2B95-48CD-BD1B-E72A939A004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44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3C26E-F88B-44A7-B9A6-233E84AE80C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79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63FFA-C3E1-4DD6-BF3C-3D4037D9D26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92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3EAA5-0BD0-47D7-B95A-E2B490B7D0E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66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86540-282F-4BCE-BCDA-71C4B29915A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1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EA17B-C4BB-465E-8ED2-C7D85CFA48E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44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7687856 (1)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162"/>
          <a:stretch>
            <a:fillRect/>
          </a:stretch>
        </p:blipFill>
        <p:spPr bwMode="auto">
          <a:xfrm>
            <a:off x="0" y="0"/>
            <a:ext cx="914400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23AC1F-407C-4005-91C9-41614442EE8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FF00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FF00"/>
          </a:solidFill>
          <a:latin typeface="Arial" panose="020B0604020202020204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FF00"/>
          </a:solidFill>
          <a:latin typeface="Arial" panose="020B0604020202020204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FF00"/>
          </a:solidFill>
          <a:latin typeface="Arial" panose="020B0604020202020204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FF00"/>
          </a:solidFill>
          <a:latin typeface="Arial" panose="020B0604020202020204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FF00"/>
          </a:solidFill>
          <a:latin typeface="Arial" panose="020B0604020202020204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FF00"/>
          </a:solidFill>
          <a:latin typeface="Arial" panose="020B0604020202020204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FF00"/>
          </a:solidFill>
          <a:latin typeface="Arial" panose="020B0604020202020204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FF00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k.com/away.php?utf=1&amp;to=http://www.facebook.com/EcoRecycling.com.ua" TargetMode="External"/><Relationship Id="rId4" Type="http://schemas.openxmlformats.org/officeDocument/2006/relationships/hyperlink" Target="mailto:sales@ecorecycling.com.ua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ecorecycling.com.u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vk.com/away.php?utf=1&amp;to=http://www.facebook.com/EcoRecycling.com.u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3716338"/>
            <a:ext cx="7772400" cy="187325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424" y="6248401"/>
            <a:ext cx="3155576" cy="6096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29000" y="2590800"/>
            <a:ext cx="616886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4000" dirty="0" smtClean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4000" b="1" u="sng" dirty="0" err="1" smtClean="0">
                <a:solidFill>
                  <a:srgbClr val="3E69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Ресурсоефективність</a:t>
            </a:r>
            <a:r>
              <a:rPr lang="uk-UA" sz="4000" b="1" u="sng" dirty="0" smtClean="0">
                <a:solidFill>
                  <a:srgbClr val="3E69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b="1" u="sng" dirty="0">
                <a:solidFill>
                  <a:srgbClr val="3E69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4000" b="1" u="sng" dirty="0" smtClean="0">
                <a:solidFill>
                  <a:srgbClr val="3E69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Україні  </a:t>
            </a:r>
            <a:r>
              <a:rPr lang="uk-UA" sz="4000" b="1" u="sng" dirty="0">
                <a:solidFill>
                  <a:srgbClr val="3E69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прикладі впровадження</a:t>
            </a:r>
          </a:p>
          <a:p>
            <a:r>
              <a:rPr lang="uk-UA" sz="4000" b="1" u="sng" dirty="0">
                <a:solidFill>
                  <a:srgbClr val="3E69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пакету «Зелений офіс»</a:t>
            </a:r>
          </a:p>
          <a:p>
            <a:r>
              <a:rPr lang="uk-UA" sz="4000" b="1" u="sng" dirty="0">
                <a:solidFill>
                  <a:srgbClr val="3E69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4000" b="1" u="sng" dirty="0" err="1" smtClean="0">
                <a:solidFill>
                  <a:srgbClr val="3E691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аутсорсингу</a:t>
            </a:r>
            <a:endParaRPr lang="ru-RU" sz="4000" b="1" u="sng" dirty="0">
              <a:solidFill>
                <a:srgbClr val="3E691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" y="5184909"/>
            <a:ext cx="2276667" cy="167309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536" y="3123532"/>
            <a:ext cx="2808313" cy="2173185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5" name="Прямоугольник 4"/>
          <p:cNvSpPr/>
          <p:nvPr/>
        </p:nvSpPr>
        <p:spPr>
          <a:xfrm>
            <a:off x="204218" y="1543965"/>
            <a:ext cx="3426823" cy="1889751"/>
          </a:xfrm>
          <a:prstGeom prst="rect">
            <a:avLst/>
          </a:pr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189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</a:rPr>
              <a:t>Туалетний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бачок, </a:t>
            </a:r>
            <a:r>
              <a:rPr lang="ru-RU" sz="1600" dirty="0" err="1">
                <a:solidFill>
                  <a:schemeClr val="tx1"/>
                </a:solidFill>
              </a:rPr>
              <a:t>що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протікає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>
                <a:solidFill>
                  <a:schemeClr val="tx1"/>
                </a:solidFill>
              </a:rPr>
              <a:t>додасть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34000 л </a:t>
            </a:r>
            <a:r>
              <a:rPr lang="ru-RU" sz="1600" dirty="0">
                <a:solidFill>
                  <a:schemeClr val="tx1"/>
                </a:solidFill>
              </a:rPr>
              <a:t>води за </a:t>
            </a:r>
            <a:r>
              <a:rPr lang="ru-RU" sz="1600" dirty="0" err="1">
                <a:solidFill>
                  <a:schemeClr val="tx1"/>
                </a:solidFill>
              </a:rPr>
              <a:t>рік</a:t>
            </a:r>
            <a:r>
              <a:rPr lang="ru-RU" sz="1600" dirty="0">
                <a:solidFill>
                  <a:schemeClr val="tx1"/>
                </a:solidFill>
              </a:rPr>
              <a:t> до </a:t>
            </a:r>
            <a:r>
              <a:rPr lang="ru-RU" sz="1600" dirty="0" err="1">
                <a:solidFill>
                  <a:schemeClr val="tx1"/>
                </a:solidFill>
              </a:rPr>
              <a:t>господарських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витрат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офісу</a:t>
            </a:r>
            <a:r>
              <a:rPr lang="ru-RU" sz="1600" dirty="0">
                <a:solidFill>
                  <a:schemeClr val="tx1"/>
                </a:solidFill>
              </a:rPr>
              <a:t>, а </a:t>
            </a:r>
            <a:r>
              <a:rPr lang="ru-RU" sz="1600" dirty="0" smtClean="0">
                <a:solidFill>
                  <a:schemeClr val="tx1"/>
                </a:solidFill>
              </a:rPr>
              <a:t>кран </a:t>
            </a:r>
            <a:r>
              <a:rPr lang="ru-RU" sz="1600" dirty="0">
                <a:solidFill>
                  <a:schemeClr val="tx1"/>
                </a:solidFill>
              </a:rPr>
              <a:t>– </a:t>
            </a:r>
            <a:r>
              <a:rPr lang="ru-RU" sz="2800" dirty="0">
                <a:solidFill>
                  <a:schemeClr val="tx1"/>
                </a:solidFill>
              </a:rPr>
              <a:t>13500 л</a:t>
            </a:r>
            <a:r>
              <a:rPr lang="ru-RU" sz="1600" dirty="0">
                <a:solidFill>
                  <a:schemeClr val="tx1"/>
                </a:solidFill>
              </a:rPr>
              <a:t> за </a:t>
            </a:r>
            <a:r>
              <a:rPr lang="ru-RU" sz="1600" dirty="0" err="1">
                <a:solidFill>
                  <a:schemeClr val="tx1"/>
                </a:solidFill>
              </a:rPr>
              <a:t>рік</a:t>
            </a:r>
            <a:r>
              <a:rPr lang="ru-RU" sz="1600" dirty="0">
                <a:solidFill>
                  <a:schemeClr val="tx1"/>
                </a:solidFill>
              </a:rPr>
              <a:t>.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58322" y="3567051"/>
            <a:ext cx="3532543" cy="232985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ln w="0"/>
              <a:solidFill>
                <a:schemeClr val="tx1"/>
              </a:solidFill>
            </a:endParaRPr>
          </a:p>
          <a:p>
            <a:pPr algn="ctr"/>
            <a:r>
              <a:rPr lang="ru-RU" sz="1600" dirty="0" err="1" smtClean="0">
                <a:ln w="0"/>
                <a:solidFill>
                  <a:schemeClr val="tx1"/>
                </a:solidFill>
              </a:rPr>
              <a:t>Перехід</a:t>
            </a:r>
            <a:r>
              <a:rPr lang="ru-RU" sz="1600" dirty="0" smtClean="0">
                <a:ln w="0"/>
                <a:solidFill>
                  <a:schemeClr val="tx1"/>
                </a:solidFill>
              </a:rPr>
              <a:t> </a:t>
            </a:r>
            <a:r>
              <a:rPr lang="ru-RU" sz="1600" dirty="0">
                <a:ln w="0"/>
                <a:solidFill>
                  <a:schemeClr val="tx1"/>
                </a:solidFill>
              </a:rPr>
              <a:t>на оплату за </a:t>
            </a:r>
            <a:r>
              <a:rPr lang="ru-RU" sz="1600" dirty="0" err="1">
                <a:ln w="0"/>
                <a:solidFill>
                  <a:schemeClr val="tx1"/>
                </a:solidFill>
              </a:rPr>
              <a:t>показниками</a:t>
            </a:r>
            <a:r>
              <a:rPr lang="ru-RU" sz="1600" dirty="0">
                <a:ln w="0"/>
                <a:solidFill>
                  <a:schemeClr val="tx1"/>
                </a:solidFill>
              </a:rPr>
              <a:t> </a:t>
            </a:r>
            <a:r>
              <a:rPr lang="ru-RU" sz="1600" dirty="0" err="1">
                <a:ln w="0"/>
                <a:solidFill>
                  <a:schemeClr val="tx1"/>
                </a:solidFill>
              </a:rPr>
              <a:t>лічильників</a:t>
            </a:r>
            <a:r>
              <a:rPr lang="ru-RU" sz="1600" dirty="0">
                <a:ln w="0"/>
                <a:solidFill>
                  <a:schemeClr val="tx1"/>
                </a:solidFill>
              </a:rPr>
              <a:t> води </a:t>
            </a:r>
            <a:r>
              <a:rPr lang="ru-RU" sz="1600" dirty="0" err="1">
                <a:ln w="0"/>
                <a:solidFill>
                  <a:schemeClr val="tx1"/>
                </a:solidFill>
              </a:rPr>
              <a:t>знижує</a:t>
            </a:r>
            <a:r>
              <a:rPr lang="ru-RU" sz="1600" dirty="0">
                <a:ln w="0"/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ln w="0"/>
                <a:solidFill>
                  <a:schemeClr val="tx1"/>
                </a:solidFill>
              </a:rPr>
              <a:t>рахунок</a:t>
            </a:r>
            <a:r>
              <a:rPr lang="ru-RU" sz="1600" dirty="0" smtClean="0">
                <a:ln w="0"/>
                <a:solidFill>
                  <a:schemeClr val="tx1"/>
                </a:solidFill>
              </a:rPr>
              <a:t> </a:t>
            </a:r>
            <a:r>
              <a:rPr lang="ru-RU" sz="1600" dirty="0">
                <a:ln w="0"/>
                <a:solidFill>
                  <a:schemeClr val="tx1"/>
                </a:solidFill>
              </a:rPr>
              <a:t>за воду на </a:t>
            </a:r>
            <a:r>
              <a:rPr lang="ru-RU" sz="2000" dirty="0" smtClean="0">
                <a:ln w="0"/>
                <a:solidFill>
                  <a:schemeClr val="tx1"/>
                </a:solidFill>
              </a:rPr>
              <a:t>20-40 </a:t>
            </a:r>
            <a:r>
              <a:rPr lang="ru-RU" sz="2000" dirty="0">
                <a:ln w="0"/>
                <a:solidFill>
                  <a:schemeClr val="tx1"/>
                </a:solidFill>
              </a:rPr>
              <a:t>%. </a:t>
            </a:r>
            <a:endParaRPr lang="ru-RU" dirty="0" smtClean="0">
              <a:ln w="0"/>
              <a:solidFill>
                <a:schemeClr val="tx1"/>
              </a:solidFill>
            </a:endParaRPr>
          </a:p>
          <a:p>
            <a:pPr algn="ctr"/>
            <a:r>
              <a:rPr lang="ru-RU" sz="1600" dirty="0" err="1" smtClean="0">
                <a:ln w="0"/>
                <a:solidFill>
                  <a:schemeClr val="tx1"/>
                </a:solidFill>
              </a:rPr>
              <a:t>Зміна</a:t>
            </a:r>
            <a:r>
              <a:rPr lang="ru-RU" sz="1600" dirty="0" smtClean="0">
                <a:ln w="0"/>
                <a:solidFill>
                  <a:schemeClr val="tx1"/>
                </a:solidFill>
              </a:rPr>
              <a:t> </a:t>
            </a:r>
            <a:r>
              <a:rPr lang="ru-RU" sz="1600" dirty="0" err="1">
                <a:ln w="0"/>
                <a:solidFill>
                  <a:schemeClr val="tx1"/>
                </a:solidFill>
              </a:rPr>
              <a:t>поведінки</a:t>
            </a:r>
            <a:r>
              <a:rPr lang="ru-RU" sz="1600" dirty="0">
                <a:ln w="0"/>
                <a:solidFill>
                  <a:schemeClr val="tx1"/>
                </a:solidFill>
              </a:rPr>
              <a:t> та </a:t>
            </a:r>
            <a:r>
              <a:rPr lang="ru-RU" sz="1600" dirty="0" err="1">
                <a:ln w="0"/>
                <a:solidFill>
                  <a:schemeClr val="tx1"/>
                </a:solidFill>
              </a:rPr>
              <a:t>звичок</a:t>
            </a:r>
            <a:endParaRPr lang="ru-RU" sz="1600" dirty="0">
              <a:ln w="0"/>
              <a:solidFill>
                <a:schemeClr val="tx1"/>
              </a:solidFill>
            </a:endParaRPr>
          </a:p>
          <a:p>
            <a:pPr algn="ctr"/>
            <a:r>
              <a:rPr lang="ru-RU" sz="1600" dirty="0" err="1">
                <a:ln w="0"/>
                <a:solidFill>
                  <a:schemeClr val="tx1"/>
                </a:solidFill>
              </a:rPr>
              <a:t>працівників</a:t>
            </a:r>
            <a:r>
              <a:rPr lang="ru-RU" sz="1600" dirty="0">
                <a:ln w="0"/>
                <a:solidFill>
                  <a:schemeClr val="tx1"/>
                </a:solidFill>
              </a:rPr>
              <a:t> приводить до </a:t>
            </a:r>
            <a:r>
              <a:rPr lang="ru-RU" sz="1600" dirty="0" err="1">
                <a:ln w="0"/>
                <a:solidFill>
                  <a:schemeClr val="tx1"/>
                </a:solidFill>
              </a:rPr>
              <a:t>економії</a:t>
            </a:r>
            <a:r>
              <a:rPr lang="ru-RU" sz="1600" dirty="0">
                <a:ln w="0"/>
                <a:solidFill>
                  <a:schemeClr val="tx1"/>
                </a:solidFill>
              </a:rPr>
              <a:t> як </a:t>
            </a:r>
            <a:r>
              <a:rPr lang="ru-RU" sz="1600" dirty="0" err="1" smtClean="0">
                <a:ln w="0"/>
                <a:solidFill>
                  <a:schemeClr val="tx1"/>
                </a:solidFill>
              </a:rPr>
              <a:t>мінім</a:t>
            </a:r>
            <a:r>
              <a:rPr lang="ru-RU" sz="1600" dirty="0" err="1">
                <a:ln w="0"/>
                <a:solidFill>
                  <a:schemeClr val="tx1"/>
                </a:solidFill>
              </a:rPr>
              <a:t>ум</a:t>
            </a:r>
            <a:r>
              <a:rPr lang="ru-RU" sz="1600" dirty="0">
                <a:ln w="0"/>
                <a:solidFill>
                  <a:schemeClr val="tx1"/>
                </a:solidFill>
              </a:rPr>
              <a:t> </a:t>
            </a:r>
            <a:r>
              <a:rPr lang="ru-RU" sz="1600" dirty="0" err="1">
                <a:ln w="0"/>
                <a:solidFill>
                  <a:schemeClr val="tx1"/>
                </a:solidFill>
              </a:rPr>
              <a:t>ще</a:t>
            </a:r>
            <a:r>
              <a:rPr lang="ru-RU" sz="1600" dirty="0">
                <a:ln w="0"/>
                <a:solidFill>
                  <a:schemeClr val="tx1"/>
                </a:solidFill>
              </a:rPr>
              <a:t> на </a:t>
            </a:r>
            <a:r>
              <a:rPr lang="ru-RU" sz="2000" dirty="0" smtClean="0">
                <a:ln w="0"/>
                <a:solidFill>
                  <a:schemeClr val="tx1"/>
                </a:solidFill>
              </a:rPr>
              <a:t>10-20 </a:t>
            </a:r>
            <a:r>
              <a:rPr lang="ru-RU" sz="2000" dirty="0">
                <a:ln w="0"/>
                <a:solidFill>
                  <a:schemeClr val="tx1"/>
                </a:solidFill>
              </a:rPr>
              <a:t>%.</a:t>
            </a:r>
          </a:p>
          <a:p>
            <a:pPr algn="ctr"/>
            <a:endParaRPr lang="ru-RU" sz="160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7281" y="3123532"/>
            <a:ext cx="2929208" cy="1969871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</a:rPr>
              <a:t>Переробка</a:t>
            </a:r>
            <a:r>
              <a:rPr lang="ru-RU" sz="1600" dirty="0">
                <a:solidFill>
                  <a:schemeClr val="tx1"/>
                </a:solidFill>
              </a:rPr>
              <a:t> купи </a:t>
            </a:r>
            <a:r>
              <a:rPr lang="ru-RU" sz="1600" dirty="0" err="1">
                <a:solidFill>
                  <a:schemeClr val="tx1"/>
                </a:solidFill>
              </a:rPr>
              <a:t>паперу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висотою</a:t>
            </a:r>
            <a:r>
              <a:rPr lang="ru-RU" sz="1600" dirty="0">
                <a:solidFill>
                  <a:schemeClr val="tx1"/>
                </a:solidFill>
              </a:rPr>
              <a:t> один метр </a:t>
            </a:r>
            <a:r>
              <a:rPr lang="ru-RU" sz="1600" dirty="0" err="1">
                <a:solidFill>
                  <a:schemeClr val="tx1"/>
                </a:solidFill>
              </a:rPr>
              <a:t>зберігає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дерево</a:t>
            </a:r>
            <a:r>
              <a:rPr lang="ru-RU" sz="1600" dirty="0">
                <a:solidFill>
                  <a:schemeClr val="tx1"/>
                </a:solidFill>
              </a:rPr>
              <a:t>.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err="1" smtClean="0">
                <a:solidFill>
                  <a:schemeClr val="tx1"/>
                </a:solidFill>
              </a:rPr>
              <a:t>Використання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паперу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зростає</a:t>
            </a:r>
            <a:r>
              <a:rPr lang="ru-RU" sz="1600" dirty="0">
                <a:solidFill>
                  <a:schemeClr val="tx1"/>
                </a:solidFill>
              </a:rPr>
              <a:t> на 20 % кожного року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Овал 8"/>
          <p:cNvSpPr/>
          <p:nvPr/>
        </p:nvSpPr>
        <p:spPr>
          <a:xfrm>
            <a:off x="4375160" y="1485548"/>
            <a:ext cx="4706590" cy="2376264"/>
          </a:xfrm>
          <a:prstGeom prst="ellipse">
            <a:avLst/>
          </a:prstGeom>
          <a:gradFill flip="none" rotWithShape="1">
            <a:gsLst>
              <a:gs pos="0">
                <a:schemeClr val="accent3">
                  <a:satMod val="103000"/>
                  <a:lumMod val="102000"/>
                  <a:tint val="94000"/>
                </a:schemeClr>
              </a:gs>
              <a:gs pos="50000">
                <a:schemeClr val="accent3">
                  <a:satMod val="110000"/>
                  <a:lumMod val="100000"/>
                  <a:shade val="100000"/>
                </a:schemeClr>
              </a:gs>
              <a:gs pos="100000">
                <a:schemeClr val="accent3">
                  <a:lumMod val="99000"/>
                  <a:satMod val="120000"/>
                  <a:shade val="78000"/>
                </a:schemeClr>
              </a:gs>
            </a:gsLst>
            <a:lin ang="54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Виробництво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повторно </a:t>
            </a:r>
            <a:r>
              <a:rPr lang="ru-RU" dirty="0" err="1">
                <a:solidFill>
                  <a:schemeClr val="tx1"/>
                </a:solidFill>
              </a:rPr>
              <a:t>переробленого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паперу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використовує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sz="2000" dirty="0">
                <a:solidFill>
                  <a:schemeClr val="tx1"/>
                </a:solidFill>
              </a:rPr>
              <a:t>65%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менше</a:t>
            </a:r>
            <a:r>
              <a:rPr lang="ru-RU" dirty="0">
                <a:solidFill>
                  <a:schemeClr val="tx1"/>
                </a:solidFill>
              </a:rPr>
              <a:t> води, </a:t>
            </a:r>
            <a:r>
              <a:rPr lang="ru-RU" dirty="0" err="1">
                <a:solidFill>
                  <a:schemeClr val="tx1"/>
                </a:solidFill>
              </a:rPr>
              <a:t>забруднює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менше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повітря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sz="2000" dirty="0">
                <a:solidFill>
                  <a:schemeClr val="tx1"/>
                </a:solidFill>
              </a:rPr>
              <a:t>75%, </a:t>
            </a:r>
            <a:r>
              <a:rPr lang="ru-RU" dirty="0">
                <a:solidFill>
                  <a:schemeClr val="tx1"/>
                </a:solidFill>
              </a:rPr>
              <a:t>а воду на </a:t>
            </a:r>
            <a:r>
              <a:rPr lang="ru-RU" sz="2000" dirty="0">
                <a:solidFill>
                  <a:schemeClr val="tx1"/>
                </a:solidFill>
              </a:rPr>
              <a:t>35%.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59704" y="5544299"/>
            <a:ext cx="3560239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У типовому </a:t>
            </a:r>
            <a:r>
              <a:rPr lang="ru-RU" dirty="0" err="1" smtClean="0">
                <a:solidFill>
                  <a:schemeClr val="tx1"/>
                </a:solidFill>
              </a:rPr>
              <a:t>офісі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використовується</a:t>
            </a:r>
            <a:r>
              <a:rPr lang="ru-RU" dirty="0" smtClean="0">
                <a:solidFill>
                  <a:schemeClr val="tx1"/>
                </a:solidFill>
              </a:rPr>
              <a:t> 0,5 кг </a:t>
            </a:r>
            <a:r>
              <a:rPr lang="ru-RU" dirty="0" err="1" smtClean="0">
                <a:solidFill>
                  <a:schemeClr val="tx1"/>
                </a:solidFill>
              </a:rPr>
              <a:t>паперу</a:t>
            </a:r>
            <a:r>
              <a:rPr lang="ru-RU" dirty="0" smtClean="0">
                <a:solidFill>
                  <a:schemeClr val="tx1"/>
                </a:solidFill>
              </a:rPr>
              <a:t> на кожного </a:t>
            </a:r>
            <a:r>
              <a:rPr lang="ru-RU" dirty="0" err="1" smtClean="0">
                <a:solidFill>
                  <a:schemeClr val="tx1"/>
                </a:solidFill>
              </a:rPr>
              <a:t>працівника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місяць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817577" y="609600"/>
            <a:ext cx="8069520" cy="504056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                          </a:t>
            </a:r>
            <a:r>
              <a:rPr lang="ru-RU" sz="3600" dirty="0" smtClean="0"/>
              <a:t>ПРОСТО ФАКТИ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424" y="6248401"/>
            <a:ext cx="315557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6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064417"/>
            <a:ext cx="5044655" cy="36716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709160"/>
          </a:xfrm>
        </p:spPr>
        <p:txBody>
          <a:bodyPr>
            <a:normAutofit/>
          </a:bodyPr>
          <a:lstStyle/>
          <a:p>
            <a:pPr marL="594360" indent="-457200">
              <a:buClr>
                <a:srgbClr val="00FF00"/>
              </a:buClr>
              <a:buFont typeface="Wingdings" panose="05000000000000000000" pitchFamily="2" charset="2"/>
              <a:buChar char="ü"/>
            </a:pP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Підн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командний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дух в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компанії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594360" indent="-457200">
              <a:buClr>
                <a:srgbClr val="00FF00"/>
              </a:buCl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Створить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дружню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робочу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атмосферу</a:t>
            </a:r>
          </a:p>
          <a:p>
            <a:pPr marL="594360" indent="-457200">
              <a:buClr>
                <a:srgbClr val="00FF00"/>
              </a:buClr>
              <a:buFont typeface="Wingdings" panose="05000000000000000000" pitchFamily="2" charset="2"/>
              <a:buChar char="ü"/>
            </a:pP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Поліпшить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імідж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компанії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очах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партнерів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94360" indent="-457200">
              <a:buClr>
                <a:srgbClr val="00FF00"/>
              </a:buClr>
              <a:buFont typeface="Wingdings" panose="05000000000000000000" pitchFamily="2" charset="2"/>
              <a:buChar char="ü"/>
            </a:pP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Зменшить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витрати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електроенергію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594360" indent="-457200">
              <a:buClr>
                <a:srgbClr val="00FF00"/>
              </a:buClr>
              <a:buFont typeface="Wingdings" panose="05000000000000000000" pitchFamily="2" charset="2"/>
              <a:buChar char="ü"/>
            </a:pP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Зменшить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витрати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сплату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використання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води</a:t>
            </a:r>
          </a:p>
          <a:p>
            <a:pPr marL="594360" indent="-457200">
              <a:buClr>
                <a:srgbClr val="00FF00"/>
              </a:buClr>
              <a:buFont typeface="Wingdings" panose="05000000000000000000" pitchFamily="2" charset="2"/>
              <a:buChar char="ü"/>
            </a:pP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Зменшить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витрати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тепло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19400" y="188878"/>
            <a:ext cx="6324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indent="0" algn="r">
              <a:buNone/>
            </a:pPr>
            <a:r>
              <a:rPr lang="ru-RU" sz="3200" dirty="0" err="1" smtClean="0">
                <a:solidFill>
                  <a:srgbClr val="00FF00"/>
                </a:solidFill>
              </a:rPr>
              <a:t>Впровадження</a:t>
            </a:r>
            <a:r>
              <a:rPr lang="ru-RU" sz="3200" dirty="0" smtClean="0">
                <a:solidFill>
                  <a:srgbClr val="00FF00"/>
                </a:solidFill>
              </a:rPr>
              <a:t> </a:t>
            </a:r>
            <a:r>
              <a:rPr lang="ru-RU" sz="3200" dirty="0" err="1" smtClean="0">
                <a:solidFill>
                  <a:srgbClr val="00FF00"/>
                </a:solidFill>
              </a:rPr>
              <a:t>Концепції</a:t>
            </a:r>
            <a:r>
              <a:rPr lang="ru-RU" sz="3200" dirty="0" smtClean="0">
                <a:solidFill>
                  <a:srgbClr val="00FF00"/>
                </a:solidFill>
              </a:rPr>
              <a:t> </a:t>
            </a:r>
          </a:p>
          <a:p>
            <a:pPr marL="137160" indent="0" algn="r">
              <a:buNone/>
            </a:pPr>
            <a:r>
              <a:rPr lang="ru-RU" sz="3200" dirty="0" smtClean="0">
                <a:solidFill>
                  <a:srgbClr val="00FF00"/>
                </a:solidFill>
              </a:rPr>
              <a:t>«Зеленого </a:t>
            </a:r>
            <a:r>
              <a:rPr lang="ru-RU" sz="3200" dirty="0" err="1" smtClean="0">
                <a:solidFill>
                  <a:srgbClr val="00FF00"/>
                </a:solidFill>
              </a:rPr>
              <a:t>Офісу</a:t>
            </a:r>
            <a:r>
              <a:rPr lang="ru-RU" sz="3200" dirty="0" smtClean="0">
                <a:solidFill>
                  <a:srgbClr val="00FF00"/>
                </a:solidFill>
              </a:rPr>
              <a:t>»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8424" y="6248401"/>
            <a:ext cx="315557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6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dirty="0" err="1" smtClean="0"/>
              <a:t>Аутсорсинг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r>
              <a:rPr lang="ru-RU" sz="2800" b="1" dirty="0" err="1">
                <a:solidFill>
                  <a:srgbClr val="3E6919"/>
                </a:solidFill>
              </a:rPr>
              <a:t>Аутсо́рсинг</a:t>
            </a:r>
            <a:r>
              <a:rPr lang="ru-RU" sz="2800" dirty="0">
                <a:solidFill>
                  <a:srgbClr val="3E6919"/>
                </a:solidFill>
              </a:rPr>
              <a:t> </a:t>
            </a:r>
            <a:r>
              <a:rPr lang="ru-RU" sz="2800" dirty="0">
                <a:solidFill>
                  <a:srgbClr val="3E6919"/>
                </a:solidFill>
              </a:rPr>
              <a:t>(</a:t>
            </a:r>
            <a:r>
              <a:rPr lang="en-US" sz="2800" i="1" dirty="0" smtClean="0">
                <a:solidFill>
                  <a:srgbClr val="3E6919"/>
                </a:solidFill>
              </a:rPr>
              <a:t>outsourcing</a:t>
            </a:r>
            <a:r>
              <a:rPr lang="en-US" sz="2800" dirty="0">
                <a:solidFill>
                  <a:srgbClr val="3E6919"/>
                </a:solidFill>
              </a:rPr>
              <a:t>) — </a:t>
            </a:r>
            <a:r>
              <a:rPr lang="uk-UA" sz="2800" dirty="0" smtClean="0">
                <a:solidFill>
                  <a:srgbClr val="3E6919"/>
                </a:solidFill>
              </a:rPr>
              <a:t>п</a:t>
            </a:r>
            <a:r>
              <a:rPr lang="ru-RU" sz="2800" dirty="0" err="1" smtClean="0">
                <a:solidFill>
                  <a:srgbClr val="3E6919"/>
                </a:solidFill>
              </a:rPr>
              <a:t>ередача</a:t>
            </a:r>
            <a:r>
              <a:rPr lang="ru-RU" sz="2800" dirty="0">
                <a:solidFill>
                  <a:srgbClr val="3E6919"/>
                </a:solidFill>
              </a:rPr>
              <a:t> </a:t>
            </a:r>
            <a:r>
              <a:rPr lang="ru-RU" sz="2800" dirty="0" err="1" smtClean="0">
                <a:solidFill>
                  <a:srgbClr val="3E6919"/>
                </a:solidFill>
              </a:rPr>
              <a:t>компанією</a:t>
            </a:r>
            <a:r>
              <a:rPr lang="ru-RU" sz="2800" dirty="0" smtClean="0">
                <a:solidFill>
                  <a:srgbClr val="3E6919"/>
                </a:solidFill>
              </a:rPr>
              <a:t> </a:t>
            </a:r>
            <a:r>
              <a:rPr lang="ru-RU" sz="2800" dirty="0" err="1" smtClean="0">
                <a:solidFill>
                  <a:srgbClr val="3E6919"/>
                </a:solidFill>
              </a:rPr>
              <a:t>частини</a:t>
            </a:r>
            <a:r>
              <a:rPr lang="ru-RU" sz="2800" dirty="0" smtClean="0">
                <a:solidFill>
                  <a:srgbClr val="3E6919"/>
                </a:solidFill>
              </a:rPr>
              <a:t> </a:t>
            </a:r>
            <a:r>
              <a:rPr lang="ru-RU" sz="2800" dirty="0" err="1">
                <a:solidFill>
                  <a:srgbClr val="3E6919"/>
                </a:solidFill>
              </a:rPr>
              <a:t>її</a:t>
            </a:r>
            <a:r>
              <a:rPr lang="ru-RU" sz="2800" dirty="0">
                <a:solidFill>
                  <a:srgbClr val="3E6919"/>
                </a:solidFill>
              </a:rPr>
              <a:t> </a:t>
            </a:r>
            <a:r>
              <a:rPr lang="ru-RU" sz="2800" dirty="0" err="1">
                <a:solidFill>
                  <a:srgbClr val="3E6919"/>
                </a:solidFill>
              </a:rPr>
              <a:t>завдань</a:t>
            </a:r>
            <a:r>
              <a:rPr lang="ru-RU" sz="2800" dirty="0">
                <a:solidFill>
                  <a:srgbClr val="3E6919"/>
                </a:solidFill>
              </a:rPr>
              <a:t> </a:t>
            </a:r>
            <a:r>
              <a:rPr lang="ru-RU" sz="2800" dirty="0" err="1">
                <a:solidFill>
                  <a:srgbClr val="3E6919"/>
                </a:solidFill>
              </a:rPr>
              <a:t>або</a:t>
            </a:r>
            <a:r>
              <a:rPr lang="ru-RU" sz="2800" dirty="0">
                <a:solidFill>
                  <a:srgbClr val="3E6919"/>
                </a:solidFill>
              </a:rPr>
              <a:t> </a:t>
            </a:r>
            <a:r>
              <a:rPr lang="ru-RU" sz="2800" dirty="0" err="1" smtClean="0">
                <a:solidFill>
                  <a:srgbClr val="3E6919"/>
                </a:solidFill>
              </a:rPr>
              <a:t>процесів</a:t>
            </a:r>
            <a:r>
              <a:rPr lang="ru-RU" sz="2800" dirty="0">
                <a:solidFill>
                  <a:srgbClr val="3E6919"/>
                </a:solidFill>
              </a:rPr>
              <a:t> </a:t>
            </a:r>
            <a:r>
              <a:rPr lang="ru-RU" sz="2800" dirty="0" err="1">
                <a:solidFill>
                  <a:srgbClr val="3E6919"/>
                </a:solidFill>
              </a:rPr>
              <a:t>стороннім</a:t>
            </a:r>
            <a:r>
              <a:rPr lang="ru-RU" sz="2800" dirty="0">
                <a:solidFill>
                  <a:srgbClr val="3E6919"/>
                </a:solidFill>
              </a:rPr>
              <a:t> </a:t>
            </a:r>
            <a:r>
              <a:rPr lang="ru-RU" sz="2800" dirty="0" err="1">
                <a:solidFill>
                  <a:srgbClr val="3E6919"/>
                </a:solidFill>
              </a:rPr>
              <a:t>виконавцям</a:t>
            </a:r>
            <a:r>
              <a:rPr lang="ru-RU" sz="2800" dirty="0">
                <a:solidFill>
                  <a:srgbClr val="3E6919"/>
                </a:solidFill>
              </a:rPr>
              <a:t> на </a:t>
            </a:r>
            <a:r>
              <a:rPr lang="ru-RU" sz="2800" dirty="0" err="1">
                <a:solidFill>
                  <a:srgbClr val="3E6919"/>
                </a:solidFill>
              </a:rPr>
              <a:t>умовах</a:t>
            </a:r>
            <a:r>
              <a:rPr lang="ru-RU" sz="2800" dirty="0">
                <a:solidFill>
                  <a:srgbClr val="3E6919"/>
                </a:solidFill>
              </a:rPr>
              <a:t> </a:t>
            </a:r>
            <a:r>
              <a:rPr lang="ru-RU" sz="2800" dirty="0" err="1">
                <a:solidFill>
                  <a:srgbClr val="3E6919"/>
                </a:solidFill>
              </a:rPr>
              <a:t>субпідряду</a:t>
            </a:r>
            <a:r>
              <a:rPr lang="ru-RU" sz="2800" dirty="0">
                <a:solidFill>
                  <a:srgbClr val="3E6919"/>
                </a:solidFill>
              </a:rPr>
              <a:t>.</a:t>
            </a:r>
          </a:p>
          <a:p>
            <a:r>
              <a:rPr lang="ru-RU" sz="2800" dirty="0">
                <a:solidFill>
                  <a:srgbClr val="3E6919"/>
                </a:solidFill>
              </a:rPr>
              <a:t>Угода, за </a:t>
            </a:r>
            <a:r>
              <a:rPr lang="ru-RU" sz="2800" dirty="0" err="1">
                <a:solidFill>
                  <a:srgbClr val="3E6919"/>
                </a:solidFill>
              </a:rPr>
              <a:t>якою</a:t>
            </a:r>
            <a:r>
              <a:rPr lang="ru-RU" sz="2800" dirty="0">
                <a:solidFill>
                  <a:srgbClr val="3E6919"/>
                </a:solidFill>
              </a:rPr>
              <a:t> робота </a:t>
            </a:r>
            <a:r>
              <a:rPr lang="ru-RU" sz="2800" dirty="0" err="1">
                <a:solidFill>
                  <a:srgbClr val="3E6919"/>
                </a:solidFill>
              </a:rPr>
              <a:t>виконується</a:t>
            </a:r>
            <a:r>
              <a:rPr lang="ru-RU" sz="2800" dirty="0">
                <a:solidFill>
                  <a:srgbClr val="3E6919"/>
                </a:solidFill>
              </a:rPr>
              <a:t> людьми з </a:t>
            </a:r>
            <a:r>
              <a:rPr lang="ru-RU" sz="2800" dirty="0" err="1">
                <a:solidFill>
                  <a:srgbClr val="3E6919"/>
                </a:solidFill>
              </a:rPr>
              <a:t>зовнішньої</a:t>
            </a:r>
            <a:r>
              <a:rPr lang="ru-RU" sz="2800" dirty="0">
                <a:solidFill>
                  <a:srgbClr val="3E6919"/>
                </a:solidFill>
              </a:rPr>
              <a:t> </a:t>
            </a:r>
            <a:r>
              <a:rPr lang="ru-RU" sz="2800" dirty="0" err="1">
                <a:solidFill>
                  <a:srgbClr val="3E6919"/>
                </a:solidFill>
              </a:rPr>
              <a:t>компанії</a:t>
            </a:r>
            <a:r>
              <a:rPr lang="ru-RU" sz="2800" dirty="0">
                <a:solidFill>
                  <a:srgbClr val="3E6919"/>
                </a:solidFill>
              </a:rPr>
              <a:t>, яка </a:t>
            </a:r>
            <a:r>
              <a:rPr lang="ru-RU" sz="2800" dirty="0" err="1">
                <a:solidFill>
                  <a:srgbClr val="3E6919"/>
                </a:solidFill>
              </a:rPr>
              <a:t>зазвичай</a:t>
            </a:r>
            <a:r>
              <a:rPr lang="ru-RU" sz="2800" dirty="0">
                <a:solidFill>
                  <a:srgbClr val="3E6919"/>
                </a:solidFill>
              </a:rPr>
              <a:t> є </a:t>
            </a:r>
            <a:r>
              <a:rPr lang="ru-RU" sz="2800" dirty="0" err="1">
                <a:solidFill>
                  <a:srgbClr val="3E6919"/>
                </a:solidFill>
              </a:rPr>
              <a:t>також</a:t>
            </a:r>
            <a:r>
              <a:rPr lang="ru-RU" sz="2800" dirty="0">
                <a:solidFill>
                  <a:srgbClr val="3E6919"/>
                </a:solidFill>
              </a:rPr>
              <a:t> </a:t>
            </a:r>
            <a:r>
              <a:rPr lang="ru-RU" sz="2800" dirty="0" err="1">
                <a:solidFill>
                  <a:srgbClr val="3E6919"/>
                </a:solidFill>
              </a:rPr>
              <a:t>експертом</a:t>
            </a:r>
            <a:r>
              <a:rPr lang="ru-RU" sz="2800" dirty="0">
                <a:solidFill>
                  <a:srgbClr val="3E6919"/>
                </a:solidFill>
              </a:rPr>
              <a:t> у </a:t>
            </a:r>
            <a:r>
              <a:rPr lang="ru-RU" sz="2800" dirty="0" err="1">
                <a:solidFill>
                  <a:srgbClr val="3E6919"/>
                </a:solidFill>
              </a:rPr>
              <a:t>цьому</a:t>
            </a:r>
            <a:r>
              <a:rPr lang="ru-RU" sz="2800" dirty="0">
                <a:solidFill>
                  <a:srgbClr val="3E6919"/>
                </a:solidFill>
              </a:rPr>
              <a:t> </a:t>
            </a:r>
            <a:r>
              <a:rPr lang="ru-RU" sz="2800" dirty="0" err="1">
                <a:solidFill>
                  <a:srgbClr val="3E6919"/>
                </a:solidFill>
              </a:rPr>
              <a:t>виді</a:t>
            </a:r>
            <a:r>
              <a:rPr lang="ru-RU" sz="2800" dirty="0">
                <a:solidFill>
                  <a:srgbClr val="3E6919"/>
                </a:solidFill>
              </a:rPr>
              <a:t> </a:t>
            </a:r>
            <a:r>
              <a:rPr lang="ru-RU" sz="2800" dirty="0" err="1" smtClean="0">
                <a:solidFill>
                  <a:srgbClr val="3E6919"/>
                </a:solidFill>
              </a:rPr>
              <a:t>робіт</a:t>
            </a:r>
            <a:r>
              <a:rPr lang="ru-RU" sz="2800" dirty="0" smtClean="0">
                <a:solidFill>
                  <a:srgbClr val="3E6919"/>
                </a:solidFill>
              </a:rPr>
              <a:t>. </a:t>
            </a:r>
            <a:r>
              <a:rPr lang="ru-RU" sz="2800" dirty="0">
                <a:solidFill>
                  <a:srgbClr val="3E6919"/>
                </a:solidFill>
              </a:rPr>
              <a:t>Аутсорсинг часто </a:t>
            </a:r>
            <a:r>
              <a:rPr lang="ru-RU" sz="2800" dirty="0" err="1">
                <a:solidFill>
                  <a:srgbClr val="3E6919"/>
                </a:solidFill>
              </a:rPr>
              <a:t>використовується</a:t>
            </a:r>
            <a:r>
              <a:rPr lang="ru-RU" sz="2800" dirty="0">
                <a:solidFill>
                  <a:srgbClr val="3E6919"/>
                </a:solidFill>
              </a:rPr>
              <a:t> для </a:t>
            </a:r>
            <a:r>
              <a:rPr lang="ru-RU" sz="2800" dirty="0" err="1">
                <a:solidFill>
                  <a:srgbClr val="3E6919"/>
                </a:solidFill>
              </a:rPr>
              <a:t>скорочення</a:t>
            </a:r>
            <a:r>
              <a:rPr lang="ru-RU" sz="2800" dirty="0">
                <a:solidFill>
                  <a:srgbClr val="3E6919"/>
                </a:solidFill>
              </a:rPr>
              <a:t> </a:t>
            </a:r>
            <a:r>
              <a:rPr lang="ru-RU" sz="2800" dirty="0" err="1" smtClean="0">
                <a:solidFill>
                  <a:srgbClr val="3E6919"/>
                </a:solidFill>
              </a:rPr>
              <a:t>витрат</a:t>
            </a:r>
            <a:r>
              <a:rPr lang="ru-RU" sz="2800" dirty="0" smtClean="0">
                <a:solidFill>
                  <a:srgbClr val="3E6919"/>
                </a:solidFill>
              </a:rPr>
              <a:t>.</a:t>
            </a:r>
            <a:endParaRPr lang="ru-RU" sz="2800" dirty="0">
              <a:solidFill>
                <a:srgbClr val="3E6919"/>
              </a:solidFill>
            </a:endParaRPr>
          </a:p>
          <a:p>
            <a:endParaRPr lang="ru-RU" sz="2800" dirty="0">
              <a:solidFill>
                <a:srgbClr val="3E6919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154" y="6027423"/>
            <a:ext cx="4200846" cy="81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39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09600" y="19812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</a:rPr>
              <a:t/>
            </a:r>
            <a:br>
              <a:rPr lang="ru-RU" b="1" dirty="0" smtClean="0">
                <a:ln>
                  <a:solidFill>
                    <a:schemeClr val="tx1"/>
                  </a:solidFill>
                </a:ln>
              </a:rPr>
            </a:b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1981200"/>
            <a:ext cx="83058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dirty="0" smtClean="0"/>
              <a:t>Ми </a:t>
            </a:r>
            <a:r>
              <a:rPr lang="ru-RU" dirty="0" err="1" smtClean="0"/>
              <a:t>пропонуемо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на себе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раціонального</a:t>
            </a:r>
            <a:r>
              <a:rPr lang="ru-RU" dirty="0" smtClean="0"/>
              <a:t> і </a:t>
            </a:r>
            <a:r>
              <a:rPr lang="ru-RU" dirty="0" err="1" smtClean="0"/>
              <a:t>ефективного</a:t>
            </a:r>
            <a:r>
              <a:rPr lang="ru-RU" dirty="0" smtClean="0"/>
              <a:t>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у </a:t>
            </a:r>
            <a:r>
              <a:rPr lang="ru-RU" dirty="0" err="1" smtClean="0"/>
              <a:t>Вашому</a:t>
            </a:r>
            <a:r>
              <a:rPr lang="ru-RU" dirty="0" smtClean="0"/>
              <a:t> </a:t>
            </a:r>
            <a:r>
              <a:rPr lang="ru-RU" dirty="0" err="1" smtClean="0"/>
              <a:t>офісі</a:t>
            </a:r>
            <a:r>
              <a:rPr lang="ru-RU" dirty="0" smtClean="0"/>
              <a:t>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dirty="0" smtClean="0"/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dirty="0" err="1" smtClean="0"/>
              <a:t>Використання</a:t>
            </a:r>
            <a:r>
              <a:rPr lang="ru-RU" dirty="0" smtClean="0"/>
              <a:t> аутсорсингу, </a:t>
            </a:r>
            <a:r>
              <a:rPr lang="ru-RU" dirty="0" err="1" smtClean="0"/>
              <a:t>саме</a:t>
            </a:r>
            <a:r>
              <a:rPr lang="ru-RU" dirty="0" smtClean="0"/>
              <a:t> по </a:t>
            </a:r>
            <a:r>
              <a:rPr lang="ru-RU" dirty="0" err="1" smtClean="0"/>
              <a:t>собі</a:t>
            </a:r>
            <a:r>
              <a:rPr lang="ru-RU" dirty="0" smtClean="0"/>
              <a:t>, є принципом, </a:t>
            </a:r>
            <a:r>
              <a:rPr lang="ru-RU" dirty="0" err="1" smtClean="0"/>
              <a:t>скерованим</a:t>
            </a:r>
            <a:r>
              <a:rPr lang="ru-RU" dirty="0" smtClean="0"/>
              <a:t> на </a:t>
            </a:r>
            <a:r>
              <a:rPr lang="ru-RU" dirty="0" err="1" smtClean="0"/>
              <a:t>раціональне</a:t>
            </a:r>
            <a:r>
              <a:rPr lang="ru-RU" dirty="0" smtClean="0"/>
              <a:t> і </a:t>
            </a:r>
            <a:r>
              <a:rPr lang="ru-RU" dirty="0" err="1" smtClean="0"/>
              <a:t>бережне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dirty="0" smtClean="0"/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dirty="0" smtClean="0"/>
              <a:t>Той,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займається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справою, є </a:t>
            </a:r>
            <a:r>
              <a:rPr lang="ru-RU" dirty="0" err="1" smtClean="0"/>
              <a:t>професіоналом</a:t>
            </a:r>
            <a:r>
              <a:rPr lang="ru-RU" dirty="0" smtClean="0"/>
              <a:t>. Тому </a:t>
            </a:r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ліпше</a:t>
            </a:r>
            <a:r>
              <a:rPr lang="ru-RU" dirty="0" smtClean="0"/>
              <a:t> –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: </a:t>
            </a:r>
            <a:r>
              <a:rPr lang="ru-RU" dirty="0" err="1" smtClean="0"/>
              <a:t>ефективніше</a:t>
            </a:r>
            <a:r>
              <a:rPr lang="ru-RU" dirty="0" smtClean="0"/>
              <a:t> і </a:t>
            </a:r>
            <a:r>
              <a:rPr lang="ru-RU" dirty="0" err="1" smtClean="0"/>
              <a:t>швидше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/>
              <a:t>Наша команда готова та компетентна, для </a:t>
            </a:r>
            <a:r>
              <a:rPr lang="ru-RU" sz="2000" b="1" dirty="0" err="1" smtClean="0"/>
              <a:t>цієї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роботи</a:t>
            </a:r>
            <a:r>
              <a:rPr lang="ru-RU" sz="2000" b="1" dirty="0" smtClean="0"/>
              <a:t>.</a:t>
            </a:r>
          </a:p>
          <a:p>
            <a:pPr algn="ctr"/>
            <a:r>
              <a:rPr lang="ru-RU" sz="2000" b="1" dirty="0" err="1" smtClean="0"/>
              <a:t>Дізнайтеся</a:t>
            </a:r>
            <a:r>
              <a:rPr lang="ru-RU" sz="2000" b="1" dirty="0" smtClean="0"/>
              <a:t> у </a:t>
            </a:r>
            <a:r>
              <a:rPr lang="ru-RU" sz="2000" b="1" dirty="0" err="1" smtClean="0"/>
              <a:t>Вашого</a:t>
            </a:r>
            <a:r>
              <a:rPr lang="ru-RU" sz="2000" b="1" dirty="0" smtClean="0"/>
              <a:t> менеджера, як </a:t>
            </a:r>
            <a:r>
              <a:rPr lang="ru-RU" sz="2000" b="1" dirty="0" err="1" smtClean="0"/>
              <a:t>замовити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послугу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вже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сьогодн</a:t>
            </a:r>
            <a:r>
              <a:rPr lang="uk-UA" sz="2000" b="1" dirty="0" smtClean="0"/>
              <a:t>і</a:t>
            </a:r>
            <a:endParaRPr lang="en-US" sz="2000" b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054" y="5943600"/>
            <a:ext cx="4200846" cy="811527"/>
          </a:xfrm>
          <a:prstGeom prst="rect">
            <a:avLst/>
          </a:prstGeom>
        </p:spPr>
      </p:pic>
      <p:sp>
        <p:nvSpPr>
          <p:cNvPr id="11" name="Заголовок 2"/>
          <p:cNvSpPr>
            <a:spLocks noGrp="1"/>
          </p:cNvSpPr>
          <p:nvPr>
            <p:ph type="title"/>
          </p:nvPr>
        </p:nvSpPr>
        <p:spPr>
          <a:xfrm>
            <a:off x="762000" y="116383"/>
            <a:ext cx="8229600" cy="1143000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ru-RU" sz="3200" dirty="0"/>
              <a:t>Починайте </a:t>
            </a:r>
            <a:r>
              <a:rPr lang="ru-RU" sz="3200" dirty="0" err="1"/>
              <a:t>берегти</a:t>
            </a:r>
            <a:r>
              <a:rPr lang="ru-RU" sz="3200" dirty="0"/>
              <a:t> природу</a:t>
            </a:r>
            <a:br>
              <a:rPr lang="ru-RU" sz="3200" dirty="0"/>
            </a:br>
            <a:r>
              <a:rPr lang="ru-RU" sz="3200" dirty="0"/>
              <a:t> та </a:t>
            </a:r>
            <a:r>
              <a:rPr lang="ru-RU" sz="3200" dirty="0" err="1"/>
              <a:t>ресурси</a:t>
            </a:r>
            <a:r>
              <a:rPr lang="ru-RU" sz="3200" dirty="0"/>
              <a:t> </a:t>
            </a:r>
            <a:r>
              <a:rPr lang="ru-RU" sz="3200" dirty="0" err="1"/>
              <a:t>Вашої</a:t>
            </a:r>
            <a:r>
              <a:rPr lang="ru-RU" sz="3200" dirty="0"/>
              <a:t> </a:t>
            </a:r>
            <a:r>
              <a:rPr lang="ru-RU" sz="3200" dirty="0" err="1"/>
              <a:t>компанії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           </a:t>
            </a:r>
            <a:r>
              <a:rPr lang="ru-RU" sz="3200" dirty="0" err="1" smtClean="0"/>
              <a:t>вже</a:t>
            </a:r>
            <a:r>
              <a:rPr lang="ru-RU" sz="3200" dirty="0" smtClean="0"/>
              <a:t> </a:t>
            </a:r>
            <a:r>
              <a:rPr lang="ru-RU" sz="3200" dirty="0" err="1" smtClean="0"/>
              <a:t>сьогодні</a:t>
            </a:r>
            <a:r>
              <a:rPr lang="ru-RU" sz="3200" dirty="0" smtClean="0"/>
              <a:t>!</a:t>
            </a:r>
            <a:endParaRPr lang="ru-RU" sz="3200" dirty="0"/>
          </a:p>
        </p:txBody>
      </p:sp>
      <p:sp>
        <p:nvSpPr>
          <p:cNvPr id="12" name="Заголовок 2"/>
          <p:cNvSpPr txBox="1">
            <a:spLocks/>
          </p:cNvSpPr>
          <p:nvPr/>
        </p:nvSpPr>
        <p:spPr bwMode="auto">
          <a:xfrm>
            <a:off x="0" y="5424488"/>
            <a:ext cx="4905054" cy="143351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00FF00"/>
                </a:solidFill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FF00"/>
                </a:solidFill>
                <a:latin typeface="Arial" panose="020B0604020202020204" pitchFamily="34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FF00"/>
                </a:solidFill>
                <a:latin typeface="Arial" panose="020B0604020202020204" pitchFamily="34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FF00"/>
                </a:solidFill>
                <a:latin typeface="Arial" panose="020B0604020202020204" pitchFamily="34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FF00"/>
                </a:solidFill>
                <a:latin typeface="Arial" panose="020B0604020202020204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FF00"/>
                </a:solidFill>
                <a:latin typeface="Arial" panose="020B0604020202020204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FF00"/>
                </a:solidFill>
                <a:latin typeface="Arial" panose="020B0604020202020204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FF00"/>
                </a:solidFill>
                <a:latin typeface="Arial" panose="020B0604020202020204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FF00"/>
                </a:solidFill>
                <a:latin typeface="Arial" panose="020B0604020202020204" pitchFamily="34" charset="0"/>
              </a:defRPr>
            </a:lvl9pPr>
          </a:lstStyle>
          <a:p>
            <a:pPr algn="l"/>
            <a:endParaRPr lang="ru-RU" sz="1800" dirty="0" smtClean="0">
              <a:solidFill>
                <a:schemeClr val="tx1"/>
              </a:solidFill>
            </a:endParaRP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Контактна </a:t>
            </a:r>
            <a:r>
              <a:rPr lang="uk-UA" sz="1800" dirty="0" smtClean="0">
                <a:solidFill>
                  <a:schemeClr val="tx1"/>
                </a:solidFill>
              </a:rPr>
              <a:t>і</a:t>
            </a:r>
            <a:r>
              <a:rPr lang="ru-RU" sz="1800" dirty="0" err="1" smtClean="0">
                <a:solidFill>
                  <a:schemeClr val="tx1"/>
                </a:solidFill>
              </a:rPr>
              <a:t>нформація</a:t>
            </a:r>
            <a:r>
              <a:rPr lang="ru-RU" sz="1800" dirty="0" smtClean="0">
                <a:solidFill>
                  <a:schemeClr val="tx1"/>
                </a:solidFill>
              </a:rPr>
              <a:t>: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b="0" dirty="0" err="1" smtClean="0">
                <a:solidFill>
                  <a:schemeClr val="tx1"/>
                </a:solidFill>
              </a:rPr>
              <a:t>Київ</a:t>
            </a:r>
            <a:r>
              <a:rPr lang="ru-RU" sz="1800" b="0" dirty="0" smtClean="0">
                <a:solidFill>
                  <a:schemeClr val="tx1"/>
                </a:solidFill>
              </a:rPr>
              <a:t>, </a:t>
            </a:r>
            <a:r>
              <a:rPr lang="ru-RU" sz="1800" b="0" dirty="0" err="1" smtClean="0">
                <a:solidFill>
                  <a:schemeClr val="tx1"/>
                </a:solidFill>
              </a:rPr>
              <a:t>вул</a:t>
            </a:r>
            <a:r>
              <a:rPr lang="ru-RU" sz="1800" b="0" dirty="0" smtClean="0">
                <a:solidFill>
                  <a:schemeClr val="tx1"/>
                </a:solidFill>
              </a:rPr>
              <a:t>. </a:t>
            </a:r>
            <a:r>
              <a:rPr lang="ru-RU" sz="1800" b="0" dirty="0" err="1" smtClean="0">
                <a:solidFill>
                  <a:schemeClr val="tx1"/>
                </a:solidFill>
              </a:rPr>
              <a:t>Очаківська</a:t>
            </a:r>
            <a:r>
              <a:rPr lang="ru-RU" sz="1800" b="0" dirty="0" smtClean="0">
                <a:solidFill>
                  <a:schemeClr val="tx1"/>
                </a:solidFill>
              </a:rPr>
              <a:t> 5/6, оф.104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+38044 599-6537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  <a:hlinkClick r:id="rId4"/>
              </a:rPr>
              <a:t>sales@ecorecycling.com.ua</a:t>
            </a:r>
            <a:endParaRPr lang="ru-RU" sz="18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800" b="0" dirty="0" smtClean="0">
                <a:solidFill>
                  <a:schemeClr val="tx1"/>
                </a:solidFill>
              </a:rPr>
              <a:t>fb:</a:t>
            </a:r>
            <a:r>
              <a:rPr lang="en-US" sz="1800" b="0" dirty="0"/>
              <a:t> </a:t>
            </a:r>
            <a:r>
              <a:rPr lang="en-US" sz="1800" b="0" dirty="0">
                <a:hlinkClick r:id="rId5"/>
              </a:rPr>
              <a:t>www.facebook.com/EcoRecycling.com.ua</a:t>
            </a:r>
            <a:endParaRPr lang="ru-RU" sz="1800" b="0" dirty="0" smtClean="0">
              <a:solidFill>
                <a:schemeClr val="tx1"/>
              </a:solidFill>
            </a:endParaRPr>
          </a:p>
          <a:p>
            <a:pPr algn="l"/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02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5000">
        <p14:doors dir="vert"/>
      </p:transition>
    </mc:Choice>
    <mc:Fallback xmlns="">
      <p:transition spd="slow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dirty="0" smtClean="0"/>
              <a:t>Висновки: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uk-UA" dirty="0" smtClean="0">
                <a:solidFill>
                  <a:srgbClr val="3E6919"/>
                </a:solidFill>
              </a:rPr>
              <a:t>Ресурсозбереження в Україні залежить від:</a:t>
            </a:r>
          </a:p>
          <a:p>
            <a:r>
              <a:rPr lang="uk-UA" dirty="0" smtClean="0">
                <a:solidFill>
                  <a:srgbClr val="3E6919"/>
                </a:solidFill>
              </a:rPr>
              <a:t> </a:t>
            </a:r>
            <a:r>
              <a:rPr lang="uk-UA" sz="2800" dirty="0" smtClean="0">
                <a:solidFill>
                  <a:srgbClr val="3E6919"/>
                </a:solidFill>
              </a:rPr>
              <a:t>екологічної свідомості кожного громадянина, яку треба підвищувати і розвивати.</a:t>
            </a:r>
          </a:p>
          <a:p>
            <a:r>
              <a:rPr lang="uk-UA" sz="2800" dirty="0" err="1" smtClean="0">
                <a:solidFill>
                  <a:srgbClr val="3E6919"/>
                </a:solidFill>
              </a:rPr>
              <a:t>Утилізовувати</a:t>
            </a:r>
            <a:r>
              <a:rPr lang="uk-UA" sz="2800" dirty="0" smtClean="0">
                <a:solidFill>
                  <a:srgbClr val="3E6919"/>
                </a:solidFill>
              </a:rPr>
              <a:t> техніку в компаніях, які мають Ліцензії від Міністерства екології та природних ресурсів</a:t>
            </a:r>
          </a:p>
          <a:p>
            <a:r>
              <a:rPr lang="uk-UA" sz="2800" dirty="0" smtClean="0">
                <a:solidFill>
                  <a:srgbClr val="3E6919"/>
                </a:solidFill>
              </a:rPr>
              <a:t>Навчитися принципу </a:t>
            </a:r>
            <a:r>
              <a:rPr lang="uk-UA" sz="2800" dirty="0" err="1" smtClean="0">
                <a:solidFill>
                  <a:srgbClr val="3E6919"/>
                </a:solidFill>
              </a:rPr>
              <a:t>аутсорсингу</a:t>
            </a:r>
            <a:r>
              <a:rPr lang="uk-UA" sz="2800" dirty="0" smtClean="0">
                <a:solidFill>
                  <a:srgbClr val="3E6919"/>
                </a:solidFill>
              </a:rPr>
              <a:t>, який допоможе Вашому бізнесу стати успішним.</a:t>
            </a:r>
          </a:p>
          <a:p>
            <a:endParaRPr lang="ru-RU" dirty="0">
              <a:solidFill>
                <a:srgbClr val="3E6919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154" y="6046473"/>
            <a:ext cx="4200846" cy="81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40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705100" y="3505200"/>
            <a:ext cx="6400800" cy="1524000"/>
          </a:xfrm>
          <a:noFill/>
          <a:effectLst/>
          <a:scene3d>
            <a:camera prst="orthographicFront"/>
            <a:lightRig rig="soft" dir="t">
              <a:rot lat="0" lon="0" rev="17220000"/>
            </a:lightRig>
          </a:scene3d>
          <a:sp3d>
            <a:bevelT/>
          </a:sp3d>
        </p:spPr>
        <p:txBody>
          <a:bodyPr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z="2400" dirty="0" smtClean="0"/>
              <a:t>Контактна </a:t>
            </a:r>
            <a:r>
              <a:rPr lang="uk-UA" sz="2400" dirty="0" smtClean="0"/>
              <a:t>і</a:t>
            </a:r>
            <a:r>
              <a:rPr lang="ru-RU" sz="2400" dirty="0" err="1" smtClean="0"/>
              <a:t>нформація</a:t>
            </a:r>
            <a:r>
              <a:rPr lang="en-US" sz="2400" dirty="0"/>
              <a:t>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0" dirty="0" err="1" smtClean="0"/>
              <a:t>Київ</a:t>
            </a:r>
            <a:r>
              <a:rPr lang="ru-RU" sz="2400" b="0" dirty="0"/>
              <a:t>, </a:t>
            </a:r>
            <a:r>
              <a:rPr lang="ru-RU" sz="2400" b="0" dirty="0" err="1" smtClean="0"/>
              <a:t>вул</a:t>
            </a:r>
            <a:r>
              <a:rPr lang="ru-RU" sz="2400" b="0" dirty="0"/>
              <a:t>. </a:t>
            </a:r>
            <a:r>
              <a:rPr lang="ru-RU" sz="2400" b="0" dirty="0" err="1" smtClean="0"/>
              <a:t>Очаківська</a:t>
            </a:r>
            <a:r>
              <a:rPr lang="ru-RU" sz="2400" b="0" dirty="0" smtClean="0"/>
              <a:t> </a:t>
            </a:r>
            <a:r>
              <a:rPr lang="ru-RU" sz="2400" b="0" dirty="0"/>
              <a:t>5/6, оф.104</a:t>
            </a:r>
            <a:br>
              <a:rPr lang="ru-RU" sz="2400" b="0" dirty="0"/>
            </a:br>
            <a:r>
              <a:rPr lang="ru-RU" sz="2400" b="0" dirty="0"/>
              <a:t>+38044 599-6537</a:t>
            </a:r>
            <a:br>
              <a:rPr lang="ru-RU" sz="2400" b="0" dirty="0"/>
            </a:br>
            <a:r>
              <a:rPr lang="ru-RU" sz="2400" b="0" dirty="0" smtClean="0">
                <a:hlinkClick r:id="rId3"/>
              </a:rPr>
              <a:t>sales@ecorecycling.com.ua</a:t>
            </a: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en-US" sz="2400" b="0" dirty="0">
                <a:solidFill>
                  <a:schemeClr val="tx1"/>
                </a:solidFill>
              </a:rPr>
              <a:t>fb:</a:t>
            </a:r>
            <a:r>
              <a:rPr lang="en-US" sz="2400" b="0" dirty="0"/>
              <a:t> </a:t>
            </a:r>
            <a:r>
              <a:rPr lang="en-US" sz="2400" b="0" dirty="0">
                <a:hlinkClick r:id="rId4"/>
              </a:rPr>
              <a:t>www.facebook.com/EcoRecycling.com.ua</a:t>
            </a:r>
            <a:r>
              <a:rPr lang="ru-RU" sz="2400" b="0" dirty="0">
                <a:solidFill>
                  <a:schemeClr val="tx1"/>
                </a:solidFill>
              </a:rPr>
              <a:t/>
            </a:r>
            <a:br>
              <a:rPr lang="ru-RU" sz="2400" b="0" dirty="0">
                <a:solidFill>
                  <a:schemeClr val="tx1"/>
                </a:solidFill>
              </a:rPr>
            </a:b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b="0" dirty="0"/>
              <a:t/>
            </a:r>
            <a:br>
              <a:rPr lang="ru-RU" sz="2400" b="0" dirty="0"/>
            </a:br>
            <a:endParaRPr lang="ru-RU" sz="2400" b="1" dirty="0">
              <a:ln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8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3716338"/>
            <a:ext cx="7772400" cy="1873250"/>
          </a:xfrm>
        </p:spPr>
        <p:txBody>
          <a:bodyPr/>
          <a:lstStyle/>
          <a:p>
            <a:r>
              <a:rPr lang="ru-RU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«ЗЕЛЕН</a:t>
            </a:r>
            <a:r>
              <a:rPr lang="uk-UA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ИЙ</a:t>
            </a:r>
            <a:r>
              <a:rPr lang="ru-RU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ОФІС»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652963"/>
            <a:ext cx="6858000" cy="1020763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dirty="0" smtClean="0"/>
              <a:t>Пропонуємо Вам </a:t>
            </a:r>
            <a:r>
              <a:rPr lang="uk-UA" dirty="0" err="1" smtClean="0"/>
              <a:t>аутсорсинг</a:t>
            </a:r>
            <a:r>
              <a:rPr lang="uk-UA" dirty="0" smtClean="0"/>
              <a:t> з питань впровадження </a:t>
            </a:r>
            <a:r>
              <a:rPr lang="uk-UA" dirty="0" err="1" smtClean="0"/>
              <a:t>концепціїї</a:t>
            </a:r>
            <a:r>
              <a:rPr lang="uk-UA" dirty="0" smtClean="0"/>
              <a:t> «Зеленого офісу» у Вашій організації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424" y="6248401"/>
            <a:ext cx="3155576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ru-RU" sz="2200" dirty="0" err="1" smtClean="0"/>
              <a:t>концепція</a:t>
            </a:r>
            <a:r>
              <a:rPr lang="ru-RU" sz="2200" dirty="0" smtClean="0"/>
              <a:t>, </a:t>
            </a:r>
            <a:r>
              <a:rPr lang="uk-UA" sz="2200" dirty="0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має</a:t>
            </a:r>
            <a:r>
              <a:rPr lang="ru-RU" sz="2200" dirty="0" smtClean="0"/>
              <a:t> на </a:t>
            </a:r>
            <a:r>
              <a:rPr lang="ru-RU" sz="2200" dirty="0" err="1" smtClean="0"/>
              <a:t>меті</a:t>
            </a:r>
            <a:r>
              <a:rPr lang="ru-RU" sz="2200" dirty="0" smtClean="0"/>
              <a:t> </a:t>
            </a:r>
            <a:r>
              <a:rPr lang="ru-RU" sz="2200" dirty="0" err="1" smtClean="0"/>
              <a:t>зменшити</a:t>
            </a:r>
            <a:r>
              <a:rPr lang="ru-RU" sz="2200" dirty="0" smtClean="0"/>
              <a:t> </a:t>
            </a:r>
            <a:r>
              <a:rPr lang="ru-RU" sz="2200" dirty="0" err="1" smtClean="0"/>
              <a:t>негативний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вплив</a:t>
            </a:r>
            <a:r>
              <a:rPr lang="ru-RU" sz="2200" dirty="0" smtClean="0"/>
              <a:t> на </a:t>
            </a:r>
            <a:r>
              <a:rPr lang="ru-RU" sz="2200" dirty="0" err="1" smtClean="0"/>
              <a:t>навколишнє</a:t>
            </a:r>
            <a:r>
              <a:rPr lang="ru-RU" sz="2200" dirty="0" smtClean="0"/>
              <a:t> </a:t>
            </a:r>
            <a:r>
              <a:rPr lang="ru-RU" sz="2200" dirty="0" err="1" smtClean="0"/>
              <a:t>середовище</a:t>
            </a:r>
            <a:r>
              <a:rPr lang="ru-RU" sz="2200" dirty="0" smtClean="0"/>
              <a:t> та сприяти раціональному використанню </a:t>
            </a:r>
            <a:r>
              <a:rPr lang="ru-RU" sz="2200" dirty="0" err="1" smtClean="0"/>
              <a:t>ресурсів</a:t>
            </a:r>
            <a:r>
              <a:rPr lang="ru-RU" sz="2200" dirty="0" smtClean="0"/>
              <a:t>,</a:t>
            </a:r>
          </a:p>
          <a:p>
            <a:endParaRPr lang="ru-RU" sz="2200" dirty="0"/>
          </a:p>
          <a:p>
            <a:r>
              <a:rPr lang="ru-RU" sz="2200" dirty="0" err="1">
                <a:solidFill>
                  <a:srgbClr val="3E6919"/>
                </a:solidFill>
              </a:rPr>
              <a:t>ф</a:t>
            </a:r>
            <a:r>
              <a:rPr lang="ru-RU" sz="2200" dirty="0" err="1" smtClean="0">
                <a:solidFill>
                  <a:srgbClr val="3E6919"/>
                </a:solidFill>
              </a:rPr>
              <a:t>ілософію</a:t>
            </a:r>
            <a:r>
              <a:rPr lang="ru-RU" sz="2200" dirty="0" smtClean="0">
                <a:solidFill>
                  <a:srgbClr val="3E6919"/>
                </a:solidFill>
              </a:rPr>
              <a:t> зеленого </a:t>
            </a:r>
            <a:r>
              <a:rPr lang="ru-RU" sz="2200" dirty="0" err="1" smtClean="0">
                <a:solidFill>
                  <a:srgbClr val="3E6919"/>
                </a:solidFill>
              </a:rPr>
              <a:t>офісу</a:t>
            </a:r>
            <a:r>
              <a:rPr lang="ru-RU" sz="2200" dirty="0" smtClean="0">
                <a:solidFill>
                  <a:srgbClr val="3E6919"/>
                </a:solidFill>
              </a:rPr>
              <a:t> </a:t>
            </a:r>
            <a:r>
              <a:rPr lang="ru-RU" sz="2200" dirty="0" err="1" smtClean="0">
                <a:solidFill>
                  <a:srgbClr val="3E6919"/>
                </a:solidFill>
              </a:rPr>
              <a:t>може</a:t>
            </a:r>
            <a:r>
              <a:rPr lang="ru-RU" sz="2200" dirty="0" smtClean="0">
                <a:solidFill>
                  <a:srgbClr val="3E6919"/>
                </a:solidFill>
              </a:rPr>
              <a:t> </a:t>
            </a:r>
            <a:r>
              <a:rPr lang="ru-RU" sz="2200" dirty="0" err="1" smtClean="0">
                <a:solidFill>
                  <a:srgbClr val="3E6919"/>
                </a:solidFill>
              </a:rPr>
              <a:t>підтримати</a:t>
            </a:r>
            <a:r>
              <a:rPr lang="ru-RU" sz="2200" dirty="0" smtClean="0">
                <a:solidFill>
                  <a:srgbClr val="3E6919"/>
                </a:solidFill>
              </a:rPr>
              <a:t> будь</a:t>
            </a:r>
            <a:r>
              <a:rPr lang="uk-UA" sz="2200" dirty="0" smtClean="0">
                <a:solidFill>
                  <a:srgbClr val="3E6919"/>
                </a:solidFill>
              </a:rPr>
              <a:t>-</a:t>
            </a:r>
            <a:r>
              <a:rPr lang="ru-RU" sz="2200" dirty="0" smtClean="0">
                <a:solidFill>
                  <a:srgbClr val="3E6919"/>
                </a:solidFill>
              </a:rPr>
              <a:t>яка </a:t>
            </a:r>
            <a:r>
              <a:rPr lang="ru-RU" sz="2200" dirty="0" err="1" smtClean="0">
                <a:solidFill>
                  <a:srgbClr val="3E6919"/>
                </a:solidFill>
              </a:rPr>
              <a:t>компанія</a:t>
            </a:r>
            <a:r>
              <a:rPr lang="ru-RU" sz="2200" dirty="0" smtClean="0">
                <a:solidFill>
                  <a:srgbClr val="3E6919"/>
                </a:solidFill>
              </a:rPr>
              <a:t>, </a:t>
            </a:r>
            <a:r>
              <a:rPr lang="ru-RU" sz="2200" dirty="0" err="1" smtClean="0">
                <a:solidFill>
                  <a:srgbClr val="3E6919"/>
                </a:solidFill>
              </a:rPr>
              <a:t>незалежно</a:t>
            </a:r>
            <a:r>
              <a:rPr lang="ru-RU" sz="2200" dirty="0" smtClean="0">
                <a:solidFill>
                  <a:srgbClr val="3E6919"/>
                </a:solidFill>
              </a:rPr>
              <a:t> </a:t>
            </a:r>
            <a:r>
              <a:rPr lang="ru-RU" sz="2200" dirty="0" err="1" smtClean="0">
                <a:solidFill>
                  <a:srgbClr val="3E6919"/>
                </a:solidFill>
              </a:rPr>
              <a:t>від</a:t>
            </a:r>
            <a:r>
              <a:rPr lang="ru-RU" sz="2200" dirty="0" smtClean="0">
                <a:solidFill>
                  <a:srgbClr val="3E6919"/>
                </a:solidFill>
              </a:rPr>
              <a:t> </a:t>
            </a:r>
            <a:r>
              <a:rPr lang="ru-RU" sz="2200" dirty="0" err="1" smtClean="0">
                <a:solidFill>
                  <a:srgbClr val="3E6919"/>
                </a:solidFill>
              </a:rPr>
              <a:t>її</a:t>
            </a:r>
            <a:r>
              <a:rPr lang="ru-RU" sz="2200" dirty="0" smtClean="0">
                <a:solidFill>
                  <a:srgbClr val="3E6919"/>
                </a:solidFill>
              </a:rPr>
              <a:t> </a:t>
            </a:r>
            <a:r>
              <a:rPr lang="ru-RU" sz="2200" dirty="0" err="1" smtClean="0">
                <a:solidFill>
                  <a:srgbClr val="3E6919"/>
                </a:solidFill>
              </a:rPr>
              <a:t>розміру</a:t>
            </a:r>
            <a:r>
              <a:rPr lang="ru-RU" sz="2200" dirty="0" smtClean="0">
                <a:solidFill>
                  <a:srgbClr val="3E6919"/>
                </a:solidFill>
              </a:rPr>
              <a:t>, </a:t>
            </a:r>
            <a:r>
              <a:rPr lang="ru-RU" sz="2200" dirty="0" err="1" smtClean="0">
                <a:solidFill>
                  <a:srgbClr val="3E6919"/>
                </a:solidFill>
              </a:rPr>
              <a:t>сфери</a:t>
            </a:r>
            <a:r>
              <a:rPr lang="ru-RU" sz="2200" dirty="0" smtClean="0">
                <a:solidFill>
                  <a:srgbClr val="3E6919"/>
                </a:solidFill>
              </a:rPr>
              <a:t> і </a:t>
            </a:r>
            <a:r>
              <a:rPr lang="ru-RU" sz="2200" dirty="0" err="1" smtClean="0">
                <a:solidFill>
                  <a:srgbClr val="3E6919"/>
                </a:solidFill>
              </a:rPr>
              <a:t>фінансового</a:t>
            </a:r>
            <a:r>
              <a:rPr lang="ru-RU" sz="2200" dirty="0" smtClean="0">
                <a:solidFill>
                  <a:srgbClr val="3E6919"/>
                </a:solidFill>
              </a:rPr>
              <a:t> стану,</a:t>
            </a:r>
          </a:p>
          <a:p>
            <a:endParaRPr lang="ru-RU" sz="2200" dirty="0" smtClean="0">
              <a:solidFill>
                <a:srgbClr val="3E6919"/>
              </a:solidFill>
            </a:endParaRPr>
          </a:p>
          <a:p>
            <a:r>
              <a:rPr lang="ru-RU" sz="2200" dirty="0" err="1" smtClean="0"/>
              <a:t>дозволяє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проявити</a:t>
            </a:r>
            <a:r>
              <a:rPr lang="ru-RU" sz="2200" dirty="0" smtClean="0"/>
              <a:t> </a:t>
            </a:r>
            <a:r>
              <a:rPr lang="ru-RU" sz="2200" dirty="0" err="1" smtClean="0"/>
              <a:t>екологічну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відповідальність</a:t>
            </a:r>
            <a:r>
              <a:rPr lang="ru-RU" sz="2200" dirty="0" smtClean="0"/>
              <a:t> не </a:t>
            </a:r>
            <a:r>
              <a:rPr lang="ru-RU" sz="2200" dirty="0" err="1" smtClean="0"/>
              <a:t>тільки</a:t>
            </a:r>
            <a:r>
              <a:rPr lang="ru-RU" sz="2200" dirty="0" smtClean="0"/>
              <a:t> </a:t>
            </a:r>
            <a:r>
              <a:rPr lang="ru-RU" sz="2200" dirty="0" err="1" smtClean="0"/>
              <a:t>тим</a:t>
            </a:r>
            <a:r>
              <a:rPr lang="ru-RU" sz="2200" dirty="0" smtClean="0"/>
              <a:t> </a:t>
            </a:r>
            <a:r>
              <a:rPr lang="ru-RU" sz="2200" dirty="0" err="1" smtClean="0"/>
              <a:t>компаніям</a:t>
            </a:r>
            <a:r>
              <a:rPr lang="ru-RU" sz="2200" dirty="0" smtClean="0"/>
              <a:t>, </a:t>
            </a:r>
            <a:r>
              <a:rPr lang="ru-RU" sz="2200" dirty="0" err="1" smtClean="0"/>
              <a:t>діяльність</a:t>
            </a:r>
            <a:r>
              <a:rPr lang="ru-RU" sz="2200" dirty="0" smtClean="0"/>
              <a:t> </a:t>
            </a:r>
            <a:r>
              <a:rPr lang="ru-RU" sz="2200" dirty="0" err="1" smtClean="0"/>
              <a:t>яких</a:t>
            </a:r>
            <a:r>
              <a:rPr lang="ru-RU" sz="2200" dirty="0" smtClean="0"/>
              <a:t> </a:t>
            </a:r>
            <a:r>
              <a:rPr lang="ru-RU" sz="2200" dirty="0" err="1" smtClean="0"/>
              <a:t>пов'язана</a:t>
            </a:r>
            <a:r>
              <a:rPr lang="ru-RU" sz="2200" dirty="0" smtClean="0"/>
              <a:t> з </a:t>
            </a:r>
            <a:r>
              <a:rPr lang="ru-RU" sz="2200" dirty="0" err="1" smtClean="0"/>
              <a:t>небезпечним</a:t>
            </a:r>
            <a:r>
              <a:rPr lang="ru-RU" sz="2200" dirty="0" smtClean="0"/>
              <a:t> </a:t>
            </a:r>
            <a:r>
              <a:rPr lang="ru-RU" sz="2200" dirty="0" err="1" smtClean="0"/>
              <a:t>виробництвом</a:t>
            </a:r>
            <a:r>
              <a:rPr lang="ru-RU" sz="2200" dirty="0" smtClean="0"/>
              <a:t> і </a:t>
            </a:r>
            <a:r>
              <a:rPr lang="ru-RU" sz="2200" dirty="0" err="1" smtClean="0"/>
              <a:t>негативним</a:t>
            </a:r>
            <a:r>
              <a:rPr lang="ru-RU" sz="2200" dirty="0" smtClean="0"/>
              <a:t> </a:t>
            </a:r>
            <a:r>
              <a:rPr lang="ru-RU" sz="2200" dirty="0" err="1" smtClean="0"/>
              <a:t>впливом</a:t>
            </a:r>
            <a:r>
              <a:rPr lang="ru-RU" sz="2200" dirty="0" smtClean="0"/>
              <a:t> на </a:t>
            </a:r>
            <a:r>
              <a:rPr lang="ru-RU" sz="2200" dirty="0" err="1" smtClean="0"/>
              <a:t>довкілля</a:t>
            </a:r>
            <a:r>
              <a:rPr lang="ru-RU" sz="2200" dirty="0" smtClean="0"/>
              <a:t>, а й </a:t>
            </a:r>
            <a:r>
              <a:rPr lang="ru-RU" sz="2200" dirty="0" err="1" smtClean="0"/>
              <a:t>представникам</a:t>
            </a:r>
            <a:r>
              <a:rPr lang="ru-RU" sz="2200" dirty="0" smtClean="0"/>
              <a:t> </a:t>
            </a:r>
            <a:r>
              <a:rPr lang="ru-RU" sz="2200" dirty="0" err="1" smtClean="0"/>
              <a:t>середнього</a:t>
            </a:r>
            <a:r>
              <a:rPr lang="ru-RU" sz="2200" dirty="0"/>
              <a:t> </a:t>
            </a:r>
            <a:r>
              <a:rPr lang="ru-RU" sz="2200" dirty="0" smtClean="0"/>
              <a:t>та малого </a:t>
            </a:r>
            <a:r>
              <a:rPr lang="ru-RU" sz="2200" dirty="0" err="1" smtClean="0"/>
              <a:t>бізнесу</a:t>
            </a:r>
            <a:r>
              <a:rPr lang="ru-RU" sz="2200" dirty="0" smtClean="0"/>
              <a:t>.</a:t>
            </a:r>
            <a:endParaRPr lang="en-US" sz="2200" dirty="0" smtClean="0"/>
          </a:p>
          <a:p>
            <a:endParaRPr lang="en-US" sz="2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29200" y="533400"/>
            <a:ext cx="37802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FF00"/>
                </a:solidFill>
                <a:latin typeface="Arial"/>
              </a:rPr>
              <a:t>«ЗЕЛЕН</a:t>
            </a:r>
            <a:r>
              <a:rPr lang="uk-UA" sz="3200" b="1" dirty="0" smtClean="0">
                <a:solidFill>
                  <a:srgbClr val="00FF00"/>
                </a:solidFill>
                <a:latin typeface="Arial"/>
              </a:rPr>
              <a:t>ИЙ</a:t>
            </a:r>
            <a:r>
              <a:rPr lang="ru-RU" sz="3200" b="1" dirty="0" smtClean="0">
                <a:solidFill>
                  <a:srgbClr val="00FF00"/>
                </a:solidFill>
                <a:latin typeface="Arial"/>
              </a:rPr>
              <a:t> ОФІС»</a:t>
            </a:r>
            <a:endParaRPr lang="en-US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8424" y="6248401"/>
            <a:ext cx="315557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1468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154" y="1659610"/>
            <a:ext cx="8534400" cy="1752600"/>
          </a:xfrm>
        </p:spPr>
        <p:txBody>
          <a:bodyPr>
            <a:normAutofit/>
          </a:bodyPr>
          <a:lstStyle/>
          <a:p>
            <a:r>
              <a:rPr lang="ru-RU" sz="2000" b="1" dirty="0" err="1" smtClean="0"/>
              <a:t>Турбота</a:t>
            </a:r>
            <a:r>
              <a:rPr lang="ru-RU" sz="2000" b="1" dirty="0" smtClean="0"/>
              <a:t> про </a:t>
            </a:r>
            <a:r>
              <a:rPr lang="ru-RU" sz="2000" b="1" dirty="0" err="1" smtClean="0"/>
              <a:t>довкілля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заощаджує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кошти</a:t>
            </a:r>
            <a:r>
              <a:rPr lang="ru-RU" sz="2000" b="1" dirty="0"/>
              <a:t>;</a:t>
            </a:r>
            <a:endParaRPr lang="ru-RU" sz="2000" b="1" dirty="0" smtClean="0"/>
          </a:p>
          <a:p>
            <a:r>
              <a:rPr lang="ru-RU" sz="2000" b="1" dirty="0" err="1" smtClean="0"/>
              <a:t>Турбота</a:t>
            </a:r>
            <a:r>
              <a:rPr lang="ru-RU" sz="2000" b="1" dirty="0" smtClean="0"/>
              <a:t> </a:t>
            </a:r>
            <a:r>
              <a:rPr lang="ru-RU" sz="2000" b="1" dirty="0"/>
              <a:t>про </a:t>
            </a:r>
            <a:r>
              <a:rPr lang="ru-RU" sz="2000" b="1" dirty="0" err="1"/>
              <a:t>майбутні</a:t>
            </a:r>
            <a:r>
              <a:rPr lang="ru-RU" sz="2000" b="1" dirty="0"/>
              <a:t> </a:t>
            </a:r>
            <a:r>
              <a:rPr lang="ru-RU" sz="2000" b="1" dirty="0" err="1"/>
              <a:t>покоління</a:t>
            </a:r>
            <a:r>
              <a:rPr lang="ru-RU" sz="2000" b="1" dirty="0"/>
              <a:t> </a:t>
            </a:r>
            <a:r>
              <a:rPr lang="ru-RU" sz="2000" b="1" dirty="0" err="1" smtClean="0"/>
              <a:t>підвищує</a:t>
            </a:r>
            <a:r>
              <a:rPr lang="ru-RU" sz="2000" b="1" dirty="0" smtClean="0"/>
              <a:t> </a:t>
            </a:r>
            <a:r>
              <a:rPr lang="ru-RU" sz="2000" b="1" dirty="0" err="1" smtClean="0">
                <a:solidFill>
                  <a:srgbClr val="3E6919"/>
                </a:solidFill>
              </a:rPr>
              <a:t>продуктивність</a:t>
            </a:r>
            <a:r>
              <a:rPr lang="ru-RU" sz="2000" b="1" dirty="0" smtClean="0">
                <a:solidFill>
                  <a:srgbClr val="3E6919"/>
                </a:solidFill>
              </a:rPr>
              <a:t> </a:t>
            </a:r>
            <a:r>
              <a:rPr lang="ru-RU" sz="2000" b="1" dirty="0" err="1">
                <a:solidFill>
                  <a:srgbClr val="3E6919"/>
                </a:solidFill>
              </a:rPr>
              <a:t>праці</a:t>
            </a:r>
            <a:r>
              <a:rPr lang="ru-RU" sz="2000" b="1" dirty="0">
                <a:solidFill>
                  <a:srgbClr val="3E6919"/>
                </a:solidFill>
              </a:rPr>
              <a:t> </a:t>
            </a:r>
            <a:r>
              <a:rPr lang="ru-RU" sz="2000" b="1" dirty="0" smtClean="0"/>
              <a:t>та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/>
              <a:t>конкурентоспроможність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компанії</a:t>
            </a:r>
            <a:r>
              <a:rPr lang="ru-RU" sz="2000" b="1" dirty="0" smtClean="0"/>
              <a:t>;</a:t>
            </a:r>
          </a:p>
          <a:p>
            <a:r>
              <a:rPr lang="uk-UA" sz="2000" b="1" dirty="0" smtClean="0"/>
              <a:t>Екологічна відповідальність, </a:t>
            </a:r>
            <a:r>
              <a:rPr lang="uk-UA" sz="2000" b="1" dirty="0" err="1" smtClean="0"/>
              <a:t>збільшуе</a:t>
            </a:r>
            <a:r>
              <a:rPr lang="uk-UA" sz="2000" b="1" dirty="0" smtClean="0"/>
              <a:t> вартість Вашого бренду.</a:t>
            </a:r>
            <a:endParaRPr lang="ru-RU" sz="2000" b="1" dirty="0"/>
          </a:p>
          <a:p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3810000"/>
            <a:ext cx="89154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2000" i="1" dirty="0" err="1" smtClean="0"/>
              <a:t>Впровадження</a:t>
            </a:r>
            <a:r>
              <a:rPr lang="ru-RU" sz="2000" i="1" dirty="0" smtClean="0"/>
              <a:t> </a:t>
            </a:r>
            <a:r>
              <a:rPr lang="ru-RU" sz="2000" i="1" dirty="0" smtClean="0"/>
              <a:t>таких </a:t>
            </a:r>
            <a:r>
              <a:rPr lang="ru-RU" sz="2000" i="1" dirty="0" err="1" smtClean="0"/>
              <a:t>нескладних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заходів</a:t>
            </a:r>
            <a:r>
              <a:rPr lang="ru-RU" sz="2000" i="1" dirty="0" smtClean="0"/>
              <a:t> як </a:t>
            </a:r>
            <a:r>
              <a:rPr lang="ru-RU" sz="2000" i="1" dirty="0" err="1" smtClean="0"/>
              <a:t>налаштування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копіра</a:t>
            </a:r>
            <a:r>
              <a:rPr lang="ru-RU" sz="2000" i="1" dirty="0" smtClean="0"/>
              <a:t> у </a:t>
            </a:r>
            <a:r>
              <a:rPr lang="ru-RU" sz="2000" b="1" i="1" dirty="0" smtClean="0">
                <a:solidFill>
                  <a:srgbClr val="3E6919"/>
                </a:solidFill>
              </a:rPr>
              <a:t>«</a:t>
            </a:r>
            <a:r>
              <a:rPr lang="ru-RU" sz="2000" b="1" i="1" dirty="0" err="1" smtClean="0">
                <a:solidFill>
                  <a:srgbClr val="3E6919"/>
                </a:solidFill>
              </a:rPr>
              <a:t>сплячий</a:t>
            </a:r>
            <a:r>
              <a:rPr lang="ru-RU" sz="2000" b="1" i="1" dirty="0" smtClean="0">
                <a:solidFill>
                  <a:srgbClr val="3E6919"/>
                </a:solidFill>
              </a:rPr>
              <a:t>» режим </a:t>
            </a:r>
            <a:r>
              <a:rPr lang="ru-RU" sz="2000" i="1" dirty="0" smtClean="0">
                <a:solidFill>
                  <a:srgbClr val="3E6919"/>
                </a:solidFill>
              </a:rPr>
              <a:t>і </a:t>
            </a:r>
            <a:r>
              <a:rPr lang="ru-RU" sz="2000" b="1" i="1" dirty="0" err="1" smtClean="0">
                <a:solidFill>
                  <a:srgbClr val="3E6919"/>
                </a:solidFill>
              </a:rPr>
              <a:t>вимкнення</a:t>
            </a:r>
            <a:r>
              <a:rPr lang="ru-RU" sz="2000" b="1" i="1" dirty="0" smtClean="0">
                <a:solidFill>
                  <a:srgbClr val="3E6919"/>
                </a:solidFill>
              </a:rPr>
              <a:t> </a:t>
            </a:r>
            <a:r>
              <a:rPr lang="ru-RU" sz="2000" b="1" i="1" dirty="0" err="1" smtClean="0">
                <a:solidFill>
                  <a:srgbClr val="3E6919"/>
                </a:solidFill>
              </a:rPr>
              <a:t>його</a:t>
            </a:r>
            <a:r>
              <a:rPr lang="ru-RU" sz="2000" b="1" i="1" dirty="0" smtClean="0">
                <a:solidFill>
                  <a:srgbClr val="3E6919"/>
                </a:solidFill>
              </a:rPr>
              <a:t> на </a:t>
            </a:r>
            <a:r>
              <a:rPr lang="ru-RU" sz="2000" b="1" i="1" dirty="0" err="1" smtClean="0">
                <a:solidFill>
                  <a:srgbClr val="3E6919"/>
                </a:solidFill>
              </a:rPr>
              <a:t>ніч</a:t>
            </a:r>
            <a:r>
              <a:rPr lang="ru-RU" sz="2000" i="1" dirty="0" smtClean="0"/>
              <a:t>,  </a:t>
            </a:r>
            <a:r>
              <a:rPr lang="ru-RU" sz="2000" i="1" dirty="0" err="1" smtClean="0"/>
              <a:t>повторне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заправлення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відпрацьованих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картриджів</a:t>
            </a:r>
            <a:r>
              <a:rPr lang="ru-RU" sz="2000" i="1" dirty="0" smtClean="0"/>
              <a:t> та </a:t>
            </a:r>
            <a:r>
              <a:rPr lang="ru-RU" sz="2000" i="1" dirty="0" err="1" smtClean="0"/>
              <a:t>двосторонній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друк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паперу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зможе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одночасно</a:t>
            </a:r>
            <a:r>
              <a:rPr lang="ru-RU" sz="2000" i="1" dirty="0" smtClean="0"/>
              <a:t> як </a:t>
            </a:r>
            <a:r>
              <a:rPr lang="ru-RU" sz="2000" i="1" dirty="0" err="1" smtClean="0"/>
              <a:t>зменшити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вплив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довкілля</a:t>
            </a:r>
            <a:r>
              <a:rPr lang="ru-RU" sz="2000" i="1" dirty="0" smtClean="0"/>
              <a:t>, так і </a:t>
            </a:r>
            <a:r>
              <a:rPr lang="ru-RU" sz="2000" i="1" dirty="0" err="1" smtClean="0"/>
              <a:t>заощадити</a:t>
            </a:r>
            <a:r>
              <a:rPr lang="ru-RU" sz="2000" i="1" dirty="0" smtClean="0"/>
              <a:t> на </a:t>
            </a:r>
            <a:r>
              <a:rPr lang="ru-RU" sz="2000" i="1" dirty="0" err="1" smtClean="0"/>
              <a:t>експлуатації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офісного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обладнання</a:t>
            </a:r>
            <a:r>
              <a:rPr lang="ru-RU" sz="1600" i="1" dirty="0" smtClean="0"/>
              <a:t>.</a:t>
            </a:r>
            <a:endParaRPr lang="ru-RU" sz="16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86200" y="51850"/>
            <a:ext cx="5257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dirty="0" err="1" smtClean="0">
                <a:solidFill>
                  <a:srgbClr val="00FF00"/>
                </a:solidFill>
              </a:rPr>
              <a:t>Екологічні</a:t>
            </a:r>
            <a:r>
              <a:rPr lang="ru-RU" sz="3200" b="1" dirty="0" smtClean="0">
                <a:solidFill>
                  <a:srgbClr val="00FF00"/>
                </a:solidFill>
              </a:rPr>
              <a:t> </a:t>
            </a:r>
            <a:r>
              <a:rPr lang="ru-RU" sz="3200" b="1" dirty="0" err="1" smtClean="0">
                <a:solidFill>
                  <a:srgbClr val="00FF00"/>
                </a:solidFill>
              </a:rPr>
              <a:t>ініціативи</a:t>
            </a:r>
            <a:r>
              <a:rPr lang="ru-RU" sz="3200" b="1" dirty="0" smtClean="0">
                <a:solidFill>
                  <a:srgbClr val="00FF00"/>
                </a:solidFill>
              </a:rPr>
              <a:t> об</a:t>
            </a:r>
            <a:r>
              <a:rPr lang="en-US" sz="3200" b="1" dirty="0" smtClean="0">
                <a:solidFill>
                  <a:srgbClr val="00FF00"/>
                </a:solidFill>
              </a:rPr>
              <a:t>`</a:t>
            </a:r>
            <a:r>
              <a:rPr lang="uk-UA" sz="3200" b="1" dirty="0" smtClean="0">
                <a:solidFill>
                  <a:srgbClr val="00FF00"/>
                </a:solidFill>
              </a:rPr>
              <a:t>є</a:t>
            </a:r>
            <a:r>
              <a:rPr lang="ru-RU" sz="3200" b="1" dirty="0" err="1" smtClean="0">
                <a:solidFill>
                  <a:srgbClr val="00FF00"/>
                </a:solidFill>
              </a:rPr>
              <a:t>днують</a:t>
            </a:r>
            <a:r>
              <a:rPr lang="ru-RU" sz="3200" b="1" dirty="0" smtClean="0">
                <a:solidFill>
                  <a:srgbClr val="00FF00"/>
                </a:solidFill>
              </a:rPr>
              <a:t> </a:t>
            </a:r>
            <a:r>
              <a:rPr lang="uk-UA" sz="3200" b="1" dirty="0" smtClean="0">
                <a:solidFill>
                  <a:srgbClr val="00FF00"/>
                </a:solidFill>
              </a:rPr>
              <a:t>навколо спільної високої мети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424" y="6248401"/>
            <a:ext cx="315557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3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 впровадження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1600201"/>
            <a:ext cx="4343400" cy="2209799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ru-RU" sz="2800" i="1" dirty="0" smtClean="0">
                <a:solidFill>
                  <a:srgbClr val="3E6919"/>
                </a:solidFill>
              </a:rPr>
              <a:t>Великий </a:t>
            </a:r>
            <a:r>
              <a:rPr lang="ru-RU" sz="2800" i="1" dirty="0" err="1">
                <a:solidFill>
                  <a:srgbClr val="3E6919"/>
                </a:solidFill>
              </a:rPr>
              <a:t>лазерний</a:t>
            </a:r>
            <a:r>
              <a:rPr lang="ru-RU" sz="2800" i="1" dirty="0">
                <a:solidFill>
                  <a:srgbClr val="3E6919"/>
                </a:solidFill>
              </a:rPr>
              <a:t> </a:t>
            </a:r>
            <a:r>
              <a:rPr lang="ru-RU" sz="2800" i="1" dirty="0" err="1">
                <a:solidFill>
                  <a:srgbClr val="3E6919"/>
                </a:solidFill>
              </a:rPr>
              <a:t>копір</a:t>
            </a:r>
            <a:r>
              <a:rPr lang="ru-RU" sz="2800" i="1" dirty="0">
                <a:solidFill>
                  <a:srgbClr val="3E6919"/>
                </a:solidFill>
              </a:rPr>
              <a:t> (ксерокс) </a:t>
            </a:r>
            <a:r>
              <a:rPr lang="ru-RU" sz="2800" i="1" dirty="0" err="1">
                <a:solidFill>
                  <a:srgbClr val="3E6919"/>
                </a:solidFill>
              </a:rPr>
              <a:t>вартістю</a:t>
            </a:r>
            <a:r>
              <a:rPr lang="ru-RU" sz="2800" i="1" dirty="0">
                <a:solidFill>
                  <a:srgbClr val="3E6919"/>
                </a:solidFill>
              </a:rPr>
              <a:t> 20 000 </a:t>
            </a:r>
            <a:r>
              <a:rPr lang="ru-RU" sz="2800" i="1" dirty="0" err="1" smtClean="0">
                <a:solidFill>
                  <a:srgbClr val="3E6919"/>
                </a:solidFill>
              </a:rPr>
              <a:t>грн</a:t>
            </a:r>
            <a:r>
              <a:rPr lang="ru-RU" sz="2800" i="1" dirty="0" smtClean="0">
                <a:solidFill>
                  <a:srgbClr val="3E6919"/>
                </a:solidFill>
              </a:rPr>
              <a:t>, </a:t>
            </a:r>
            <a:r>
              <a:rPr lang="ru-RU" sz="2800" i="1" dirty="0" err="1" smtClean="0">
                <a:solidFill>
                  <a:srgbClr val="3E6919"/>
                </a:solidFill>
              </a:rPr>
              <a:t>впродовж</a:t>
            </a:r>
            <a:r>
              <a:rPr lang="ru-RU" sz="2800" i="1" dirty="0" smtClean="0">
                <a:solidFill>
                  <a:srgbClr val="3E6919"/>
                </a:solidFill>
              </a:rPr>
              <a:t> </a:t>
            </a:r>
            <a:r>
              <a:rPr lang="ru-RU" sz="2800" i="1" dirty="0">
                <a:solidFill>
                  <a:srgbClr val="3E6919"/>
                </a:solidFill>
              </a:rPr>
              <a:t>7 </a:t>
            </a:r>
            <a:r>
              <a:rPr lang="ru-RU" sz="2800" i="1" dirty="0" err="1">
                <a:solidFill>
                  <a:srgbClr val="3E6919"/>
                </a:solidFill>
              </a:rPr>
              <a:t>років</a:t>
            </a:r>
            <a:r>
              <a:rPr lang="ru-RU" sz="2800" i="1" dirty="0">
                <a:solidFill>
                  <a:srgbClr val="3E6919"/>
                </a:solidFill>
              </a:rPr>
              <a:t>, </a:t>
            </a:r>
            <a:r>
              <a:rPr lang="ru-RU" sz="2800" i="1" dirty="0" err="1">
                <a:solidFill>
                  <a:srgbClr val="3E6919"/>
                </a:solidFill>
              </a:rPr>
              <a:t>використає</a:t>
            </a:r>
            <a:r>
              <a:rPr lang="ru-RU" sz="2800" i="1" dirty="0">
                <a:solidFill>
                  <a:srgbClr val="3E6919"/>
                </a:solidFill>
              </a:rPr>
              <a:t> </a:t>
            </a:r>
            <a:r>
              <a:rPr lang="ru-RU" sz="2800" i="1" dirty="0" err="1">
                <a:solidFill>
                  <a:srgbClr val="3E6919"/>
                </a:solidFill>
              </a:rPr>
              <a:t>електроенергію</a:t>
            </a:r>
            <a:r>
              <a:rPr lang="ru-RU" sz="2800" i="1" dirty="0">
                <a:solidFill>
                  <a:srgbClr val="3E6919"/>
                </a:solidFill>
              </a:rPr>
              <a:t> на суму 7500 </a:t>
            </a:r>
            <a:r>
              <a:rPr lang="ru-RU" sz="2800" i="1" dirty="0" err="1">
                <a:solidFill>
                  <a:srgbClr val="3E6919"/>
                </a:solidFill>
              </a:rPr>
              <a:t>грн</a:t>
            </a:r>
            <a:r>
              <a:rPr lang="ru-RU" sz="2800" i="1" dirty="0" smtClean="0">
                <a:solidFill>
                  <a:srgbClr val="3E6919"/>
                </a:solidFill>
              </a:rPr>
              <a:t>,  </a:t>
            </a:r>
            <a:r>
              <a:rPr lang="ru-RU" sz="2800" i="1" dirty="0" err="1">
                <a:solidFill>
                  <a:srgbClr val="3E6919"/>
                </a:solidFill>
              </a:rPr>
              <a:t>папір</a:t>
            </a:r>
            <a:r>
              <a:rPr lang="ru-RU" sz="2800" i="1" dirty="0">
                <a:solidFill>
                  <a:srgbClr val="3E6919"/>
                </a:solidFill>
              </a:rPr>
              <a:t> </a:t>
            </a:r>
            <a:r>
              <a:rPr lang="ru-RU" sz="2800" i="1" dirty="0" err="1">
                <a:solidFill>
                  <a:srgbClr val="3E6919"/>
                </a:solidFill>
              </a:rPr>
              <a:t>вартістю</a:t>
            </a:r>
            <a:r>
              <a:rPr lang="ru-RU" sz="2800" i="1" dirty="0">
                <a:solidFill>
                  <a:srgbClr val="3E6919"/>
                </a:solidFill>
              </a:rPr>
              <a:t> 120 000 </a:t>
            </a:r>
            <a:r>
              <a:rPr lang="ru-RU" sz="2800" i="1" dirty="0" err="1">
                <a:solidFill>
                  <a:srgbClr val="3E6919"/>
                </a:solidFill>
              </a:rPr>
              <a:t>гривень</a:t>
            </a:r>
            <a:r>
              <a:rPr lang="ru-RU" sz="2800" i="1" dirty="0">
                <a:solidFill>
                  <a:srgbClr val="3E6919"/>
                </a:solidFill>
              </a:rPr>
              <a:t> і тонер –75 000 </a:t>
            </a:r>
            <a:r>
              <a:rPr lang="ru-RU" sz="2800" i="1" dirty="0" err="1">
                <a:solidFill>
                  <a:srgbClr val="3E6919"/>
                </a:solidFill>
              </a:rPr>
              <a:t>гривень</a:t>
            </a:r>
            <a:r>
              <a:rPr lang="ru-RU" sz="2800" i="1" dirty="0">
                <a:solidFill>
                  <a:srgbClr val="3E6919"/>
                </a:solidFill>
              </a:rPr>
              <a:t>.</a:t>
            </a:r>
          </a:p>
          <a:p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00201"/>
            <a:ext cx="4572000" cy="52577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8424" y="6248401"/>
            <a:ext cx="315557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97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1720"/>
          </a:xfrm>
        </p:spPr>
        <p:txBody>
          <a:bodyPr/>
          <a:lstStyle/>
          <a:p>
            <a:r>
              <a:rPr lang="ru-RU" sz="2400" i="1" dirty="0">
                <a:solidFill>
                  <a:srgbClr val="3E6919"/>
                </a:solidFill>
              </a:rPr>
              <a:t>При </a:t>
            </a:r>
            <a:r>
              <a:rPr lang="ru-RU" sz="2400" i="1" dirty="0" err="1">
                <a:solidFill>
                  <a:srgbClr val="3E6919"/>
                </a:solidFill>
              </a:rPr>
              <a:t>цьому</a:t>
            </a:r>
            <a:r>
              <a:rPr lang="ru-RU" sz="2400" i="1" dirty="0">
                <a:solidFill>
                  <a:srgbClr val="3E6919"/>
                </a:solidFill>
              </a:rPr>
              <a:t> </a:t>
            </a:r>
            <a:r>
              <a:rPr lang="ru-RU" sz="2400" i="1" dirty="0" err="1">
                <a:solidFill>
                  <a:srgbClr val="3E6919"/>
                </a:solidFill>
              </a:rPr>
              <a:t>кількість</a:t>
            </a:r>
            <a:r>
              <a:rPr lang="ru-RU" sz="2400" i="1" dirty="0">
                <a:solidFill>
                  <a:srgbClr val="3E6919"/>
                </a:solidFill>
              </a:rPr>
              <a:t> </a:t>
            </a:r>
            <a:r>
              <a:rPr lang="ru-RU" sz="2400" i="1" dirty="0" err="1">
                <a:solidFill>
                  <a:srgbClr val="3E6919"/>
                </a:solidFill>
              </a:rPr>
              <a:t>викинутого</a:t>
            </a:r>
            <a:r>
              <a:rPr lang="ru-RU" sz="2400" i="1" dirty="0">
                <a:solidFill>
                  <a:srgbClr val="3E6919"/>
                </a:solidFill>
              </a:rPr>
              <a:t> в атмосферу парникового газу карбону </a:t>
            </a:r>
            <a:r>
              <a:rPr lang="ru-RU" sz="2400" i="1" dirty="0" err="1">
                <a:solidFill>
                  <a:srgbClr val="3E6919"/>
                </a:solidFill>
              </a:rPr>
              <a:t>двоокису</a:t>
            </a:r>
            <a:r>
              <a:rPr lang="ru-RU" sz="2400" i="1" dirty="0">
                <a:solidFill>
                  <a:srgbClr val="3E6919"/>
                </a:solidFill>
              </a:rPr>
              <a:t> </a:t>
            </a:r>
            <a:r>
              <a:rPr lang="ru-RU" sz="2400" i="1" dirty="0" err="1">
                <a:solidFill>
                  <a:srgbClr val="3E6919"/>
                </a:solidFill>
              </a:rPr>
              <a:t>вуглецю</a:t>
            </a:r>
            <a:r>
              <a:rPr lang="ru-RU" sz="2400" i="1" dirty="0">
                <a:solidFill>
                  <a:srgbClr val="3E6919"/>
                </a:solidFill>
              </a:rPr>
              <a:t> (СО2) </a:t>
            </a:r>
            <a:r>
              <a:rPr lang="ru-RU" sz="2400" i="1" dirty="0" err="1">
                <a:solidFill>
                  <a:srgbClr val="3E6919"/>
                </a:solidFill>
              </a:rPr>
              <a:t>від</a:t>
            </a:r>
            <a:r>
              <a:rPr lang="ru-RU" sz="2400" i="1" dirty="0">
                <a:solidFill>
                  <a:srgbClr val="3E6919"/>
                </a:solidFill>
              </a:rPr>
              <a:t> </a:t>
            </a:r>
            <a:r>
              <a:rPr lang="ru-RU" sz="2400" i="1" dirty="0" err="1">
                <a:solidFill>
                  <a:srgbClr val="3E6919"/>
                </a:solidFill>
              </a:rPr>
              <a:t>виробництва</a:t>
            </a:r>
            <a:r>
              <a:rPr lang="ru-RU" sz="2400" i="1" dirty="0">
                <a:solidFill>
                  <a:srgbClr val="3E6919"/>
                </a:solidFill>
              </a:rPr>
              <a:t> </a:t>
            </a:r>
            <a:r>
              <a:rPr lang="ru-RU" sz="2400" i="1" dirty="0" err="1">
                <a:solidFill>
                  <a:srgbClr val="3E6919"/>
                </a:solidFill>
              </a:rPr>
              <a:t>електроенергії</a:t>
            </a:r>
            <a:r>
              <a:rPr lang="ru-RU" sz="2400" i="1" dirty="0">
                <a:solidFill>
                  <a:srgbClr val="3E6919"/>
                </a:solidFill>
              </a:rPr>
              <a:t> та </a:t>
            </a:r>
            <a:r>
              <a:rPr lang="ru-RU" sz="2400" i="1" dirty="0" err="1">
                <a:solidFill>
                  <a:srgbClr val="3E6919"/>
                </a:solidFill>
              </a:rPr>
              <a:t>утилізації</a:t>
            </a:r>
            <a:r>
              <a:rPr lang="ru-RU" sz="2400" i="1" dirty="0">
                <a:solidFill>
                  <a:srgbClr val="3E6919"/>
                </a:solidFill>
              </a:rPr>
              <a:t> </a:t>
            </a:r>
            <a:r>
              <a:rPr lang="ru-RU" sz="2400" i="1" dirty="0" err="1">
                <a:solidFill>
                  <a:srgbClr val="3E6919"/>
                </a:solidFill>
              </a:rPr>
              <a:t>паперу</a:t>
            </a:r>
            <a:r>
              <a:rPr lang="ru-RU" sz="2400" i="1" dirty="0">
                <a:solidFill>
                  <a:srgbClr val="3E6919"/>
                </a:solidFill>
              </a:rPr>
              <a:t> </a:t>
            </a:r>
            <a:r>
              <a:rPr lang="ru-RU" sz="2400" i="1" dirty="0" err="1">
                <a:solidFill>
                  <a:srgbClr val="3E6919"/>
                </a:solidFill>
              </a:rPr>
              <a:t>перевищить</a:t>
            </a:r>
            <a:r>
              <a:rPr lang="ru-RU" sz="2400" i="1" dirty="0">
                <a:solidFill>
                  <a:srgbClr val="3E6919"/>
                </a:solidFill>
              </a:rPr>
              <a:t> за </a:t>
            </a:r>
            <a:r>
              <a:rPr lang="ru-RU" sz="2400" i="1" dirty="0" err="1">
                <a:solidFill>
                  <a:srgbClr val="3E6919"/>
                </a:solidFill>
              </a:rPr>
              <a:t>цей</a:t>
            </a:r>
            <a:r>
              <a:rPr lang="ru-RU" sz="2400" i="1" dirty="0">
                <a:solidFill>
                  <a:srgbClr val="3E6919"/>
                </a:solidFill>
              </a:rPr>
              <a:t> </a:t>
            </a:r>
            <a:r>
              <a:rPr lang="ru-RU" sz="2400" i="1" dirty="0" err="1">
                <a:solidFill>
                  <a:srgbClr val="3E6919"/>
                </a:solidFill>
              </a:rPr>
              <a:t>період</a:t>
            </a:r>
            <a:r>
              <a:rPr lang="ru-RU" sz="2400" i="1" dirty="0">
                <a:solidFill>
                  <a:srgbClr val="3E6919"/>
                </a:solidFill>
              </a:rPr>
              <a:t> 80 тонн, </a:t>
            </a:r>
            <a:r>
              <a:rPr lang="ru-RU" sz="2400" i="1" dirty="0" err="1">
                <a:solidFill>
                  <a:srgbClr val="3E6919"/>
                </a:solidFill>
              </a:rPr>
              <a:t>що</a:t>
            </a:r>
            <a:r>
              <a:rPr lang="ru-RU" sz="2400" i="1" dirty="0">
                <a:solidFill>
                  <a:srgbClr val="3E6919"/>
                </a:solidFill>
              </a:rPr>
              <a:t> є </a:t>
            </a:r>
            <a:r>
              <a:rPr lang="ru-RU" sz="2400" i="1" dirty="0" err="1">
                <a:solidFill>
                  <a:srgbClr val="3E6919"/>
                </a:solidFill>
              </a:rPr>
              <a:t>еквівалентом</a:t>
            </a:r>
            <a:r>
              <a:rPr lang="ru-RU" sz="2400" i="1" dirty="0">
                <a:solidFill>
                  <a:srgbClr val="3E6919"/>
                </a:solidFill>
              </a:rPr>
              <a:t> </a:t>
            </a:r>
            <a:r>
              <a:rPr lang="ru-RU" sz="2400" i="1" dirty="0" err="1">
                <a:solidFill>
                  <a:srgbClr val="3E6919"/>
                </a:solidFill>
              </a:rPr>
              <a:t>викидам</a:t>
            </a:r>
            <a:r>
              <a:rPr lang="ru-RU" sz="2400" i="1" dirty="0">
                <a:solidFill>
                  <a:srgbClr val="3E6919"/>
                </a:solidFill>
              </a:rPr>
              <a:t> </a:t>
            </a:r>
            <a:r>
              <a:rPr lang="ru-RU" sz="2400" i="1" dirty="0" err="1">
                <a:solidFill>
                  <a:srgbClr val="3E6919"/>
                </a:solidFill>
              </a:rPr>
              <a:t>середньостатистичної</a:t>
            </a:r>
            <a:r>
              <a:rPr lang="ru-RU" sz="2400" i="1" dirty="0">
                <a:solidFill>
                  <a:srgbClr val="3E6919"/>
                </a:solidFill>
              </a:rPr>
              <a:t> </a:t>
            </a:r>
            <a:r>
              <a:rPr lang="ru-RU" sz="2400" i="1" dirty="0" err="1">
                <a:solidFill>
                  <a:srgbClr val="3E6919"/>
                </a:solidFill>
              </a:rPr>
              <a:t>родини</a:t>
            </a:r>
            <a:r>
              <a:rPr lang="ru-RU" sz="2400" i="1" dirty="0">
                <a:solidFill>
                  <a:srgbClr val="3E6919"/>
                </a:solidFill>
              </a:rPr>
              <a:t> </a:t>
            </a:r>
            <a:r>
              <a:rPr lang="ru-RU" sz="2400" i="1" dirty="0" err="1">
                <a:solidFill>
                  <a:srgbClr val="3E6919"/>
                </a:solidFill>
              </a:rPr>
              <a:t>упродовж</a:t>
            </a:r>
            <a:r>
              <a:rPr lang="ru-RU" sz="2400" i="1" dirty="0">
                <a:solidFill>
                  <a:srgbClr val="3E6919"/>
                </a:solidFill>
              </a:rPr>
              <a:t> 7 </a:t>
            </a:r>
            <a:r>
              <a:rPr lang="ru-RU" sz="2400" i="1" dirty="0" err="1">
                <a:solidFill>
                  <a:srgbClr val="3E6919"/>
                </a:solidFill>
              </a:rPr>
              <a:t>років</a:t>
            </a:r>
            <a:r>
              <a:rPr lang="ru-RU" sz="2400" i="1" dirty="0">
                <a:solidFill>
                  <a:srgbClr val="3E6919"/>
                </a:solidFill>
              </a:rPr>
              <a:t>. </a:t>
            </a:r>
          </a:p>
          <a:p>
            <a:endParaRPr lang="ru-RU" sz="2400" dirty="0">
              <a:solidFill>
                <a:srgbClr val="3E6919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1920"/>
            <a:ext cx="4434840" cy="29260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8424" y="6248401"/>
            <a:ext cx="315557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9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pPr algn="l"/>
            <a:r>
              <a:rPr lang="uk-UA" dirty="0" smtClean="0"/>
              <a:t>Пакет «Зелений офіс» включає: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3E6919"/>
                </a:solidFill>
              </a:rPr>
              <a:t>контейнери </a:t>
            </a:r>
            <a:r>
              <a:rPr lang="uk-UA" dirty="0">
                <a:solidFill>
                  <a:srgbClr val="3E6919"/>
                </a:solidFill>
              </a:rPr>
              <a:t>для збору макулатури, батарейок (хімічних елементів живлення), пластику; </a:t>
            </a:r>
            <a:endParaRPr lang="uk-UA" dirty="0" smtClean="0">
              <a:solidFill>
                <a:srgbClr val="3E6919"/>
              </a:solidFill>
            </a:endParaRPr>
          </a:p>
          <a:p>
            <a:r>
              <a:rPr lang="uk-UA" dirty="0" smtClean="0">
                <a:solidFill>
                  <a:srgbClr val="3E6919"/>
                </a:solidFill>
              </a:rPr>
              <a:t>збір </a:t>
            </a:r>
            <a:r>
              <a:rPr lang="uk-UA" dirty="0">
                <a:solidFill>
                  <a:srgbClr val="3E6919"/>
                </a:solidFill>
              </a:rPr>
              <a:t>заповнених контейнерів; </a:t>
            </a:r>
            <a:endParaRPr lang="uk-UA" dirty="0" smtClean="0">
              <a:solidFill>
                <a:srgbClr val="3E6919"/>
              </a:solidFill>
            </a:endParaRPr>
          </a:p>
          <a:p>
            <a:r>
              <a:rPr lang="uk-UA" dirty="0" smtClean="0">
                <a:solidFill>
                  <a:srgbClr val="3E6919"/>
                </a:solidFill>
              </a:rPr>
              <a:t>гарантія </a:t>
            </a:r>
            <a:r>
              <a:rPr lang="uk-UA" dirty="0">
                <a:solidFill>
                  <a:srgbClr val="3E6919"/>
                </a:solidFill>
              </a:rPr>
              <a:t>повного знешкодження забраної сировини; </a:t>
            </a:r>
            <a:endParaRPr lang="uk-UA" dirty="0" smtClean="0">
              <a:solidFill>
                <a:srgbClr val="3E6919"/>
              </a:solidFill>
            </a:endParaRPr>
          </a:p>
          <a:p>
            <a:r>
              <a:rPr lang="uk-UA" dirty="0" smtClean="0">
                <a:solidFill>
                  <a:srgbClr val="3E6919"/>
                </a:solidFill>
              </a:rPr>
              <a:t>інформаційна </a:t>
            </a:r>
            <a:r>
              <a:rPr lang="uk-UA" dirty="0">
                <a:solidFill>
                  <a:srgbClr val="3E6919"/>
                </a:solidFill>
              </a:rPr>
              <a:t>продукція; </a:t>
            </a:r>
            <a:endParaRPr lang="uk-UA" dirty="0" smtClean="0">
              <a:solidFill>
                <a:srgbClr val="3E6919"/>
              </a:solidFill>
            </a:endParaRPr>
          </a:p>
          <a:p>
            <a:r>
              <a:rPr lang="uk-UA" dirty="0" smtClean="0">
                <a:solidFill>
                  <a:srgbClr val="3E6919"/>
                </a:solidFill>
              </a:rPr>
              <a:t>рекомендації </a:t>
            </a:r>
            <a:r>
              <a:rPr lang="uk-UA" dirty="0">
                <a:solidFill>
                  <a:srgbClr val="3E6919"/>
                </a:solidFill>
              </a:rPr>
              <a:t>від експерта по енергозбереженню в офісі.</a:t>
            </a:r>
            <a:endParaRPr lang="ru-RU" dirty="0">
              <a:solidFill>
                <a:srgbClr val="3E6919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424" y="6248401"/>
            <a:ext cx="315557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7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7"/>
          <a:stretch/>
        </p:blipFill>
        <p:spPr>
          <a:xfrm>
            <a:off x="5441606" y="1828801"/>
            <a:ext cx="3702394" cy="50292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381000"/>
            <a:ext cx="5901690" cy="803176"/>
          </a:xfrm>
        </p:spPr>
        <p:txBody>
          <a:bodyPr>
            <a:noAutofit/>
          </a:bodyPr>
          <a:lstStyle/>
          <a:p>
            <a:r>
              <a:rPr lang="ru-RU" sz="3200" dirty="0" smtClean="0"/>
              <a:t>ЯК РОЗПОЧАТИ ВПРОВАДЖЕННЯ</a:t>
            </a:r>
            <a:br>
              <a:rPr lang="ru-RU" sz="3200" dirty="0" smtClean="0"/>
            </a:br>
            <a:r>
              <a:rPr lang="ru-RU" sz="3200" dirty="0" smtClean="0"/>
              <a:t>«ЗЕЛЕНОГО ОФІСУ»?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057400"/>
            <a:ext cx="5040560" cy="4248142"/>
          </a:xfrm>
        </p:spPr>
        <p:txBody>
          <a:bodyPr>
            <a:normAutofit fontScale="62500" lnSpcReduction="20000"/>
          </a:bodyPr>
          <a:lstStyle/>
          <a:p>
            <a:pPr marL="34290" indent="0"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Зберіть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«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зелену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» команду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34290" indent="0">
              <a:buNone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2.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Зробіть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облік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споживання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ресурсів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34290" indent="0">
              <a:buNone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3.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Вирішіть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які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заходи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слід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впровадити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в першу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чергу</a:t>
            </a: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" indent="0">
              <a:buNone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4.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Встановлюйте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терміни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виконання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для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проектів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34290" indent="0">
              <a:buNone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5. Заручиться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згодою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всіх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зацікавлених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сторін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34290" indent="0">
              <a:buNone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6.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Інформуйте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працівників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про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досягнення</a:t>
            </a: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" indent="0">
              <a:buNone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7.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Проведіть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тренінги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34290" indent="0">
              <a:buNone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8.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Переглядайте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час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часу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завдання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проекту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" indent="0">
              <a:buNone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9.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Прагніть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екологічної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сертифікації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за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міжнародними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стандартами. </a:t>
            </a: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8424" y="6248401"/>
            <a:ext cx="315557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76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577" y="609600"/>
            <a:ext cx="8069520" cy="504056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                          </a:t>
            </a:r>
            <a:r>
              <a:rPr lang="ru-RU" sz="3600" dirty="0" smtClean="0"/>
              <a:t>УТИЛІЗАЦІЯ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52600"/>
            <a:ext cx="8703480" cy="2438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dirty="0" smtClean="0"/>
              <a:t>До </a:t>
            </a:r>
            <a:r>
              <a:rPr lang="ru-RU" sz="2800" dirty="0" err="1"/>
              <a:t>відходів</a:t>
            </a:r>
            <a:r>
              <a:rPr lang="ru-RU" sz="2800" dirty="0"/>
              <a:t> у </a:t>
            </a:r>
            <a:r>
              <a:rPr lang="ru-RU" sz="2800" dirty="0" err="1"/>
              <a:t>офісі</a:t>
            </a:r>
            <a:r>
              <a:rPr lang="ru-RU" sz="2800" dirty="0"/>
              <a:t>, так само, як і в </a:t>
            </a:r>
            <a:r>
              <a:rPr lang="ru-RU" sz="2800" dirty="0" err="1"/>
              <a:t>побуті</a:t>
            </a:r>
            <a:r>
              <a:rPr lang="ru-RU" sz="2800" dirty="0"/>
              <a:t>, </a:t>
            </a:r>
            <a:r>
              <a:rPr lang="ru-RU" sz="2800" dirty="0" err="1" smtClean="0"/>
              <a:t>слід</a:t>
            </a:r>
            <a:r>
              <a:rPr lang="en-US" sz="2800" dirty="0" smtClean="0"/>
              <a:t> </a:t>
            </a:r>
            <a:r>
              <a:rPr lang="ru-RU" sz="2800" dirty="0" err="1" smtClean="0"/>
              <a:t>ставитися</a:t>
            </a:r>
            <a:r>
              <a:rPr lang="ru-RU" sz="2800" dirty="0" smtClean="0"/>
              <a:t> </a:t>
            </a:r>
            <a:r>
              <a:rPr lang="ru-RU" sz="2800" dirty="0"/>
              <a:t>за </a:t>
            </a:r>
            <a:r>
              <a:rPr lang="uk-UA" sz="2800" dirty="0"/>
              <a:t>к</a:t>
            </a:r>
            <a:r>
              <a:rPr lang="ru-RU" sz="2800" dirty="0" err="1" smtClean="0"/>
              <a:t>онцепцією</a:t>
            </a:r>
            <a:r>
              <a:rPr lang="ru-RU" sz="2800" dirty="0" smtClean="0"/>
              <a:t> </a:t>
            </a:r>
            <a:r>
              <a:rPr lang="en-US" sz="2800" dirty="0" smtClean="0"/>
              <a:t>3R </a:t>
            </a:r>
            <a:r>
              <a:rPr lang="en-US" sz="2800" dirty="0"/>
              <a:t>(</a:t>
            </a:r>
            <a:r>
              <a:rPr lang="ru-RU" sz="2800" dirty="0" err="1"/>
              <a:t>від</a:t>
            </a:r>
            <a:r>
              <a:rPr lang="ru-RU" sz="2800" dirty="0"/>
              <a:t> англ. </a:t>
            </a:r>
            <a:r>
              <a:rPr lang="en-US" sz="2800" dirty="0" err="1" smtClean="0"/>
              <a:t>Reduce,Reuse</a:t>
            </a:r>
            <a:r>
              <a:rPr lang="en-US" sz="2800" dirty="0"/>
              <a:t>, Recycle): </a:t>
            </a:r>
            <a:endParaRPr lang="uk-UA" sz="2800" dirty="0" smtClean="0"/>
          </a:p>
          <a:p>
            <a:r>
              <a:rPr lang="ru-RU" sz="2800" dirty="0" err="1" smtClean="0"/>
              <a:t>зменшуй</a:t>
            </a:r>
            <a:r>
              <a:rPr lang="ru-RU" sz="2800" dirty="0"/>
              <a:t>, </a:t>
            </a:r>
            <a:endParaRPr lang="ru-RU" sz="2800" dirty="0" smtClean="0"/>
          </a:p>
          <a:p>
            <a:r>
              <a:rPr lang="uk-UA" sz="2800" dirty="0" smtClean="0"/>
              <a:t>п</a:t>
            </a:r>
            <a:r>
              <a:rPr lang="ru-RU" sz="2800" dirty="0" err="1" smtClean="0"/>
              <a:t>овторно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використовуй</a:t>
            </a:r>
            <a:r>
              <a:rPr lang="ru-RU" sz="2800" dirty="0" smtClean="0"/>
              <a:t>, </a:t>
            </a:r>
            <a:endParaRPr lang="ru-RU" sz="2800" dirty="0"/>
          </a:p>
          <a:p>
            <a:r>
              <a:rPr lang="ru-RU" sz="2800" dirty="0" err="1" smtClean="0"/>
              <a:t>переробляй</a:t>
            </a:r>
            <a:r>
              <a:rPr lang="ru-RU" sz="2800" dirty="0"/>
              <a:t>. </a:t>
            </a:r>
            <a:endParaRPr lang="en-US" sz="2800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410121"/>
            <a:ext cx="84915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/>
              <a:t>Не </a:t>
            </a:r>
            <a:r>
              <a:rPr lang="ru-RU" sz="1600" i="1" dirty="0" err="1"/>
              <a:t>поспішайте</a:t>
            </a:r>
            <a:r>
              <a:rPr lang="ru-RU" sz="1600" i="1" dirty="0"/>
              <a:t> </a:t>
            </a:r>
            <a:r>
              <a:rPr lang="ru-RU" sz="1600" i="1" dirty="0" err="1"/>
              <a:t>викидати</a:t>
            </a:r>
            <a:r>
              <a:rPr lang="ru-RU" sz="1600" i="1" dirty="0"/>
              <a:t> </a:t>
            </a:r>
            <a:r>
              <a:rPr lang="ru-RU" sz="1600" i="1" dirty="0" err="1" smtClean="0"/>
              <a:t>щось</a:t>
            </a:r>
            <a:r>
              <a:rPr lang="ru-RU" sz="1600" i="1" dirty="0" smtClean="0"/>
              <a:t> у </a:t>
            </a:r>
            <a:r>
              <a:rPr lang="ru-RU" sz="1600" i="1" dirty="0" err="1"/>
              <a:t>смітник</a:t>
            </a:r>
            <a:r>
              <a:rPr lang="ru-RU" sz="1600" i="1" dirty="0" smtClean="0"/>
              <a:t>.</a:t>
            </a:r>
          </a:p>
          <a:p>
            <a:r>
              <a:rPr lang="ru-RU" sz="1600" i="1" dirty="0" smtClean="0"/>
              <a:t>Для </a:t>
            </a:r>
            <a:r>
              <a:rPr lang="ru-RU" sz="1600" i="1" dirty="0" err="1"/>
              <a:t>зменшення</a:t>
            </a:r>
            <a:r>
              <a:rPr lang="ru-RU" sz="1600" i="1" dirty="0"/>
              <a:t> </a:t>
            </a:r>
            <a:r>
              <a:rPr lang="ru-RU" sz="1600" i="1" dirty="0" err="1"/>
              <a:t>частки</a:t>
            </a:r>
            <a:r>
              <a:rPr lang="ru-RU" sz="1600" i="1" dirty="0"/>
              <a:t> </a:t>
            </a:r>
            <a:r>
              <a:rPr lang="ru-RU" sz="1600" i="1" dirty="0" err="1"/>
              <a:t>первинних</a:t>
            </a:r>
            <a:r>
              <a:rPr lang="ru-RU" sz="1600" i="1" dirty="0"/>
              <a:t> </a:t>
            </a:r>
            <a:r>
              <a:rPr lang="ru-RU" sz="1600" i="1" dirty="0" err="1"/>
              <a:t>товарів</a:t>
            </a:r>
            <a:r>
              <a:rPr lang="ru-RU" sz="1600" i="1" dirty="0"/>
              <a:t> при</a:t>
            </a:r>
            <a:r>
              <a:rPr lang="en-US" sz="1600" i="1" dirty="0"/>
              <a:t> </a:t>
            </a:r>
            <a:r>
              <a:rPr lang="ru-RU" sz="1600" i="1" dirty="0" err="1"/>
              <a:t>закупівлях</a:t>
            </a:r>
            <a:r>
              <a:rPr lang="ru-RU" sz="1600" i="1" dirty="0"/>
              <a:t> </a:t>
            </a:r>
            <a:r>
              <a:rPr lang="ru-RU" sz="1600" i="1" dirty="0" err="1"/>
              <a:t>слід</a:t>
            </a:r>
            <a:r>
              <a:rPr lang="ru-RU" sz="1600" i="1" dirty="0"/>
              <a:t> </a:t>
            </a:r>
            <a:r>
              <a:rPr lang="ru-RU" sz="1600" i="1" dirty="0" err="1"/>
              <a:t>обирати</a:t>
            </a:r>
            <a:r>
              <a:rPr lang="ru-RU" sz="1600" i="1" dirty="0"/>
              <a:t> </a:t>
            </a:r>
            <a:r>
              <a:rPr lang="ru-RU" sz="1600" i="1" dirty="0" err="1"/>
              <a:t>товари</a:t>
            </a:r>
            <a:r>
              <a:rPr lang="ru-RU" sz="1600" i="1" dirty="0"/>
              <a:t> з </a:t>
            </a:r>
            <a:r>
              <a:rPr lang="ru-RU" sz="1600" i="1" dirty="0" err="1"/>
              <a:t>маркуванням</a:t>
            </a:r>
            <a:r>
              <a:rPr lang="en-US" sz="1600" i="1" dirty="0"/>
              <a:t> </a:t>
            </a:r>
            <a:r>
              <a:rPr lang="ru-RU" sz="1600" i="1" dirty="0"/>
              <a:t>«</a:t>
            </a:r>
            <a:r>
              <a:rPr lang="ru-RU" sz="1600" i="1" dirty="0" err="1"/>
              <a:t>вторинна</a:t>
            </a:r>
            <a:r>
              <a:rPr lang="ru-RU" sz="1600" i="1" dirty="0"/>
              <a:t> </a:t>
            </a:r>
            <a:r>
              <a:rPr lang="ru-RU" sz="1600" i="1" dirty="0" err="1"/>
              <a:t>переробка</a:t>
            </a:r>
            <a:r>
              <a:rPr lang="ru-RU" sz="1600" i="1" dirty="0"/>
              <a:t>», </a:t>
            </a:r>
            <a:r>
              <a:rPr lang="ru-RU" sz="1600" i="1" dirty="0" err="1"/>
              <a:t>це</a:t>
            </a:r>
            <a:r>
              <a:rPr lang="ru-RU" sz="1600" i="1" dirty="0"/>
              <a:t> </a:t>
            </a:r>
            <a:r>
              <a:rPr lang="ru-RU" sz="1600" i="1" dirty="0" err="1"/>
              <a:t>означає</a:t>
            </a:r>
            <a:r>
              <a:rPr lang="ru-RU" sz="1600" i="1" dirty="0"/>
              <a:t>, </a:t>
            </a:r>
            <a:r>
              <a:rPr lang="ru-RU" sz="1600" i="1" dirty="0" err="1"/>
              <a:t>що</a:t>
            </a:r>
            <a:r>
              <a:rPr lang="ru-RU" sz="1600" i="1" dirty="0"/>
              <a:t> </a:t>
            </a:r>
            <a:r>
              <a:rPr lang="ru-RU" sz="1600" i="1" dirty="0" err="1"/>
              <a:t>їх</a:t>
            </a:r>
            <a:r>
              <a:rPr lang="ru-RU" sz="1600" i="1" dirty="0"/>
              <a:t> </a:t>
            </a:r>
            <a:r>
              <a:rPr lang="ru-RU" sz="1600" i="1" dirty="0" err="1"/>
              <a:t>можна</a:t>
            </a:r>
            <a:r>
              <a:rPr lang="en-US" sz="1600" i="1" dirty="0"/>
              <a:t> </a:t>
            </a:r>
            <a:r>
              <a:rPr lang="ru-RU" sz="1600" i="1" dirty="0"/>
              <a:t>повторно </a:t>
            </a:r>
            <a:r>
              <a:rPr lang="ru-RU" sz="1600" i="1" dirty="0" err="1"/>
              <a:t>переробляти</a:t>
            </a:r>
            <a:r>
              <a:rPr lang="ru-RU" sz="1600" i="1" dirty="0" smtClean="0"/>
              <a:t>.</a:t>
            </a:r>
          </a:p>
          <a:p>
            <a:r>
              <a:rPr lang="ru-RU" sz="1600" i="1" dirty="0" err="1" smtClean="0"/>
              <a:t>Використовуйте</a:t>
            </a:r>
            <a:r>
              <a:rPr lang="ru-RU" sz="1600" i="1" dirty="0" smtClean="0"/>
              <a:t> </a:t>
            </a:r>
            <a:r>
              <a:rPr lang="ru-RU" sz="1600" i="1" dirty="0" err="1"/>
              <a:t>техніку</a:t>
            </a:r>
            <a:r>
              <a:rPr lang="ru-RU" sz="1600" i="1" dirty="0"/>
              <a:t> та</a:t>
            </a:r>
            <a:r>
              <a:rPr lang="en-US" sz="1600" i="1" dirty="0"/>
              <a:t> </a:t>
            </a:r>
            <a:r>
              <a:rPr lang="ru-RU" sz="1600" i="1" dirty="0" err="1"/>
              <a:t>папір</a:t>
            </a:r>
            <a:r>
              <a:rPr lang="ru-RU" sz="1600" i="1" dirty="0"/>
              <a:t>, </a:t>
            </a:r>
            <a:r>
              <a:rPr lang="ru-RU" sz="1600" i="1" dirty="0" err="1"/>
              <a:t>які</a:t>
            </a:r>
            <a:r>
              <a:rPr lang="ru-RU" sz="1600" i="1" dirty="0"/>
              <a:t> </a:t>
            </a:r>
            <a:r>
              <a:rPr lang="ru-RU" sz="1600" i="1" dirty="0" err="1"/>
              <a:t>вироблені</a:t>
            </a:r>
            <a:r>
              <a:rPr lang="ru-RU" sz="1600" i="1" dirty="0"/>
              <a:t> з </a:t>
            </a:r>
            <a:r>
              <a:rPr lang="ru-RU" sz="1600" i="1" dirty="0" err="1"/>
              <a:t>додаванням</a:t>
            </a:r>
            <a:r>
              <a:rPr lang="ru-RU" sz="1600" i="1" dirty="0"/>
              <a:t> </a:t>
            </a:r>
            <a:r>
              <a:rPr lang="ru-RU" sz="1600" i="1" dirty="0" err="1"/>
              <a:t>вторинної</a:t>
            </a:r>
            <a:r>
              <a:rPr lang="en-US" sz="1600" i="1" dirty="0"/>
              <a:t> </a:t>
            </a:r>
            <a:r>
              <a:rPr lang="ru-RU" sz="1600" i="1" dirty="0" err="1"/>
              <a:t>сировини</a:t>
            </a:r>
            <a:endParaRPr lang="ru-RU" sz="16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424" y="6248401"/>
            <a:ext cx="3155576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46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-bamboo">
  <a:themeElements>
    <a:clrScheme name="2-bambo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-bambo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-bambo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-bambo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-bambo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-bambo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-bambo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-bambo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-bambo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-bambo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-bambo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-bambo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-bambo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-bambo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104_2-bamboo</Template>
  <TotalTime>223</TotalTime>
  <Words>720</Words>
  <Application>Microsoft Office PowerPoint</Application>
  <PresentationFormat>Экран (4:3)</PresentationFormat>
  <Paragraphs>89</Paragraphs>
  <Slides>15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2-bamboo</vt:lpstr>
      <vt:lpstr> </vt:lpstr>
      <vt:lpstr>«ЗЕЛЕНИЙ ОФІС» </vt:lpstr>
      <vt:lpstr>Презентация PowerPoint</vt:lpstr>
      <vt:lpstr>Презентация PowerPoint</vt:lpstr>
      <vt:lpstr>Приклад впровадження</vt:lpstr>
      <vt:lpstr>Презентация PowerPoint</vt:lpstr>
      <vt:lpstr>Пакет «Зелений офіс» включає:</vt:lpstr>
      <vt:lpstr>ЯК РОЗПОЧАТИ ВПРОВАДЖЕННЯ «ЗЕЛЕНОГО ОФІСУ»? </vt:lpstr>
      <vt:lpstr>                          УТИЛІЗАЦІЯ  </vt:lpstr>
      <vt:lpstr>                          ПРОСТО ФАКТИ  </vt:lpstr>
      <vt:lpstr>Презентация PowerPoint</vt:lpstr>
      <vt:lpstr>Аутсорсинг</vt:lpstr>
      <vt:lpstr>Починайте берегти природу  та ресурси Вашої компанії            вже сьогодні!</vt:lpstr>
      <vt:lpstr>Висновки:</vt:lpstr>
      <vt:lpstr>Контактна інформація: Київ, вул. Очаківська 5/6, оф.104 +38044 599-6537 sales@ecorecycling.com.ua fb: www.facebook.com/EcoRecycling.com.ua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Vico</dc:creator>
  <cp:lastModifiedBy>Александр Шевцов</cp:lastModifiedBy>
  <cp:revision>19</cp:revision>
  <dcterms:created xsi:type="dcterms:W3CDTF">2014-08-18T08:27:28Z</dcterms:created>
  <dcterms:modified xsi:type="dcterms:W3CDTF">2014-09-29T11:45:58Z</dcterms:modified>
</cp:coreProperties>
</file>