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6"/>
  </p:notesMasterIdLst>
  <p:handoutMasterIdLst>
    <p:handoutMasterId r:id="rId27"/>
  </p:handoutMasterIdLst>
  <p:sldIdLst>
    <p:sldId id="448" r:id="rId3"/>
    <p:sldId id="478" r:id="rId4"/>
    <p:sldId id="486" r:id="rId5"/>
    <p:sldId id="487" r:id="rId6"/>
    <p:sldId id="501" r:id="rId7"/>
    <p:sldId id="488" r:id="rId8"/>
    <p:sldId id="493" r:id="rId9"/>
    <p:sldId id="495" r:id="rId10"/>
    <p:sldId id="496" r:id="rId11"/>
    <p:sldId id="494" r:id="rId12"/>
    <p:sldId id="491" r:id="rId13"/>
    <p:sldId id="489" r:id="rId14"/>
    <p:sldId id="492" r:id="rId15"/>
    <p:sldId id="490" r:id="rId16"/>
    <p:sldId id="497" r:id="rId17"/>
    <p:sldId id="503" r:id="rId18"/>
    <p:sldId id="483" r:id="rId19"/>
    <p:sldId id="500" r:id="rId20"/>
    <p:sldId id="484" r:id="rId21"/>
    <p:sldId id="499" r:id="rId22"/>
    <p:sldId id="485" r:id="rId23"/>
    <p:sldId id="502" r:id="rId24"/>
    <p:sldId id="504" r:id="rId25"/>
  </p:sldIdLst>
  <p:sldSz cx="9906000" cy="6858000" type="A4"/>
  <p:notesSz cx="6799263" cy="98758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4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29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4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59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740" algn="l" defTabSz="91429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888" algn="l" defTabSz="91429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036" algn="l" defTabSz="91429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184" algn="l" defTabSz="91429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leg Davydenko" initials="O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251D"/>
    <a:srgbClr val="FE0000"/>
    <a:srgbClr val="C40000"/>
    <a:srgbClr val="9E0000"/>
    <a:srgbClr val="3333FF"/>
    <a:srgbClr val="CDE9EB"/>
    <a:srgbClr val="D6ECEE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7" autoAdjust="0"/>
    <p:restoredTop sz="96800" autoAdjust="0"/>
  </p:normalViewPr>
  <p:slideViewPr>
    <p:cSldViewPr>
      <p:cViewPr>
        <p:scale>
          <a:sx n="73" d="100"/>
          <a:sy n="73" d="100"/>
        </p:scale>
        <p:origin x="-1212" y="-4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6" d="100"/>
          <a:sy n="116" d="100"/>
        </p:scale>
        <p:origin x="-5208" y="-126"/>
      </p:cViewPr>
      <p:guideLst>
        <p:guide orient="horz" pos="3111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2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EADF7-0943-428B-85EA-B9F9CD075965}" type="datetimeFigureOut">
              <a:rPr lang="ru-RU" smtClean="0"/>
              <a:t>08.10.2014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80538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380538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C3A88-84D2-49E2-854B-2179DE992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348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347" cy="4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343" y="1"/>
            <a:ext cx="2946347" cy="4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25488" y="739775"/>
            <a:ext cx="5348287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927" y="4691027"/>
            <a:ext cx="5439410" cy="4444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334"/>
            <a:ext cx="2946347" cy="4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343" y="9380334"/>
            <a:ext cx="2946347" cy="4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F64B04F-C45D-457C-BC5D-B6F8D6DD60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6852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4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9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44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9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B1B822-682A-4513-B073-17EE3DB2ABE4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2597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64B04F-C45D-457C-BC5D-B6F8D6DD60FF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735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493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300"/>
            </a:lvl3pPr>
            <a:lvl4pPr marL="1371445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ru-R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64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885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9" y="77788"/>
            <a:ext cx="2328862" cy="6275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1" y="77788"/>
            <a:ext cx="6834188" cy="6275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979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61951" y="503240"/>
            <a:ext cx="4537075" cy="5849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51426" y="503240"/>
            <a:ext cx="4537075" cy="5849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9238" y="80510"/>
            <a:ext cx="59848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9057456" y="6538044"/>
            <a:ext cx="504056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F7B33F26-2147-4B05-9380-7A492437BB92}" type="slidenum">
              <a:rPr lang="ru-RU" sz="1400" b="1" smtClean="0">
                <a:solidFill>
                  <a:schemeClr val="bg1"/>
                </a:solidFill>
              </a:rPr>
              <a:pPr/>
              <a:t>‹#›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20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resenttaionTitle_ua1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1" r="79613"/>
          <a:stretch/>
        </p:blipFill>
        <p:spPr bwMode="auto">
          <a:xfrm>
            <a:off x="-726" y="0"/>
            <a:ext cx="1677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26" y="0"/>
            <a:ext cx="99067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0472" y="404664"/>
            <a:ext cx="6408712" cy="1080120"/>
          </a:xfrm>
        </p:spPr>
        <p:txBody>
          <a:bodyPr/>
          <a:lstStyle>
            <a:lvl1pPr marL="0" indent="0">
              <a:buFontTx/>
              <a:buNone/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420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harts+1 Left Bulleted Text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60986" y="73652"/>
            <a:ext cx="8900526" cy="216024"/>
          </a:xfrm>
          <a:prstGeom prst="rect">
            <a:avLst/>
          </a:prstGeom>
        </p:spPr>
        <p:txBody>
          <a:bodyPr/>
          <a:lstStyle>
            <a:lvl1pPr algn="l">
              <a:defRPr sz="1800" b="1" cap="all" spc="0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60986" y="260648"/>
            <a:ext cx="8900526" cy="222851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5169024" y="3573017"/>
            <a:ext cx="4392488" cy="2664296"/>
          </a:xfrm>
        </p:spPr>
        <p:txBody>
          <a:bodyPr/>
          <a:lstStyle>
            <a:lvl1pPr marL="266700" indent="-266700">
              <a:buSzPct val="180000"/>
              <a:buFontTx/>
              <a:buBlip>
                <a:blip r:embed="rId2"/>
              </a:buBlip>
              <a:defRPr sz="1100" b="0" u="none" baseline="0">
                <a:solidFill>
                  <a:srgbClr val="C40000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icon to add chart</a:t>
            </a:r>
            <a:endParaRPr lang="ru-RU" noProof="0" dirty="0"/>
          </a:p>
        </p:txBody>
      </p:sp>
      <p:sp>
        <p:nvSpPr>
          <p:cNvPr id="9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5169024" y="656420"/>
            <a:ext cx="4392488" cy="2664296"/>
          </a:xfrm>
        </p:spPr>
        <p:txBody>
          <a:bodyPr/>
          <a:lstStyle>
            <a:lvl1pPr marL="266700" indent="-266700">
              <a:buSzPct val="180000"/>
              <a:buFontTx/>
              <a:buBlip>
                <a:blip r:embed="rId2"/>
              </a:buBlip>
              <a:defRPr sz="1100" u="none" baseline="0">
                <a:solidFill>
                  <a:srgbClr val="C40000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icon to add chart</a:t>
            </a:r>
            <a:endParaRPr lang="ru-RU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44488" y="692696"/>
            <a:ext cx="4392488" cy="55446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808080">
                    <a:lumMod val="75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CORPORATE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47965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8" indent="0" algn="ctr">
              <a:buNone/>
              <a:defRPr/>
            </a:lvl2pPr>
            <a:lvl3pPr marL="914296" indent="0" algn="ctr">
              <a:buNone/>
              <a:defRPr/>
            </a:lvl3pPr>
            <a:lvl4pPr marL="1371445" indent="0" algn="ctr">
              <a:buNone/>
              <a:defRPr/>
            </a:lvl4pPr>
            <a:lvl5pPr marL="1828592" indent="0" algn="ctr">
              <a:buNone/>
              <a:defRPr/>
            </a:lvl5pPr>
            <a:lvl6pPr marL="2285740" indent="0" algn="ctr">
              <a:buNone/>
              <a:defRPr/>
            </a:lvl6pPr>
            <a:lvl7pPr marL="2742888" indent="0" algn="ctr">
              <a:buNone/>
              <a:defRPr/>
            </a:lvl7pPr>
            <a:lvl8pPr marL="3200036" indent="0" algn="ctr">
              <a:buNone/>
              <a:defRPr/>
            </a:lvl8pPr>
            <a:lvl9pPr marL="365718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41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30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8" indent="0">
              <a:buNone/>
              <a:defRPr sz="1800"/>
            </a:lvl2pPr>
            <a:lvl3pPr marL="914296" indent="0">
              <a:buNone/>
              <a:defRPr sz="1600"/>
            </a:lvl3pPr>
            <a:lvl4pPr marL="1371445" indent="0">
              <a:buNone/>
              <a:defRPr sz="1400"/>
            </a:lvl4pPr>
            <a:lvl5pPr marL="1828592" indent="0">
              <a:buNone/>
              <a:defRPr sz="1400"/>
            </a:lvl5pPr>
            <a:lvl6pPr marL="2285740" indent="0">
              <a:buNone/>
              <a:defRPr sz="1400"/>
            </a:lvl6pPr>
            <a:lvl7pPr marL="2742888" indent="0">
              <a:buNone/>
              <a:defRPr sz="1400"/>
            </a:lvl7pPr>
            <a:lvl8pPr marL="3200036" indent="0">
              <a:buNone/>
              <a:defRPr sz="1400"/>
            </a:lvl8pPr>
            <a:lvl9pPr marL="365718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55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1" y="503240"/>
            <a:ext cx="4537075" cy="5849937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1426" y="503240"/>
            <a:ext cx="4537075" cy="5849937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64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resenttaionTitle_ua1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1" r="79613"/>
          <a:stretch/>
        </p:blipFill>
        <p:spPr bwMode="auto">
          <a:xfrm>
            <a:off x="-726" y="0"/>
            <a:ext cx="1677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3" y="0"/>
            <a:ext cx="99046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1825" y="503239"/>
            <a:ext cx="8420100" cy="442912"/>
          </a:xfrm>
        </p:spPr>
        <p:txBody>
          <a:bodyPr/>
          <a:lstStyle>
            <a:lvl1pPr algn="l">
              <a:defRPr sz="2000">
                <a:solidFill>
                  <a:srgbClr val="C4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4488" y="1196752"/>
            <a:ext cx="7200900" cy="1079500"/>
          </a:xfrm>
        </p:spPr>
        <p:txBody>
          <a:bodyPr/>
          <a:lstStyle>
            <a:lvl1pPr marL="0" indent="0">
              <a:buFontTx/>
              <a:buNone/>
              <a:defRPr sz="2300" b="1">
                <a:solidFill>
                  <a:srgbClr val="585858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647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7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31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52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57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49"/>
            <a:ext cx="3259138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413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300"/>
            </a:lvl3pPr>
            <a:lvl4pPr marL="1371445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903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21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199" y="77788"/>
            <a:ext cx="2317751" cy="6275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1951" y="77788"/>
            <a:ext cx="6800850" cy="6275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188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536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8" indent="0">
              <a:buNone/>
              <a:defRPr sz="1800"/>
            </a:lvl2pPr>
            <a:lvl3pPr marL="914296" indent="0">
              <a:buNone/>
              <a:defRPr sz="1600"/>
            </a:lvl3pPr>
            <a:lvl4pPr marL="1371445" indent="0">
              <a:buNone/>
              <a:defRPr sz="1400"/>
            </a:lvl4pPr>
            <a:lvl5pPr marL="1828592" indent="0">
              <a:buNone/>
              <a:defRPr sz="1400"/>
            </a:lvl5pPr>
            <a:lvl6pPr marL="2285740" indent="0">
              <a:buNone/>
              <a:defRPr sz="1400"/>
            </a:lvl6pPr>
            <a:lvl7pPr marL="2742888" indent="0">
              <a:buNone/>
              <a:defRPr sz="1400"/>
            </a:lvl7pPr>
            <a:lvl8pPr marL="3200036" indent="0">
              <a:buNone/>
              <a:defRPr sz="1400"/>
            </a:lvl8pPr>
            <a:lvl9pPr marL="365718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166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501" y="503240"/>
            <a:ext cx="4559300" cy="5849937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503240"/>
            <a:ext cx="4559300" cy="5849937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7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7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398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21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97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49"/>
            <a:ext cx="3259138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271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C:\Documents and Settings\max.karaush\Мои документы\_Метинвест\_Projects\BrandStrategy\policy\pictures\PresentationOrdinaryPage_Bckrgrnd копия.jpg"/>
          <p:cNvPicPr>
            <a:picLocks noChangeAspect="1" noChangeArrowheads="1"/>
          </p:cNvPicPr>
          <p:nvPr/>
        </p:nvPicPr>
        <p:blipFill>
          <a:blip r:embed="rId18" cstate="email">
            <a:lum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3113" y="1038226"/>
            <a:ext cx="7862888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 userDrawn="1"/>
        </p:nvGrpSpPr>
        <p:grpSpPr>
          <a:xfrm>
            <a:off x="-1138" y="6508751"/>
            <a:ext cx="9907138" cy="350837"/>
            <a:chOff x="-1050" y="4881563"/>
            <a:chExt cx="9145050" cy="263128"/>
          </a:xfrm>
        </p:grpSpPr>
        <p:pic>
          <p:nvPicPr>
            <p:cNvPr id="9" name="Picture 9" descr="Рисунок2"/>
            <p:cNvPicPr>
              <a:picLocks noChangeAspect="1" noChangeArrowheads="1"/>
            </p:cNvPicPr>
            <p:nvPr userDrawn="1"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050" y="4881563"/>
              <a:ext cx="1188674" cy="263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9" descr="Рисунок2"/>
            <p:cNvPicPr>
              <a:picLocks noChangeAspect="1" noChangeArrowheads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15616" y="4881563"/>
              <a:ext cx="8028384" cy="263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8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3648075" y="77788"/>
            <a:ext cx="59848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9" name="Rectangle 5"/>
          <p:cNvSpPr>
            <a:spLocks noGrp="1" noChangeArrowheads="1"/>
          </p:cNvSpPr>
          <p:nvPr userDrawn="1">
            <p:ph type="ftr" sz="quarter" idx="3"/>
          </p:nvPr>
        </p:nvSpPr>
        <p:spPr bwMode="auto">
          <a:xfrm>
            <a:off x="227014" y="6556375"/>
            <a:ext cx="4211637" cy="26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bg1"/>
                </a:solidFill>
                <a:latin typeface="Trebuchet MS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  <p:pic>
        <p:nvPicPr>
          <p:cNvPr id="1030" name="Picture 8" descr="Рисунок1"/>
          <p:cNvPicPr>
            <a:picLocks noChangeArrowheads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39" y="414339"/>
            <a:ext cx="9407525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4"/>
          <p:cNvSpPr>
            <a:spLocks noChangeArrowheads="1"/>
          </p:cNvSpPr>
          <p:nvPr userDrawn="1"/>
        </p:nvSpPr>
        <p:spPr bwMode="auto">
          <a:xfrm>
            <a:off x="4510088" y="6481763"/>
            <a:ext cx="8874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8" rIns="91414" bIns="45708"/>
          <a:lstStyle/>
          <a:p>
            <a:pPr algn="ctr"/>
            <a:fld id="{AD4C05DC-EA5F-426A-B255-6BB5D4270F1D}" type="slidenum">
              <a:rPr lang="ru-RU" b="1">
                <a:solidFill>
                  <a:schemeClr val="bg1"/>
                </a:solidFill>
                <a:latin typeface="Trebuchet MS" pitchFamily="34" charset="0"/>
                <a:cs typeface="Tahoma" pitchFamily="34" charset="0"/>
              </a:rPr>
              <a:pPr algn="ctr"/>
              <a:t>‹#›</a:t>
            </a:fld>
            <a:endParaRPr lang="ru-RU" b="1">
              <a:solidFill>
                <a:schemeClr val="bg1"/>
              </a:solidFill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032" name="Rectangle 1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317500" y="503240"/>
            <a:ext cx="9271000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6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64" r:id="rId13"/>
    <p:sldLayoutId id="2147483767" r:id="rId14"/>
    <p:sldLayoutId id="2147483768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fontAlgn="base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Arial" charset="0"/>
        </a:defRPr>
      </a:lvl5pPr>
      <a:lvl6pPr marL="457148" algn="r" rtl="0" eaLnBrk="1" fontAlgn="base" hangingPunct="1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Arial" charset="0"/>
        </a:defRPr>
      </a:lvl6pPr>
      <a:lvl7pPr marL="914296" algn="r" rtl="0" eaLnBrk="1" fontAlgn="base" hangingPunct="1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Arial" charset="0"/>
        </a:defRPr>
      </a:lvl7pPr>
      <a:lvl8pPr marL="1371445" algn="r" rtl="0" eaLnBrk="1" fontAlgn="base" hangingPunct="1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Arial" charset="0"/>
        </a:defRPr>
      </a:lvl8pPr>
      <a:lvl9pPr marL="1828592" algn="r" rtl="0" eaLnBrk="1" fontAlgn="base" hangingPunct="1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Arial" charset="0"/>
        </a:defRPr>
      </a:lvl9pPr>
    </p:titleStyle>
    <p:bodyStyle>
      <a:lvl1pPr marL="269844" indent="-269844" algn="l" rtl="0" fontAlgn="base">
        <a:spcBef>
          <a:spcPct val="20000"/>
        </a:spcBef>
        <a:spcAft>
          <a:spcPct val="0"/>
        </a:spcAft>
        <a:buClr>
          <a:srgbClr val="FF0000"/>
        </a:buClr>
        <a:buSzPct val="15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579" indent="-179367" algn="l" rtl="0" fontAlgn="base">
        <a:spcBef>
          <a:spcPct val="20000"/>
        </a:spcBef>
        <a:spcAft>
          <a:spcPct val="0"/>
        </a:spcAft>
        <a:buClr>
          <a:srgbClr val="C40000"/>
        </a:buClr>
        <a:buSzPct val="15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987313" indent="-179367" algn="l" rtl="0" fontAlgn="base">
        <a:spcBef>
          <a:spcPct val="20000"/>
        </a:spcBef>
        <a:spcAft>
          <a:spcPct val="0"/>
        </a:spcAft>
        <a:buClr>
          <a:srgbClr val="FE0000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1347635" indent="-180955" algn="l" rtl="0" fontAlgn="base">
        <a:spcBef>
          <a:spcPct val="20000"/>
        </a:spcBef>
        <a:spcAft>
          <a:spcPct val="0"/>
        </a:spcAft>
        <a:buClr>
          <a:srgbClr val="585858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1706369" indent="-179367" algn="l" rtl="0" fontAlgn="base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5pPr>
      <a:lvl6pPr marL="2163517" indent="-179367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6pPr>
      <a:lvl7pPr marL="2620665" indent="-179367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7pPr>
      <a:lvl8pPr marL="3077813" indent="-179367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8pPr>
      <a:lvl9pPr marL="3534960" indent="-179367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-1138" y="6508751"/>
            <a:ext cx="9907138" cy="350837"/>
            <a:chOff x="-1050" y="4881563"/>
            <a:chExt cx="9145050" cy="263128"/>
          </a:xfrm>
        </p:grpSpPr>
        <p:pic>
          <p:nvPicPr>
            <p:cNvPr id="14" name="Picture 9" descr="Рисунок2"/>
            <p:cNvPicPr>
              <a:picLocks noChangeAspect="1" noChangeArrowheads="1"/>
            </p:cNvPicPr>
            <p:nvPr userDrawn="1"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050" y="4881563"/>
              <a:ext cx="1188674" cy="263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9" descr="Рисунок2"/>
            <p:cNvPicPr>
              <a:picLocks noChangeAspect="1" noChangeArrowheads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15616" y="4881563"/>
              <a:ext cx="8028384" cy="263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11" descr="C:\Documents and Settings\max.karaush\Мои документы\_Метинвест\_Projects\BrandStrategy\policy\pictures\PresentationOrdinaryPage_Bckrgrnd копия.jpg"/>
          <p:cNvPicPr>
            <a:picLocks noChangeAspect="1" noChangeArrowheads="1"/>
          </p:cNvPicPr>
          <p:nvPr/>
        </p:nvPicPr>
        <p:blipFill>
          <a:blip r:embed="rId16" cstate="email">
            <a:lum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3113" y="1038226"/>
            <a:ext cx="7862888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Рисунок1"/>
          <p:cNvPicPr>
            <a:picLocks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39" y="414339"/>
            <a:ext cx="9407525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4"/>
          <p:cNvSpPr>
            <a:spLocks noChangeArrowheads="1"/>
          </p:cNvSpPr>
          <p:nvPr/>
        </p:nvSpPr>
        <p:spPr bwMode="auto">
          <a:xfrm>
            <a:off x="4510088" y="6481763"/>
            <a:ext cx="8874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8" rIns="91414" bIns="45708"/>
          <a:lstStyle/>
          <a:p>
            <a:pPr algn="ctr"/>
            <a:fld id="{83F293F1-91A8-403F-8654-340ABA60406D}" type="slidenum">
              <a:rPr lang="ru-RU" b="1">
                <a:solidFill>
                  <a:schemeClr val="bg1"/>
                </a:solidFill>
                <a:latin typeface="Trebuchet MS" pitchFamily="34" charset="0"/>
                <a:cs typeface="Tahoma" pitchFamily="34" charset="0"/>
              </a:rPr>
              <a:pPr algn="ctr"/>
              <a:t>‹#›</a:t>
            </a:fld>
            <a:endParaRPr lang="ru-RU" b="1">
              <a:solidFill>
                <a:schemeClr val="bg1"/>
              </a:solidFill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205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1" y="503240"/>
            <a:ext cx="9226550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5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648075" y="77788"/>
            <a:ext cx="59848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7014" y="6556375"/>
            <a:ext cx="4211637" cy="26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bg1"/>
                </a:solidFill>
                <a:latin typeface="Trebuchet MS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©</a:t>
            </a:r>
            <a:r>
              <a:rPr lang="ru-RU" dirty="0"/>
              <a:t> ООО «МЕТИНВЕСТ ХОЛДИНГ» </a:t>
            </a:r>
            <a:r>
              <a:rPr lang="ru-RU" dirty="0" smtClean="0"/>
              <a:t>2006-2012. </a:t>
            </a:r>
            <a:r>
              <a:rPr lang="ru-RU" dirty="0"/>
              <a:t>Все права защищены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Arial" charset="0"/>
        </a:defRPr>
      </a:lvl5pPr>
      <a:lvl6pPr marL="457148" algn="r" rtl="0" fontAlgn="base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Arial" charset="0"/>
        </a:defRPr>
      </a:lvl6pPr>
      <a:lvl7pPr marL="914296" algn="r" rtl="0" fontAlgn="base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Arial" charset="0"/>
        </a:defRPr>
      </a:lvl7pPr>
      <a:lvl8pPr marL="1371445" algn="r" rtl="0" fontAlgn="base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Arial" charset="0"/>
        </a:defRPr>
      </a:lvl8pPr>
      <a:lvl9pPr marL="1828592" algn="r" rtl="0" fontAlgn="base">
        <a:spcBef>
          <a:spcPct val="0"/>
        </a:spcBef>
        <a:spcAft>
          <a:spcPct val="0"/>
        </a:spcAft>
        <a:defRPr b="1">
          <a:solidFill>
            <a:srgbClr val="585858"/>
          </a:solidFill>
          <a:latin typeface="Arial" charset="0"/>
        </a:defRPr>
      </a:lvl9pPr>
    </p:titleStyle>
    <p:bodyStyle>
      <a:lvl1pPr marL="342861" indent="-342861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7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2pPr>
      <a:lvl3pPr marL="1142870" indent="-228574" algn="l" rtl="0" eaLnBrk="0" fontAlgn="base" hangingPunct="0">
        <a:spcBef>
          <a:spcPct val="20000"/>
        </a:spcBef>
        <a:spcAft>
          <a:spcPct val="0"/>
        </a:spcAft>
        <a:defRPr sz="2300">
          <a:solidFill>
            <a:schemeClr val="tx1"/>
          </a:solidFill>
          <a:latin typeface="+mn-lt"/>
        </a:defRPr>
      </a:lvl3pPr>
      <a:lvl4pPr marL="1600017" indent="-228574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166" indent="-228574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314" indent="-228574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462" indent="-228574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8610" indent="-228574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5758" indent="-228574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jpeg"/><Relationship Id="rId5" Type="http://schemas.openxmlformats.org/officeDocument/2006/relationships/image" Target="../media/image11.png"/><Relationship Id="rId10" Type="http://schemas.openxmlformats.org/officeDocument/2006/relationships/image" Target="../media/image52.png"/><Relationship Id="rId4" Type="http://schemas.openxmlformats.org/officeDocument/2006/relationships/image" Target="../media/image47.jpeg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1.png"/><Relationship Id="rId7" Type="http://schemas.openxmlformats.org/officeDocument/2006/relationships/image" Target="../media/image6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0.png"/><Relationship Id="rId7" Type="http://schemas.openxmlformats.org/officeDocument/2006/relationships/image" Target="../media/image7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13.jpg"/><Relationship Id="rId9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00472" y="5661248"/>
            <a:ext cx="3816424" cy="648072"/>
          </a:xfrm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ru-RU" sz="1600" b="0" dirty="0" smtClean="0">
                <a:latin typeface="OfficinaSansCTT" pitchFamily="2" charset="0"/>
              </a:rPr>
              <a:t>Дирекция по связям с общественностью и</a:t>
            </a:r>
            <a:r>
              <a:rPr lang="en-US" sz="1600" b="0" dirty="0" smtClean="0">
                <a:latin typeface="OfficinaSansCTT" pitchFamily="2" charset="0"/>
              </a:rPr>
              <a:t> </a:t>
            </a:r>
            <a:r>
              <a:rPr lang="ru-RU" sz="1600" b="0" dirty="0" smtClean="0">
                <a:latin typeface="OfficinaSansCTT" pitchFamily="2" charset="0"/>
              </a:rPr>
              <a:t>региональному развитию </a:t>
            </a:r>
            <a:endParaRPr lang="ru-RU" sz="1600" b="0" dirty="0">
              <a:latin typeface="OfficinaSansCTT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2480" y="1189011"/>
            <a:ext cx="9433048" cy="3600472"/>
          </a:xfrm>
        </p:spPr>
        <p:txBody>
          <a:bodyPr anchor="ctr"/>
          <a:lstStyle/>
          <a:p>
            <a: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dirty="0">
                <a:solidFill>
                  <a:srgbClr val="9E0000"/>
                </a:solidFill>
              </a:rPr>
              <a:t>Взаимодействие бизнеса и громады по экологическим вопросам на примере деятельности ОС «Зеленый Центр Метинвест»</a:t>
            </a:r>
            <a:endParaRPr lang="ru-RU" sz="2400" dirty="0">
              <a:solidFill>
                <a:srgbClr val="9E0000"/>
              </a:solidFill>
              <a:latin typeface="OfficinaSansCTT" pitchFamily="2" charset="0"/>
            </a:endParaRPr>
          </a:p>
        </p:txBody>
      </p:sp>
      <p:pic>
        <p:nvPicPr>
          <p:cNvPr id="5" name="Picture 5" descr="D:\Work\my\Metinvest\ZC\presentation\zeleny_centr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303213"/>
            <a:ext cx="243205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51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 txBox="1">
            <a:spLocks/>
          </p:cNvSpPr>
          <p:nvPr/>
        </p:nvSpPr>
        <p:spPr bwMode="auto">
          <a:xfrm>
            <a:off x="0" y="0"/>
            <a:ext cx="9906000" cy="6511925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800"/>
              </a:spcAft>
              <a:defRPr/>
            </a:pPr>
            <a:endParaRPr lang="uk-UA" altLang="ru-RU" sz="1400" smtClean="0">
              <a:latin typeface="OfficinaSansC" pitchFamily="82" charset="0"/>
            </a:endParaRPr>
          </a:p>
        </p:txBody>
      </p:sp>
      <p:pic>
        <p:nvPicPr>
          <p:cNvPr id="6147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Текст 6"/>
          <p:cNvSpPr txBox="1">
            <a:spLocks/>
          </p:cNvSpPr>
          <p:nvPr/>
        </p:nvSpPr>
        <p:spPr bwMode="auto">
          <a:xfrm>
            <a:off x="631824" y="496888"/>
            <a:ext cx="8642351" cy="27622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C40000"/>
                </a:solidFill>
                <a:latin typeface="+mn-lt"/>
              </a:rPr>
              <a:t>ОБЩЕСТВЕННАЯ ПРИЕМНАЯ «ЗЕЛЕНОГО ЦЕНТРА МЕТИНВЕСТ»</a:t>
            </a:r>
            <a:endParaRPr lang="uk-UA" altLang="ru-RU" dirty="0" smtClean="0">
              <a:solidFill>
                <a:srgbClr val="C40000"/>
              </a:solidFill>
              <a:latin typeface="+mn-lt"/>
            </a:endParaRPr>
          </a:p>
        </p:txBody>
      </p:sp>
      <p:sp>
        <p:nvSpPr>
          <p:cNvPr id="6150" name="Прямоугольник 2"/>
          <p:cNvSpPr>
            <a:spLocks noChangeArrowheads="1"/>
          </p:cNvSpPr>
          <p:nvPr/>
        </p:nvSpPr>
        <p:spPr bwMode="auto">
          <a:xfrm>
            <a:off x="776536" y="2852936"/>
            <a:ext cx="2251075" cy="254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5413" indent="-125413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ru-RU" altLang="ru-RU" sz="1400" dirty="0">
                <a:latin typeface="+mn-lt"/>
              </a:rPr>
              <a:t>– прием и регистрация обращений граждан;</a:t>
            </a:r>
          </a:p>
          <a:p>
            <a:pPr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ru-RU" altLang="ru-RU" sz="1400" dirty="0">
                <a:latin typeface="+mn-lt"/>
              </a:rPr>
              <a:t>– оказания практической помощи в реализации инициатив и предложений общественности, направленных на улучшение окружающей среды и повышение экологической культуры. </a:t>
            </a:r>
          </a:p>
        </p:txBody>
      </p:sp>
      <p:sp>
        <p:nvSpPr>
          <p:cNvPr id="35" name="Текст 6"/>
          <p:cNvSpPr txBox="1">
            <a:spLocks/>
          </p:cNvSpPr>
          <p:nvPr/>
        </p:nvSpPr>
        <p:spPr bwMode="auto">
          <a:xfrm>
            <a:off x="540990" y="1844824"/>
            <a:ext cx="2395786" cy="795337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6000"/>
              </a:lnSpc>
              <a:defRPr/>
            </a:pPr>
            <a:r>
              <a:rPr lang="ru-RU" altLang="ru-RU" sz="2000" b="1" dirty="0" smtClean="0">
                <a:solidFill>
                  <a:srgbClr val="C40000"/>
                </a:solidFill>
                <a:latin typeface="OfficinaSansCTT" pitchFamily="2" charset="0"/>
              </a:rPr>
              <a:t>РАБОТА С</a:t>
            </a:r>
            <a:r>
              <a:rPr lang="en-US" altLang="ru-RU" sz="2000" b="1" dirty="0" smtClean="0">
                <a:solidFill>
                  <a:srgbClr val="C40000"/>
                </a:solidFill>
                <a:latin typeface="OfficinaSansCTT" pitchFamily="2" charset="0"/>
              </a:rPr>
              <a:t> </a:t>
            </a:r>
            <a:r>
              <a:rPr lang="ru-RU" altLang="ru-RU" sz="2000" b="1" dirty="0" smtClean="0">
                <a:solidFill>
                  <a:srgbClr val="C40000"/>
                </a:solidFill>
                <a:latin typeface="OfficinaSansCTT" pitchFamily="2" charset="0"/>
              </a:rPr>
              <a:t>ОБРАЩЕНИЯМИ ГРАЖДАН: </a:t>
            </a:r>
            <a:endParaRPr lang="uk-UA" altLang="ru-RU" sz="2000" dirty="0" smtClean="0">
              <a:solidFill>
                <a:srgbClr val="C40000"/>
              </a:solidFill>
              <a:latin typeface="OfficinaSansCTT" pitchFamily="2" charset="0"/>
            </a:endParaRPr>
          </a:p>
        </p:txBody>
      </p:sp>
      <p:sp>
        <p:nvSpPr>
          <p:cNvPr id="36" name="Текст 6"/>
          <p:cNvSpPr txBox="1">
            <a:spLocks/>
          </p:cNvSpPr>
          <p:nvPr/>
        </p:nvSpPr>
        <p:spPr bwMode="auto">
          <a:xfrm>
            <a:off x="2043015" y="980728"/>
            <a:ext cx="5775325" cy="576064"/>
          </a:xfrm>
          <a:prstGeom prst="rect">
            <a:avLst/>
          </a:prstGeom>
          <a:solidFill>
            <a:srgbClr val="C40000"/>
          </a:solidFill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8000" tIns="36000" rIns="108000" bIns="360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schemeClr val="bg1"/>
                </a:solidFill>
                <a:latin typeface="OfficinaSansCTT" pitchFamily="2" charset="0"/>
              </a:rPr>
              <a:t>ОСНОВНЫМИ ЗАДАЧАМИ ОБЩЕСТВЕННОЙ ПРИЕМНОЙ ЯВЛЯЮТСЯ:</a:t>
            </a:r>
            <a:endParaRPr lang="uk-UA" altLang="ru-RU" sz="1400" dirty="0" smtClean="0">
              <a:solidFill>
                <a:schemeClr val="bg1"/>
              </a:solidFill>
              <a:latin typeface="OfficinaSansCTT" pitchFamily="2" charset="0"/>
            </a:endParaRPr>
          </a:p>
        </p:txBody>
      </p:sp>
      <p:sp>
        <p:nvSpPr>
          <p:cNvPr id="21" name="Текст 6"/>
          <p:cNvSpPr txBox="1">
            <a:spLocks/>
          </p:cNvSpPr>
          <p:nvPr/>
        </p:nvSpPr>
        <p:spPr bwMode="auto">
          <a:xfrm>
            <a:off x="3614738" y="1844824"/>
            <a:ext cx="2676525" cy="1069524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6000"/>
              </a:lnSpc>
              <a:defRPr/>
            </a:pPr>
            <a:r>
              <a:rPr lang="ru-RU" altLang="ru-RU" sz="2000" b="1" dirty="0" smtClean="0">
                <a:solidFill>
                  <a:srgbClr val="C40000"/>
                </a:solidFill>
                <a:latin typeface="OfficinaSansCTT" pitchFamily="2" charset="0"/>
              </a:rPr>
              <a:t>ПРОДВИЖЕНИЕ ЭКОЛОГИЧЕСКИХ ЗНАНИЙ </a:t>
            </a:r>
            <a:r>
              <a:rPr lang="ru-RU" altLang="ru-RU" sz="2000" b="1" dirty="0" smtClean="0">
                <a:solidFill>
                  <a:srgbClr val="C40000"/>
                </a:solidFill>
                <a:latin typeface="OfficinaSansCTT" pitchFamily="2" charset="0"/>
              </a:rPr>
              <a:t>У </a:t>
            </a:r>
            <a:r>
              <a:rPr lang="ru-RU" altLang="ru-RU" sz="2000" b="1" dirty="0" smtClean="0">
                <a:solidFill>
                  <a:srgbClr val="C40000"/>
                </a:solidFill>
                <a:latin typeface="OfficinaSansCTT" pitchFamily="2" charset="0"/>
              </a:rPr>
              <a:t>НАСЕЛЕНИЯ</a:t>
            </a:r>
            <a:endParaRPr lang="uk-UA" altLang="ru-RU" sz="2000" dirty="0" smtClean="0">
              <a:solidFill>
                <a:srgbClr val="C40000"/>
              </a:solidFill>
              <a:latin typeface="OfficinaSansCTT" pitchFamily="2" charset="0"/>
            </a:endParaRPr>
          </a:p>
        </p:txBody>
      </p:sp>
      <p:sp>
        <p:nvSpPr>
          <p:cNvPr id="22" name="Текст 6"/>
          <p:cNvSpPr txBox="1">
            <a:spLocks/>
          </p:cNvSpPr>
          <p:nvPr/>
        </p:nvSpPr>
        <p:spPr bwMode="auto">
          <a:xfrm>
            <a:off x="7113587" y="1844824"/>
            <a:ext cx="2160587" cy="531812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6000"/>
              </a:lnSpc>
              <a:defRPr/>
            </a:pPr>
            <a:r>
              <a:rPr lang="ru-RU" altLang="ru-RU" sz="2000" b="1" dirty="0" smtClean="0">
                <a:solidFill>
                  <a:srgbClr val="C40000"/>
                </a:solidFill>
                <a:latin typeface="OfficinaSansCTT" pitchFamily="2" charset="0"/>
              </a:rPr>
              <a:t>РАБОТА С</a:t>
            </a:r>
            <a:r>
              <a:rPr lang="en-US" altLang="ru-RU" sz="2000" b="1" dirty="0" smtClean="0">
                <a:solidFill>
                  <a:srgbClr val="C40000"/>
                </a:solidFill>
                <a:latin typeface="OfficinaSansCTT" pitchFamily="2" charset="0"/>
              </a:rPr>
              <a:t> </a:t>
            </a:r>
            <a:r>
              <a:rPr lang="ru-RU" altLang="ru-RU" sz="2000" b="1" dirty="0" smtClean="0">
                <a:solidFill>
                  <a:srgbClr val="C40000"/>
                </a:solidFill>
                <a:latin typeface="OfficinaSansCTT" pitchFamily="2" charset="0"/>
              </a:rPr>
              <a:t>ДЕПУТАТАМИ: </a:t>
            </a:r>
            <a:endParaRPr lang="uk-UA" altLang="ru-RU" sz="2000" dirty="0" smtClean="0">
              <a:solidFill>
                <a:srgbClr val="C40000"/>
              </a:solidFill>
              <a:latin typeface="OfficinaSansCTT" pitchFamily="2" charset="0"/>
            </a:endParaRPr>
          </a:p>
        </p:txBody>
      </p:sp>
      <p:sp>
        <p:nvSpPr>
          <p:cNvPr id="6155" name="Прямоугольник 2"/>
          <p:cNvSpPr>
            <a:spLocks noChangeArrowheads="1"/>
          </p:cNvSpPr>
          <p:nvPr/>
        </p:nvSpPr>
        <p:spPr bwMode="auto">
          <a:xfrm>
            <a:off x="3760689" y="2852936"/>
            <a:ext cx="2339975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5413" indent="-125413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ru-RU" altLang="ru-RU" sz="1400" dirty="0">
                <a:latin typeface="+mn-lt"/>
              </a:rPr>
              <a:t>- организация встреч, конференций, круглых столов по актуальным вопросам  с участием представителей общественности,  городского совета, районных администраций, коммунальных служб города, образования и науки, экспертов-экологов и представителей экологических общественных организаций.</a:t>
            </a:r>
          </a:p>
        </p:txBody>
      </p:sp>
      <p:sp>
        <p:nvSpPr>
          <p:cNvPr id="6156" name="Прямоугольник 2"/>
          <p:cNvSpPr>
            <a:spLocks noChangeArrowheads="1"/>
          </p:cNvSpPr>
          <p:nvPr/>
        </p:nvSpPr>
        <p:spPr bwMode="auto">
          <a:xfrm>
            <a:off x="7113588" y="2852936"/>
            <a:ext cx="216058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5413" indent="-125413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ru-RU" altLang="ru-RU" sz="1400" dirty="0">
                <a:latin typeface="+mn-lt"/>
              </a:rPr>
              <a:t>– совместные выездные приемы ЗЦМ и депутатов Мариупольского городского совета  в избирательных округах. </a:t>
            </a:r>
          </a:p>
        </p:txBody>
      </p:sp>
      <p:pic>
        <p:nvPicPr>
          <p:cNvPr id="13" name="Picture 10" descr="D:\Work\my\Metinvest\tablichka.png"/>
          <p:cNvPicPr>
            <a:picLocks noChangeAspect="1" noChangeArrowheads="1"/>
          </p:cNvPicPr>
          <p:nvPr/>
        </p:nvPicPr>
        <p:blipFill rotWithShape="1">
          <a:blip r:embed="rId3"/>
          <a:srcRect t="79653"/>
          <a:stretch/>
        </p:blipFill>
        <p:spPr bwMode="auto">
          <a:xfrm>
            <a:off x="5740363" y="4797152"/>
            <a:ext cx="3918715" cy="1502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2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 txBox="1">
            <a:spLocks/>
          </p:cNvSpPr>
          <p:nvPr/>
        </p:nvSpPr>
        <p:spPr bwMode="auto">
          <a:xfrm>
            <a:off x="-3175" y="-11113"/>
            <a:ext cx="9906000" cy="6519863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z="1400" smtClean="0">
              <a:latin typeface="OfficinaSansC" pitchFamily="82" charset="0"/>
            </a:endParaRPr>
          </a:p>
        </p:txBody>
      </p:sp>
      <p:pic>
        <p:nvPicPr>
          <p:cNvPr id="12292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D:\Work\my\Metinvest\tablich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263" y="863599"/>
            <a:ext cx="2612585" cy="492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6"/>
          <p:cNvSpPr txBox="1">
            <a:spLocks/>
          </p:cNvSpPr>
          <p:nvPr/>
        </p:nvSpPr>
        <p:spPr bwMode="auto">
          <a:xfrm>
            <a:off x="3152800" y="863600"/>
            <a:ext cx="6623049" cy="5109091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000" dirty="0" smtClean="0">
                <a:latin typeface="+mn-lt"/>
              </a:rPr>
              <a:t>За период с ноября 2013 по </a:t>
            </a:r>
            <a:r>
              <a:rPr lang="ru-RU" sz="2000" dirty="0" smtClean="0">
                <a:latin typeface="+mn-lt"/>
              </a:rPr>
              <a:t>1 сентября текущего года </a:t>
            </a:r>
            <a:r>
              <a:rPr lang="ru-RU" sz="2000" dirty="0" smtClean="0">
                <a:latin typeface="+mn-lt"/>
              </a:rPr>
              <a:t>поступило свыше </a:t>
            </a:r>
            <a:r>
              <a:rPr lang="ru-RU" sz="2800" b="1" dirty="0" smtClean="0">
                <a:latin typeface="+mn-lt"/>
              </a:rPr>
              <a:t>1,5 тысячи</a:t>
            </a:r>
            <a:r>
              <a:rPr lang="ru-RU" sz="2000" b="1" dirty="0" smtClean="0">
                <a:latin typeface="+mn-lt"/>
              </a:rPr>
              <a:t> </a:t>
            </a:r>
            <a:r>
              <a:rPr lang="ru-RU" sz="2000" dirty="0" smtClean="0">
                <a:latin typeface="+mn-lt"/>
              </a:rPr>
              <a:t>звонков и более </a:t>
            </a:r>
            <a:r>
              <a:rPr lang="ru-RU" sz="2800" b="1" dirty="0" smtClean="0">
                <a:latin typeface="+mn-lt"/>
              </a:rPr>
              <a:t>600</a:t>
            </a:r>
            <a:r>
              <a:rPr lang="ru-RU" sz="2000" b="1" dirty="0" smtClean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письменных обращений от жителей города. </a:t>
            </a:r>
          </a:p>
          <a:p>
            <a:pPr eaLnBrk="1" hangingPunct="1">
              <a:defRPr/>
            </a:pPr>
            <a:r>
              <a:rPr lang="ru-RU" sz="2000" dirty="0" smtClean="0">
                <a:latin typeface="+mn-lt"/>
              </a:rPr>
              <a:t> </a:t>
            </a:r>
          </a:p>
          <a:p>
            <a:pPr eaLnBrk="1" hangingPunct="1">
              <a:defRPr/>
            </a:pPr>
            <a:r>
              <a:rPr lang="ru-RU" sz="2000" dirty="0" smtClean="0">
                <a:latin typeface="+mn-lt"/>
              </a:rPr>
              <a:t>Ведется постоянный диалог с жителями и председателями КСН о непосредственном участии в реализации их заявок. </a:t>
            </a:r>
          </a:p>
          <a:p>
            <a:pPr eaLnBrk="1" hangingPunct="1">
              <a:defRPr/>
            </a:pPr>
            <a:r>
              <a:rPr lang="ru-RU" sz="2000" dirty="0" smtClean="0">
                <a:latin typeface="+mn-lt"/>
              </a:rPr>
              <a:t> </a:t>
            </a:r>
          </a:p>
          <a:p>
            <a:pPr eaLnBrk="1" hangingPunct="1">
              <a:defRPr/>
            </a:pPr>
            <a:r>
              <a:rPr lang="ru-RU" sz="2800" b="1" dirty="0" smtClean="0">
                <a:latin typeface="+mn-lt"/>
              </a:rPr>
              <a:t>Выполнено </a:t>
            </a:r>
            <a:r>
              <a:rPr lang="ru-RU" sz="2800" b="1" dirty="0" smtClean="0">
                <a:latin typeface="+mn-lt"/>
              </a:rPr>
              <a:t>562 </a:t>
            </a:r>
            <a:r>
              <a:rPr lang="ru-RU" sz="2800" b="1" dirty="0" smtClean="0">
                <a:latin typeface="+mn-lt"/>
              </a:rPr>
              <a:t>заявок</a:t>
            </a:r>
            <a:r>
              <a:rPr lang="ru-RU" sz="2000" b="1" dirty="0" smtClean="0">
                <a:latin typeface="+mn-lt"/>
              </a:rPr>
              <a:t>. </a:t>
            </a:r>
            <a:r>
              <a:rPr lang="ru-RU" sz="2000" dirty="0" smtClean="0">
                <a:latin typeface="+mn-lt"/>
              </a:rPr>
              <a:t>Основные работы ‒ уборка территории, вывоз листвы и мусора,  ликвидация несанкционированных свалок.</a:t>
            </a:r>
          </a:p>
          <a:p>
            <a:pPr eaLnBrk="1" hangingPunct="1">
              <a:defRPr/>
            </a:pPr>
            <a:r>
              <a:rPr lang="ru-RU" sz="2000" dirty="0" smtClean="0">
                <a:latin typeface="+mn-lt"/>
              </a:rPr>
              <a:t> </a:t>
            </a:r>
          </a:p>
          <a:p>
            <a:pPr eaLnBrk="1" hangingPunct="1">
              <a:defRPr/>
            </a:pPr>
            <a:r>
              <a:rPr lang="ru-RU" sz="2000" b="1" dirty="0" smtClean="0">
                <a:latin typeface="+mn-lt"/>
              </a:rPr>
              <a:t>В работу на второе полугодие 2014 года уже взято </a:t>
            </a:r>
            <a:r>
              <a:rPr lang="ru-RU" sz="2800" b="1" dirty="0" smtClean="0">
                <a:latin typeface="+mn-lt"/>
              </a:rPr>
              <a:t>1361</a:t>
            </a:r>
            <a:r>
              <a:rPr lang="ru-RU" sz="2800" b="1" dirty="0" smtClean="0">
                <a:latin typeface="+mn-lt"/>
              </a:rPr>
              <a:t> </a:t>
            </a:r>
            <a:r>
              <a:rPr lang="ru-RU" sz="2800" b="1" dirty="0" smtClean="0">
                <a:latin typeface="+mn-lt"/>
              </a:rPr>
              <a:t>заявка</a:t>
            </a:r>
            <a:r>
              <a:rPr lang="ru-RU" sz="2000" dirty="0" smtClean="0">
                <a:latin typeface="+mn-lt"/>
              </a:rPr>
              <a:t>, </a:t>
            </a:r>
            <a:r>
              <a:rPr lang="ru-RU" sz="2000" dirty="0" smtClean="0">
                <a:latin typeface="+mn-lt"/>
              </a:rPr>
              <a:t>в том числе </a:t>
            </a:r>
            <a:r>
              <a:rPr lang="ru-RU" sz="2800" b="1" dirty="0" smtClean="0">
                <a:latin typeface="+mn-lt"/>
              </a:rPr>
              <a:t>549 заявок </a:t>
            </a:r>
            <a:r>
              <a:rPr lang="ru-RU" sz="2000" dirty="0" smtClean="0">
                <a:latin typeface="+mn-lt"/>
              </a:rPr>
              <a:t>по благоустройству и озеленению </a:t>
            </a:r>
            <a:r>
              <a:rPr lang="ru-RU" sz="2000" dirty="0" smtClean="0">
                <a:latin typeface="+mn-lt"/>
              </a:rPr>
              <a:t>территории. </a:t>
            </a:r>
            <a:endParaRPr lang="ru-RU" sz="2000" dirty="0" smtClean="0">
              <a:latin typeface="+mn-lt"/>
            </a:endParaRPr>
          </a:p>
        </p:txBody>
      </p:sp>
      <p:sp>
        <p:nvSpPr>
          <p:cNvPr id="14" name="Текст 6"/>
          <p:cNvSpPr txBox="1">
            <a:spLocks/>
          </p:cNvSpPr>
          <p:nvPr/>
        </p:nvSpPr>
        <p:spPr bwMode="auto">
          <a:xfrm>
            <a:off x="631824" y="323850"/>
            <a:ext cx="5977359" cy="276999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800"/>
              </a:spcAft>
              <a:defRPr/>
            </a:pPr>
            <a:r>
              <a:rPr lang="ru-RU" altLang="ru-RU" b="1" dirty="0" smtClean="0">
                <a:solidFill>
                  <a:srgbClr val="C40000"/>
                </a:solidFill>
                <a:latin typeface="+mn-lt"/>
              </a:rPr>
              <a:t>РАБОТА ОБЩЕСТВЕННОЙ ПРИЕМНОЙ</a:t>
            </a:r>
            <a:endParaRPr lang="ru-RU" altLang="ru-RU" dirty="0" smtClean="0">
              <a:solidFill>
                <a:srgbClr val="C4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069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 txBox="1">
            <a:spLocks/>
          </p:cNvSpPr>
          <p:nvPr/>
        </p:nvSpPr>
        <p:spPr bwMode="auto">
          <a:xfrm>
            <a:off x="0" y="0"/>
            <a:ext cx="9906000" cy="6484938"/>
          </a:xfrm>
          <a:prstGeom prst="rect">
            <a:avLst/>
          </a:prstGeom>
          <a:ln>
            <a:noFill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800"/>
              </a:spcAft>
              <a:defRPr/>
            </a:pPr>
            <a:r>
              <a:rPr lang="ru-RU" b="1" dirty="0" smtClean="0">
                <a:solidFill>
                  <a:srgbClr val="C40000"/>
                </a:solidFill>
                <a:latin typeface="+mn-lt"/>
              </a:rPr>
              <a:t>ИНФОРМИРОВАНИЕ И РАБОТА С ОБЩЕСТВЕННЫМ МНЕНИЕМ:</a:t>
            </a:r>
          </a:p>
        </p:txBody>
      </p:sp>
      <p:pic>
        <p:nvPicPr>
          <p:cNvPr id="8195" name="Picture 676" descr="D:\Work\my\Metinvest\ZC\Mariupol_map_big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089025"/>
            <a:ext cx="917892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29" name="Группа 4"/>
          <p:cNvGrpSpPr>
            <a:grpSpLocks/>
          </p:cNvGrpSpPr>
          <p:nvPr/>
        </p:nvGrpSpPr>
        <p:grpSpPr bwMode="auto">
          <a:xfrm>
            <a:off x="2828925" y="3709988"/>
            <a:ext cx="236538" cy="242887"/>
            <a:chOff x="1425733" y="3254242"/>
            <a:chExt cx="236276" cy="242265"/>
          </a:xfrm>
        </p:grpSpPr>
        <p:sp>
          <p:nvSpPr>
            <p:cNvPr id="4" name="Равнобедренный треугольник 3"/>
            <p:cNvSpPr/>
            <p:nvPr/>
          </p:nvSpPr>
          <p:spPr>
            <a:xfrm flipV="1">
              <a:off x="1487577" y="3384084"/>
              <a:ext cx="112587" cy="112423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Текст 6"/>
            <p:cNvSpPr txBox="1">
              <a:spLocks/>
            </p:cNvSpPr>
            <p:nvPr/>
          </p:nvSpPr>
          <p:spPr bwMode="auto">
            <a:xfrm>
              <a:off x="1425733" y="3254242"/>
              <a:ext cx="236276" cy="17734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1,7</a:t>
              </a:r>
            </a:p>
          </p:txBody>
        </p:sp>
      </p:grpSp>
      <p:grpSp>
        <p:nvGrpSpPr>
          <p:cNvPr id="8230" name="Группа 10"/>
          <p:cNvGrpSpPr>
            <a:grpSpLocks/>
          </p:cNvGrpSpPr>
          <p:nvPr/>
        </p:nvGrpSpPr>
        <p:grpSpPr bwMode="auto">
          <a:xfrm>
            <a:off x="1993900" y="3644900"/>
            <a:ext cx="236538" cy="242888"/>
            <a:chOff x="1423343" y="3254242"/>
            <a:chExt cx="236276" cy="242265"/>
          </a:xfrm>
        </p:grpSpPr>
        <p:sp>
          <p:nvSpPr>
            <p:cNvPr id="12" name="Равнобедренный треугольник 11"/>
            <p:cNvSpPr/>
            <p:nvPr/>
          </p:nvSpPr>
          <p:spPr>
            <a:xfrm flipV="1">
              <a:off x="1488359" y="3384083"/>
              <a:ext cx="111002" cy="112424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" name="Текст 6"/>
            <p:cNvSpPr txBox="1">
              <a:spLocks/>
            </p:cNvSpPr>
            <p:nvPr/>
          </p:nvSpPr>
          <p:spPr bwMode="auto">
            <a:xfrm>
              <a:off x="1423343" y="3254242"/>
              <a:ext cx="236276" cy="1773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2,5</a:t>
              </a:r>
            </a:p>
          </p:txBody>
        </p:sp>
      </p:grpSp>
      <p:grpSp>
        <p:nvGrpSpPr>
          <p:cNvPr id="8231" name="Группа 13"/>
          <p:cNvGrpSpPr>
            <a:grpSpLocks/>
          </p:cNvGrpSpPr>
          <p:nvPr/>
        </p:nvGrpSpPr>
        <p:grpSpPr bwMode="auto">
          <a:xfrm>
            <a:off x="3059113" y="3798888"/>
            <a:ext cx="236537" cy="222250"/>
            <a:chOff x="1423343" y="3273415"/>
            <a:chExt cx="236276" cy="223092"/>
          </a:xfrm>
        </p:grpSpPr>
        <p:sp>
          <p:nvSpPr>
            <p:cNvPr id="15" name="Равнобедренный треугольник 14"/>
            <p:cNvSpPr/>
            <p:nvPr/>
          </p:nvSpPr>
          <p:spPr>
            <a:xfrm flipV="1">
              <a:off x="1488358" y="3383367"/>
              <a:ext cx="111002" cy="113140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6" name="Текст 6"/>
            <p:cNvSpPr txBox="1">
              <a:spLocks/>
            </p:cNvSpPr>
            <p:nvPr/>
          </p:nvSpPr>
          <p:spPr bwMode="auto">
            <a:xfrm>
              <a:off x="1423343" y="3273415"/>
              <a:ext cx="236276" cy="17688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3</a:t>
              </a:r>
            </a:p>
          </p:txBody>
        </p:sp>
      </p:grpSp>
      <p:grpSp>
        <p:nvGrpSpPr>
          <p:cNvPr id="8232" name="Группа 16"/>
          <p:cNvGrpSpPr>
            <a:grpSpLocks/>
          </p:cNvGrpSpPr>
          <p:nvPr/>
        </p:nvGrpSpPr>
        <p:grpSpPr bwMode="auto">
          <a:xfrm>
            <a:off x="1397000" y="3621088"/>
            <a:ext cx="236538" cy="225425"/>
            <a:chOff x="1423343" y="3271152"/>
            <a:chExt cx="236276" cy="225355"/>
          </a:xfrm>
        </p:grpSpPr>
        <p:sp>
          <p:nvSpPr>
            <p:cNvPr id="18" name="Равнобедренный треугольник 17"/>
            <p:cNvSpPr/>
            <p:nvPr/>
          </p:nvSpPr>
          <p:spPr>
            <a:xfrm flipV="1">
              <a:off x="1488359" y="3383829"/>
              <a:ext cx="111002" cy="112678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" name="Текст 6"/>
            <p:cNvSpPr txBox="1">
              <a:spLocks/>
            </p:cNvSpPr>
            <p:nvPr/>
          </p:nvSpPr>
          <p:spPr bwMode="auto">
            <a:xfrm>
              <a:off x="1423343" y="3271152"/>
              <a:ext cx="236276" cy="17774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4</a:t>
              </a:r>
            </a:p>
          </p:txBody>
        </p:sp>
      </p:grpSp>
      <p:grpSp>
        <p:nvGrpSpPr>
          <p:cNvPr id="8233" name="Группа 19"/>
          <p:cNvGrpSpPr>
            <a:grpSpLocks/>
          </p:cNvGrpSpPr>
          <p:nvPr/>
        </p:nvGrpSpPr>
        <p:grpSpPr bwMode="auto">
          <a:xfrm>
            <a:off x="2644775" y="3716338"/>
            <a:ext cx="236538" cy="212725"/>
            <a:chOff x="1425733" y="3283719"/>
            <a:chExt cx="236276" cy="212788"/>
          </a:xfrm>
        </p:grpSpPr>
        <p:sp>
          <p:nvSpPr>
            <p:cNvPr id="21" name="Равнобедренный треугольник 20"/>
            <p:cNvSpPr/>
            <p:nvPr/>
          </p:nvSpPr>
          <p:spPr>
            <a:xfrm flipV="1">
              <a:off x="1487577" y="3383761"/>
              <a:ext cx="112587" cy="112746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2" name="Текст 6"/>
            <p:cNvSpPr txBox="1">
              <a:spLocks/>
            </p:cNvSpPr>
            <p:nvPr/>
          </p:nvSpPr>
          <p:spPr bwMode="auto">
            <a:xfrm>
              <a:off x="1425733" y="3283719"/>
              <a:ext cx="236276" cy="17785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6</a:t>
              </a:r>
            </a:p>
          </p:txBody>
        </p:sp>
      </p:grpSp>
      <p:grpSp>
        <p:nvGrpSpPr>
          <p:cNvPr id="8234" name="Группа 29"/>
          <p:cNvGrpSpPr>
            <a:grpSpLocks/>
          </p:cNvGrpSpPr>
          <p:nvPr/>
        </p:nvGrpSpPr>
        <p:grpSpPr bwMode="auto">
          <a:xfrm>
            <a:off x="3332163" y="2708275"/>
            <a:ext cx="236537" cy="223838"/>
            <a:chOff x="1423343" y="3273415"/>
            <a:chExt cx="236276" cy="223092"/>
          </a:xfrm>
        </p:grpSpPr>
        <p:sp>
          <p:nvSpPr>
            <p:cNvPr id="31" name="Равнобедренный треугольник 30"/>
            <p:cNvSpPr/>
            <p:nvPr/>
          </p:nvSpPr>
          <p:spPr>
            <a:xfrm flipV="1">
              <a:off x="1488358" y="3384170"/>
              <a:ext cx="111002" cy="112337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2" name="Текст 6"/>
            <p:cNvSpPr txBox="1">
              <a:spLocks/>
            </p:cNvSpPr>
            <p:nvPr/>
          </p:nvSpPr>
          <p:spPr bwMode="auto">
            <a:xfrm>
              <a:off x="1423343" y="3273415"/>
              <a:ext cx="236276" cy="17720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8</a:t>
              </a:r>
            </a:p>
          </p:txBody>
        </p:sp>
      </p:grpSp>
      <p:grpSp>
        <p:nvGrpSpPr>
          <p:cNvPr id="8235" name="Группа 32"/>
          <p:cNvGrpSpPr>
            <a:grpSpLocks/>
          </p:cNvGrpSpPr>
          <p:nvPr/>
        </p:nvGrpSpPr>
        <p:grpSpPr bwMode="auto">
          <a:xfrm>
            <a:off x="3846513" y="1628775"/>
            <a:ext cx="236537" cy="223838"/>
            <a:chOff x="1423343" y="3273415"/>
            <a:chExt cx="236276" cy="223092"/>
          </a:xfrm>
        </p:grpSpPr>
        <p:sp>
          <p:nvSpPr>
            <p:cNvPr id="34" name="Равнобедренный треугольник 33"/>
            <p:cNvSpPr/>
            <p:nvPr/>
          </p:nvSpPr>
          <p:spPr>
            <a:xfrm flipV="1">
              <a:off x="1488358" y="3384170"/>
              <a:ext cx="111002" cy="112337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5" name="Текст 6"/>
            <p:cNvSpPr txBox="1">
              <a:spLocks/>
            </p:cNvSpPr>
            <p:nvPr/>
          </p:nvSpPr>
          <p:spPr bwMode="auto">
            <a:xfrm>
              <a:off x="1423343" y="3273415"/>
              <a:ext cx="236276" cy="17720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9</a:t>
              </a:r>
            </a:p>
          </p:txBody>
        </p:sp>
      </p:grpSp>
      <p:grpSp>
        <p:nvGrpSpPr>
          <p:cNvPr id="8236" name="Группа 35"/>
          <p:cNvGrpSpPr>
            <a:grpSpLocks/>
          </p:cNvGrpSpPr>
          <p:nvPr/>
        </p:nvGrpSpPr>
        <p:grpSpPr bwMode="auto">
          <a:xfrm>
            <a:off x="3798888" y="977900"/>
            <a:ext cx="234950" cy="222250"/>
            <a:chOff x="1423343" y="3273415"/>
            <a:chExt cx="236276" cy="223092"/>
          </a:xfrm>
        </p:grpSpPr>
        <p:sp>
          <p:nvSpPr>
            <p:cNvPr id="37" name="Равнобедренный треугольник 36"/>
            <p:cNvSpPr/>
            <p:nvPr/>
          </p:nvSpPr>
          <p:spPr>
            <a:xfrm flipV="1">
              <a:off x="1487201" y="3383368"/>
              <a:ext cx="113348" cy="113139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8" name="Текст 6"/>
            <p:cNvSpPr txBox="1">
              <a:spLocks/>
            </p:cNvSpPr>
            <p:nvPr/>
          </p:nvSpPr>
          <p:spPr bwMode="auto">
            <a:xfrm>
              <a:off x="1423343" y="3273415"/>
              <a:ext cx="236276" cy="17688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10</a:t>
              </a:r>
            </a:p>
          </p:txBody>
        </p:sp>
      </p:grpSp>
      <p:grpSp>
        <p:nvGrpSpPr>
          <p:cNvPr id="8237" name="Группа 41"/>
          <p:cNvGrpSpPr>
            <a:grpSpLocks/>
          </p:cNvGrpSpPr>
          <p:nvPr/>
        </p:nvGrpSpPr>
        <p:grpSpPr bwMode="auto">
          <a:xfrm>
            <a:off x="4948238" y="1281113"/>
            <a:ext cx="236537" cy="222250"/>
            <a:chOff x="1423343" y="3273415"/>
            <a:chExt cx="236276" cy="223092"/>
          </a:xfrm>
        </p:grpSpPr>
        <p:sp>
          <p:nvSpPr>
            <p:cNvPr id="43" name="Равнобедренный треугольник 42"/>
            <p:cNvSpPr/>
            <p:nvPr/>
          </p:nvSpPr>
          <p:spPr>
            <a:xfrm flipV="1">
              <a:off x="1488358" y="3383367"/>
              <a:ext cx="111002" cy="113140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4" name="Текст 6"/>
            <p:cNvSpPr txBox="1">
              <a:spLocks/>
            </p:cNvSpPr>
            <p:nvPr/>
          </p:nvSpPr>
          <p:spPr bwMode="auto">
            <a:xfrm>
              <a:off x="1423343" y="3273415"/>
              <a:ext cx="236276" cy="17688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11</a:t>
              </a:r>
            </a:p>
          </p:txBody>
        </p:sp>
      </p:grpSp>
      <p:grpSp>
        <p:nvGrpSpPr>
          <p:cNvPr id="8238" name="Группа 44"/>
          <p:cNvGrpSpPr>
            <a:grpSpLocks/>
          </p:cNvGrpSpPr>
          <p:nvPr/>
        </p:nvGrpSpPr>
        <p:grpSpPr bwMode="auto">
          <a:xfrm>
            <a:off x="3744913" y="1582738"/>
            <a:ext cx="234950" cy="223837"/>
            <a:chOff x="1423343" y="3273415"/>
            <a:chExt cx="236276" cy="223092"/>
          </a:xfrm>
        </p:grpSpPr>
        <p:sp>
          <p:nvSpPr>
            <p:cNvPr id="46" name="Равнобедренный треугольник 45"/>
            <p:cNvSpPr/>
            <p:nvPr/>
          </p:nvSpPr>
          <p:spPr>
            <a:xfrm flipV="1">
              <a:off x="1487201" y="3384170"/>
              <a:ext cx="113348" cy="112337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7" name="Текст 6"/>
            <p:cNvSpPr txBox="1">
              <a:spLocks/>
            </p:cNvSpPr>
            <p:nvPr/>
          </p:nvSpPr>
          <p:spPr bwMode="auto">
            <a:xfrm>
              <a:off x="1423343" y="3273415"/>
              <a:ext cx="236276" cy="17720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12</a:t>
              </a:r>
            </a:p>
          </p:txBody>
        </p:sp>
      </p:grpSp>
      <p:grpSp>
        <p:nvGrpSpPr>
          <p:cNvPr id="8239" name="Группа 47"/>
          <p:cNvGrpSpPr>
            <a:grpSpLocks/>
          </p:cNvGrpSpPr>
          <p:nvPr/>
        </p:nvGrpSpPr>
        <p:grpSpPr bwMode="auto">
          <a:xfrm>
            <a:off x="6843713" y="3106738"/>
            <a:ext cx="236537" cy="223837"/>
            <a:chOff x="1423343" y="3273415"/>
            <a:chExt cx="236276" cy="223092"/>
          </a:xfrm>
        </p:grpSpPr>
        <p:sp>
          <p:nvSpPr>
            <p:cNvPr id="49" name="Равнобедренный треугольник 48"/>
            <p:cNvSpPr/>
            <p:nvPr/>
          </p:nvSpPr>
          <p:spPr>
            <a:xfrm flipV="1">
              <a:off x="1488358" y="3384170"/>
              <a:ext cx="111002" cy="112337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0" name="Текст 6"/>
            <p:cNvSpPr txBox="1">
              <a:spLocks/>
            </p:cNvSpPr>
            <p:nvPr/>
          </p:nvSpPr>
          <p:spPr bwMode="auto">
            <a:xfrm>
              <a:off x="1423343" y="3273415"/>
              <a:ext cx="236276" cy="17720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14</a:t>
              </a:r>
            </a:p>
          </p:txBody>
        </p:sp>
      </p:grpSp>
      <p:grpSp>
        <p:nvGrpSpPr>
          <p:cNvPr id="8240" name="Группа 50"/>
          <p:cNvGrpSpPr>
            <a:grpSpLocks/>
          </p:cNvGrpSpPr>
          <p:nvPr/>
        </p:nvGrpSpPr>
        <p:grpSpPr bwMode="auto">
          <a:xfrm>
            <a:off x="3690938" y="1911350"/>
            <a:ext cx="236537" cy="223838"/>
            <a:chOff x="1423343" y="3273415"/>
            <a:chExt cx="236276" cy="223092"/>
          </a:xfrm>
        </p:grpSpPr>
        <p:sp>
          <p:nvSpPr>
            <p:cNvPr id="52" name="Равнобедренный треугольник 51"/>
            <p:cNvSpPr/>
            <p:nvPr/>
          </p:nvSpPr>
          <p:spPr>
            <a:xfrm flipV="1">
              <a:off x="1488358" y="3384170"/>
              <a:ext cx="111002" cy="112337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3" name="Текст 6"/>
            <p:cNvSpPr txBox="1">
              <a:spLocks/>
            </p:cNvSpPr>
            <p:nvPr/>
          </p:nvSpPr>
          <p:spPr bwMode="auto">
            <a:xfrm>
              <a:off x="1423343" y="3273415"/>
              <a:ext cx="236276" cy="17720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13</a:t>
              </a:r>
            </a:p>
          </p:txBody>
        </p:sp>
      </p:grpSp>
      <p:grpSp>
        <p:nvGrpSpPr>
          <p:cNvPr id="8241" name="Группа 54"/>
          <p:cNvGrpSpPr>
            <a:grpSpLocks/>
          </p:cNvGrpSpPr>
          <p:nvPr/>
        </p:nvGrpSpPr>
        <p:grpSpPr bwMode="auto">
          <a:xfrm>
            <a:off x="8239125" y="3200400"/>
            <a:ext cx="234950" cy="222250"/>
            <a:chOff x="1423343" y="3273415"/>
            <a:chExt cx="236276" cy="223092"/>
          </a:xfrm>
        </p:grpSpPr>
        <p:sp>
          <p:nvSpPr>
            <p:cNvPr id="56" name="Равнобедренный треугольник 55"/>
            <p:cNvSpPr/>
            <p:nvPr/>
          </p:nvSpPr>
          <p:spPr>
            <a:xfrm flipV="1">
              <a:off x="1487201" y="3383368"/>
              <a:ext cx="113349" cy="113139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7" name="Текст 6"/>
            <p:cNvSpPr txBox="1">
              <a:spLocks/>
            </p:cNvSpPr>
            <p:nvPr/>
          </p:nvSpPr>
          <p:spPr bwMode="auto">
            <a:xfrm>
              <a:off x="1423343" y="3273415"/>
              <a:ext cx="236276" cy="17688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15</a:t>
              </a:r>
            </a:p>
          </p:txBody>
        </p:sp>
      </p:grpSp>
      <p:grpSp>
        <p:nvGrpSpPr>
          <p:cNvPr id="8242" name="Группа 57"/>
          <p:cNvGrpSpPr>
            <a:grpSpLocks/>
          </p:cNvGrpSpPr>
          <p:nvPr/>
        </p:nvGrpSpPr>
        <p:grpSpPr bwMode="auto">
          <a:xfrm>
            <a:off x="8913813" y="2303463"/>
            <a:ext cx="236537" cy="223837"/>
            <a:chOff x="1423343" y="3273415"/>
            <a:chExt cx="236276" cy="223092"/>
          </a:xfrm>
        </p:grpSpPr>
        <p:sp>
          <p:nvSpPr>
            <p:cNvPr id="59" name="Равнобедренный треугольник 58"/>
            <p:cNvSpPr/>
            <p:nvPr/>
          </p:nvSpPr>
          <p:spPr>
            <a:xfrm flipV="1">
              <a:off x="1488358" y="3384170"/>
              <a:ext cx="111002" cy="112337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0" name="Текст 6"/>
            <p:cNvSpPr txBox="1">
              <a:spLocks/>
            </p:cNvSpPr>
            <p:nvPr/>
          </p:nvSpPr>
          <p:spPr bwMode="auto">
            <a:xfrm>
              <a:off x="1423343" y="3273415"/>
              <a:ext cx="236276" cy="17720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16</a:t>
              </a:r>
            </a:p>
          </p:txBody>
        </p:sp>
      </p:grpSp>
      <p:grpSp>
        <p:nvGrpSpPr>
          <p:cNvPr id="8243" name="Группа 60"/>
          <p:cNvGrpSpPr>
            <a:grpSpLocks/>
          </p:cNvGrpSpPr>
          <p:nvPr/>
        </p:nvGrpSpPr>
        <p:grpSpPr bwMode="auto">
          <a:xfrm>
            <a:off x="6348413" y="3143250"/>
            <a:ext cx="236537" cy="223838"/>
            <a:chOff x="1423343" y="3273415"/>
            <a:chExt cx="236276" cy="223092"/>
          </a:xfrm>
        </p:grpSpPr>
        <p:sp>
          <p:nvSpPr>
            <p:cNvPr id="62" name="Равнобедренный треугольник 61"/>
            <p:cNvSpPr/>
            <p:nvPr/>
          </p:nvSpPr>
          <p:spPr>
            <a:xfrm flipV="1">
              <a:off x="1488358" y="3384170"/>
              <a:ext cx="111002" cy="112337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" name="Текст 6"/>
            <p:cNvSpPr txBox="1">
              <a:spLocks/>
            </p:cNvSpPr>
            <p:nvPr/>
          </p:nvSpPr>
          <p:spPr bwMode="auto">
            <a:xfrm>
              <a:off x="1423343" y="3273415"/>
              <a:ext cx="236276" cy="17720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17</a:t>
              </a:r>
            </a:p>
          </p:txBody>
        </p:sp>
      </p:grpSp>
      <p:grpSp>
        <p:nvGrpSpPr>
          <p:cNvPr id="8244" name="Группа 63"/>
          <p:cNvGrpSpPr>
            <a:grpSpLocks/>
          </p:cNvGrpSpPr>
          <p:nvPr/>
        </p:nvGrpSpPr>
        <p:grpSpPr bwMode="auto">
          <a:xfrm>
            <a:off x="1952625" y="4068763"/>
            <a:ext cx="234950" cy="223837"/>
            <a:chOff x="1423343" y="3273415"/>
            <a:chExt cx="236276" cy="223092"/>
          </a:xfrm>
        </p:grpSpPr>
        <p:sp>
          <p:nvSpPr>
            <p:cNvPr id="65" name="Равнобедренный треугольник 64"/>
            <p:cNvSpPr/>
            <p:nvPr/>
          </p:nvSpPr>
          <p:spPr>
            <a:xfrm flipV="1">
              <a:off x="1487201" y="3384170"/>
              <a:ext cx="113349" cy="112337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" name="Текст 6"/>
            <p:cNvSpPr txBox="1">
              <a:spLocks/>
            </p:cNvSpPr>
            <p:nvPr/>
          </p:nvSpPr>
          <p:spPr bwMode="auto">
            <a:xfrm>
              <a:off x="1423343" y="3273415"/>
              <a:ext cx="236276" cy="17720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18</a:t>
              </a:r>
            </a:p>
          </p:txBody>
        </p:sp>
      </p:grpSp>
      <p:grpSp>
        <p:nvGrpSpPr>
          <p:cNvPr id="8245" name="Группа 67"/>
          <p:cNvGrpSpPr>
            <a:grpSpLocks/>
          </p:cNvGrpSpPr>
          <p:nvPr/>
        </p:nvGrpSpPr>
        <p:grpSpPr bwMode="auto">
          <a:xfrm>
            <a:off x="1352550" y="5645150"/>
            <a:ext cx="236538" cy="222250"/>
            <a:chOff x="1423343" y="3273415"/>
            <a:chExt cx="236276" cy="223092"/>
          </a:xfrm>
        </p:grpSpPr>
        <p:sp>
          <p:nvSpPr>
            <p:cNvPr id="69" name="Равнобедренный треугольник 68"/>
            <p:cNvSpPr/>
            <p:nvPr/>
          </p:nvSpPr>
          <p:spPr>
            <a:xfrm flipV="1">
              <a:off x="1488359" y="3383368"/>
              <a:ext cx="111002" cy="113139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70" name="Текст 6"/>
            <p:cNvSpPr txBox="1">
              <a:spLocks/>
            </p:cNvSpPr>
            <p:nvPr/>
          </p:nvSpPr>
          <p:spPr bwMode="auto">
            <a:xfrm>
              <a:off x="1423343" y="3273415"/>
              <a:ext cx="236276" cy="17688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19</a:t>
              </a:r>
            </a:p>
          </p:txBody>
        </p:sp>
      </p:grpSp>
      <p:grpSp>
        <p:nvGrpSpPr>
          <p:cNvPr id="8246" name="Группа 70"/>
          <p:cNvGrpSpPr>
            <a:grpSpLocks/>
          </p:cNvGrpSpPr>
          <p:nvPr/>
        </p:nvGrpSpPr>
        <p:grpSpPr bwMode="auto">
          <a:xfrm>
            <a:off x="1844675" y="4135438"/>
            <a:ext cx="236538" cy="222250"/>
            <a:chOff x="1423343" y="3273415"/>
            <a:chExt cx="236276" cy="223092"/>
          </a:xfrm>
        </p:grpSpPr>
        <p:sp>
          <p:nvSpPr>
            <p:cNvPr id="72" name="Равнобедренный треугольник 71"/>
            <p:cNvSpPr/>
            <p:nvPr/>
          </p:nvSpPr>
          <p:spPr>
            <a:xfrm flipV="1">
              <a:off x="1488359" y="3383367"/>
              <a:ext cx="111002" cy="113140"/>
            </a:xfrm>
            <a:prstGeom prst="triangle">
              <a:avLst/>
            </a:prstGeom>
            <a:gradFill>
              <a:gsLst>
                <a:gs pos="0">
                  <a:srgbClr val="C400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73" name="Текст 6"/>
            <p:cNvSpPr txBox="1">
              <a:spLocks/>
            </p:cNvSpPr>
            <p:nvPr/>
          </p:nvSpPr>
          <p:spPr bwMode="auto">
            <a:xfrm>
              <a:off x="1423343" y="3273415"/>
              <a:ext cx="236276" cy="17688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C40000"/>
                  </a:solidFill>
                  <a:latin typeface="OfficinaSansC" pitchFamily="82" charset="0"/>
                </a:rPr>
                <a:t>20</a:t>
              </a:r>
            </a:p>
          </p:txBody>
        </p:sp>
      </p:grpSp>
      <p:pic>
        <p:nvPicPr>
          <p:cNvPr id="8280" name="Picture 680" descr="D:\Work\my\Metinvest\ZC\presentation\Piket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8" y="2214563"/>
            <a:ext cx="23241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81" name="Picture 3" descr="D:\Work\my\Metinvest\ZC\presentation\Piket_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224338"/>
            <a:ext cx="1724025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Текст 6"/>
          <p:cNvSpPr txBox="1">
            <a:spLocks/>
          </p:cNvSpPr>
          <p:nvPr/>
        </p:nvSpPr>
        <p:spPr bwMode="auto">
          <a:xfrm>
            <a:off x="4085805" y="4223544"/>
            <a:ext cx="5456657" cy="2261394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72000" tIns="72000" rIns="72000" bIns="72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000"/>
              </a:spcAft>
              <a:defRPr/>
            </a:pPr>
            <a:r>
              <a:rPr lang="ru-RU" sz="1600" dirty="0" smtClean="0">
                <a:latin typeface="+mn-lt"/>
              </a:rPr>
              <a:t>При организации крупных мероприятий организовывается работа пикетов.</a:t>
            </a:r>
          </a:p>
          <a:p>
            <a:pPr>
              <a:spcAft>
                <a:spcPts val="1000"/>
              </a:spcAft>
              <a:defRPr/>
            </a:pPr>
            <a:r>
              <a:rPr lang="ru-RU" sz="1600" dirty="0" smtClean="0">
                <a:latin typeface="+mn-lt"/>
              </a:rPr>
              <a:t>Обычно только за три дня активисты «Зеленого центра </a:t>
            </a:r>
            <a:r>
              <a:rPr lang="ru-RU" sz="1600" dirty="0" err="1" smtClean="0">
                <a:latin typeface="+mn-lt"/>
              </a:rPr>
              <a:t>Метивнест</a:t>
            </a:r>
            <a:r>
              <a:rPr lang="ru-RU" sz="1600" dirty="0" smtClean="0">
                <a:latin typeface="+mn-lt"/>
              </a:rPr>
              <a:t>» раздают свыше  35 тыс. листовок.</a:t>
            </a:r>
          </a:p>
          <a:p>
            <a:pPr>
              <a:spcAft>
                <a:spcPts val="1000"/>
              </a:spcAft>
              <a:defRPr/>
            </a:pPr>
            <a:r>
              <a:rPr lang="ru-RU" sz="1600" dirty="0" smtClean="0">
                <a:latin typeface="+mn-lt"/>
              </a:rPr>
              <a:t>Организуется распространение объявлений по почтовым ящикам жителей, где будет проходить мероприятие.</a:t>
            </a:r>
          </a:p>
        </p:txBody>
      </p:sp>
      <p:pic>
        <p:nvPicPr>
          <p:cNvPr id="11942" name="Picture 678" descr="D:\Work\my\Metinvest\ZC\presentation\zeleny_centr_nakid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7513" y="4464050"/>
            <a:ext cx="1700212" cy="1120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84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96" name="Picture 132" descr="D:\Work\my\Metinvest\ZC\presentation\listovka_35000_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998538"/>
            <a:ext cx="1731963" cy="24193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9" descr="D:\Work\my\Metinvest\ZC\presentation\listovka_35000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00200" y="773113"/>
            <a:ext cx="1731963" cy="24415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54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6"/>
          <p:cNvSpPr txBox="1">
            <a:spLocks/>
          </p:cNvSpPr>
          <p:nvPr/>
        </p:nvSpPr>
        <p:spPr bwMode="auto">
          <a:xfrm>
            <a:off x="12390" y="-179388"/>
            <a:ext cx="9906000" cy="6716713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z="1400" smtClean="0">
              <a:latin typeface="OfficinaSansC" pitchFamily="82" charset="0"/>
            </a:endParaRPr>
          </a:p>
        </p:txBody>
      </p:sp>
      <p:sp>
        <p:nvSpPr>
          <p:cNvPr id="6" name="Текст 6"/>
          <p:cNvSpPr txBox="1">
            <a:spLocks/>
          </p:cNvSpPr>
          <p:nvPr/>
        </p:nvSpPr>
        <p:spPr bwMode="auto">
          <a:xfrm>
            <a:off x="631825" y="646113"/>
            <a:ext cx="8939213" cy="738664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1800"/>
              </a:spcAft>
              <a:defRPr/>
            </a:pPr>
            <a:r>
              <a:rPr lang="ru-RU" altLang="ru-RU" dirty="0" smtClean="0">
                <a:latin typeface="+mn-lt"/>
                <a:cs typeface="Arial" charset="0"/>
              </a:rPr>
              <a:t>Активисты «Зеленого центра </a:t>
            </a:r>
            <a:r>
              <a:rPr lang="ru-RU" altLang="ru-RU" dirty="0" err="1" smtClean="0">
                <a:latin typeface="+mn-lt"/>
                <a:cs typeface="Arial" charset="0"/>
              </a:rPr>
              <a:t>Метинвест</a:t>
            </a:r>
            <a:r>
              <a:rPr lang="ru-RU" altLang="ru-RU" dirty="0" smtClean="0">
                <a:latin typeface="+mn-lt"/>
                <a:cs typeface="Arial" charset="0"/>
              </a:rPr>
              <a:t>» по заявкам районных администраций и членов городского комитета ЗЦМ провели 6 генеральных субботников при участии студентов ПГТУ, благоустраивая городские улицы, аллеи и скверы. </a:t>
            </a:r>
          </a:p>
        </p:txBody>
      </p:sp>
      <p:pic>
        <p:nvPicPr>
          <p:cNvPr id="13316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5" y="4872038"/>
            <a:ext cx="2214563" cy="14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11" descr="D:\001 - фото СУББОТНИКИ _ ЗЦМ\Фото субботника 29.11.13 г. - Сквер у памятника Макару Мазаю\_00086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4873625"/>
            <a:ext cx="2214563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872038"/>
            <a:ext cx="2216150" cy="14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4872038"/>
            <a:ext cx="2205037" cy="14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Текст 6"/>
          <p:cNvSpPr txBox="1">
            <a:spLocks/>
          </p:cNvSpPr>
          <p:nvPr/>
        </p:nvSpPr>
        <p:spPr bwMode="auto">
          <a:xfrm>
            <a:off x="627384" y="3276792"/>
            <a:ext cx="8939214" cy="1107996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1200" b="1" dirty="0" smtClean="0">
                <a:solidFill>
                  <a:srgbClr val="DA251D"/>
                </a:solidFill>
                <a:latin typeface="+mn-lt"/>
              </a:rPr>
              <a:t>По итогам работы активистов с ноября 2013 года ЗЦМ:</a:t>
            </a:r>
          </a:p>
          <a:p>
            <a:pPr>
              <a:defRPr/>
            </a:pPr>
            <a:r>
              <a:rPr lang="ru-RU" sz="1200" b="1" dirty="0" smtClean="0">
                <a:solidFill>
                  <a:srgbClr val="DA251D"/>
                </a:solidFill>
                <a:latin typeface="+mn-lt"/>
              </a:rPr>
              <a:t>общая площадь уборки составила  </a:t>
            </a:r>
            <a:r>
              <a:rPr lang="ru-RU" sz="2400" b="1" dirty="0" smtClean="0">
                <a:solidFill>
                  <a:srgbClr val="DA251D"/>
                </a:solidFill>
                <a:latin typeface="+mn-lt"/>
              </a:rPr>
              <a:t>725 тыс. кв.</a:t>
            </a:r>
            <a:r>
              <a:rPr lang="ru-RU" altLang="ru-RU" sz="2400" b="1" dirty="0" smtClean="0">
                <a:solidFill>
                  <a:srgbClr val="DA251D"/>
                </a:solidFill>
                <a:latin typeface="+mn-lt"/>
              </a:rPr>
              <a:t> </a:t>
            </a:r>
            <a:r>
              <a:rPr lang="ru-RU" sz="2400" b="1" dirty="0" smtClean="0">
                <a:solidFill>
                  <a:srgbClr val="DA251D"/>
                </a:solidFill>
                <a:latin typeface="+mn-lt"/>
              </a:rPr>
              <a:t>м</a:t>
            </a:r>
            <a:r>
              <a:rPr lang="ru-RU" sz="1200" b="1" dirty="0" smtClean="0">
                <a:solidFill>
                  <a:srgbClr val="DA251D"/>
                </a:solidFill>
                <a:latin typeface="+mn-lt"/>
              </a:rPr>
              <a:t>. </a:t>
            </a:r>
          </a:p>
          <a:p>
            <a:pPr>
              <a:defRPr/>
            </a:pPr>
            <a:r>
              <a:rPr lang="ru-RU" sz="1200" b="1" dirty="0" smtClean="0">
                <a:solidFill>
                  <a:srgbClr val="DA251D"/>
                </a:solidFill>
                <a:latin typeface="+mn-lt"/>
              </a:rPr>
              <a:t>Было </a:t>
            </a:r>
            <a:r>
              <a:rPr lang="ru-RU" sz="2400" b="1" dirty="0" smtClean="0">
                <a:solidFill>
                  <a:srgbClr val="DA251D"/>
                </a:solidFill>
                <a:latin typeface="+mn-lt"/>
              </a:rPr>
              <a:t>вывезено </a:t>
            </a:r>
            <a:r>
              <a:rPr lang="ru-RU" sz="2400" b="1" dirty="0">
                <a:solidFill>
                  <a:srgbClr val="DA251D"/>
                </a:solidFill>
                <a:latin typeface="+mn-lt"/>
              </a:rPr>
              <a:t> </a:t>
            </a:r>
            <a:r>
              <a:rPr lang="ru-RU" sz="2400" b="1" dirty="0" smtClean="0">
                <a:solidFill>
                  <a:srgbClr val="DA251D"/>
                </a:solidFill>
                <a:latin typeface="+mn-lt"/>
              </a:rPr>
              <a:t>1 124 тонны мусора</a:t>
            </a:r>
            <a:r>
              <a:rPr lang="ru-RU" sz="1200" b="1" dirty="0" smtClean="0">
                <a:solidFill>
                  <a:srgbClr val="DA251D"/>
                </a:solidFill>
                <a:latin typeface="+mn-lt"/>
              </a:rPr>
              <a:t>, активное участие принимали свыше 790 человек.</a:t>
            </a:r>
          </a:p>
        </p:txBody>
      </p:sp>
      <p:sp>
        <p:nvSpPr>
          <p:cNvPr id="15" name="Текст 6"/>
          <p:cNvSpPr txBox="1">
            <a:spLocks/>
          </p:cNvSpPr>
          <p:nvPr/>
        </p:nvSpPr>
        <p:spPr bwMode="auto">
          <a:xfrm>
            <a:off x="631824" y="327025"/>
            <a:ext cx="4681215" cy="276999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800"/>
              </a:spcAft>
              <a:defRPr/>
            </a:pPr>
            <a:r>
              <a:rPr lang="ru-RU" altLang="ru-RU" b="1" dirty="0" smtClean="0">
                <a:solidFill>
                  <a:srgbClr val="C40000"/>
                </a:solidFill>
                <a:latin typeface="+mn-lt"/>
              </a:rPr>
              <a:t>ГЕНЕРАЛЬНЫЕ   СУББОТНИКИ</a:t>
            </a:r>
          </a:p>
        </p:txBody>
      </p:sp>
      <p:sp>
        <p:nvSpPr>
          <p:cNvPr id="17" name="Текст 6"/>
          <p:cNvSpPr txBox="1">
            <a:spLocks/>
          </p:cNvSpPr>
          <p:nvPr/>
        </p:nvSpPr>
        <p:spPr bwMode="auto">
          <a:xfrm>
            <a:off x="631825" y="1469960"/>
            <a:ext cx="1711325" cy="1661993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1200" b="1" dirty="0" smtClean="0">
                <a:solidFill>
                  <a:srgbClr val="C40000"/>
                </a:solidFill>
                <a:latin typeface="+mn-lt"/>
              </a:rPr>
              <a:t>В Ильичевском районе:</a:t>
            </a:r>
            <a:endParaRPr lang="ru-RU" sz="1200" dirty="0" smtClean="0">
              <a:solidFill>
                <a:srgbClr val="C40000"/>
              </a:solidFill>
              <a:latin typeface="+mn-lt"/>
            </a:endParaRPr>
          </a:p>
          <a:p>
            <a:pPr>
              <a:defRPr/>
            </a:pPr>
            <a:r>
              <a:rPr lang="ru-RU" sz="1200" dirty="0" smtClean="0">
                <a:latin typeface="+mn-lt"/>
              </a:rPr>
              <a:t>По проспекту Металлургов (от</a:t>
            </a:r>
            <a:r>
              <a:rPr lang="ru-RU" altLang="ru-RU" sz="1200" dirty="0" smtClean="0">
                <a:latin typeface="+mn-lt"/>
              </a:rPr>
              <a:t> </a:t>
            </a:r>
            <a:r>
              <a:rPr lang="ru-RU" sz="1200" dirty="0" smtClean="0">
                <a:latin typeface="+mn-lt"/>
              </a:rPr>
              <a:t>ул. Блажевича до</a:t>
            </a:r>
            <a:r>
              <a:rPr lang="ru-RU" altLang="ru-RU" sz="1200" dirty="0" smtClean="0">
                <a:latin typeface="+mn-lt"/>
              </a:rPr>
              <a:t> </a:t>
            </a:r>
            <a:r>
              <a:rPr lang="ru-RU" sz="1200" dirty="0" smtClean="0">
                <a:latin typeface="+mn-lt"/>
              </a:rPr>
              <a:t>ул.</a:t>
            </a:r>
            <a:r>
              <a:rPr lang="ru-RU" altLang="ru-RU" sz="1200" dirty="0" smtClean="0">
                <a:latin typeface="+mn-lt"/>
              </a:rPr>
              <a:t>  </a:t>
            </a:r>
            <a:r>
              <a:rPr lang="ru-RU" sz="1200" dirty="0" err="1" smtClean="0">
                <a:latin typeface="+mn-lt"/>
              </a:rPr>
              <a:t>Покрышкина</a:t>
            </a:r>
            <a:r>
              <a:rPr lang="ru-RU" sz="1200" dirty="0" smtClean="0">
                <a:latin typeface="+mn-lt"/>
              </a:rPr>
              <a:t>) и</a:t>
            </a:r>
            <a:r>
              <a:rPr lang="ru-RU" altLang="ru-RU" sz="1200" dirty="0" smtClean="0">
                <a:latin typeface="+mn-lt"/>
              </a:rPr>
              <a:t> </a:t>
            </a:r>
            <a:r>
              <a:rPr lang="ru-RU" sz="1200" dirty="0" smtClean="0">
                <a:latin typeface="+mn-lt"/>
              </a:rPr>
              <a:t>в</a:t>
            </a:r>
            <a:r>
              <a:rPr lang="ru-RU" altLang="ru-RU" sz="1200" dirty="0" smtClean="0">
                <a:latin typeface="+mn-lt"/>
              </a:rPr>
              <a:t> </a:t>
            </a:r>
            <a:r>
              <a:rPr lang="ru-RU" sz="1200" dirty="0" smtClean="0">
                <a:latin typeface="+mn-lt"/>
              </a:rPr>
              <a:t>сквере у</a:t>
            </a:r>
            <a:r>
              <a:rPr lang="ru-RU" altLang="ru-RU" sz="1200" dirty="0" smtClean="0">
                <a:latin typeface="+mn-lt"/>
              </a:rPr>
              <a:t> </a:t>
            </a:r>
            <a:r>
              <a:rPr lang="ru-RU" sz="1200" dirty="0" smtClean="0">
                <a:latin typeface="+mn-lt"/>
              </a:rPr>
              <a:t>памятника Макару </a:t>
            </a:r>
            <a:r>
              <a:rPr lang="ru-RU" sz="1200" dirty="0" err="1" smtClean="0">
                <a:latin typeface="+mn-lt"/>
              </a:rPr>
              <a:t>Мазаю</a:t>
            </a:r>
            <a:r>
              <a:rPr lang="ru-RU" sz="1200" dirty="0" smtClean="0">
                <a:latin typeface="+mn-lt"/>
              </a:rPr>
              <a:t> (пр.</a:t>
            </a:r>
            <a:r>
              <a:rPr lang="ru-RU" altLang="ru-RU" sz="1200" dirty="0" smtClean="0">
                <a:latin typeface="+mn-lt"/>
              </a:rPr>
              <a:t>  </a:t>
            </a:r>
            <a:r>
              <a:rPr lang="ru-RU" sz="1200" dirty="0" smtClean="0">
                <a:latin typeface="+mn-lt"/>
              </a:rPr>
              <a:t>Ильича).</a:t>
            </a:r>
          </a:p>
        </p:txBody>
      </p:sp>
      <p:sp>
        <p:nvSpPr>
          <p:cNvPr id="18" name="Текст 6"/>
          <p:cNvSpPr txBox="1">
            <a:spLocks/>
          </p:cNvSpPr>
          <p:nvPr/>
        </p:nvSpPr>
        <p:spPr bwMode="auto">
          <a:xfrm>
            <a:off x="7223125" y="1470555"/>
            <a:ext cx="2020094" cy="1292662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1200" b="1" dirty="0" smtClean="0">
                <a:solidFill>
                  <a:srgbClr val="C40000"/>
                </a:solidFill>
                <a:latin typeface="+mn-lt"/>
              </a:rPr>
              <a:t>В Жовтневом районе:</a:t>
            </a:r>
            <a:endParaRPr lang="ru-RU" sz="1200" dirty="0" smtClean="0">
              <a:solidFill>
                <a:srgbClr val="C40000"/>
              </a:solidFill>
              <a:latin typeface="+mn-lt"/>
            </a:endParaRPr>
          </a:p>
          <a:p>
            <a:pPr>
              <a:defRPr/>
            </a:pPr>
            <a:r>
              <a:rPr lang="ru-RU" sz="1200" dirty="0" smtClean="0">
                <a:latin typeface="+mn-lt"/>
              </a:rPr>
              <a:t>На зеленой зоне вдоль пр.</a:t>
            </a:r>
            <a:r>
              <a:rPr lang="ru-RU" altLang="ru-RU" sz="1200" dirty="0" smtClean="0">
                <a:latin typeface="+mn-lt"/>
              </a:rPr>
              <a:t>  </a:t>
            </a:r>
            <a:r>
              <a:rPr lang="ru-RU" sz="1200" dirty="0" smtClean="0">
                <a:latin typeface="+mn-lt"/>
              </a:rPr>
              <a:t>Строителей (от</a:t>
            </a:r>
            <a:r>
              <a:rPr lang="ru-RU" altLang="ru-RU" sz="1200" dirty="0" smtClean="0">
                <a:latin typeface="+mn-lt"/>
              </a:rPr>
              <a:t> </a:t>
            </a:r>
            <a:r>
              <a:rPr lang="ru-RU" sz="1200" dirty="0" smtClean="0">
                <a:latin typeface="+mn-lt"/>
              </a:rPr>
              <a:t>ул.</a:t>
            </a:r>
            <a:r>
              <a:rPr lang="ru-RU" altLang="ru-RU" sz="1200" dirty="0" smtClean="0">
                <a:latin typeface="+mn-lt"/>
              </a:rPr>
              <a:t>  </a:t>
            </a:r>
            <a:r>
              <a:rPr lang="ru-RU" sz="1200" dirty="0" smtClean="0">
                <a:latin typeface="+mn-lt"/>
              </a:rPr>
              <a:t>Урицкого до</a:t>
            </a:r>
            <a:r>
              <a:rPr lang="ru-RU" altLang="ru-RU" sz="1200" dirty="0" smtClean="0">
                <a:latin typeface="+mn-lt"/>
              </a:rPr>
              <a:t> </a:t>
            </a:r>
            <a:r>
              <a:rPr lang="ru-RU" sz="1200" dirty="0" smtClean="0">
                <a:latin typeface="+mn-lt"/>
              </a:rPr>
              <a:t>бул.</a:t>
            </a:r>
            <a:r>
              <a:rPr lang="ru-RU" altLang="ru-RU" sz="1200" dirty="0" smtClean="0">
                <a:latin typeface="+mn-lt"/>
              </a:rPr>
              <a:t>  </a:t>
            </a:r>
            <a:r>
              <a:rPr lang="ru-RU" sz="1200" dirty="0" smtClean="0">
                <a:latin typeface="+mn-lt"/>
              </a:rPr>
              <a:t>Шевченко) и</a:t>
            </a:r>
            <a:r>
              <a:rPr lang="ru-RU" altLang="ru-RU" sz="1200" dirty="0" smtClean="0">
                <a:latin typeface="+mn-lt"/>
              </a:rPr>
              <a:t> </a:t>
            </a:r>
            <a:r>
              <a:rPr lang="ru-RU" sz="1200" dirty="0" smtClean="0">
                <a:latin typeface="+mn-lt"/>
              </a:rPr>
              <a:t>в</a:t>
            </a:r>
            <a:r>
              <a:rPr lang="ru-RU" altLang="ru-RU" sz="1200" dirty="0" smtClean="0">
                <a:latin typeface="+mn-lt"/>
              </a:rPr>
              <a:t> </a:t>
            </a:r>
            <a:r>
              <a:rPr lang="ru-RU" sz="1200" dirty="0" smtClean="0">
                <a:latin typeface="+mn-lt"/>
              </a:rPr>
              <a:t>парке возле памятника Т.Г.</a:t>
            </a:r>
            <a:r>
              <a:rPr lang="ru-RU" altLang="ru-RU" sz="1200" dirty="0" smtClean="0">
                <a:latin typeface="+mn-lt"/>
              </a:rPr>
              <a:t>  </a:t>
            </a:r>
            <a:r>
              <a:rPr lang="ru-RU" sz="1200" dirty="0" smtClean="0">
                <a:latin typeface="+mn-lt"/>
              </a:rPr>
              <a:t>Шевченко (пл. Кирова).</a:t>
            </a:r>
          </a:p>
        </p:txBody>
      </p:sp>
      <p:sp>
        <p:nvSpPr>
          <p:cNvPr id="19" name="Текст 6"/>
          <p:cNvSpPr txBox="1">
            <a:spLocks/>
          </p:cNvSpPr>
          <p:nvPr/>
        </p:nvSpPr>
        <p:spPr bwMode="auto">
          <a:xfrm>
            <a:off x="5096991" y="1469960"/>
            <a:ext cx="1800225" cy="923330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1200" b="1" dirty="0" smtClean="0">
                <a:solidFill>
                  <a:srgbClr val="C40000"/>
                </a:solidFill>
                <a:latin typeface="+mn-lt"/>
              </a:rPr>
              <a:t>В Орджоникидзевском районе:</a:t>
            </a:r>
            <a:endParaRPr lang="ru-RU" sz="1200" dirty="0" smtClean="0">
              <a:solidFill>
                <a:srgbClr val="C40000"/>
              </a:solidFill>
              <a:latin typeface="+mn-lt"/>
            </a:endParaRPr>
          </a:p>
          <a:p>
            <a:pPr>
              <a:defRPr/>
            </a:pPr>
            <a:r>
              <a:rPr lang="ru-RU" sz="1200" dirty="0" smtClean="0">
                <a:latin typeface="+mn-lt"/>
              </a:rPr>
              <a:t>На Аллее вдов (от</a:t>
            </a:r>
            <a:r>
              <a:rPr lang="ru-RU" altLang="ru-RU" sz="1200" dirty="0" smtClean="0">
                <a:latin typeface="+mn-lt"/>
              </a:rPr>
              <a:t> </a:t>
            </a:r>
            <a:r>
              <a:rPr lang="ru-RU" sz="1200" dirty="0" smtClean="0">
                <a:latin typeface="+mn-lt"/>
              </a:rPr>
              <a:t>пр.</a:t>
            </a:r>
            <a:r>
              <a:rPr lang="ru-RU" altLang="ru-RU" sz="1200" dirty="0" smtClean="0">
                <a:latin typeface="+mn-lt"/>
              </a:rPr>
              <a:t> </a:t>
            </a:r>
            <a:r>
              <a:rPr lang="ru-RU" sz="1200" dirty="0" smtClean="0">
                <a:latin typeface="+mn-lt"/>
              </a:rPr>
              <a:t>Победы до ул. Пашковского).</a:t>
            </a:r>
          </a:p>
        </p:txBody>
      </p:sp>
      <p:sp>
        <p:nvSpPr>
          <p:cNvPr id="20" name="Текст 6"/>
          <p:cNvSpPr txBox="1">
            <a:spLocks/>
          </p:cNvSpPr>
          <p:nvPr/>
        </p:nvSpPr>
        <p:spPr bwMode="auto">
          <a:xfrm>
            <a:off x="2667000" y="1469959"/>
            <a:ext cx="2007393" cy="738664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1200" b="1" dirty="0" smtClean="0">
                <a:solidFill>
                  <a:srgbClr val="C40000"/>
                </a:solidFill>
                <a:latin typeface="+mn-lt"/>
              </a:rPr>
              <a:t>В Приморском районе:</a:t>
            </a:r>
            <a:endParaRPr lang="ru-RU" sz="1200" dirty="0" smtClean="0">
              <a:solidFill>
                <a:srgbClr val="C40000"/>
              </a:solidFill>
              <a:latin typeface="+mn-lt"/>
            </a:endParaRPr>
          </a:p>
          <a:p>
            <a:pPr>
              <a:defRPr/>
            </a:pPr>
            <a:r>
              <a:rPr lang="ru-RU" sz="1200" dirty="0" smtClean="0">
                <a:latin typeface="+mn-lt"/>
              </a:rPr>
              <a:t>По улице </a:t>
            </a:r>
            <a:r>
              <a:rPr lang="ru-RU" sz="1200" dirty="0" err="1" smtClean="0">
                <a:latin typeface="+mn-lt"/>
              </a:rPr>
              <a:t>Лавицкого</a:t>
            </a:r>
            <a:r>
              <a:rPr lang="ru-RU" sz="1200" dirty="0" smtClean="0">
                <a:latin typeface="+mn-lt"/>
              </a:rPr>
              <a:t> (от пр. Строителей до пр. Нахимова)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17296" y="116632"/>
            <a:ext cx="195374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Проекты 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857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 txBox="1">
            <a:spLocks/>
          </p:cNvSpPr>
          <p:nvPr/>
        </p:nvSpPr>
        <p:spPr bwMode="auto">
          <a:xfrm>
            <a:off x="0" y="16594"/>
            <a:ext cx="9918700" cy="6508750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400" b="1" smtClean="0">
                <a:solidFill>
                  <a:srgbClr val="C40000"/>
                </a:solidFill>
                <a:latin typeface="OfficinaSansC" pitchFamily="82" charset="0"/>
              </a:rPr>
              <a:t> </a:t>
            </a:r>
          </a:p>
          <a:p>
            <a:pPr eaLnBrk="1" hangingPunct="1">
              <a:defRPr/>
            </a:pPr>
            <a:endParaRPr lang="ru-RU" altLang="ru-RU" sz="1400" smtClean="0">
              <a:latin typeface="OfficinaSansC" pitchFamily="82" charset="0"/>
            </a:endParaRPr>
          </a:p>
        </p:txBody>
      </p:sp>
      <p:pic>
        <p:nvPicPr>
          <p:cNvPr id="1843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9" r="16949"/>
          <a:stretch>
            <a:fillRect/>
          </a:stretch>
        </p:blipFill>
        <p:spPr bwMode="auto">
          <a:xfrm>
            <a:off x="7466013" y="323850"/>
            <a:ext cx="1797050" cy="1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0" r="26730"/>
          <a:stretch>
            <a:fillRect/>
          </a:stretch>
        </p:blipFill>
        <p:spPr bwMode="auto">
          <a:xfrm>
            <a:off x="5964238" y="323850"/>
            <a:ext cx="157003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3" t="18510" r="26768"/>
          <a:stretch>
            <a:fillRect/>
          </a:stretch>
        </p:blipFill>
        <p:spPr bwMode="auto">
          <a:xfrm>
            <a:off x="3727450" y="1268413"/>
            <a:ext cx="24511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6"/>
          <p:cNvSpPr txBox="1">
            <a:spLocks/>
          </p:cNvSpPr>
          <p:nvPr/>
        </p:nvSpPr>
        <p:spPr bwMode="auto">
          <a:xfrm>
            <a:off x="392355" y="333801"/>
            <a:ext cx="3743523" cy="276999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800"/>
              </a:spcAft>
              <a:defRPr/>
            </a:pPr>
            <a:r>
              <a:rPr lang="ru-RU" altLang="ru-RU" b="1" dirty="0" smtClean="0">
                <a:solidFill>
                  <a:srgbClr val="C40000"/>
                </a:solidFill>
                <a:latin typeface="+mn-lt"/>
              </a:rPr>
              <a:t>АКЦИЯ «ЧИСТЫЙ ПОДЪЕЗД»</a:t>
            </a:r>
          </a:p>
        </p:txBody>
      </p:sp>
      <p:pic>
        <p:nvPicPr>
          <p:cNvPr id="18439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Текст 6"/>
          <p:cNvSpPr txBox="1">
            <a:spLocks/>
          </p:cNvSpPr>
          <p:nvPr/>
        </p:nvSpPr>
        <p:spPr bwMode="auto">
          <a:xfrm>
            <a:off x="392355" y="711875"/>
            <a:ext cx="2743200" cy="5704126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400"/>
              </a:spcAft>
              <a:defRPr/>
            </a:pPr>
            <a:r>
              <a:rPr lang="ru-RU" altLang="ru-RU" sz="1600" dirty="0">
                <a:latin typeface="+mn-lt"/>
              </a:rPr>
              <a:t>Участники мероприятия, согласившиеся принять участие в акции, от ОС «Зеленый центр Метинвест» были обеспечены наборами для уборки своих подъездов. С помощью моющих средств </a:t>
            </a:r>
            <a:r>
              <a:rPr lang="ru-RU" altLang="ru-RU" sz="1600" dirty="0" err="1">
                <a:latin typeface="+mn-lt"/>
              </a:rPr>
              <a:t>мариупольцы</a:t>
            </a:r>
            <a:r>
              <a:rPr lang="ru-RU" altLang="ru-RU" sz="1600" dirty="0">
                <a:latin typeface="+mn-lt"/>
              </a:rPr>
              <a:t> вымыли люки мусоропроводов, лифты, лестничные площадки и</a:t>
            </a:r>
            <a:r>
              <a:rPr lang="ru-RU" altLang="ru-RU" sz="1600" dirty="0">
                <a:solidFill>
                  <a:srgbClr val="C40000"/>
                </a:solidFill>
                <a:latin typeface="+mn-lt"/>
              </a:rPr>
              <a:t> </a:t>
            </a:r>
            <a:r>
              <a:rPr lang="ru-RU" altLang="ru-RU" sz="1600" dirty="0">
                <a:latin typeface="+mn-lt"/>
              </a:rPr>
              <a:t>пролеты и украсили подъезды к</a:t>
            </a:r>
            <a:r>
              <a:rPr lang="ru-RU" altLang="ru-RU" sz="1600" dirty="0">
                <a:solidFill>
                  <a:srgbClr val="C40000"/>
                </a:solidFill>
                <a:latin typeface="+mn-lt"/>
              </a:rPr>
              <a:t> </a:t>
            </a:r>
            <a:r>
              <a:rPr lang="ru-RU" altLang="ru-RU" sz="1600" dirty="0">
                <a:latin typeface="+mn-lt"/>
              </a:rPr>
              <a:t>новогодним праздникам. </a:t>
            </a:r>
            <a:endParaRPr lang="ru-RU" altLang="ru-RU" sz="1600" dirty="0" smtClean="0">
              <a:latin typeface="+mn-lt"/>
            </a:endParaRPr>
          </a:p>
          <a:p>
            <a:pPr>
              <a:spcAft>
                <a:spcPts val="1400"/>
              </a:spcAft>
              <a:defRPr/>
            </a:pPr>
            <a:r>
              <a:rPr lang="ru-RU" altLang="ru-RU" sz="1500" b="1" dirty="0" smtClean="0">
                <a:latin typeface="+mn-lt"/>
              </a:rPr>
              <a:t>Участники акции получили в подарок </a:t>
            </a:r>
            <a:r>
              <a:rPr lang="ru-RU" altLang="ru-RU" sz="1500" b="1" dirty="0" err="1" smtClean="0">
                <a:latin typeface="+mn-lt"/>
              </a:rPr>
              <a:t>придверные</a:t>
            </a:r>
            <a:r>
              <a:rPr lang="ru-RU" altLang="ru-RU" sz="1500" b="1" dirty="0" smtClean="0">
                <a:latin typeface="+mn-lt"/>
              </a:rPr>
              <a:t> коврики на резиновой основе (72</a:t>
            </a:r>
            <a:r>
              <a:rPr lang="ru-RU" altLang="ru-RU" sz="1500" b="1" dirty="0" smtClean="0">
                <a:solidFill>
                  <a:srgbClr val="C40000"/>
                </a:solidFill>
                <a:latin typeface="+mn-lt"/>
              </a:rPr>
              <a:t> </a:t>
            </a:r>
            <a:r>
              <a:rPr lang="ru-RU" altLang="ru-RU" sz="1500" b="1" dirty="0" smtClean="0">
                <a:latin typeface="+mn-lt"/>
              </a:rPr>
              <a:t>шт.), а наиболее активные из них ‒ подарочные комплекты из</a:t>
            </a:r>
            <a:r>
              <a:rPr lang="ru-RU" altLang="ru-RU" sz="1500" b="1" dirty="0" smtClean="0">
                <a:solidFill>
                  <a:srgbClr val="C40000"/>
                </a:solidFill>
                <a:latin typeface="+mn-lt"/>
              </a:rPr>
              <a:t> </a:t>
            </a:r>
            <a:r>
              <a:rPr lang="ru-RU" altLang="ru-RU" sz="1500" b="1" dirty="0" smtClean="0">
                <a:latin typeface="+mn-lt"/>
              </a:rPr>
              <a:t>квартальных календарей и магнитов с</a:t>
            </a:r>
            <a:r>
              <a:rPr lang="ru-RU" altLang="ru-RU" sz="1500" b="1" dirty="0" smtClean="0">
                <a:solidFill>
                  <a:srgbClr val="C40000"/>
                </a:solidFill>
                <a:latin typeface="+mn-lt"/>
              </a:rPr>
              <a:t> </a:t>
            </a:r>
            <a:r>
              <a:rPr lang="ru-RU" altLang="ru-RU" sz="1500" b="1" dirty="0" smtClean="0">
                <a:latin typeface="+mn-lt"/>
              </a:rPr>
              <a:t>символикой</a:t>
            </a:r>
            <a:r>
              <a:rPr lang="ru-RU" altLang="ru-RU" sz="1500" b="1" dirty="0" smtClean="0">
                <a:solidFill>
                  <a:srgbClr val="C40000"/>
                </a:solidFill>
                <a:latin typeface="+mn-lt"/>
              </a:rPr>
              <a:t> </a:t>
            </a:r>
            <a:r>
              <a:rPr lang="ru-RU" altLang="ru-RU" sz="1500" b="1" dirty="0" smtClean="0">
                <a:latin typeface="+mn-lt"/>
              </a:rPr>
              <a:t>ЗЦМ.</a:t>
            </a:r>
          </a:p>
        </p:txBody>
      </p:sp>
      <p:pic>
        <p:nvPicPr>
          <p:cNvPr id="1847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4898"/>
          <a:stretch>
            <a:fillRect/>
          </a:stretch>
        </p:blipFill>
        <p:spPr bwMode="auto">
          <a:xfrm>
            <a:off x="4761191" y="2911475"/>
            <a:ext cx="3179648" cy="221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 descr="D:\Work\my\Metinvest\ZC\presentation_03\2013.12.21 - Наборы к Акции Чистый подъезд\_000116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34275" y="2259013"/>
            <a:ext cx="1728788" cy="260985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7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323850"/>
            <a:ext cx="2106613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80" name="Picture 12" descr="D:\Work\my\Metinvest\calendar\quartal_kalendar_ZC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66" y="3476707"/>
            <a:ext cx="1250625" cy="30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1" name="Picture 13" descr="D:\Work\my\Metinvest\booklet\magnit_0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52" y="5115805"/>
            <a:ext cx="1939228" cy="133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3190" y="5364215"/>
            <a:ext cx="29742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400"/>
              </a:spcAft>
              <a:defRPr/>
            </a:pPr>
            <a:r>
              <a:rPr lang="ru-RU" altLang="ru-RU" sz="1400" b="1" dirty="0"/>
              <a:t>По окончанию </a:t>
            </a:r>
            <a:r>
              <a:rPr lang="ru-RU" altLang="ru-RU" sz="1400" b="1" dirty="0" smtClean="0"/>
              <a:t>акции в марте 2014 года  </a:t>
            </a:r>
            <a:r>
              <a:rPr lang="ru-RU" altLang="ru-RU" sz="1400" b="1" dirty="0"/>
              <a:t>самые дружные подъезды получат приз ‒ набор новых почтовых ящиков.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17296" y="116632"/>
            <a:ext cx="195374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Проекты 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969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6"/>
          <p:cNvSpPr txBox="1">
            <a:spLocks/>
          </p:cNvSpPr>
          <p:nvPr/>
        </p:nvSpPr>
        <p:spPr bwMode="auto">
          <a:xfrm>
            <a:off x="-3175" y="-11113"/>
            <a:ext cx="9906000" cy="6519863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z="1400" smtClean="0">
              <a:latin typeface="OfficinaSansC" pitchFamily="82" charset="0"/>
            </a:endParaRPr>
          </a:p>
        </p:txBody>
      </p:sp>
      <p:pic>
        <p:nvPicPr>
          <p:cNvPr id="8196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814" y="2708920"/>
            <a:ext cx="477864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11" descr="D:\001 - фото СУББОТНИКИ _ ЗЦМ\Фото субботника 29.11.13 г. - Сквер у памятника Макару Мазаю\_00086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7"/>
          <a:stretch/>
        </p:blipFill>
        <p:spPr bwMode="auto">
          <a:xfrm>
            <a:off x="617750" y="2708920"/>
            <a:ext cx="417261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Текст 6"/>
          <p:cNvSpPr txBox="1">
            <a:spLocks/>
          </p:cNvSpPr>
          <p:nvPr/>
        </p:nvSpPr>
        <p:spPr bwMode="auto">
          <a:xfrm>
            <a:off x="631824" y="503238"/>
            <a:ext cx="6985471" cy="276999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800"/>
              </a:spcAft>
              <a:defRPr/>
            </a:pPr>
            <a:r>
              <a:rPr lang="ru-RU" altLang="ru-RU" b="1" dirty="0" smtClean="0">
                <a:solidFill>
                  <a:srgbClr val="C40000"/>
                </a:solidFill>
                <a:latin typeface="+mn-lt"/>
              </a:rPr>
              <a:t>ЛИКВИДАЦИЯ СТИХИЙНЫХ СВАЛОК И МУСОРА</a:t>
            </a:r>
          </a:p>
        </p:txBody>
      </p:sp>
      <p:sp>
        <p:nvSpPr>
          <p:cNvPr id="8203" name="TextBox 1"/>
          <p:cNvSpPr txBox="1">
            <a:spLocks noChangeArrowheads="1"/>
          </p:cNvSpPr>
          <p:nvPr/>
        </p:nvSpPr>
        <p:spPr bwMode="auto">
          <a:xfrm>
            <a:off x="617750" y="1089025"/>
            <a:ext cx="8656425" cy="141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ru-RU" altLang="ru-RU" dirty="0">
                <a:latin typeface="+mn-lt"/>
              </a:rPr>
              <a:t>По заявкам в Общественную приемную жителей города и</a:t>
            </a:r>
            <a:r>
              <a:rPr lang="ru-RU" altLang="ru-RU" dirty="0">
                <a:latin typeface="+mn-lt"/>
                <a:ea typeface="Calibri" pitchFamily="34" charset="0"/>
                <a:cs typeface="Times New Roman" pitchFamily="18" charset="0"/>
              </a:rPr>
              <a:t> </a:t>
            </a:r>
            <a:r>
              <a:rPr lang="ru-RU" altLang="ru-RU" dirty="0">
                <a:latin typeface="+mn-lt"/>
              </a:rPr>
              <a:t>обращениям КСН были проведены работы по</a:t>
            </a:r>
            <a:r>
              <a:rPr lang="ru-RU" altLang="ru-RU" dirty="0">
                <a:solidFill>
                  <a:srgbClr val="000000"/>
                </a:solidFill>
                <a:latin typeface="+mn-lt"/>
              </a:rPr>
              <a:t> </a:t>
            </a:r>
            <a:r>
              <a:rPr lang="ru-RU" altLang="ru-RU" dirty="0">
                <a:latin typeface="+mn-lt"/>
              </a:rPr>
              <a:t>уборке несанкционированных свалок и приведению придомовых территорий в надлежащее санитарное состояние. Общая площадь территории составила </a:t>
            </a:r>
            <a:r>
              <a:rPr lang="ru-RU" altLang="ru-RU" b="1" dirty="0">
                <a:latin typeface="+mn-lt"/>
              </a:rPr>
              <a:t>4</a:t>
            </a:r>
            <a:r>
              <a:rPr lang="en-US" altLang="ru-RU" b="1" dirty="0">
                <a:latin typeface="+mn-lt"/>
              </a:rPr>
              <a:t>21 040</a:t>
            </a:r>
            <a:r>
              <a:rPr lang="ru-RU" altLang="ru-RU" b="1" dirty="0">
                <a:latin typeface="+mn-lt"/>
              </a:rPr>
              <a:t> </a:t>
            </a:r>
            <a:r>
              <a:rPr lang="ru-RU" altLang="ru-RU" dirty="0">
                <a:latin typeface="+mn-lt"/>
              </a:rPr>
              <a:t>квадратных метров, было вывезено </a:t>
            </a:r>
            <a:r>
              <a:rPr lang="ru-RU" altLang="ru-RU" b="1" dirty="0">
                <a:latin typeface="+mn-lt"/>
              </a:rPr>
              <a:t>4</a:t>
            </a:r>
            <a:r>
              <a:rPr lang="en-US" altLang="ru-RU" b="1" dirty="0">
                <a:latin typeface="+mn-lt"/>
              </a:rPr>
              <a:t>53</a:t>
            </a:r>
            <a:r>
              <a:rPr lang="ru-RU" altLang="ru-RU" b="1" dirty="0">
                <a:latin typeface="+mn-lt"/>
              </a:rPr>
              <a:t>,</a:t>
            </a:r>
            <a:r>
              <a:rPr lang="en-US" altLang="ru-RU" b="1" dirty="0">
                <a:latin typeface="+mn-lt"/>
              </a:rPr>
              <a:t>66</a:t>
            </a:r>
            <a:r>
              <a:rPr lang="ru-RU" altLang="ru-RU" b="1" dirty="0">
                <a:latin typeface="+mn-lt"/>
              </a:rPr>
              <a:t> </a:t>
            </a:r>
            <a:r>
              <a:rPr lang="ru-RU" altLang="ru-RU" dirty="0">
                <a:latin typeface="+mn-lt"/>
              </a:rPr>
              <a:t>тонны мусора.</a:t>
            </a:r>
          </a:p>
          <a:p>
            <a:pPr eaLnBrk="1" hangingPunct="1"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ru-RU" altLang="ru-RU" dirty="0">
                <a:latin typeface="+mn-lt"/>
              </a:rPr>
              <a:t>На 2014 год запланирована уборка </a:t>
            </a:r>
            <a:r>
              <a:rPr lang="ru-RU" altLang="ru-RU" b="1" dirty="0">
                <a:latin typeface="+mn-lt"/>
              </a:rPr>
              <a:t>163 стихийных свалок.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17296" y="116632"/>
            <a:ext cx="195374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Проекты 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93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6"/>
          <p:cNvSpPr txBox="1">
            <a:spLocks/>
          </p:cNvSpPr>
          <p:nvPr/>
        </p:nvSpPr>
        <p:spPr bwMode="auto">
          <a:xfrm>
            <a:off x="-3175" y="-11113"/>
            <a:ext cx="9906000" cy="6519863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z="1400" smtClean="0">
              <a:latin typeface="OfficinaSansC" pitchFamily="82" charset="0"/>
            </a:endParaRPr>
          </a:p>
        </p:txBody>
      </p:sp>
      <p:pic>
        <p:nvPicPr>
          <p:cNvPr id="8196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1855"/>
          <a:stretch>
            <a:fillRect/>
          </a:stretch>
        </p:blipFill>
        <p:spPr bwMode="auto">
          <a:xfrm>
            <a:off x="3853036" y="549275"/>
            <a:ext cx="232410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7" r="17503" b="17151"/>
          <a:stretch>
            <a:fillRect/>
          </a:stretch>
        </p:blipFill>
        <p:spPr bwMode="auto">
          <a:xfrm>
            <a:off x="6122988" y="549275"/>
            <a:ext cx="3138487" cy="197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4" descr="E:\Work\suhostoj\suhostoj_plaka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3588" y="2263775"/>
            <a:ext cx="2147887" cy="30241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68775" y="2619375"/>
            <a:ext cx="2854325" cy="1889125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8"/>
          <p:cNvPicPr>
            <a:picLocks noChangeAspect="1" noChangeArrowheads="1"/>
          </p:cNvPicPr>
          <p:nvPr/>
        </p:nvPicPr>
        <p:blipFill rotWithShape="1">
          <a:blip r:embed="rId7"/>
          <a:srcRect l="3020" t="12184" r="55576" b="6463"/>
          <a:stretch/>
        </p:blipFill>
        <p:spPr bwMode="auto">
          <a:xfrm>
            <a:off x="4953000" y="4089400"/>
            <a:ext cx="1739900" cy="2265363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3"/>
          <p:cNvSpPr>
            <a:spLocks noChangeArrowheads="1"/>
          </p:cNvSpPr>
          <p:nvPr/>
        </p:nvSpPr>
        <p:spPr bwMode="auto">
          <a:xfrm>
            <a:off x="6825208" y="5347199"/>
            <a:ext cx="280831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+mn-lt"/>
              </a:rPr>
              <a:t>Договор на выполнение работ ЗЦМ заключает с коммунальным предприятием «Зеленого строительства» по согласованию с Мариупольским городским советом и при активном участии районных администраций.</a:t>
            </a:r>
            <a:endParaRPr lang="ru-RU" altLang="ru-RU" sz="1200" b="1" dirty="0">
              <a:solidFill>
                <a:srgbClr val="C40000"/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17" name="Группа 6"/>
          <p:cNvGrpSpPr>
            <a:grpSpLocks/>
          </p:cNvGrpSpPr>
          <p:nvPr/>
        </p:nvGrpSpPr>
        <p:grpSpPr bwMode="auto">
          <a:xfrm>
            <a:off x="631825" y="4383092"/>
            <a:ext cx="1711325" cy="2016122"/>
            <a:chOff x="2732088" y="4559284"/>
            <a:chExt cx="1711325" cy="2016348"/>
          </a:xfrm>
        </p:grpSpPr>
        <p:sp>
          <p:nvSpPr>
            <p:cNvPr id="18" name="Текст 6"/>
            <p:cNvSpPr txBox="1">
              <a:spLocks/>
            </p:cNvSpPr>
            <p:nvPr/>
          </p:nvSpPr>
          <p:spPr bwMode="auto">
            <a:xfrm>
              <a:off x="2743201" y="5742100"/>
              <a:ext cx="1689100" cy="47789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50000"/>
                </a:lnSpc>
                <a:defRPr/>
              </a:pPr>
              <a:r>
                <a:rPr lang="ru-RU" altLang="ru-RU" sz="5000" b="1" smtClean="0">
                  <a:solidFill>
                    <a:srgbClr val="C40000"/>
                  </a:solidFill>
                  <a:latin typeface="OfficinaSansCTT" pitchFamily="2" charset="0"/>
                </a:rPr>
                <a:t>113</a:t>
              </a:r>
            </a:p>
            <a:p>
              <a:pPr algn="ctr">
                <a:lnSpc>
                  <a:spcPct val="50000"/>
                </a:lnSpc>
                <a:defRPr/>
              </a:pPr>
              <a:r>
                <a:rPr lang="ru-RU" altLang="ru-RU" sz="1200" smtClean="0">
                  <a:latin typeface="OfficinaSansCTT" pitchFamily="2" charset="0"/>
                </a:rPr>
                <a:t>заявок</a:t>
              </a:r>
            </a:p>
          </p:txBody>
        </p:sp>
        <p:sp>
          <p:nvSpPr>
            <p:cNvPr id="19" name="Текст 6"/>
            <p:cNvSpPr txBox="1">
              <a:spLocks/>
            </p:cNvSpPr>
            <p:nvPr/>
          </p:nvSpPr>
          <p:spPr bwMode="auto">
            <a:xfrm>
              <a:off x="2732088" y="4559284"/>
              <a:ext cx="1711325" cy="895448"/>
            </a:xfrm>
            <a:prstGeom prst="rect">
              <a:avLst/>
            </a:prstGeom>
            <a:solidFill>
              <a:srgbClr val="C40000"/>
            </a:solidFill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108000" tIns="36000" rIns="108000" bIns="3600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ru-RU" altLang="ru-RU" sz="1400" b="1" dirty="0" smtClean="0">
                  <a:solidFill>
                    <a:schemeClr val="bg1"/>
                  </a:solidFill>
                  <a:latin typeface="OfficinaSansCTT" pitchFamily="2" charset="0"/>
                </a:rPr>
                <a:t>АВАРИЙНЫХ И СУХОСТОЙНЫХ ДЕРЕВЬЕВ</a:t>
              </a:r>
              <a:endParaRPr lang="ru-RU" altLang="ru-RU" sz="1400" dirty="0" smtClean="0">
                <a:solidFill>
                  <a:schemeClr val="bg1"/>
                </a:solidFill>
                <a:latin typeface="OfficinaSansCTT" pitchFamily="2" charset="0"/>
              </a:endParaRPr>
            </a:p>
          </p:txBody>
        </p:sp>
        <p:sp>
          <p:nvSpPr>
            <p:cNvPr id="20" name="Текст 6"/>
            <p:cNvSpPr txBox="1">
              <a:spLocks/>
            </p:cNvSpPr>
            <p:nvPr/>
          </p:nvSpPr>
          <p:spPr bwMode="auto">
            <a:xfrm>
              <a:off x="2743201" y="6299376"/>
              <a:ext cx="1689100" cy="27625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ru-RU" altLang="ru-RU" b="1" smtClean="0">
                  <a:solidFill>
                    <a:srgbClr val="C40000"/>
                  </a:solidFill>
                  <a:latin typeface="OfficinaSansCTT" pitchFamily="2" charset="0"/>
                </a:rPr>
                <a:t>271 дерево</a:t>
              </a:r>
              <a:endParaRPr lang="ru-RU" altLang="ru-RU" smtClean="0">
                <a:latin typeface="OfficinaSansCTT" pitchFamily="2" charset="0"/>
              </a:endParaRP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2732088" y="6264447"/>
              <a:ext cx="170021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7"/>
          <p:cNvGrpSpPr>
            <a:grpSpLocks/>
          </p:cNvGrpSpPr>
          <p:nvPr/>
        </p:nvGrpSpPr>
        <p:grpSpPr bwMode="auto">
          <a:xfrm>
            <a:off x="2613025" y="4383090"/>
            <a:ext cx="1725613" cy="2016124"/>
            <a:chOff x="4832350" y="4559273"/>
            <a:chExt cx="1725858" cy="2016359"/>
          </a:xfrm>
        </p:grpSpPr>
        <p:sp>
          <p:nvSpPr>
            <p:cNvPr id="24" name="Текст 6"/>
            <p:cNvSpPr txBox="1">
              <a:spLocks/>
            </p:cNvSpPr>
            <p:nvPr/>
          </p:nvSpPr>
          <p:spPr bwMode="auto">
            <a:xfrm>
              <a:off x="4843465" y="5742097"/>
              <a:ext cx="1689340" cy="47789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50000"/>
                </a:lnSpc>
                <a:defRPr/>
              </a:pPr>
              <a:r>
                <a:rPr lang="ru-RU" altLang="ru-RU" sz="5000" b="1" smtClean="0">
                  <a:solidFill>
                    <a:srgbClr val="C40000"/>
                  </a:solidFill>
                  <a:latin typeface="OfficinaSansCTT" pitchFamily="2" charset="0"/>
                </a:rPr>
                <a:t>128</a:t>
              </a:r>
            </a:p>
            <a:p>
              <a:pPr algn="ctr">
                <a:lnSpc>
                  <a:spcPct val="50000"/>
                </a:lnSpc>
                <a:defRPr/>
              </a:pPr>
              <a:r>
                <a:rPr lang="ru-RU" altLang="ru-RU" sz="1200" smtClean="0">
                  <a:latin typeface="OfficinaSansCTT" pitchFamily="2" charset="0"/>
                </a:rPr>
                <a:t>заявок</a:t>
              </a:r>
            </a:p>
          </p:txBody>
        </p:sp>
        <p:sp>
          <p:nvSpPr>
            <p:cNvPr id="25" name="Текст 6"/>
            <p:cNvSpPr txBox="1">
              <a:spLocks/>
            </p:cNvSpPr>
            <p:nvPr/>
          </p:nvSpPr>
          <p:spPr bwMode="auto">
            <a:xfrm>
              <a:off x="4846640" y="4559273"/>
              <a:ext cx="1711568" cy="895454"/>
            </a:xfrm>
            <a:prstGeom prst="rect">
              <a:avLst/>
            </a:prstGeom>
            <a:solidFill>
              <a:srgbClr val="C40000"/>
            </a:solidFill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108000" tIns="36000" rIns="108000" bIns="3600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ru-RU" altLang="ru-RU" sz="1400" b="1" dirty="0" smtClean="0">
                  <a:solidFill>
                    <a:schemeClr val="bg1"/>
                  </a:solidFill>
                  <a:latin typeface="OfficinaSansCTT" pitchFamily="2" charset="0"/>
                </a:rPr>
                <a:t>АВАРИЙНЫХ ВЕТОК ЗЕЛЁНЫХ НАСАЖДЕНИЙ</a:t>
              </a:r>
              <a:endParaRPr lang="ru-RU" altLang="ru-RU" sz="1400" dirty="0" smtClean="0">
                <a:solidFill>
                  <a:schemeClr val="bg1"/>
                </a:solidFill>
                <a:latin typeface="OfficinaSansCTT" pitchFamily="2" charset="0"/>
              </a:endParaRPr>
            </a:p>
          </p:txBody>
        </p:sp>
        <p:sp>
          <p:nvSpPr>
            <p:cNvPr id="26" name="Текст 6"/>
            <p:cNvSpPr txBox="1">
              <a:spLocks/>
            </p:cNvSpPr>
            <p:nvPr/>
          </p:nvSpPr>
          <p:spPr bwMode="auto">
            <a:xfrm>
              <a:off x="4843465" y="6299375"/>
              <a:ext cx="1689340" cy="27625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ru-RU" altLang="ru-RU" b="1" smtClean="0">
                  <a:solidFill>
                    <a:srgbClr val="C40000"/>
                  </a:solidFill>
                  <a:latin typeface="OfficinaSansCTT" pitchFamily="2" charset="0"/>
                </a:rPr>
                <a:t>140 деревьев</a:t>
              </a:r>
              <a:endParaRPr lang="ru-RU" altLang="ru-RU" smtClean="0">
                <a:latin typeface="OfficinaSansCTT" pitchFamily="2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4832350" y="6264446"/>
              <a:ext cx="170045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Прямоугольник 2"/>
          <p:cNvSpPr>
            <a:spLocks noChangeArrowheads="1"/>
          </p:cNvSpPr>
          <p:nvPr/>
        </p:nvSpPr>
        <p:spPr bwMode="auto">
          <a:xfrm>
            <a:off x="631825" y="1700808"/>
            <a:ext cx="2655888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+mn-lt"/>
              </a:rPr>
              <a:t>По </a:t>
            </a:r>
            <a:r>
              <a:rPr lang="ru-RU" altLang="ru-RU" b="1" dirty="0" smtClean="0">
                <a:latin typeface="+mn-lt"/>
              </a:rPr>
              <a:t>241</a:t>
            </a:r>
            <a:r>
              <a:rPr lang="ru-RU" altLang="ru-RU" b="1" dirty="0">
                <a:latin typeface="+mn-lt"/>
              </a:rPr>
              <a:t> </a:t>
            </a:r>
            <a:r>
              <a:rPr lang="ru-RU" altLang="ru-RU" dirty="0" smtClean="0">
                <a:latin typeface="+mn-lt"/>
              </a:rPr>
              <a:t>обращениям </a:t>
            </a:r>
            <a:r>
              <a:rPr lang="ru-RU" altLang="ru-RU" dirty="0">
                <a:latin typeface="+mn-lt"/>
              </a:rPr>
              <a:t>жителей, КСН и районных администраций с 27 января 2014 года </a:t>
            </a:r>
            <a:r>
              <a:rPr lang="ru-RU" altLang="ru-RU" dirty="0" smtClean="0">
                <a:latin typeface="+mn-lt"/>
              </a:rPr>
              <a:t>начата реализация проекта </a:t>
            </a:r>
            <a:r>
              <a:rPr lang="ru-RU" altLang="ru-RU" dirty="0">
                <a:latin typeface="+mn-lt"/>
              </a:rPr>
              <a:t>по удалению аварийных деревьев и их </a:t>
            </a:r>
            <a:r>
              <a:rPr lang="ru-RU" altLang="ru-RU" dirty="0" err="1">
                <a:latin typeface="+mn-lt"/>
              </a:rPr>
              <a:t>кронированию</a:t>
            </a:r>
            <a:r>
              <a:rPr lang="ru-RU" altLang="ru-RU" dirty="0">
                <a:latin typeface="+mn-lt"/>
              </a:rPr>
              <a:t> (обрезке). </a:t>
            </a:r>
          </a:p>
        </p:txBody>
      </p:sp>
      <p:sp>
        <p:nvSpPr>
          <p:cNvPr id="29" name="Прямоугольник 1"/>
          <p:cNvSpPr>
            <a:spLocks noChangeArrowheads="1"/>
          </p:cNvSpPr>
          <p:nvPr/>
        </p:nvSpPr>
        <p:spPr bwMode="auto">
          <a:xfrm>
            <a:off x="488504" y="503238"/>
            <a:ext cx="30765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ru-RU" altLang="ru-RU" sz="1800" b="1" dirty="0">
                <a:solidFill>
                  <a:srgbClr val="C40000"/>
                </a:solidFill>
                <a:latin typeface="+mn-lt"/>
              </a:rPr>
              <a:t>ПРОЕКТ ПО УДАЛЕНИЮ АВАРИЙНЫХ ДЕРЕВЬЕВ И ИХ КРОНИРОВАНИЮ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17296" y="116632"/>
            <a:ext cx="195374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Проекты 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275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 txBox="1">
            <a:spLocks/>
          </p:cNvSpPr>
          <p:nvPr/>
        </p:nvSpPr>
        <p:spPr bwMode="auto">
          <a:xfrm>
            <a:off x="0" y="0"/>
            <a:ext cx="9918700" cy="6508750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400" b="1" smtClean="0">
                <a:solidFill>
                  <a:srgbClr val="C40000"/>
                </a:solidFill>
                <a:latin typeface="OfficinaSansC" pitchFamily="82" charset="0"/>
              </a:rPr>
              <a:t> </a:t>
            </a:r>
          </a:p>
          <a:p>
            <a:pPr eaLnBrk="1" hangingPunct="1">
              <a:defRPr/>
            </a:pPr>
            <a:endParaRPr lang="ru-RU" altLang="ru-RU" sz="1400" smtClean="0">
              <a:latin typeface="OfficinaSansC" pitchFamily="82" charset="0"/>
            </a:endParaRPr>
          </a:p>
        </p:txBody>
      </p:sp>
      <p:sp>
        <p:nvSpPr>
          <p:cNvPr id="6" name="Текст 6"/>
          <p:cNvSpPr txBox="1">
            <a:spLocks/>
          </p:cNvSpPr>
          <p:nvPr/>
        </p:nvSpPr>
        <p:spPr bwMode="auto">
          <a:xfrm>
            <a:off x="633413" y="404664"/>
            <a:ext cx="6551835" cy="307777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b="1" dirty="0" smtClean="0">
                <a:solidFill>
                  <a:srgbClr val="C40000"/>
                </a:solidFill>
                <a:latin typeface="+mn-lt"/>
              </a:rPr>
              <a:t>ПРОЕКТ «ЗЕЛЕНЫЙ РОСТОК»</a:t>
            </a:r>
            <a:endParaRPr lang="ru-RU" altLang="ru-RU" sz="2000" b="1" dirty="0" smtClean="0">
              <a:solidFill>
                <a:srgbClr val="C40000"/>
              </a:solidFill>
              <a:latin typeface="OfficinaSansCTT" pitchFamily="2" charset="0"/>
            </a:endParaRPr>
          </a:p>
        </p:txBody>
      </p:sp>
      <p:pic>
        <p:nvPicPr>
          <p:cNvPr id="13316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Текст 5"/>
          <p:cNvSpPr>
            <a:spLocks noGrp="1"/>
          </p:cNvSpPr>
          <p:nvPr>
            <p:ph type="body" sz="quarter" idx="13"/>
          </p:nvPr>
        </p:nvSpPr>
        <p:spPr>
          <a:xfrm>
            <a:off x="633413" y="1089025"/>
            <a:ext cx="2879427" cy="5262979"/>
          </a:xfrm>
        </p:spPr>
        <p:txBody>
          <a:bodyPr wrap="square" lIns="0" tIns="0" rIns="0" bIns="0">
            <a:spAutoFit/>
          </a:bodyPr>
          <a:lstStyle/>
          <a:p>
            <a:pPr marL="0" indent="0"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ru-RU" altLang="ru-RU" sz="1800" dirty="0" smtClean="0"/>
              <a:t>С целью всестороннего экологического воспитания юного поколения и развития практических навыков и умений, которые пригодятся детям  в дальнейшей жизни и профессиональной подготовке, по инициативе ЗЦМ и при поддержке Управления образования Мариупольского городского совета, Центров внешкольной работы по месту жительства, в Мариуполе стартовал проект «Зеленый росток».</a:t>
            </a:r>
          </a:p>
        </p:txBody>
      </p:sp>
      <p:sp>
        <p:nvSpPr>
          <p:cNvPr id="24" name="Текст 6"/>
          <p:cNvSpPr txBox="1">
            <a:spLocks/>
          </p:cNvSpPr>
          <p:nvPr/>
        </p:nvSpPr>
        <p:spPr bwMode="auto">
          <a:xfrm>
            <a:off x="3548459" y="5185024"/>
            <a:ext cx="4860925" cy="720080"/>
          </a:xfrm>
          <a:prstGeom prst="rect">
            <a:avLst/>
          </a:prstGeom>
          <a:solidFill>
            <a:srgbClr val="C40000"/>
          </a:solidFill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8000" tIns="36000" rIns="108000" bIns="360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ts val="1400"/>
              </a:spcAft>
              <a:defRPr/>
            </a:pPr>
            <a:r>
              <a:rPr lang="ru-RU" altLang="ru-RU" sz="1400" b="1" dirty="0" smtClean="0">
                <a:solidFill>
                  <a:schemeClr val="bg1"/>
                </a:solidFill>
                <a:latin typeface="+mn-lt"/>
              </a:rPr>
              <a:t>В 2014 ГОДУ ЗАНЯТИЯ ПО ПРОГРАММЕ </a:t>
            </a:r>
            <a:br>
              <a:rPr lang="ru-RU" altLang="ru-RU" sz="1400" b="1" dirty="0" smtClean="0">
                <a:solidFill>
                  <a:schemeClr val="bg1"/>
                </a:solidFill>
                <a:latin typeface="+mn-lt"/>
              </a:rPr>
            </a:br>
            <a:r>
              <a:rPr lang="ru-RU" altLang="ru-RU" sz="1400" b="1" dirty="0" smtClean="0">
                <a:solidFill>
                  <a:schemeClr val="bg1"/>
                </a:solidFill>
                <a:latin typeface="+mn-lt"/>
              </a:rPr>
              <a:t>ОРГАНИЗОВАНЫ В 10 КЛУБАХ </a:t>
            </a:r>
          </a:p>
        </p:txBody>
      </p:sp>
      <p:sp>
        <p:nvSpPr>
          <p:cNvPr id="16" name="Текст 6"/>
          <p:cNvSpPr txBox="1">
            <a:spLocks/>
          </p:cNvSpPr>
          <p:nvPr/>
        </p:nvSpPr>
        <p:spPr bwMode="auto">
          <a:xfrm>
            <a:off x="8068597" y="5948511"/>
            <a:ext cx="1711325" cy="504825"/>
          </a:xfrm>
          <a:prstGeom prst="rect">
            <a:avLst/>
          </a:prstGeom>
          <a:solidFill>
            <a:srgbClr val="C40000"/>
          </a:solidFill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8000" tIns="36000" rIns="108000" bIns="360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1400" b="1" dirty="0" smtClean="0">
                <a:solidFill>
                  <a:schemeClr val="bg1"/>
                </a:solidFill>
                <a:latin typeface="OfficinaSansCTT" pitchFamily="2" charset="0"/>
              </a:rPr>
              <a:t>БЮДЖЕТ </a:t>
            </a:r>
            <a:r>
              <a:rPr lang="ru-RU" altLang="ru-RU" sz="1400" b="1" dirty="0" smtClean="0">
                <a:solidFill>
                  <a:schemeClr val="bg1"/>
                </a:solidFill>
                <a:latin typeface="+mn-lt"/>
              </a:rPr>
              <a:t>2014г.:</a:t>
            </a:r>
            <a:endParaRPr lang="ru-RU" altLang="ru-RU" sz="1400" b="1" dirty="0" smtClean="0">
              <a:solidFill>
                <a:schemeClr val="bg1"/>
              </a:solidFill>
              <a:latin typeface="OfficinaSansCTT" pitchFamily="2" charset="0"/>
            </a:endParaRPr>
          </a:p>
          <a:p>
            <a:pPr algn="ctr">
              <a:defRPr/>
            </a:pPr>
            <a:r>
              <a:rPr lang="ru-RU" altLang="ru-RU" sz="1400" b="1" dirty="0" smtClean="0">
                <a:solidFill>
                  <a:schemeClr val="bg1"/>
                </a:solidFill>
                <a:latin typeface="+mn-lt"/>
              </a:rPr>
              <a:t>200 тыс. </a:t>
            </a:r>
            <a:r>
              <a:rPr lang="ru-RU" altLang="ru-RU" sz="1400" b="1" dirty="0" err="1" smtClean="0">
                <a:solidFill>
                  <a:schemeClr val="bg1"/>
                </a:solidFill>
                <a:latin typeface="+mn-lt"/>
              </a:rPr>
              <a:t>грн</a:t>
            </a:r>
            <a:endParaRPr lang="ru-RU" altLang="ru-RU" sz="14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01" y="3140968"/>
            <a:ext cx="3530987" cy="19578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/>
          <a:stretch/>
        </p:blipFill>
        <p:spPr>
          <a:xfrm>
            <a:off x="6905767" y="3140968"/>
            <a:ext cx="2808902" cy="19578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01" y="772301"/>
            <a:ext cx="3137894" cy="23524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22" y="772300"/>
            <a:ext cx="3667627" cy="235244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617296" y="116632"/>
            <a:ext cx="195374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Проекты 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8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 txBox="1">
            <a:spLocks/>
          </p:cNvSpPr>
          <p:nvPr/>
        </p:nvSpPr>
        <p:spPr bwMode="auto">
          <a:xfrm>
            <a:off x="0" y="16594"/>
            <a:ext cx="9918700" cy="6508750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400" b="1" smtClean="0">
                <a:solidFill>
                  <a:srgbClr val="C40000"/>
                </a:solidFill>
                <a:latin typeface="OfficinaSansC" pitchFamily="82" charset="0"/>
              </a:rPr>
              <a:t> </a:t>
            </a:r>
          </a:p>
          <a:p>
            <a:pPr eaLnBrk="1" hangingPunct="1">
              <a:defRPr/>
            </a:pPr>
            <a:endParaRPr lang="ru-RU" altLang="ru-RU" sz="1400" smtClean="0">
              <a:latin typeface="OfficinaSansC" pitchFamily="82" charset="0"/>
            </a:endParaRPr>
          </a:p>
        </p:txBody>
      </p:sp>
      <p:sp>
        <p:nvSpPr>
          <p:cNvPr id="6" name="Текст 6"/>
          <p:cNvSpPr txBox="1">
            <a:spLocks/>
          </p:cNvSpPr>
          <p:nvPr/>
        </p:nvSpPr>
        <p:spPr bwMode="auto">
          <a:xfrm>
            <a:off x="633413" y="495300"/>
            <a:ext cx="6551835" cy="307777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b="1" dirty="0" smtClean="0">
                <a:solidFill>
                  <a:srgbClr val="C40000"/>
                </a:solidFill>
                <a:latin typeface="+mn-lt"/>
              </a:rPr>
              <a:t>ИЗДАНИЕ УЧЕБНИКА-МЕТОДИЧЕСКОГО ПОСОБИЯ </a:t>
            </a:r>
            <a:endParaRPr lang="ru-RU" altLang="ru-RU" sz="2000" b="1" dirty="0" smtClean="0">
              <a:solidFill>
                <a:srgbClr val="C40000"/>
              </a:solidFill>
              <a:latin typeface="OfficinaSansCTT" pitchFamily="2" charset="0"/>
            </a:endParaRPr>
          </a:p>
        </p:txBody>
      </p:sp>
      <p:pic>
        <p:nvPicPr>
          <p:cNvPr id="13316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Текст 5"/>
          <p:cNvSpPr>
            <a:spLocks noGrp="1"/>
          </p:cNvSpPr>
          <p:nvPr>
            <p:ph type="body" sz="quarter" idx="13"/>
          </p:nvPr>
        </p:nvSpPr>
        <p:spPr>
          <a:xfrm>
            <a:off x="633413" y="1168871"/>
            <a:ext cx="2879427" cy="4924425"/>
          </a:xfrm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ru-RU" sz="1600" dirty="0"/>
              <a:t>Издание предназначено для всех неравнодушных к проблеме окружающей среды возрасте 11-15лет и старше. В нем читатель найдет советы по бережному отношению к ресурсов, решения проблемы бытовых отходов, а также, как практически приобщиться </a:t>
            </a:r>
            <a:r>
              <a:rPr lang="ru-RU" sz="1600" dirty="0" smtClean="0"/>
              <a:t>к охране </a:t>
            </a:r>
            <a:r>
              <a:rPr lang="ru-RU" sz="1600" dirty="0"/>
              <a:t>природы. Издание содержит перечень занятий с теоретическими, </a:t>
            </a:r>
            <a:r>
              <a:rPr lang="ru-RU" sz="1600" dirty="0" smtClean="0"/>
              <a:t>практическими и </a:t>
            </a:r>
            <a:r>
              <a:rPr lang="ru-RU" sz="1600" dirty="0"/>
              <a:t>познавательно - развлекательными компонентами, соответствующие </a:t>
            </a:r>
            <a:r>
              <a:rPr lang="ru-RU" sz="1600" dirty="0" smtClean="0"/>
              <a:t>календарному учебному </a:t>
            </a:r>
            <a:r>
              <a:rPr lang="ru-RU" sz="1600" dirty="0"/>
              <a:t>году.</a:t>
            </a:r>
          </a:p>
          <a:p>
            <a:pPr marL="0" indent="0">
              <a:spcBef>
                <a:spcPct val="0"/>
              </a:spcBef>
              <a:spcAft>
                <a:spcPts val="1400"/>
              </a:spcAft>
              <a:buFontTx/>
              <a:buNone/>
            </a:pPr>
            <a:endParaRPr lang="ru-RU" altLang="ru-RU" sz="1600" dirty="0" smtClean="0">
              <a:latin typeface="OfficinaSansCTT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17296" y="116632"/>
            <a:ext cx="195374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Проекты 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t="12123" r="16647" b="6878"/>
          <a:stretch/>
        </p:blipFill>
        <p:spPr>
          <a:xfrm>
            <a:off x="3800871" y="943124"/>
            <a:ext cx="4793295" cy="3385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t="12123" r="16786" b="6878"/>
          <a:stretch/>
        </p:blipFill>
        <p:spPr>
          <a:xfrm>
            <a:off x="5268291" y="3254375"/>
            <a:ext cx="4358772" cy="308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61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 txBox="1">
            <a:spLocks/>
          </p:cNvSpPr>
          <p:nvPr/>
        </p:nvSpPr>
        <p:spPr bwMode="auto">
          <a:xfrm>
            <a:off x="0" y="0"/>
            <a:ext cx="9918700" cy="6508750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400" b="1" smtClean="0">
                <a:solidFill>
                  <a:srgbClr val="C40000"/>
                </a:solidFill>
                <a:latin typeface="OfficinaSansC" pitchFamily="82" charset="0"/>
              </a:rPr>
              <a:t> </a:t>
            </a:r>
          </a:p>
          <a:p>
            <a:pPr eaLnBrk="1" hangingPunct="1">
              <a:defRPr/>
            </a:pPr>
            <a:endParaRPr lang="ru-RU" altLang="ru-RU" sz="1400" smtClean="0">
              <a:latin typeface="OfficinaSansC" pitchFamily="82" charset="0"/>
            </a:endParaRPr>
          </a:p>
        </p:txBody>
      </p:sp>
      <p:sp>
        <p:nvSpPr>
          <p:cNvPr id="6" name="Текст 6"/>
          <p:cNvSpPr txBox="1">
            <a:spLocks/>
          </p:cNvSpPr>
          <p:nvPr/>
        </p:nvSpPr>
        <p:spPr bwMode="auto">
          <a:xfrm>
            <a:off x="344488" y="404664"/>
            <a:ext cx="7415931" cy="553998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b="1" dirty="0" smtClean="0">
                <a:solidFill>
                  <a:srgbClr val="C40000"/>
                </a:solidFill>
                <a:latin typeface="+mn-lt"/>
              </a:rPr>
              <a:t>СОВМЕСТНЫЙ ПРОЕКТ С ХАРЬКОВСКИМ НАЦИОНАЛЬНЫМ АГРАРНЫМ УНИВЕРСИТЕТОМ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8" r="12720"/>
          <a:stretch/>
        </p:blipFill>
        <p:spPr>
          <a:xfrm>
            <a:off x="2825088" y="3327843"/>
            <a:ext cx="2920002" cy="3052107"/>
          </a:xfrm>
          <a:prstGeom prst="rect">
            <a:avLst/>
          </a:prstGeom>
        </p:spPr>
      </p:pic>
      <p:pic>
        <p:nvPicPr>
          <p:cNvPr id="16388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Текст 5"/>
          <p:cNvSpPr>
            <a:spLocks noGrp="1"/>
          </p:cNvSpPr>
          <p:nvPr>
            <p:ph type="body" sz="quarter" idx="13"/>
          </p:nvPr>
        </p:nvSpPr>
        <p:spPr>
          <a:xfrm>
            <a:off x="272480" y="1089025"/>
            <a:ext cx="2519362" cy="3693319"/>
          </a:xfrm>
        </p:spPr>
        <p:txBody>
          <a:bodyPr lIns="0" tIns="0" rIns="0" bIns="0">
            <a:spAutoFit/>
          </a:bodyPr>
          <a:lstStyle/>
          <a:p>
            <a:pPr marL="0" indent="0"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ru-RU" altLang="ru-RU" sz="1600" dirty="0" smtClean="0"/>
              <a:t>Мариупольский городской совет при финансовой поддержке «Зеленого центра Метинвест» совместно с Харьковским национальным аграрным университетом им.</a:t>
            </a:r>
            <a:r>
              <a:rPr lang="en-US" altLang="ru-RU" sz="1600" dirty="0" smtClean="0"/>
              <a:t> </a:t>
            </a:r>
            <a:r>
              <a:rPr lang="ru-RU" altLang="ru-RU" sz="1600" dirty="0" smtClean="0"/>
              <a:t>Докучаева планирует реализовать программу по разработке типовых проектов по</a:t>
            </a:r>
            <a:r>
              <a:rPr lang="en-US" altLang="ru-RU" sz="1600" dirty="0" smtClean="0"/>
              <a:t> </a:t>
            </a:r>
            <a:r>
              <a:rPr lang="ru-RU" altLang="ru-RU" sz="1600" dirty="0" smtClean="0"/>
              <a:t>благоустройству и озеленению придомовых территорий города Мариуполя. </a:t>
            </a:r>
          </a:p>
        </p:txBody>
      </p:sp>
      <p:pic>
        <p:nvPicPr>
          <p:cNvPr id="14345" name="Picture 9" descr="E:\Work\zeleny_centr_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75" y="5361909"/>
            <a:ext cx="1420812" cy="527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89" y="3720002"/>
            <a:ext cx="4030860" cy="26697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88" y="1052736"/>
            <a:ext cx="4026347" cy="2680037"/>
          </a:xfrm>
          <a:prstGeom prst="rect">
            <a:avLst/>
          </a:prstGeom>
        </p:spPr>
      </p:pic>
      <p:pic>
        <p:nvPicPr>
          <p:cNvPr id="14344" name="Picture 8" descr="E:\Work\gerb_Mariupo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472" y="5061872"/>
            <a:ext cx="954088" cy="11271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15" b="13466"/>
          <a:stretch/>
        </p:blipFill>
        <p:spPr>
          <a:xfrm>
            <a:off x="2825089" y="1057610"/>
            <a:ext cx="3425586" cy="26751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17296" y="116632"/>
            <a:ext cx="195374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Проекты 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189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 txBox="1">
            <a:spLocks/>
          </p:cNvSpPr>
          <p:nvPr/>
        </p:nvSpPr>
        <p:spPr bwMode="auto">
          <a:xfrm>
            <a:off x="0" y="0"/>
            <a:ext cx="9906000" cy="648970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800"/>
              </a:spcAft>
              <a:defRPr/>
            </a:pPr>
            <a:r>
              <a:rPr lang="ru-RU" altLang="ru-RU" b="1" dirty="0" smtClean="0">
                <a:solidFill>
                  <a:srgbClr val="C40000"/>
                </a:solidFill>
                <a:latin typeface="OfficinaSansC" pitchFamily="82" charset="0"/>
              </a:rPr>
              <a:t> </a:t>
            </a:r>
            <a:endParaRPr lang="ru-RU" altLang="ru-RU" sz="2400" b="1" dirty="0" smtClean="0">
              <a:solidFill>
                <a:srgbClr val="C40000"/>
              </a:solidFill>
              <a:latin typeface="OfficinaSansC" pitchFamily="82" charset="0"/>
            </a:endParaRPr>
          </a:p>
        </p:txBody>
      </p:sp>
      <p:pic>
        <p:nvPicPr>
          <p:cNvPr id="7171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88" y="260648"/>
            <a:ext cx="5715000" cy="4038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3" y="4265486"/>
            <a:ext cx="9459416" cy="2203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473" y="260648"/>
            <a:ext cx="489654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40000"/>
                </a:solidFill>
              </a:rPr>
              <a:t>Мариуполь, Украина</a:t>
            </a:r>
            <a:r>
              <a:rPr lang="ru-RU" dirty="0" smtClean="0">
                <a:solidFill>
                  <a:srgbClr val="C40000"/>
                </a:solidFill>
              </a:rPr>
              <a:t>,</a:t>
            </a:r>
          </a:p>
          <a:p>
            <a:r>
              <a:rPr lang="ru-RU" dirty="0" smtClean="0">
                <a:solidFill>
                  <a:srgbClr val="C40000"/>
                </a:solidFill>
              </a:rPr>
              <a:t>Донецкая область.</a:t>
            </a:r>
          </a:p>
          <a:p>
            <a:r>
              <a:rPr lang="ru-RU" dirty="0" smtClean="0">
                <a:solidFill>
                  <a:srgbClr val="C40000"/>
                </a:solidFill>
              </a:rPr>
              <a:t>Образован 1778 году</a:t>
            </a:r>
          </a:p>
          <a:p>
            <a:r>
              <a:rPr lang="ru-RU" b="1" dirty="0" smtClean="0">
                <a:solidFill>
                  <a:srgbClr val="C40000"/>
                </a:solidFill>
              </a:rPr>
              <a:t>Проживает около 460 тыс. человек</a:t>
            </a:r>
          </a:p>
          <a:p>
            <a:r>
              <a:rPr lang="ru-RU" dirty="0" smtClean="0">
                <a:solidFill>
                  <a:srgbClr val="C40000"/>
                </a:solidFill>
                <a:effectLst>
                  <a:innerShdw blurRad="114300">
                    <a:prstClr val="black"/>
                  </a:innerShdw>
                </a:effectLst>
              </a:rPr>
              <a:t>Зарегистрировано более 60 предприятий</a:t>
            </a:r>
          </a:p>
          <a:p>
            <a:endParaRPr lang="ru-RU" b="1" dirty="0" smtClean="0">
              <a:effectLst>
                <a:innerShdw blurRad="114300">
                  <a:prstClr val="black"/>
                </a:innerShdw>
              </a:effectLst>
            </a:endParaRPr>
          </a:p>
          <a:p>
            <a:r>
              <a:rPr lang="ru-RU" b="1" dirty="0" smtClean="0">
                <a:effectLst>
                  <a:innerShdw blurRad="114300">
                    <a:prstClr val="black"/>
                  </a:innerShdw>
                </a:effectLst>
              </a:rPr>
              <a:t>Мариуполь</a:t>
            </a:r>
            <a:r>
              <a:rPr lang="ru-RU" b="1" dirty="0">
                <a:effectLst>
                  <a:innerShdw blurRad="114300">
                    <a:prstClr val="black"/>
                  </a:innerShdw>
                </a:effectLst>
              </a:rPr>
              <a:t> — </a:t>
            </a:r>
            <a:r>
              <a:rPr lang="ru-RU" b="1" dirty="0" smtClean="0">
                <a:effectLst>
                  <a:innerShdw blurRad="114300">
                    <a:prstClr val="black"/>
                  </a:innerShdw>
                </a:effectLst>
              </a:rPr>
              <a:t>до 2014 года был первым городом </a:t>
            </a:r>
            <a:r>
              <a:rPr lang="ru-RU" b="1" dirty="0">
                <a:effectLst>
                  <a:innerShdw blurRad="114300">
                    <a:prstClr val="black"/>
                  </a:innerShdw>
                </a:effectLst>
              </a:rPr>
              <a:t>по объёмам загрязнения атмосферы от стационарных источников загрязнения Украины и Европы</a:t>
            </a:r>
            <a:r>
              <a:rPr lang="ru-RU" dirty="0" smtClean="0"/>
              <a:t>. </a:t>
            </a:r>
          </a:p>
          <a:p>
            <a:r>
              <a:rPr lang="ru-RU" sz="2000" b="1" dirty="0" smtClean="0">
                <a:solidFill>
                  <a:srgbClr val="DA251D"/>
                </a:solidFill>
              </a:rPr>
              <a:t>Сегодня занимает 7-е место по уровню загрязнения атмосферы.</a:t>
            </a:r>
          </a:p>
        </p:txBody>
      </p:sp>
    </p:spTree>
    <p:extLst>
      <p:ext uri="{BB962C8B-B14F-4D97-AF65-F5344CB8AC3E}">
        <p14:creationId xmlns:p14="http://schemas.microsoft.com/office/powerpoint/2010/main" val="209542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 txBox="1">
            <a:spLocks/>
          </p:cNvSpPr>
          <p:nvPr/>
        </p:nvSpPr>
        <p:spPr bwMode="auto">
          <a:xfrm>
            <a:off x="-18393" y="14326"/>
            <a:ext cx="9918700" cy="6508750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400" b="1" smtClean="0">
                <a:solidFill>
                  <a:srgbClr val="C40000"/>
                </a:solidFill>
                <a:latin typeface="OfficinaSansC" pitchFamily="82" charset="0"/>
              </a:rPr>
              <a:t> </a:t>
            </a:r>
          </a:p>
          <a:p>
            <a:pPr eaLnBrk="1" hangingPunct="1">
              <a:defRPr/>
            </a:pPr>
            <a:endParaRPr lang="ru-RU" altLang="ru-RU" sz="1400" smtClean="0">
              <a:latin typeface="OfficinaSansC" pitchFamily="82" charset="0"/>
            </a:endParaRPr>
          </a:p>
        </p:txBody>
      </p:sp>
      <p:sp>
        <p:nvSpPr>
          <p:cNvPr id="6" name="Текст 6"/>
          <p:cNvSpPr txBox="1">
            <a:spLocks/>
          </p:cNvSpPr>
          <p:nvPr/>
        </p:nvSpPr>
        <p:spPr bwMode="auto">
          <a:xfrm>
            <a:off x="344488" y="404664"/>
            <a:ext cx="7415931" cy="307777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b="1" dirty="0" smtClean="0">
                <a:solidFill>
                  <a:srgbClr val="C40000"/>
                </a:solidFill>
                <a:latin typeface="+mn-lt"/>
              </a:rPr>
              <a:t>ЭКСКУРСИИ НА КОМБИНАТЫ ЖИТЕЛЕЙ ГОРОДА</a:t>
            </a:r>
          </a:p>
        </p:txBody>
      </p:sp>
      <p:pic>
        <p:nvPicPr>
          <p:cNvPr id="16388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Текст 5"/>
          <p:cNvSpPr>
            <a:spLocks noGrp="1"/>
          </p:cNvSpPr>
          <p:nvPr>
            <p:ph type="body" sz="quarter" idx="13"/>
          </p:nvPr>
        </p:nvSpPr>
        <p:spPr>
          <a:xfrm>
            <a:off x="272480" y="1089025"/>
            <a:ext cx="5328592" cy="4136517"/>
          </a:xfrm>
        </p:spPr>
        <p:txBody>
          <a:bodyPr wrap="square" lIns="0" tIns="0" rIns="0" bIns="0">
            <a:spAutoFit/>
          </a:bodyPr>
          <a:lstStyle/>
          <a:p>
            <a:r>
              <a:rPr lang="ru-RU" sz="1600" dirty="0"/>
              <a:t>Проект «Экскурсии на комбинаты» совместный проект ЗЦМ, АС и ММКИ для общественности города с целью знакомства </a:t>
            </a:r>
            <a:r>
              <a:rPr lang="ru-RU" sz="1600" dirty="0" err="1"/>
              <a:t>мариупольцев</a:t>
            </a:r>
            <a:r>
              <a:rPr lang="ru-RU" sz="1600" dirty="0"/>
              <a:t>  с деятельностью промышленных предприятий, историей металлургических комбинатов, производственными мощностями, программами модернизации и </a:t>
            </a:r>
            <a:r>
              <a:rPr lang="ru-RU" sz="1600" dirty="0" err="1"/>
              <a:t>техперевооружения</a:t>
            </a:r>
            <a:r>
              <a:rPr lang="ru-RU" sz="1600" dirty="0"/>
              <a:t>, природоохранной деятельностью и т.д. </a:t>
            </a: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r>
              <a:rPr lang="ru-RU" sz="1600" dirty="0"/>
              <a:t> </a:t>
            </a:r>
            <a:r>
              <a:rPr lang="ru-RU" sz="1600" dirty="0" smtClean="0"/>
              <a:t>Проект</a:t>
            </a:r>
            <a:r>
              <a:rPr lang="ru-RU" sz="1600" dirty="0"/>
              <a:t>, стартовавший в мае,  уже получил немало позитивных откликов от участников экскурсий. В их числе- члены общественной организации «Защита детей войны», ветераны </a:t>
            </a:r>
            <a:r>
              <a:rPr lang="ru-RU" sz="1600" dirty="0" err="1"/>
              <a:t>АСи</a:t>
            </a:r>
            <a:r>
              <a:rPr lang="ru-RU" sz="1600" dirty="0"/>
              <a:t> ММКИ. </a:t>
            </a:r>
          </a:p>
          <a:p>
            <a:pPr marL="0" indent="0">
              <a:buNone/>
            </a:pPr>
            <a:endParaRPr lang="ru-RU" sz="1600" dirty="0"/>
          </a:p>
          <a:p>
            <a:r>
              <a:rPr lang="ru-RU" sz="1600" dirty="0"/>
              <a:t>Проект рассчитан для  жителей города в возрасте от 18 до 65 лет.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17296" y="116632"/>
            <a:ext cx="195374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Проекты 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296" y="1057067"/>
            <a:ext cx="3810000" cy="2400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296" y="3645024"/>
            <a:ext cx="38100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9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 txBox="1">
            <a:spLocks/>
          </p:cNvSpPr>
          <p:nvPr/>
        </p:nvSpPr>
        <p:spPr bwMode="auto">
          <a:xfrm>
            <a:off x="0" y="0"/>
            <a:ext cx="9918700" cy="6508750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400" b="1" smtClean="0">
                <a:solidFill>
                  <a:srgbClr val="C40000"/>
                </a:solidFill>
                <a:latin typeface="OfficinaSansC" pitchFamily="82" charset="0"/>
              </a:rPr>
              <a:t> </a:t>
            </a:r>
          </a:p>
          <a:p>
            <a:pPr eaLnBrk="1" hangingPunct="1">
              <a:defRPr/>
            </a:pPr>
            <a:endParaRPr lang="ru-RU" altLang="ru-RU" sz="1400" smtClean="0">
              <a:latin typeface="OfficinaSansC" pitchFamily="82" charset="0"/>
            </a:endParaRPr>
          </a:p>
        </p:txBody>
      </p:sp>
      <p:sp>
        <p:nvSpPr>
          <p:cNvPr id="6" name="Текст 6"/>
          <p:cNvSpPr txBox="1">
            <a:spLocks/>
          </p:cNvSpPr>
          <p:nvPr/>
        </p:nvSpPr>
        <p:spPr bwMode="auto">
          <a:xfrm>
            <a:off x="633413" y="496888"/>
            <a:ext cx="6434137" cy="553998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b="1" dirty="0" smtClean="0">
                <a:solidFill>
                  <a:srgbClr val="C40000"/>
                </a:solidFill>
                <a:latin typeface="+mn-lt"/>
              </a:rPr>
              <a:t>ПРОЕКТ ПО БЛАГОУСТРОЙСТВУ СТУДЕНЧЕСКОГО ГОРОДКА ПГТУ </a:t>
            </a:r>
            <a:endParaRPr lang="uk-UA" altLang="ru-RU" b="1" dirty="0" smtClean="0">
              <a:solidFill>
                <a:srgbClr val="C40000"/>
              </a:solidFill>
              <a:latin typeface="+mn-lt"/>
            </a:endParaRPr>
          </a:p>
        </p:txBody>
      </p:sp>
      <p:pic>
        <p:nvPicPr>
          <p:cNvPr id="11268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Текст 5"/>
          <p:cNvSpPr>
            <a:spLocks noGrp="1"/>
          </p:cNvSpPr>
          <p:nvPr>
            <p:ph type="body" sz="quarter" idx="13"/>
          </p:nvPr>
        </p:nvSpPr>
        <p:spPr>
          <a:xfrm>
            <a:off x="560512" y="1196752"/>
            <a:ext cx="3384376" cy="5139869"/>
          </a:xfrm>
        </p:spPr>
        <p:txBody>
          <a:bodyPr wrap="square" lIns="0" tIns="0" rIns="0" bIns="0">
            <a:spAutoFit/>
          </a:bodyPr>
          <a:lstStyle/>
          <a:p>
            <a:pPr marL="0" indent="0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1600" b="1" dirty="0" smtClean="0">
                <a:latin typeface="OfficinaSansCTT" pitchFamily="2" charset="0"/>
              </a:rPr>
              <a:t>Как пример реализации проекта от членов горкома ЗЦМ.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1600" dirty="0" smtClean="0">
                <a:latin typeface="OfficinaSansCTT" pitchFamily="2" charset="0"/>
              </a:rPr>
              <a:t>По инициативе студенческого совета и</a:t>
            </a:r>
            <a:r>
              <a:rPr lang="en-US" altLang="ru-RU" sz="1600" dirty="0" smtClean="0">
                <a:latin typeface="OfficinaSansCTT" pitchFamily="2" charset="0"/>
              </a:rPr>
              <a:t> </a:t>
            </a:r>
            <a:r>
              <a:rPr lang="ru-RU" altLang="ru-RU" sz="1600" dirty="0" smtClean="0">
                <a:latin typeface="OfficinaSansCTT" pitchFamily="2" charset="0"/>
              </a:rPr>
              <a:t>профкома Приазовского государственного технического университета и поддержке «Зеленого центра </a:t>
            </a:r>
            <a:r>
              <a:rPr lang="ru-RU" altLang="ru-RU" sz="1600" dirty="0" err="1" smtClean="0">
                <a:latin typeface="OfficinaSansCTT" pitchFamily="2" charset="0"/>
              </a:rPr>
              <a:t>Метинвеста</a:t>
            </a:r>
            <a:r>
              <a:rPr lang="ru-RU" altLang="ru-RU" sz="1600" dirty="0" smtClean="0">
                <a:latin typeface="OfficinaSansCTT" pitchFamily="2" charset="0"/>
              </a:rPr>
              <a:t>» на</a:t>
            </a:r>
            <a:r>
              <a:rPr lang="en-US" altLang="ru-RU" sz="1600" dirty="0" smtClean="0">
                <a:latin typeface="OfficinaSansCTT" pitchFamily="2" charset="0"/>
              </a:rPr>
              <a:t> </a:t>
            </a:r>
            <a:r>
              <a:rPr lang="ru-RU" altLang="ru-RU" sz="1600" dirty="0" smtClean="0">
                <a:latin typeface="OfficinaSansCTT" pitchFamily="2" charset="0"/>
              </a:rPr>
              <a:t>территории студенческого общежития на ул. </a:t>
            </a:r>
            <a:r>
              <a:rPr lang="ru-RU" altLang="ru-RU" sz="1600" dirty="0" err="1" smtClean="0">
                <a:latin typeface="OfficinaSansCTT" pitchFamily="2" charset="0"/>
              </a:rPr>
              <a:t>Апатова</a:t>
            </a:r>
            <a:r>
              <a:rPr lang="ru-RU" altLang="ru-RU" sz="1600" dirty="0" smtClean="0">
                <a:latin typeface="OfficinaSansCTT" pitchFamily="2" charset="0"/>
              </a:rPr>
              <a:t> планируется реализовать проект «Зеленая площадка общежития №2»</a:t>
            </a:r>
            <a:endParaRPr lang="uk-UA" altLang="ru-RU" sz="1600" dirty="0" smtClean="0">
              <a:latin typeface="OfficinaSansCTT" pitchFamily="2" charset="0"/>
            </a:endParaRPr>
          </a:p>
          <a:p>
            <a:pPr marL="0" indent="0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1600" dirty="0" smtClean="0">
                <a:latin typeface="OfficinaSansCTT" pitchFamily="2" charset="0"/>
              </a:rPr>
              <a:t>На свободной территории площадью </a:t>
            </a:r>
            <a:r>
              <a:rPr lang="uk-UA" altLang="ru-RU" sz="1600" dirty="0" smtClean="0">
                <a:latin typeface="OfficinaSansCTT" pitchFamily="2" charset="0"/>
              </a:rPr>
              <a:t>65</a:t>
            </a:r>
            <a:r>
              <a:rPr lang="ru-RU" altLang="ru-RU" sz="1600" dirty="0" smtClean="0">
                <a:latin typeface="OfficinaSansCTT" pitchFamily="2" charset="0"/>
              </a:rPr>
              <a:t> м², принадлежащей ПГТУ, студенты намерены создать зеленую зону отдыха. </a:t>
            </a:r>
            <a:endParaRPr lang="en-US" altLang="ru-RU" sz="1600" dirty="0" smtClean="0">
              <a:latin typeface="OfficinaSansCTT" pitchFamily="2" charset="0"/>
            </a:endParaRPr>
          </a:p>
          <a:p>
            <a:pPr marL="0" indent="0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1600" dirty="0" smtClean="0">
                <a:latin typeface="OfficinaSansCTT" pitchFamily="2" charset="0"/>
              </a:rPr>
              <a:t>Студенты самостоятельно примут участие в посадке саженцев, </a:t>
            </a:r>
            <a:r>
              <a:rPr lang="ru-RU" altLang="ru-RU" sz="1600" dirty="0" err="1" smtClean="0">
                <a:latin typeface="OfficinaSansCTT" pitchFamily="2" charset="0"/>
              </a:rPr>
              <a:t>стройгруппа</a:t>
            </a:r>
            <a:r>
              <a:rPr lang="ru-RU" altLang="ru-RU" sz="1600" dirty="0" smtClean="0">
                <a:latin typeface="OfficinaSansCTT" pitchFamily="2" charset="0"/>
              </a:rPr>
              <a:t> университета </a:t>
            </a:r>
            <a:r>
              <a:rPr lang="en-US" altLang="ru-RU" sz="1600" dirty="0" smtClean="0">
                <a:latin typeface="OfficinaSansCTT" pitchFamily="2" charset="0"/>
              </a:rPr>
              <a:t>—</a:t>
            </a:r>
            <a:r>
              <a:rPr lang="ru-RU" altLang="ru-RU" sz="1600" dirty="0" smtClean="0">
                <a:latin typeface="OfficinaSansCTT" pitchFamily="2" charset="0"/>
              </a:rPr>
              <a:t> укладке тротуарной плитки. </a:t>
            </a:r>
            <a:endParaRPr lang="uk-UA" altLang="ru-RU" sz="1600" dirty="0" smtClean="0">
              <a:latin typeface="OfficinaSansCTT" pitchFamily="2" charset="0"/>
            </a:endParaRPr>
          </a:p>
        </p:txBody>
      </p:sp>
      <p:pic>
        <p:nvPicPr>
          <p:cNvPr id="9223" name="Picture 3" descr="D:\presentation_04\schem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2525" y="1340768"/>
            <a:ext cx="5586413" cy="457358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17296" y="116632"/>
            <a:ext cx="195374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Проекты 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768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 txBox="1">
            <a:spLocks/>
          </p:cNvSpPr>
          <p:nvPr/>
        </p:nvSpPr>
        <p:spPr bwMode="auto">
          <a:xfrm>
            <a:off x="0" y="0"/>
            <a:ext cx="9918700" cy="6508750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400" b="1" smtClean="0">
                <a:solidFill>
                  <a:srgbClr val="C40000"/>
                </a:solidFill>
                <a:latin typeface="OfficinaSansC" pitchFamily="82" charset="0"/>
              </a:rPr>
              <a:t> </a:t>
            </a:r>
          </a:p>
          <a:p>
            <a:pPr eaLnBrk="1" hangingPunct="1">
              <a:defRPr/>
            </a:pPr>
            <a:endParaRPr lang="ru-RU" altLang="ru-RU" sz="1400" smtClean="0">
              <a:latin typeface="OfficinaSansC" pitchFamily="82" charset="0"/>
            </a:endParaRPr>
          </a:p>
        </p:txBody>
      </p:sp>
      <p:sp>
        <p:nvSpPr>
          <p:cNvPr id="6" name="Текст 6"/>
          <p:cNvSpPr txBox="1">
            <a:spLocks/>
          </p:cNvSpPr>
          <p:nvPr/>
        </p:nvSpPr>
        <p:spPr bwMode="auto">
          <a:xfrm>
            <a:off x="633413" y="496888"/>
            <a:ext cx="8568059" cy="553998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C40000"/>
                </a:solidFill>
                <a:latin typeface="+mn-lt"/>
              </a:rPr>
              <a:t>ИТОГИ РАБОТЫ ОБЩЕСТВЕННОГО СОЮЗА </a:t>
            </a:r>
            <a:r>
              <a:rPr lang="ru-RU" altLang="ru-RU" b="1" dirty="0">
                <a:solidFill>
                  <a:srgbClr val="C40000"/>
                </a:solidFill>
                <a:latin typeface="+mn-lt"/>
              </a:rPr>
              <a:t> </a:t>
            </a:r>
            <a:endParaRPr lang="ru-RU" altLang="ru-RU" b="1" dirty="0" smtClean="0">
              <a:solidFill>
                <a:srgbClr val="C40000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C40000"/>
                </a:solidFill>
                <a:latin typeface="+mn-lt"/>
              </a:rPr>
              <a:t>С НОЯБРЯ 2013 ПО СЕНТЯБРЬ 2014</a:t>
            </a:r>
            <a:endParaRPr lang="uk-UA" altLang="ru-RU" b="1" dirty="0" smtClean="0">
              <a:solidFill>
                <a:srgbClr val="C40000"/>
              </a:solidFill>
              <a:latin typeface="+mn-lt"/>
            </a:endParaRPr>
          </a:p>
        </p:txBody>
      </p:sp>
      <p:pic>
        <p:nvPicPr>
          <p:cNvPr id="11268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3413" y="1196752"/>
            <a:ext cx="482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8464" y="1196752"/>
            <a:ext cx="9649072" cy="38884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478376"/>
              </p:ext>
            </p:extLst>
          </p:nvPr>
        </p:nvGraphicFramePr>
        <p:xfrm>
          <a:off x="344488" y="1381419"/>
          <a:ext cx="4464495" cy="34877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1302"/>
                <a:gridCol w="603310"/>
                <a:gridCol w="889883"/>
              </a:tblGrid>
              <a:tr h="581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Всего выполнено Заявок по  уборке </a:t>
                      </a:r>
                      <a:r>
                        <a:rPr lang="ru-RU" sz="1200" u="none" strike="noStrike" dirty="0" smtClean="0">
                          <a:effectLst/>
                        </a:rPr>
                        <a:t>территории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шт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</a:t>
                      </a:r>
                      <a:r>
                        <a:rPr lang="ru-RU" sz="1200" u="none" strike="noStrike" dirty="0" smtClean="0">
                          <a:effectLst/>
                        </a:rPr>
                        <a:t>98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581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Всего выполнено Заявок по спилу и обрезке </a:t>
                      </a:r>
                      <a:r>
                        <a:rPr lang="ru-RU" sz="1200" u="none" strike="noStrike" dirty="0" smtClean="0">
                          <a:effectLst/>
                        </a:rPr>
                        <a:t>деревьев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шт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871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Всего выполнено Работ по спилу и обрезке </a:t>
                      </a:r>
                      <a:r>
                        <a:rPr lang="ru-RU" sz="1200" u="none" strike="noStrike" dirty="0" smtClean="0">
                          <a:effectLst/>
                        </a:rPr>
                        <a:t>деревьев </a:t>
                      </a:r>
                      <a:r>
                        <a:rPr lang="ru-RU" sz="1200" u="none" strike="noStrike" dirty="0">
                          <a:effectLst/>
                        </a:rPr>
                        <a:t>(кол-во адресов, по которым проводились работы)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шт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</a:t>
                      </a:r>
                      <a:r>
                        <a:rPr lang="ru-RU" sz="1200" u="none" strike="noStrike" dirty="0" smtClean="0">
                          <a:effectLst/>
                        </a:rPr>
                        <a:t>55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581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Общая площадь уборки 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тыс. м2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724,621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581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Покос </a:t>
                      </a:r>
                      <a:r>
                        <a:rPr lang="ru-RU" sz="1200" u="none" strike="noStrike" dirty="0" smtClean="0">
                          <a:effectLst/>
                        </a:rPr>
                        <a:t> трав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тыс. м2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158,495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90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Вывезено мусора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тн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1123,502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534292"/>
              </p:ext>
            </p:extLst>
          </p:nvPr>
        </p:nvGraphicFramePr>
        <p:xfrm>
          <a:off x="5169024" y="1340768"/>
          <a:ext cx="4320480" cy="35283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5454"/>
                <a:gridCol w="583849"/>
                <a:gridCol w="861177"/>
              </a:tblGrid>
              <a:tr h="271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Высадка деревьев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шт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1098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8142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Высажено зеленых </a:t>
                      </a:r>
                      <a:r>
                        <a:rPr lang="ru-RU" sz="1200" u="none" strike="noStrike" dirty="0" smtClean="0">
                          <a:effectLst/>
                        </a:rPr>
                        <a:t>насаждений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</a:rPr>
                        <a:t>шт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1660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8142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К-во вовлеченных активистов и волонтеров (данные отчетов ЗЦМ</a:t>
                      </a:r>
                      <a:r>
                        <a:rPr lang="ru-RU" sz="1200" u="none" strike="noStrike" dirty="0" smtClean="0">
                          <a:effectLst/>
                        </a:rPr>
                        <a:t>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чел.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792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8142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Спил и обрезка аварийных деревьев и </a:t>
                      </a:r>
                      <a:r>
                        <a:rPr lang="ru-RU" sz="1200" u="none" strike="noStrike" dirty="0" smtClean="0">
                          <a:effectLst/>
                        </a:rPr>
                        <a:t>сухостоя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шт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423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1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Вывезено </a:t>
                      </a:r>
                      <a:r>
                        <a:rPr lang="ru-RU" sz="1200" u="none" strike="noStrike" dirty="0" smtClean="0">
                          <a:effectLst/>
                        </a:rPr>
                        <a:t> древесины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тн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173,26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428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Количеством распространенных  буклетов,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 АПМ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шт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220580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4" name="Picture 5" descr="D:\Work\my\Metinvest\ZC\presentation\zeleny_centr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5301208"/>
            <a:ext cx="243205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73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 txBox="1">
            <a:spLocks/>
          </p:cNvSpPr>
          <p:nvPr/>
        </p:nvSpPr>
        <p:spPr bwMode="auto">
          <a:xfrm>
            <a:off x="0" y="31359"/>
            <a:ext cx="9918700" cy="6508750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400" b="1" smtClean="0">
                <a:solidFill>
                  <a:srgbClr val="C40000"/>
                </a:solidFill>
                <a:latin typeface="OfficinaSansC" pitchFamily="82" charset="0"/>
              </a:rPr>
              <a:t> </a:t>
            </a:r>
          </a:p>
          <a:p>
            <a:pPr eaLnBrk="1" hangingPunct="1">
              <a:defRPr/>
            </a:pPr>
            <a:endParaRPr lang="ru-RU" altLang="ru-RU" sz="1400" smtClean="0">
              <a:latin typeface="OfficinaSansC" pitchFamily="82" charset="0"/>
            </a:endParaRPr>
          </a:p>
        </p:txBody>
      </p:sp>
      <p:pic>
        <p:nvPicPr>
          <p:cNvPr id="11268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3413" y="1196752"/>
            <a:ext cx="482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4" name="Picture 5" descr="D:\Work\my\Metinvest\ZC\presentation\zeleny_centr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423205"/>
            <a:ext cx="243205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4536"/>
            <a:ext cx="9918700" cy="23108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24" y="3535173"/>
            <a:ext cx="2333876" cy="15458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696" y="613599"/>
            <a:ext cx="4411004" cy="29215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35" y="3456415"/>
            <a:ext cx="2432720" cy="16218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72" y="613599"/>
            <a:ext cx="1963370" cy="28570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03111"/>
            <a:ext cx="3440831" cy="22789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11" y="3115309"/>
            <a:ext cx="2963623" cy="196291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7" y="608792"/>
            <a:ext cx="1660160" cy="25065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0700" y="1566084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ВМЕСТЕ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МЫ СДЕЛАЕМ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БОЛЬШЕ!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8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 txBox="1">
            <a:spLocks/>
          </p:cNvSpPr>
          <p:nvPr/>
        </p:nvSpPr>
        <p:spPr bwMode="auto">
          <a:xfrm>
            <a:off x="0" y="0"/>
            <a:ext cx="9906000" cy="648970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800"/>
              </a:spcAft>
              <a:defRPr/>
            </a:pPr>
            <a:r>
              <a:rPr lang="ru-RU" altLang="ru-RU" b="1" dirty="0" smtClean="0">
                <a:solidFill>
                  <a:srgbClr val="C40000"/>
                </a:solidFill>
                <a:latin typeface="OfficinaSansC" pitchFamily="82" charset="0"/>
              </a:rPr>
              <a:t> </a:t>
            </a:r>
            <a:endParaRPr lang="ru-RU" altLang="ru-RU" sz="2400" b="1" dirty="0" smtClean="0">
              <a:solidFill>
                <a:srgbClr val="C40000"/>
              </a:solidFill>
              <a:latin typeface="OfficinaSansC" pitchFamily="82" charset="0"/>
            </a:endParaRPr>
          </a:p>
        </p:txBody>
      </p:sp>
      <p:pic>
        <p:nvPicPr>
          <p:cNvPr id="7171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4528" y="285655"/>
            <a:ext cx="86409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DA251D"/>
                </a:solidFill>
              </a:rPr>
              <a:t>В Мариуполе работают два металлургических гиганта: </a:t>
            </a:r>
          </a:p>
          <a:p>
            <a:pPr algn="ctr"/>
            <a:r>
              <a:rPr lang="ru-RU" b="1" dirty="0" smtClean="0">
                <a:solidFill>
                  <a:srgbClr val="DA251D"/>
                </a:solidFill>
              </a:rPr>
              <a:t>комбинат </a:t>
            </a:r>
            <a:r>
              <a:rPr lang="ru-RU" sz="2000" b="1" i="1" dirty="0" smtClean="0">
                <a:solidFill>
                  <a:srgbClr val="DA251D"/>
                </a:solidFill>
              </a:rPr>
              <a:t>АЗОВСТАЛЬ</a:t>
            </a:r>
            <a:r>
              <a:rPr lang="ru-RU" b="1" dirty="0" smtClean="0">
                <a:solidFill>
                  <a:srgbClr val="DA251D"/>
                </a:solidFill>
              </a:rPr>
              <a:t> </a:t>
            </a:r>
            <a:r>
              <a:rPr lang="ru-RU" b="1" i="1" dirty="0" smtClean="0">
                <a:solidFill>
                  <a:srgbClr val="DA251D"/>
                </a:solidFill>
              </a:rPr>
              <a:t>и </a:t>
            </a:r>
            <a:r>
              <a:rPr lang="ru-RU" sz="2000" b="1" i="1" dirty="0" smtClean="0">
                <a:solidFill>
                  <a:srgbClr val="DA251D"/>
                </a:solidFill>
              </a:rPr>
              <a:t>комбинат имени ИЛЬИЧА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403"/>
            <a:ext cx="9906000" cy="4957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4888" y="1112545"/>
            <a:ext cx="57606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Свыше 50 тысяч работников;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Каждая третья гривна в бюджете города заработана на комбинатах;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Свыше 40 миллионов гривен инвестиций в инфраструктуру города только за 2014 год </a:t>
            </a:r>
            <a:endParaRPr lang="ru-RU" sz="2800" b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4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 txBox="1">
            <a:spLocks/>
          </p:cNvSpPr>
          <p:nvPr/>
        </p:nvSpPr>
        <p:spPr bwMode="auto">
          <a:xfrm>
            <a:off x="0" y="0"/>
            <a:ext cx="9906000" cy="648970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800"/>
              </a:spcAft>
              <a:defRPr/>
            </a:pPr>
            <a:r>
              <a:rPr lang="ru-RU" altLang="ru-RU" b="1" dirty="0" smtClean="0">
                <a:solidFill>
                  <a:srgbClr val="C40000"/>
                </a:solidFill>
                <a:latin typeface="OfficinaSansC" pitchFamily="82" charset="0"/>
              </a:rPr>
              <a:t> </a:t>
            </a:r>
            <a:endParaRPr lang="ru-RU" altLang="ru-RU" sz="2400" b="1" dirty="0" smtClean="0">
              <a:solidFill>
                <a:srgbClr val="C40000"/>
              </a:solidFill>
              <a:latin typeface="OfficinaSansC" pitchFamily="82" charset="0"/>
            </a:endParaRPr>
          </a:p>
        </p:txBody>
      </p:sp>
      <p:pic>
        <p:nvPicPr>
          <p:cNvPr id="7171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3"/>
          <a:stretch/>
        </p:blipFill>
        <p:spPr>
          <a:xfrm>
            <a:off x="200472" y="2860603"/>
            <a:ext cx="6667500" cy="35527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528" y="285655"/>
            <a:ext cx="86409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DA251D"/>
                </a:solidFill>
              </a:rPr>
              <a:t>За 2013 год: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DA251D"/>
                </a:solidFill>
              </a:rPr>
              <a:t>на основе предложений двух комбинатов Группы МЕТИНВЕСТ разработана и утверждена программа охраны и оздоровления окружающей среды Мариуполя до 2020 года, положено начало ее реализации;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DA251D"/>
                </a:solidFill>
              </a:rPr>
              <a:t>и</a:t>
            </a:r>
            <a:r>
              <a:rPr lang="ru-RU" b="1" dirty="0" smtClean="0">
                <a:solidFill>
                  <a:srgbClr val="DA251D"/>
                </a:solidFill>
              </a:rPr>
              <a:t>тогом остановки </a:t>
            </a:r>
            <a:r>
              <a:rPr lang="ru-RU" b="1" dirty="0" err="1" smtClean="0">
                <a:solidFill>
                  <a:srgbClr val="DA251D"/>
                </a:solidFill>
              </a:rPr>
              <a:t>аглофабрики</a:t>
            </a:r>
            <a:r>
              <a:rPr lang="ru-RU" b="1" dirty="0" smtClean="0">
                <a:solidFill>
                  <a:srgbClr val="DA251D"/>
                </a:solidFill>
              </a:rPr>
              <a:t> </a:t>
            </a:r>
            <a:r>
              <a:rPr lang="ru-RU" b="1" dirty="0">
                <a:solidFill>
                  <a:srgbClr val="DA251D"/>
                </a:solidFill>
              </a:rPr>
              <a:t>ПАО «МК </a:t>
            </a:r>
            <a:r>
              <a:rPr lang="ru-RU" b="1" dirty="0" err="1">
                <a:solidFill>
                  <a:srgbClr val="DA251D"/>
                </a:solidFill>
              </a:rPr>
              <a:t>Азовсталь</a:t>
            </a:r>
            <a:r>
              <a:rPr lang="ru-RU" b="1" dirty="0" smtClean="0">
                <a:solidFill>
                  <a:srgbClr val="DA251D"/>
                </a:solidFill>
              </a:rPr>
              <a:t>» становится значительное снижение уровня загрязнения атмосферного воздуха в городе;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DA251D"/>
                </a:solidFill>
              </a:rPr>
              <a:t>Учреждается общественный союз «Зеленый центр МЕТИНВЕСТ»</a:t>
            </a:r>
            <a:endParaRPr lang="ru-RU" b="1" dirty="0">
              <a:solidFill>
                <a:srgbClr val="DA251D"/>
              </a:solidFill>
            </a:endParaRPr>
          </a:p>
          <a:p>
            <a:endParaRPr lang="ru-RU" sz="2000" b="1" i="1" dirty="0" smtClean="0">
              <a:solidFill>
                <a:srgbClr val="DA251D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860603"/>
            <a:ext cx="4736976" cy="354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4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 txBox="1">
            <a:spLocks/>
          </p:cNvSpPr>
          <p:nvPr/>
        </p:nvSpPr>
        <p:spPr bwMode="auto">
          <a:xfrm>
            <a:off x="0" y="0"/>
            <a:ext cx="9906000" cy="6489700"/>
          </a:xfrm>
          <a:prstGeom prst="rect">
            <a:avLst/>
          </a:prstGeom>
          <a:ln>
            <a:noFill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800"/>
              </a:spcAft>
              <a:defRPr/>
            </a:pPr>
            <a:r>
              <a:rPr lang="uk-UA" sz="2000" b="1" dirty="0" smtClean="0">
                <a:solidFill>
                  <a:srgbClr val="C40000"/>
                </a:solidFill>
                <a:latin typeface="+mn-lt"/>
              </a:rPr>
              <a:t>ОТ  ПРОТЕСТА  К СОТРУДНИЧЕСТВУ</a:t>
            </a:r>
          </a:p>
        </p:txBody>
      </p:sp>
      <p:sp>
        <p:nvSpPr>
          <p:cNvPr id="3" name="Текст 6"/>
          <p:cNvSpPr txBox="1">
            <a:spLocks/>
          </p:cNvSpPr>
          <p:nvPr/>
        </p:nvSpPr>
        <p:spPr bwMode="auto">
          <a:xfrm>
            <a:off x="361950" y="989013"/>
            <a:ext cx="2925763" cy="5265737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400"/>
              </a:spcAft>
              <a:defRPr/>
            </a:pPr>
            <a:r>
              <a:rPr lang="ru-RU" sz="1200" dirty="0" smtClean="0">
                <a:latin typeface="+mn-lt"/>
              </a:rPr>
              <a:t>4 ноября 2013 года после завершения «Генеральной уборки», на площади Ленина состоялось торжественное подведение итогов субботников и экологической работы </a:t>
            </a:r>
            <a:r>
              <a:rPr lang="ru-RU" sz="1200" dirty="0" err="1" smtClean="0">
                <a:latin typeface="+mn-lt"/>
              </a:rPr>
              <a:t>меткомбинатов</a:t>
            </a:r>
            <a:r>
              <a:rPr lang="ru-RU" sz="1200" dirty="0" smtClean="0">
                <a:latin typeface="+mn-lt"/>
              </a:rPr>
              <a:t> за прошедший год.</a:t>
            </a:r>
          </a:p>
          <a:p>
            <a:pPr>
              <a:spcAft>
                <a:spcPts val="1400"/>
              </a:spcAft>
              <a:defRPr/>
            </a:pPr>
            <a:r>
              <a:rPr lang="ru-RU" sz="1200" dirty="0" smtClean="0">
                <a:latin typeface="+mn-lt"/>
              </a:rPr>
              <a:t>В мероприятии приняли участие генеральные директора комбинатов имени Ильича и «</a:t>
            </a:r>
            <a:r>
              <a:rPr lang="ru-RU" sz="1200" dirty="0" err="1" smtClean="0">
                <a:latin typeface="+mn-lt"/>
              </a:rPr>
              <a:t>Азовсталь</a:t>
            </a:r>
            <a:r>
              <a:rPr lang="ru-RU" sz="1200" dirty="0" smtClean="0">
                <a:latin typeface="+mn-lt"/>
              </a:rPr>
              <a:t>», городской голова, представители </a:t>
            </a:r>
            <a:r>
              <a:rPr lang="ru-RU" sz="1200" dirty="0" err="1" smtClean="0">
                <a:latin typeface="+mn-lt"/>
              </a:rPr>
              <a:t>Метинвеста</a:t>
            </a:r>
            <a:r>
              <a:rPr lang="ru-RU" sz="1200" dirty="0" smtClean="0">
                <a:latin typeface="+mn-lt"/>
              </a:rPr>
              <a:t> и «Зеленого центра». </a:t>
            </a:r>
          </a:p>
          <a:p>
            <a:pPr>
              <a:spcAft>
                <a:spcPts val="1400"/>
              </a:spcAft>
              <a:defRPr/>
            </a:pPr>
            <a:r>
              <a:rPr lang="ru-RU" sz="1200" dirty="0" smtClean="0">
                <a:latin typeface="+mn-lt"/>
              </a:rPr>
              <a:t>Только за один день, 4 ноября, активисты «Зеленого центра </a:t>
            </a:r>
            <a:r>
              <a:rPr lang="ru-RU" sz="1200" dirty="0" err="1" smtClean="0">
                <a:latin typeface="+mn-lt"/>
              </a:rPr>
              <a:t>Метинвеста</a:t>
            </a:r>
            <a:r>
              <a:rPr lang="ru-RU" sz="1200" dirty="0" smtClean="0">
                <a:latin typeface="+mn-lt"/>
              </a:rPr>
              <a:t>» и трудовых коллективов предприятий очистили от листвы и мусора почти 11 тысяч квадратных метров территории.</a:t>
            </a:r>
          </a:p>
          <a:p>
            <a:pPr>
              <a:spcAft>
                <a:spcPts val="1400"/>
              </a:spcAft>
              <a:defRPr/>
            </a:pPr>
            <a:r>
              <a:rPr lang="ru-RU" sz="1200" dirty="0" smtClean="0">
                <a:latin typeface="+mn-lt"/>
              </a:rPr>
              <a:t>Активных участников осенних субботников от комбинатов, общественников и активистов ЗЦМ отметили благодарностями МИХ и предприятий. 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12231"/>
          <a:stretch/>
        </p:blipFill>
        <p:spPr bwMode="auto">
          <a:xfrm>
            <a:off x="3648075" y="863601"/>
            <a:ext cx="5420444" cy="328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/>
          <a:srcRect t="20168"/>
          <a:stretch>
            <a:fillRect/>
          </a:stretch>
        </p:blipFill>
        <p:spPr bwMode="auto">
          <a:xfrm>
            <a:off x="7600950" y="863600"/>
            <a:ext cx="1987550" cy="238601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4"/>
          <a:srcRect l="1687" t="6738" r="2366" b="12595"/>
          <a:stretch/>
        </p:blipFill>
        <p:spPr bwMode="auto">
          <a:xfrm>
            <a:off x="3648075" y="3856518"/>
            <a:ext cx="3870325" cy="216477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 rotWithShape="1">
          <a:blip r:embed="rId5"/>
          <a:srcRect l="25851" t="7" r="19628" b="7"/>
          <a:stretch/>
        </p:blipFill>
        <p:spPr bwMode="auto">
          <a:xfrm>
            <a:off x="7600950" y="3567113"/>
            <a:ext cx="1987550" cy="24257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5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 txBox="1">
            <a:spLocks/>
          </p:cNvSpPr>
          <p:nvPr/>
        </p:nvSpPr>
        <p:spPr bwMode="auto">
          <a:xfrm>
            <a:off x="0" y="35644"/>
            <a:ext cx="9906000" cy="648970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800"/>
              </a:spcAft>
              <a:defRPr/>
            </a:pPr>
            <a:r>
              <a:rPr lang="ru-RU" altLang="ru-RU" b="1" dirty="0" smtClean="0">
                <a:solidFill>
                  <a:srgbClr val="C40000"/>
                </a:solidFill>
                <a:latin typeface="OfficinaSansC" pitchFamily="82" charset="0"/>
              </a:rPr>
              <a:t> </a:t>
            </a:r>
            <a:endParaRPr lang="ru-RU" altLang="ru-RU" sz="2400" b="1" dirty="0" smtClean="0">
              <a:solidFill>
                <a:srgbClr val="C40000"/>
              </a:solidFill>
              <a:latin typeface="OfficinaSansC" pitchFamily="82" charset="0"/>
            </a:endParaRPr>
          </a:p>
        </p:txBody>
      </p:sp>
      <p:pic>
        <p:nvPicPr>
          <p:cNvPr id="7171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4528" y="285655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DA251D"/>
                </a:solidFill>
              </a:rPr>
              <a:t>ОБЩЕСТВЕННЫЙ СОЮЗ «ЗЕЛЕНЫЙ ЦЕНТР МЕТИНВЕСТ</a:t>
            </a:r>
            <a:r>
              <a:rPr lang="ru-RU" sz="2000" b="1" i="1" dirty="0" smtClean="0">
                <a:solidFill>
                  <a:srgbClr val="DA251D"/>
                </a:solidFill>
              </a:rPr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3747" y="717849"/>
            <a:ext cx="2304256" cy="39604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ПАО «МК </a:t>
            </a:r>
            <a:r>
              <a:rPr lang="ru-RU" sz="1400" dirty="0" err="1" smtClean="0"/>
              <a:t>Азовсталь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76736" y="717849"/>
            <a:ext cx="2304256" cy="39604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ООО «МЕТИНВЕСТ»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25008" y="709429"/>
            <a:ext cx="2304256" cy="39604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ПАО «ММК им. Ильича»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473280" y="698734"/>
            <a:ext cx="2304256" cy="39604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ПАО </a:t>
            </a:r>
            <a:r>
              <a:rPr lang="ru-RU" sz="1400" dirty="0" err="1" smtClean="0"/>
              <a:t>Енакиевский</a:t>
            </a:r>
            <a:r>
              <a:rPr lang="ru-RU" sz="1400" dirty="0" smtClean="0"/>
              <a:t> МК»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8322" y="1844824"/>
            <a:ext cx="9649213" cy="34923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72480" y="1340768"/>
            <a:ext cx="9361040" cy="3960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ОС «Зеленый центр МЕТИНВЕСТ»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2480" y="2708921"/>
            <a:ext cx="2304256" cy="2232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Общественная приемная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2480" y="2096852"/>
            <a:ext cx="9361040" cy="39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Городской комитет ОС «Зеленый центр МЕТИНВЕСТ» в МАРИУПОЛЕ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59585" y="2708921"/>
            <a:ext cx="2304256" cy="2232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Активисты ЗЦМ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44788" y="2708921"/>
            <a:ext cx="3960440" cy="2232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Проекты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«Зеленого центра МЕТИНВСЕТ»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11" y="5328141"/>
            <a:ext cx="1599857" cy="1152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1" r="7430"/>
          <a:stretch/>
        </p:blipFill>
        <p:spPr>
          <a:xfrm>
            <a:off x="6381029" y="5328141"/>
            <a:ext cx="2172371" cy="11524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5337213"/>
            <a:ext cx="1740030" cy="11524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81" y="5346283"/>
            <a:ext cx="1712640" cy="11343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76" y="5346283"/>
            <a:ext cx="1712640" cy="11343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336" y="5346283"/>
            <a:ext cx="1741200" cy="115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 txBox="1">
            <a:spLocks/>
          </p:cNvSpPr>
          <p:nvPr/>
        </p:nvSpPr>
        <p:spPr bwMode="auto">
          <a:xfrm>
            <a:off x="0" y="13419"/>
            <a:ext cx="9906000" cy="6511925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800"/>
              </a:spcAft>
              <a:defRPr/>
            </a:pPr>
            <a:endParaRPr lang="uk-UA" altLang="ru-RU" sz="1400" smtClean="0">
              <a:latin typeface="OfficinaSansC" pitchFamily="82" charset="0"/>
            </a:endParaRPr>
          </a:p>
        </p:txBody>
      </p:sp>
      <p:pic>
        <p:nvPicPr>
          <p:cNvPr id="6147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2193641"/>
            <a:ext cx="5724128" cy="4293096"/>
          </a:xfrm>
          <a:prstGeom prst="rect">
            <a:avLst/>
          </a:prstGeom>
        </p:spPr>
      </p:pic>
      <p:sp>
        <p:nvSpPr>
          <p:cNvPr id="16" name="Текст 6"/>
          <p:cNvSpPr txBox="1">
            <a:spLocks/>
          </p:cNvSpPr>
          <p:nvPr/>
        </p:nvSpPr>
        <p:spPr bwMode="auto">
          <a:xfrm>
            <a:off x="6461422" y="1323340"/>
            <a:ext cx="3444578" cy="4985980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b="1" dirty="0">
                <a:latin typeface="+mn-lt"/>
              </a:rPr>
              <a:t>Задачи </a:t>
            </a:r>
            <a:r>
              <a:rPr lang="en-US" altLang="ru-RU" dirty="0">
                <a:latin typeface="+mn-lt"/>
              </a:rPr>
              <a:t>—</a:t>
            </a:r>
            <a:r>
              <a:rPr lang="ru-RU" altLang="ru-RU" dirty="0">
                <a:latin typeface="+mn-lt"/>
              </a:rPr>
              <a:t> поддержка инициатив и оказание практической помощи </a:t>
            </a:r>
          </a:p>
          <a:p>
            <a:pPr eaLnBrk="1" hangingPunct="1">
              <a:defRPr/>
            </a:pPr>
            <a:r>
              <a:rPr lang="ru-RU" altLang="ru-RU" dirty="0">
                <a:latin typeface="+mn-lt"/>
              </a:rPr>
              <a:t>гражданам, общественным организациям, </a:t>
            </a:r>
          </a:p>
          <a:p>
            <a:pPr eaLnBrk="1" hangingPunct="1">
              <a:defRPr/>
            </a:pPr>
            <a:r>
              <a:rPr lang="ru-RU" altLang="ru-RU" dirty="0" smtClean="0">
                <a:latin typeface="+mn-lt"/>
              </a:rPr>
              <a:t>комитетам самоорганизации населения </a:t>
            </a:r>
          </a:p>
          <a:p>
            <a:pPr eaLnBrk="1" hangingPunct="1">
              <a:defRPr/>
            </a:pPr>
            <a:r>
              <a:rPr lang="ru-RU" altLang="ru-RU" dirty="0" smtClean="0">
                <a:latin typeface="+mn-lt"/>
              </a:rPr>
              <a:t>по вопросам благоустройства, озеленений и санитарного состояния придомовых и городских территорий г. Мариуполя, </a:t>
            </a:r>
          </a:p>
          <a:p>
            <a:pPr eaLnBrk="1" hangingPunct="1">
              <a:defRPr/>
            </a:pPr>
            <a:r>
              <a:rPr lang="ru-RU" altLang="ru-RU" dirty="0" smtClean="0">
                <a:latin typeface="+mn-lt"/>
              </a:rPr>
              <a:t>направленным на улучшение окружающей среды, продвижение экологических знаний и</a:t>
            </a:r>
            <a:r>
              <a:rPr lang="en-US" altLang="ru-RU" dirty="0" smtClean="0">
                <a:latin typeface="+mn-lt"/>
              </a:rPr>
              <a:t> </a:t>
            </a:r>
            <a:r>
              <a:rPr lang="ru-RU" altLang="ru-RU" dirty="0" smtClean="0">
                <a:latin typeface="+mn-lt"/>
              </a:rPr>
              <a:t>повышение экологической культуры населения.</a:t>
            </a:r>
            <a:endParaRPr lang="uk-UA" altLang="ru-RU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4528" y="420788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DA251D"/>
                </a:solidFill>
              </a:rPr>
              <a:t>ОБЩЕСТВЕННЫЙ СОЮЗ «ЗЕЛЕНЫЙ ЦЕНТР МЕТИНВЕСТ»</a:t>
            </a:r>
            <a:endParaRPr lang="ru-RU" sz="2000" b="1" dirty="0">
              <a:solidFill>
                <a:srgbClr val="DA251D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9" y="888327"/>
            <a:ext cx="5726528" cy="22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3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 txBox="1">
            <a:spLocks/>
          </p:cNvSpPr>
          <p:nvPr/>
        </p:nvSpPr>
        <p:spPr bwMode="auto">
          <a:xfrm>
            <a:off x="0" y="31545"/>
            <a:ext cx="9906000" cy="6511925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800"/>
              </a:spcAft>
              <a:defRPr/>
            </a:pPr>
            <a:endParaRPr lang="uk-UA" altLang="ru-RU" sz="1400" smtClean="0">
              <a:latin typeface="OfficinaSansC" pitchFamily="82" charset="0"/>
            </a:endParaRPr>
          </a:p>
        </p:txBody>
      </p:sp>
      <p:pic>
        <p:nvPicPr>
          <p:cNvPr id="6147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4528" y="420788"/>
            <a:ext cx="8856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DA251D"/>
                </a:solidFill>
              </a:rPr>
              <a:t>ИНСТРУМЕНТАРИЙ РАБОТЫ ОБЩЕСТВЕННОГО СОЮЗА В </a:t>
            </a:r>
          </a:p>
          <a:p>
            <a:r>
              <a:rPr lang="ru-RU" sz="2000" b="1" dirty="0" smtClean="0">
                <a:solidFill>
                  <a:srgbClr val="DA251D"/>
                </a:solidFill>
              </a:rPr>
              <a:t>Г. МАРИУПОЛЕ </a:t>
            </a:r>
            <a:r>
              <a:rPr lang="ru-RU" sz="2400" dirty="0"/>
              <a:t>  </a:t>
            </a:r>
            <a:endParaRPr lang="ru-RU" sz="2400" b="1" dirty="0">
              <a:solidFill>
                <a:srgbClr val="DA251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528" y="1340768"/>
            <a:ext cx="84969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Организация работы общественной приемной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Работа </a:t>
            </a:r>
            <a:r>
              <a:rPr lang="ru-RU" dirty="0"/>
              <a:t>бригад активистов ЗЦМ по оказанию помощи в наведении порядка в городских дворах и придомовых территориях. (открытие новых рабочих мест, работа по договору до 80 чел.)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«Наш двор» - поддержка инициатив в благоустройстве территорий у дома, высадка зеленых насаждений, помощь в наведении порядка, уборке свалок.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Проект «Детская </a:t>
            </a:r>
            <a:r>
              <a:rPr lang="ru-RU" dirty="0"/>
              <a:t>площадка»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Проекты горкома ЗЦМ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Акция «</a:t>
            </a:r>
            <a:r>
              <a:rPr lang="ru-RU" dirty="0" smtClean="0"/>
              <a:t>Чистый подъезд»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Спил сухостоя и </a:t>
            </a:r>
            <a:r>
              <a:rPr lang="ru-RU" dirty="0" err="1"/>
              <a:t>кронирование</a:t>
            </a:r>
            <a:r>
              <a:rPr lang="ru-RU" dirty="0"/>
              <a:t> деревьев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Разработка проектов </a:t>
            </a:r>
            <a:r>
              <a:rPr lang="ru-RU" dirty="0" smtClean="0"/>
              <a:t>озеленения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Проект </a:t>
            </a:r>
            <a:r>
              <a:rPr lang="ru-RU" dirty="0"/>
              <a:t>«Зеленый росток» по созданию экологических клубов в школах и по месту жительства детей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Организация экскурсий на металлургические комбинаты </a:t>
            </a:r>
            <a:r>
              <a:rPr lang="ru-RU" dirty="0" err="1"/>
              <a:t>Азовсталь</a:t>
            </a:r>
            <a:r>
              <a:rPr lang="ru-RU" dirty="0"/>
              <a:t> и Ильича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Проект «Город нашими руками»                        </a:t>
            </a:r>
          </a:p>
        </p:txBody>
      </p:sp>
    </p:spTree>
    <p:extLst>
      <p:ext uri="{BB962C8B-B14F-4D97-AF65-F5344CB8AC3E}">
        <p14:creationId xmlns:p14="http://schemas.microsoft.com/office/powerpoint/2010/main" val="100487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5" descr="D:\Work\my\Metinvest\ZC\presentation\zeleny_centr_logo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537325"/>
            <a:ext cx="7651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Текст 6"/>
          <p:cNvSpPr txBox="1">
            <a:spLocks/>
          </p:cNvSpPr>
          <p:nvPr/>
        </p:nvSpPr>
        <p:spPr bwMode="auto">
          <a:xfrm>
            <a:off x="0" y="31545"/>
            <a:ext cx="9906000" cy="6511925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800"/>
              </a:spcAft>
              <a:defRPr/>
            </a:pPr>
            <a:endParaRPr lang="uk-UA" altLang="ru-RU" sz="1400" smtClean="0">
              <a:latin typeface="OfficinaSansC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4528" y="420788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DA251D"/>
                </a:solidFill>
              </a:rPr>
              <a:t>МЕТОДЫ РАБОТЫ ОБЩЕСТВЕННОГО СОЮЗА </a:t>
            </a:r>
            <a:r>
              <a:rPr lang="ru-RU" sz="2400" dirty="0"/>
              <a:t>  </a:t>
            </a:r>
            <a:endParaRPr lang="ru-RU" sz="2400" b="1" dirty="0">
              <a:solidFill>
                <a:srgbClr val="DA251D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0700" y="1124744"/>
            <a:ext cx="3856236" cy="35283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66" descr="D:\Work\my\Metinvest\ZC\24_kvartal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5525" y="3883025"/>
            <a:ext cx="2654300" cy="26543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:\Work\my\Metinvest\booklet\spasibo_A3_curv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0475" y="3275688"/>
            <a:ext cx="2305050" cy="3248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85048" y="1124744"/>
            <a:ext cx="3856236" cy="35283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04528" y="1340768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/>
              <a:t>Тесная связь </a:t>
            </a:r>
            <a:r>
              <a:rPr lang="ru-RU" dirty="0"/>
              <a:t>с населением, </a:t>
            </a:r>
            <a:r>
              <a:rPr lang="ru-RU" dirty="0" smtClean="0"/>
              <a:t>КСН, районным администрациями, общественными организациями</a:t>
            </a:r>
            <a:r>
              <a:rPr lang="ru-RU" dirty="0"/>
              <a:t>  (через Общественную приемную ЗЦМ)</a:t>
            </a:r>
          </a:p>
          <a:p>
            <a:endParaRPr lang="ru-RU" dirty="0"/>
          </a:p>
        </p:txBody>
      </p:sp>
      <p:pic>
        <p:nvPicPr>
          <p:cNvPr id="11" name="Picture 368" descr="D:\Work\my\Metinvest\ZC\presentation\listovka_А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33320" y="3883025"/>
            <a:ext cx="1885182" cy="26543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46992" y="1340768"/>
            <a:ext cx="31323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/>
              <a:t>Мощный механизм </a:t>
            </a:r>
            <a:r>
              <a:rPr lang="ru-RU" dirty="0"/>
              <a:t>коммуникаций с жителями по проектам ЗЦМ (опрос жителей до начала реализации, оповещение перед началом/анонс, благодарность принявшим активное участие в проекте, организация пикетов в ЖМР реализации проектов</a:t>
            </a:r>
          </a:p>
          <a:p>
            <a:endParaRPr lang="ru-RU" dirty="0"/>
          </a:p>
        </p:txBody>
      </p:sp>
      <p:pic>
        <p:nvPicPr>
          <p:cNvPr id="12" name="Picture 367" descr="D:\Work\my\Metinvest\ZC\presentation\listovka_eur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6736" y="4544100"/>
            <a:ext cx="955675" cy="197961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D:\Work\my\Metinvest\calendar\domik-preview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3883025"/>
            <a:ext cx="3011711" cy="261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02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Template_RUS">
  <a:themeElements>
    <a:clrScheme name="PresentationTemplate_RU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Template_R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Template_R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Template_RU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Template_RU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Template_RU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Template_RU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Template_RU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Template_RU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Template_RU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Template_RU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Template_RU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Template_RU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Template_RU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росто текст">
  <a:themeElements>
    <a:clrScheme name="Просто текс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Просто текст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сто текст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о текст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о текст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о текст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о текст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о текст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сто текст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сто текст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сто текст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сто текст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сто текст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сто текст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PresentationTemplate_RUS</Template>
  <TotalTime>8216</TotalTime>
  <Words>1090</Words>
  <Application>Microsoft Office PowerPoint</Application>
  <PresentationFormat>Лист A4 (210x297 мм)</PresentationFormat>
  <Paragraphs>211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PresentationTemplate_RUS</vt:lpstr>
      <vt:lpstr>Просто текст</vt:lpstr>
      <vt:lpstr>Дирекция по связям с общественностью и региональному развитию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Дивизион или предприятие</dc:title>
  <dc:creator>Max Karaush</dc:creator>
  <cp:lastModifiedBy>Magera Sergey</cp:lastModifiedBy>
  <cp:revision>821</cp:revision>
  <cp:lastPrinted>2013-12-11T14:45:23Z</cp:lastPrinted>
  <dcterms:created xsi:type="dcterms:W3CDTF">2011-08-25T10:32:33Z</dcterms:created>
  <dcterms:modified xsi:type="dcterms:W3CDTF">2014-10-08T05:56:24Z</dcterms:modified>
</cp:coreProperties>
</file>