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86" r:id="rId2"/>
    <p:sldId id="257" r:id="rId3"/>
    <p:sldId id="292" r:id="rId4"/>
    <p:sldId id="293" r:id="rId5"/>
    <p:sldId id="260" r:id="rId6"/>
    <p:sldId id="291" r:id="rId7"/>
    <p:sldId id="279" r:id="rId8"/>
    <p:sldId id="289" r:id="rId9"/>
  </p:sldIdLst>
  <p:sldSz cx="9144000" cy="6858000" type="screen4x3"/>
  <p:notesSz cx="6858000" cy="9144000"/>
  <p:defaultTex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464">
          <p15:clr>
            <a:srgbClr val="A4A3A4"/>
          </p15:clr>
        </p15:guide>
        <p15:guide id="2" orient="horz" pos="4136">
          <p15:clr>
            <a:srgbClr val="A4A3A4"/>
          </p15:clr>
        </p15:guide>
        <p15:guide id="3" orient="horz" pos="1167">
          <p15:clr>
            <a:srgbClr val="A4A3A4"/>
          </p15:clr>
        </p15:guide>
        <p15:guide id="4" pos="5531">
          <p15:clr>
            <a:srgbClr val="A4A3A4"/>
          </p15:clr>
        </p15:guide>
        <p15:guide id="5" pos="672">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2375BE"/>
    <a:srgbClr val="2B5887"/>
    <a:srgbClr val="4CA4FF"/>
    <a:srgbClr val="3B6B9C"/>
    <a:srgbClr val="D10019"/>
    <a:srgbClr val="969696"/>
    <a:srgbClr val="5592CE"/>
  </p:clrMru>
  <p:extLst>
    <p:ext uri="{E76CE94A-603C-4142-B9EB-6D1370010A27}">
      <p14:discardImageEditData xmlns="" xmlns:p14="http://schemas.microsoft.com/office/powerpoint/2010/main" val="0"/>
    </p:ext>
    <p:ext uri="{D31A062A-798A-4329-ABDD-BBA856620510}">
      <p14:defaultImageDpi xmlns=""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aximized">
    <p:restoredLeft sz="12035" autoAdjust="0"/>
    <p:restoredTop sz="94660"/>
  </p:normalViewPr>
  <p:slideViewPr>
    <p:cSldViewPr snapToGrid="0" snapToObjects="1" showGuides="1">
      <p:cViewPr varScale="1">
        <p:scale>
          <a:sx n="68" d="100"/>
          <a:sy n="68" d="100"/>
        </p:scale>
        <p:origin x="-1200" y="-96"/>
      </p:cViewPr>
      <p:guideLst>
        <p:guide orient="horz" pos="464"/>
        <p:guide orient="horz" pos="4136"/>
        <p:guide orient="horz" pos="1167"/>
        <p:guide pos="5531"/>
        <p:guide pos="672"/>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83" d="100"/>
          <a:sy n="83" d="100"/>
        </p:scale>
        <p:origin x="-2040" y="-90"/>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80BADAC-D636-6B45-B4E3-07B7F06CEC14}" type="datetimeFigureOut">
              <a:rPr lang="it-IT" smtClean="0"/>
              <a:pPr/>
              <a:t>08/10/2014</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882C06-AD48-E742-97C1-328282C44E68}" type="slidenum">
              <a:rPr lang="it-IT" smtClean="0"/>
              <a:pPr/>
              <a:t>‹#›</a:t>
            </a:fld>
            <a:endParaRPr lang="it-IT"/>
          </a:p>
        </p:txBody>
      </p:sp>
    </p:spTree>
    <p:extLst>
      <p:ext uri="{BB962C8B-B14F-4D97-AF65-F5344CB8AC3E}">
        <p14:creationId xmlns="" xmlns:p14="http://schemas.microsoft.com/office/powerpoint/2010/main" val="70209377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83882C06-AD48-E742-97C1-328282C44E68}" type="slidenum">
              <a:rPr lang="it-IT" smtClean="0"/>
              <a:pPr/>
              <a:t>1</a:t>
            </a:fld>
            <a:endParaRPr lang="it-I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83882C06-AD48-E742-97C1-328282C44E68}" type="slidenum">
              <a:rPr lang="it-IT" smtClean="0"/>
              <a:pPr/>
              <a:t>7</a:t>
            </a:fld>
            <a:endParaRPr lang="it-IT"/>
          </a:p>
        </p:txBody>
      </p:sp>
    </p:spTree>
    <p:extLst>
      <p:ext uri="{BB962C8B-B14F-4D97-AF65-F5344CB8AC3E}">
        <p14:creationId xmlns="" xmlns:p14="http://schemas.microsoft.com/office/powerpoint/2010/main" val="11129016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83882C06-AD48-E742-97C1-328282C44E68}" type="slidenum">
              <a:rPr lang="it-IT" smtClean="0"/>
              <a:pPr/>
              <a:t>8</a:t>
            </a:fld>
            <a:endParaRPr lang="it-IT"/>
          </a:p>
        </p:txBody>
      </p:sp>
    </p:spTree>
    <p:extLst>
      <p:ext uri="{BB962C8B-B14F-4D97-AF65-F5344CB8AC3E}">
        <p14:creationId xmlns="" xmlns:p14="http://schemas.microsoft.com/office/powerpoint/2010/main" val="1112901688"/>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png"/></Relationships>
</file>

<file path=ppt/slideLayouts/_rels/slideLayout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jpeg"/><Relationship Id="rId7" Type="http://schemas.openxmlformats.org/officeDocument/2006/relationships/image" Target="../media/image5.jpe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Layouts/_rels/slideLayout3.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3.jpeg"/><Relationship Id="rId7"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8.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titolo">
    <p:spTree>
      <p:nvGrpSpPr>
        <p:cNvPr id="1" name=""/>
        <p:cNvGrpSpPr/>
        <p:nvPr/>
      </p:nvGrpSpPr>
      <p:grpSpPr>
        <a:xfrm>
          <a:off x="0" y="0"/>
          <a:ext cx="0" cy="0"/>
          <a:chOff x="0" y="0"/>
          <a:chExt cx="0" cy="0"/>
        </a:xfrm>
      </p:grpSpPr>
      <p:sp>
        <p:nvSpPr>
          <p:cNvPr id="3" name="Rettangolo 2"/>
          <p:cNvSpPr/>
          <p:nvPr userDrawn="1"/>
        </p:nvSpPr>
        <p:spPr>
          <a:xfrm>
            <a:off x="0" y="1800000"/>
            <a:ext cx="900000" cy="72000"/>
          </a:xfrm>
          <a:prstGeom prst="rect">
            <a:avLst/>
          </a:prstGeom>
          <a:solidFill>
            <a:srgbClr val="5592CE"/>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dirty="0">
              <a:latin typeface="Arial"/>
            </a:endParaRPr>
          </a:p>
        </p:txBody>
      </p:sp>
      <p:sp>
        <p:nvSpPr>
          <p:cNvPr id="4" name="CasellaDiTesto 3"/>
          <p:cNvSpPr txBox="1"/>
          <p:nvPr userDrawn="1"/>
        </p:nvSpPr>
        <p:spPr>
          <a:xfrm>
            <a:off x="182756" y="944423"/>
            <a:ext cx="1475924" cy="369332"/>
          </a:xfrm>
          <a:prstGeom prst="rect">
            <a:avLst/>
          </a:prstGeom>
          <a:noFill/>
        </p:spPr>
        <p:txBody>
          <a:bodyPr wrap="square" lIns="0" tIns="0" rIns="0" bIns="0" rtlCol="0" anchor="t" anchorCtr="0">
            <a:spAutoFit/>
          </a:bodyPr>
          <a:lstStyle/>
          <a:p>
            <a:r>
              <a:rPr lang="it-IT" sz="1200" b="1" i="0" dirty="0" smtClean="0">
                <a:solidFill>
                  <a:srgbClr val="D10019"/>
                </a:solidFill>
                <a:latin typeface="Arial"/>
                <a:cs typeface="Arial"/>
              </a:rPr>
              <a:t>MORE FOOD </a:t>
            </a:r>
          </a:p>
          <a:p>
            <a:r>
              <a:rPr lang="it-IT" sz="1200" b="1" i="0" dirty="0" smtClean="0">
                <a:solidFill>
                  <a:srgbClr val="D10019"/>
                </a:solidFill>
                <a:latin typeface="Arial"/>
                <a:cs typeface="Arial"/>
              </a:rPr>
              <a:t>LESS RISK</a:t>
            </a:r>
            <a:endParaRPr lang="it-IT" sz="1200" b="1" i="0" dirty="0">
              <a:solidFill>
                <a:srgbClr val="D10019"/>
              </a:solidFill>
              <a:latin typeface="Arial"/>
              <a:cs typeface="Arial"/>
            </a:endParaRPr>
          </a:p>
        </p:txBody>
      </p:sp>
      <p:sp>
        <p:nvSpPr>
          <p:cNvPr id="11" name="Titolo 1"/>
          <p:cNvSpPr>
            <a:spLocks noGrp="1"/>
          </p:cNvSpPr>
          <p:nvPr>
            <p:ph type="ctrTitle" hasCustomPrompt="1"/>
          </p:nvPr>
        </p:nvSpPr>
        <p:spPr>
          <a:xfrm>
            <a:off x="1071895" y="1560036"/>
            <a:ext cx="7719680" cy="3109564"/>
          </a:xfrm>
        </p:spPr>
        <p:txBody>
          <a:bodyPr/>
          <a:lstStyle>
            <a:lvl1pPr>
              <a:defRPr baseline="0">
                <a:solidFill>
                  <a:schemeClr val="accent1"/>
                </a:solidFill>
                <a:latin typeface="Calibri" pitchFamily="34" charset="0"/>
              </a:defRPr>
            </a:lvl1pPr>
          </a:lstStyle>
          <a:p>
            <a:r>
              <a:rPr lang="en-US" dirty="0" smtClean="0"/>
              <a:t>Insert Title</a:t>
            </a:r>
            <a:endParaRPr lang="it-IT" dirty="0"/>
          </a:p>
        </p:txBody>
      </p:sp>
      <p:pic>
        <p:nvPicPr>
          <p:cNvPr id="12" name="Immagine 4" descr="MFLR_PPT_logo-EU.jpg"/>
          <p:cNvPicPr>
            <a:picLocks noChangeAspect="1"/>
          </p:cNvPicPr>
          <p:nvPr userDrawn="1"/>
        </p:nvPicPr>
        <p:blipFill>
          <a:blip r:embed="rId2">
            <a:extLst>
              <a:ext uri="{28A0092B-C50C-407E-A947-70E740481C1C}">
                <a14:useLocalDpi xmlns="" xmlns:a14="http://schemas.microsoft.com/office/drawing/2010/main" val="0"/>
              </a:ext>
            </a:extLst>
          </a:blip>
          <a:stretch>
            <a:fillRect/>
          </a:stretch>
        </p:blipFill>
        <p:spPr>
          <a:xfrm>
            <a:off x="8048689" y="194256"/>
            <a:ext cx="935822" cy="640919"/>
          </a:xfrm>
          <a:prstGeom prst="rect">
            <a:avLst/>
          </a:prstGeom>
        </p:spPr>
      </p:pic>
      <p:pic>
        <p:nvPicPr>
          <p:cNvPr id="13" name="Immagine 5" descr="MFLR_PPT_logo-FAO.jpg"/>
          <p:cNvPicPr>
            <a:picLocks noChangeAspect="1"/>
          </p:cNvPicPr>
          <p:nvPr userDrawn="1"/>
        </p:nvPicPr>
        <p:blipFill>
          <a:blip r:embed="rId3">
            <a:extLst>
              <a:ext uri="{28A0092B-C50C-407E-A947-70E740481C1C}">
                <a14:useLocalDpi xmlns="" xmlns:a14="http://schemas.microsoft.com/office/drawing/2010/main" val="0"/>
              </a:ext>
            </a:extLst>
          </a:blip>
          <a:stretch>
            <a:fillRect/>
          </a:stretch>
        </p:blipFill>
        <p:spPr>
          <a:xfrm>
            <a:off x="182756" y="165806"/>
            <a:ext cx="737118" cy="737117"/>
          </a:xfrm>
          <a:prstGeom prst="rect">
            <a:avLst/>
          </a:prstGeom>
        </p:spPr>
      </p:pic>
      <p:pic>
        <p:nvPicPr>
          <p:cNvPr id="14" name="Immagine 6" descr="MFLR_PPT_logo-GreenCross.jpg"/>
          <p:cNvPicPr>
            <a:picLocks noChangeAspect="1"/>
          </p:cNvPicPr>
          <p:nvPr userDrawn="1"/>
        </p:nvPicPr>
        <p:blipFill>
          <a:blip r:embed="rId4">
            <a:extLst>
              <a:ext uri="{28A0092B-C50C-407E-A947-70E740481C1C}">
                <a14:useLocalDpi xmlns="" xmlns:a14="http://schemas.microsoft.com/office/drawing/2010/main" val="0"/>
              </a:ext>
            </a:extLst>
          </a:blip>
          <a:stretch>
            <a:fillRect/>
          </a:stretch>
        </p:blipFill>
        <p:spPr>
          <a:xfrm>
            <a:off x="3676203" y="491685"/>
            <a:ext cx="289942" cy="387343"/>
          </a:xfrm>
          <a:prstGeom prst="rect">
            <a:avLst/>
          </a:prstGeom>
        </p:spPr>
      </p:pic>
      <p:pic>
        <p:nvPicPr>
          <p:cNvPr id="15" name="Immagine 7" descr="MFLR_PPT_logo-IHPA.jpg"/>
          <p:cNvPicPr>
            <a:picLocks noChangeAspect="1"/>
          </p:cNvPicPr>
          <p:nvPr userDrawn="1"/>
        </p:nvPicPr>
        <p:blipFill>
          <a:blip r:embed="rId5">
            <a:extLst>
              <a:ext uri="{28A0092B-C50C-407E-A947-70E740481C1C}">
                <a14:useLocalDpi xmlns="" xmlns:a14="http://schemas.microsoft.com/office/drawing/2010/main" val="0"/>
              </a:ext>
            </a:extLst>
          </a:blip>
          <a:stretch>
            <a:fillRect/>
          </a:stretch>
        </p:blipFill>
        <p:spPr>
          <a:xfrm>
            <a:off x="4015522" y="631291"/>
            <a:ext cx="560533" cy="245543"/>
          </a:xfrm>
          <a:prstGeom prst="rect">
            <a:avLst/>
          </a:prstGeom>
        </p:spPr>
      </p:pic>
      <p:pic>
        <p:nvPicPr>
          <p:cNvPr id="16" name="Immagine 8" descr="MFLR_PPT_logo-Milieu.jpg"/>
          <p:cNvPicPr>
            <a:picLocks noChangeAspect="1"/>
          </p:cNvPicPr>
          <p:nvPr userDrawn="1"/>
        </p:nvPicPr>
        <p:blipFill>
          <a:blip r:embed="rId6">
            <a:extLst>
              <a:ext uri="{28A0092B-C50C-407E-A947-70E740481C1C}">
                <a14:useLocalDpi xmlns="" xmlns:a14="http://schemas.microsoft.com/office/drawing/2010/main" val="0"/>
              </a:ext>
            </a:extLst>
          </a:blip>
          <a:stretch>
            <a:fillRect/>
          </a:stretch>
        </p:blipFill>
        <p:spPr>
          <a:xfrm>
            <a:off x="4679746" y="491685"/>
            <a:ext cx="468889" cy="387343"/>
          </a:xfrm>
          <a:prstGeom prst="rect">
            <a:avLst/>
          </a:prstGeom>
        </p:spPr>
      </p:pic>
      <p:sp>
        <p:nvSpPr>
          <p:cNvPr id="17" name="TextBox 16"/>
          <p:cNvSpPr txBox="1"/>
          <p:nvPr userDrawn="1"/>
        </p:nvSpPr>
        <p:spPr>
          <a:xfrm>
            <a:off x="5274" y="6124361"/>
            <a:ext cx="8979237" cy="461665"/>
          </a:xfrm>
          <a:prstGeom prst="rect">
            <a:avLst/>
          </a:prstGeom>
          <a:noFill/>
        </p:spPr>
        <p:txBody>
          <a:bodyPr wrap="square" rtlCol="0">
            <a:spAutoFit/>
          </a:bodyPr>
          <a:lstStyle/>
          <a:p>
            <a:r>
              <a:rPr lang="en-US" sz="1200" kern="1200" dirty="0" smtClean="0">
                <a:solidFill>
                  <a:schemeClr val="tx2"/>
                </a:solidFill>
                <a:latin typeface="+mn-lt"/>
                <a:ea typeface="+mn-ea"/>
                <a:cs typeface="+mn-cs"/>
              </a:rPr>
              <a:t>This </a:t>
            </a:r>
            <a:r>
              <a:rPr lang="en-US" sz="1200" kern="1200" dirty="0" err="1" smtClean="0">
                <a:solidFill>
                  <a:schemeClr val="tx2"/>
                </a:solidFill>
                <a:latin typeface="+mn-lt"/>
                <a:ea typeface="+mn-ea"/>
                <a:cs typeface="+mn-cs"/>
              </a:rPr>
              <a:t>programme</a:t>
            </a:r>
            <a:r>
              <a:rPr lang="en-US" sz="1200" kern="1200" dirty="0" smtClean="0">
                <a:solidFill>
                  <a:schemeClr val="tx2"/>
                </a:solidFill>
                <a:latin typeface="+mn-lt"/>
                <a:ea typeface="+mn-ea"/>
                <a:cs typeface="+mn-cs"/>
              </a:rPr>
              <a:t> is co-funded by the European Union and implemented by FAO in partnership with  Blacksmith Institute, Green Cross Belarus and Switzerland, IHPA, and </a:t>
            </a:r>
            <a:r>
              <a:rPr lang="en-US" sz="1200" kern="1200" dirty="0" err="1" smtClean="0">
                <a:solidFill>
                  <a:schemeClr val="tx2"/>
                </a:solidFill>
                <a:latin typeface="+mn-lt"/>
                <a:ea typeface="+mn-ea"/>
                <a:cs typeface="+mn-cs"/>
              </a:rPr>
              <a:t>Milieukontakt</a:t>
            </a:r>
            <a:r>
              <a:rPr lang="en-US" sz="1200" kern="1200" dirty="0" smtClean="0">
                <a:solidFill>
                  <a:schemeClr val="tx2"/>
                </a:solidFill>
                <a:latin typeface="+mn-lt"/>
                <a:ea typeface="+mn-ea"/>
                <a:cs typeface="+mn-cs"/>
              </a:rPr>
              <a:t> International </a:t>
            </a:r>
            <a:endParaRPr lang="en-US" sz="1200" kern="1200" dirty="0">
              <a:solidFill>
                <a:schemeClr val="tx2"/>
              </a:solidFill>
              <a:latin typeface="+mn-lt"/>
              <a:ea typeface="+mn-ea"/>
              <a:cs typeface="+mn-cs"/>
            </a:endParaRPr>
          </a:p>
        </p:txBody>
      </p:sp>
      <p:pic>
        <p:nvPicPr>
          <p:cNvPr id="18" name="Picture 17" descr="blacksmith_print_cmyk_large.png"/>
          <p:cNvPicPr>
            <a:picLocks noChangeAspect="1"/>
          </p:cNvPicPr>
          <p:nvPr userDrawn="1"/>
        </p:nvPicPr>
        <p:blipFill>
          <a:blip r:embed="rId7"/>
          <a:stretch>
            <a:fillRect/>
          </a:stretch>
        </p:blipFill>
        <p:spPr>
          <a:xfrm>
            <a:off x="3068628" y="576024"/>
            <a:ext cx="560849" cy="300810"/>
          </a:xfrm>
          <a:prstGeom prst="rect">
            <a:avLst/>
          </a:prstGeom>
        </p:spPr>
      </p:pic>
      <p:pic>
        <p:nvPicPr>
          <p:cNvPr id="20" name="Picture 2" descr="G:\Rotterdam.jpg"/>
          <p:cNvPicPr>
            <a:picLocks noChangeAspect="1" noChangeArrowheads="1"/>
          </p:cNvPicPr>
          <p:nvPr userDrawn="1"/>
        </p:nvPicPr>
        <p:blipFill>
          <a:blip r:embed="rId8"/>
          <a:srcRect/>
          <a:stretch>
            <a:fillRect/>
          </a:stretch>
        </p:blipFill>
        <p:spPr bwMode="auto">
          <a:xfrm>
            <a:off x="5974856" y="534365"/>
            <a:ext cx="448527" cy="344663"/>
          </a:xfrm>
          <a:prstGeom prst="rect">
            <a:avLst/>
          </a:prstGeom>
          <a:noFill/>
        </p:spPr>
      </p:pic>
      <p:pic>
        <p:nvPicPr>
          <p:cNvPr id="1026" name="Picture 2" descr="CDLogo2"/>
          <p:cNvPicPr>
            <a:picLocks noChangeAspect="1" noChangeArrowheads="1"/>
          </p:cNvPicPr>
          <p:nvPr userDrawn="1"/>
        </p:nvPicPr>
        <p:blipFill>
          <a:blip r:embed="rId9"/>
          <a:srcRect r="3508"/>
          <a:stretch>
            <a:fillRect/>
          </a:stretch>
        </p:blipFill>
        <p:spPr bwMode="auto">
          <a:xfrm>
            <a:off x="5148635" y="631291"/>
            <a:ext cx="732962" cy="247737"/>
          </a:xfrm>
          <a:prstGeom prst="rect">
            <a:avLst/>
          </a:prstGeom>
          <a:noFill/>
          <a:ln w="9525">
            <a:noFill/>
            <a:miter lim="800000"/>
            <a:headEnd/>
            <a:tailEnd/>
          </a:ln>
        </p:spPr>
      </p:pic>
    </p:spTree>
    <p:extLst>
      <p:ext uri="{BB962C8B-B14F-4D97-AF65-F5344CB8AC3E}">
        <p14:creationId xmlns="" xmlns:p14="http://schemas.microsoft.com/office/powerpoint/2010/main" val="2095834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a:xfrm>
            <a:off x="1079500" y="437740"/>
            <a:ext cx="5141348" cy="840120"/>
          </a:xfrm>
        </p:spPr>
        <p:txBody>
          <a:bodyPr/>
          <a:lstStyle/>
          <a:p>
            <a:r>
              <a:rPr lang="en-US" smtClean="0"/>
              <a:t>Click to edit Master title style</a:t>
            </a:r>
            <a:endParaRPr lang="it-IT" dirty="0"/>
          </a:p>
        </p:txBody>
      </p:sp>
      <p:sp>
        <p:nvSpPr>
          <p:cNvPr id="5" name="Rettangolo 4"/>
          <p:cNvSpPr/>
          <p:nvPr userDrawn="1"/>
        </p:nvSpPr>
        <p:spPr>
          <a:xfrm>
            <a:off x="0" y="676453"/>
            <a:ext cx="900000" cy="72000"/>
          </a:xfrm>
          <a:prstGeom prst="rect">
            <a:avLst/>
          </a:prstGeom>
          <a:solidFill>
            <a:srgbClr val="5592CE"/>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dirty="0">
              <a:latin typeface="Arial"/>
            </a:endParaRPr>
          </a:p>
        </p:txBody>
      </p:sp>
      <p:sp>
        <p:nvSpPr>
          <p:cNvPr id="6" name="Segnaposto contenuto 2"/>
          <p:cNvSpPr>
            <a:spLocks noGrp="1"/>
          </p:cNvSpPr>
          <p:nvPr>
            <p:ph sz="half" idx="1" hasCustomPrompt="1"/>
          </p:nvPr>
        </p:nvSpPr>
        <p:spPr>
          <a:xfrm>
            <a:off x="760510" y="1870075"/>
            <a:ext cx="3672000" cy="3811018"/>
          </a:xfrm>
          <a:prstGeom prst="rect">
            <a:avLst/>
          </a:prstGeom>
        </p:spPr>
        <p:txBody>
          <a:bodyPr lIns="0" tIns="0" rIns="0" bIns="0"/>
          <a:lstStyle>
            <a:lvl1pPr marL="0" indent="0">
              <a:buFont typeface="Arial" pitchFamily="34" charset="0"/>
              <a:buChar char="•"/>
              <a:defRPr sz="2400" b="0" i="0" baseline="0">
                <a:solidFill>
                  <a:schemeClr val="tx2"/>
                </a:solidFill>
                <a:latin typeface="Calibri" pitchFamily="34" charset="0"/>
              </a:defRPr>
            </a:lvl1pPr>
            <a:lvl2pPr marL="449263" indent="0">
              <a:buFont typeface="Wingdings" pitchFamily="2" charset="2"/>
              <a:buChar char="§"/>
              <a:defRPr sz="1800" b="0" i="0" baseline="0">
                <a:solidFill>
                  <a:schemeClr val="tx2"/>
                </a:solidFill>
                <a:latin typeface="Calibri" pitchFamily="34" charset="0"/>
              </a:defRPr>
            </a:lvl2pPr>
            <a:lvl3pPr marL="720000" indent="0">
              <a:buFont typeface="Arial" pitchFamily="34" charset="0"/>
              <a:buChar char="•"/>
              <a:defRPr sz="1400" b="0" i="0" baseline="0">
                <a:solidFill>
                  <a:schemeClr val="tx2"/>
                </a:solidFill>
                <a:latin typeface="Calibri" pitchFamily="34" charset="0"/>
              </a:defRPr>
            </a:lvl3pPr>
            <a:lvl4pPr marL="1371600" indent="0">
              <a:buFontTx/>
              <a:buNone/>
              <a:defRPr sz="1400" b="1" i="0">
                <a:latin typeface="Arial"/>
              </a:defRPr>
            </a:lvl4pPr>
            <a:lvl5pPr marL="1828800" indent="0">
              <a:buFontTx/>
              <a:buNone/>
              <a:defRPr sz="1400" b="1" i="0">
                <a:latin typeface="Arial"/>
              </a:defRPr>
            </a:lvl5pPr>
            <a:lvl6pPr>
              <a:defRPr sz="1800"/>
            </a:lvl6pPr>
            <a:lvl7pPr>
              <a:defRPr sz="1800"/>
            </a:lvl7pPr>
            <a:lvl8pPr>
              <a:defRPr sz="1800"/>
            </a:lvl8pPr>
            <a:lvl9pPr>
              <a:defRPr sz="1800"/>
            </a:lvl9pPr>
          </a:lstStyle>
          <a:p>
            <a:pPr lvl="0"/>
            <a:r>
              <a:rPr lang="en-US" dirty="0" smtClean="0"/>
              <a:t> Click to edit Master text styles</a:t>
            </a:r>
          </a:p>
          <a:p>
            <a:pPr lvl="1"/>
            <a:r>
              <a:rPr lang="en-US" dirty="0" smtClean="0"/>
              <a:t> Second level</a:t>
            </a:r>
          </a:p>
          <a:p>
            <a:pPr lvl="2"/>
            <a:r>
              <a:rPr lang="en-US" dirty="0" smtClean="0"/>
              <a:t>Third level</a:t>
            </a:r>
          </a:p>
        </p:txBody>
      </p:sp>
      <p:pic>
        <p:nvPicPr>
          <p:cNvPr id="7" name="Picture 6" descr="blacksmith_print_cmyk_large.png"/>
          <p:cNvPicPr>
            <a:picLocks noChangeAspect="1"/>
          </p:cNvPicPr>
          <p:nvPr userDrawn="1"/>
        </p:nvPicPr>
        <p:blipFill>
          <a:blip r:embed="rId2"/>
          <a:stretch>
            <a:fillRect/>
          </a:stretch>
        </p:blipFill>
        <p:spPr>
          <a:xfrm>
            <a:off x="3266640" y="6257943"/>
            <a:ext cx="624860" cy="335142"/>
          </a:xfrm>
          <a:prstGeom prst="rect">
            <a:avLst/>
          </a:prstGeom>
        </p:spPr>
      </p:pic>
      <p:pic>
        <p:nvPicPr>
          <p:cNvPr id="8" name="Immagine 5" descr="MFLR_PPT_logo-EU.jpg"/>
          <p:cNvPicPr>
            <a:picLocks noChangeAspect="1"/>
          </p:cNvPicPr>
          <p:nvPr userDrawn="1"/>
        </p:nvPicPr>
        <p:blipFill>
          <a:blip r:embed="rId3">
            <a:extLst>
              <a:ext uri="{28A0092B-C50C-407E-A947-70E740481C1C}">
                <a14:useLocalDpi xmlns="" xmlns:a14="http://schemas.microsoft.com/office/drawing/2010/main" val="0"/>
              </a:ext>
            </a:extLst>
          </a:blip>
          <a:stretch>
            <a:fillRect/>
          </a:stretch>
        </p:blipFill>
        <p:spPr>
          <a:xfrm>
            <a:off x="55648" y="6156260"/>
            <a:ext cx="928361" cy="635810"/>
          </a:xfrm>
          <a:prstGeom prst="rect">
            <a:avLst/>
          </a:prstGeom>
        </p:spPr>
      </p:pic>
      <p:pic>
        <p:nvPicPr>
          <p:cNvPr id="9" name="Immagine 6" descr="MFLR_PPT_logo-FAO.jpg"/>
          <p:cNvPicPr>
            <a:picLocks noChangeAspect="1"/>
          </p:cNvPicPr>
          <p:nvPr userDrawn="1"/>
        </p:nvPicPr>
        <p:blipFill>
          <a:blip r:embed="rId4">
            <a:extLst>
              <a:ext uri="{28A0092B-C50C-407E-A947-70E740481C1C}">
                <a14:useLocalDpi xmlns="" xmlns:a14="http://schemas.microsoft.com/office/drawing/2010/main" val="0"/>
              </a:ext>
            </a:extLst>
          </a:blip>
          <a:stretch>
            <a:fillRect/>
          </a:stretch>
        </p:blipFill>
        <p:spPr>
          <a:xfrm>
            <a:off x="8463520" y="6182066"/>
            <a:ext cx="574157" cy="574155"/>
          </a:xfrm>
          <a:prstGeom prst="rect">
            <a:avLst/>
          </a:prstGeom>
        </p:spPr>
      </p:pic>
      <p:pic>
        <p:nvPicPr>
          <p:cNvPr id="10" name="Immagine 7" descr="MFLR_PPT_logo-GreenCross.jpg"/>
          <p:cNvPicPr>
            <a:picLocks noChangeAspect="1"/>
          </p:cNvPicPr>
          <p:nvPr userDrawn="1"/>
        </p:nvPicPr>
        <p:blipFill>
          <a:blip r:embed="rId5">
            <a:extLst>
              <a:ext uri="{28A0092B-C50C-407E-A947-70E740481C1C}">
                <a14:useLocalDpi xmlns="" xmlns:a14="http://schemas.microsoft.com/office/drawing/2010/main" val="0"/>
              </a:ext>
            </a:extLst>
          </a:blip>
          <a:stretch>
            <a:fillRect/>
          </a:stretch>
        </p:blipFill>
        <p:spPr>
          <a:xfrm>
            <a:off x="4452968" y="6191611"/>
            <a:ext cx="288502" cy="385420"/>
          </a:xfrm>
          <a:prstGeom prst="rect">
            <a:avLst/>
          </a:prstGeom>
        </p:spPr>
      </p:pic>
      <p:pic>
        <p:nvPicPr>
          <p:cNvPr id="11" name="Immagine 8" descr="MFLR_PPT_logo-IHPA.jpg"/>
          <p:cNvPicPr>
            <a:picLocks noChangeAspect="1"/>
          </p:cNvPicPr>
          <p:nvPr userDrawn="1"/>
        </p:nvPicPr>
        <p:blipFill>
          <a:blip r:embed="rId6">
            <a:extLst>
              <a:ext uri="{28A0092B-C50C-407E-A947-70E740481C1C}">
                <a14:useLocalDpi xmlns="" xmlns:a14="http://schemas.microsoft.com/office/drawing/2010/main" val="0"/>
              </a:ext>
            </a:extLst>
          </a:blip>
          <a:stretch>
            <a:fillRect/>
          </a:stretch>
        </p:blipFill>
        <p:spPr>
          <a:xfrm>
            <a:off x="4916722" y="6353893"/>
            <a:ext cx="509386" cy="223138"/>
          </a:xfrm>
          <a:prstGeom prst="rect">
            <a:avLst/>
          </a:prstGeom>
        </p:spPr>
      </p:pic>
      <p:pic>
        <p:nvPicPr>
          <p:cNvPr id="12" name="Immagine 9" descr="MFLR_PPT_logo-Milieu.jpg"/>
          <p:cNvPicPr>
            <a:picLocks noChangeAspect="1"/>
          </p:cNvPicPr>
          <p:nvPr userDrawn="1"/>
        </p:nvPicPr>
        <p:blipFill>
          <a:blip r:embed="rId7">
            <a:extLst>
              <a:ext uri="{28A0092B-C50C-407E-A947-70E740481C1C}">
                <a14:useLocalDpi xmlns="" xmlns:a14="http://schemas.microsoft.com/office/drawing/2010/main" val="0"/>
              </a:ext>
            </a:extLst>
          </a:blip>
          <a:stretch>
            <a:fillRect/>
          </a:stretch>
        </p:blipFill>
        <p:spPr>
          <a:xfrm>
            <a:off x="5593568" y="6250490"/>
            <a:ext cx="414721" cy="342595"/>
          </a:xfrm>
          <a:prstGeom prst="rect">
            <a:avLst/>
          </a:prstGeom>
        </p:spPr>
      </p:pic>
      <p:sp>
        <p:nvSpPr>
          <p:cNvPr id="13" name="Segnaposto contenuto 2"/>
          <p:cNvSpPr>
            <a:spLocks noGrp="1"/>
          </p:cNvSpPr>
          <p:nvPr>
            <p:ph sz="half" idx="10" hasCustomPrompt="1"/>
          </p:nvPr>
        </p:nvSpPr>
        <p:spPr>
          <a:xfrm>
            <a:off x="4836487" y="1873613"/>
            <a:ext cx="3672000" cy="3811018"/>
          </a:xfrm>
          <a:prstGeom prst="rect">
            <a:avLst/>
          </a:prstGeom>
        </p:spPr>
        <p:txBody>
          <a:bodyPr lIns="0" tIns="0" rIns="0" bIns="0"/>
          <a:lstStyle>
            <a:lvl1pPr marL="0" indent="0">
              <a:buFont typeface="Arial" pitchFamily="34" charset="0"/>
              <a:buChar char="•"/>
              <a:defRPr sz="2400" b="0" i="0" baseline="0">
                <a:solidFill>
                  <a:schemeClr val="tx2"/>
                </a:solidFill>
                <a:latin typeface="Calibri" pitchFamily="34" charset="0"/>
              </a:defRPr>
            </a:lvl1pPr>
            <a:lvl2pPr marL="449263" indent="0">
              <a:buFont typeface="Wingdings" pitchFamily="2" charset="2"/>
              <a:buChar char="§"/>
              <a:defRPr sz="1800" b="0" i="0" baseline="0">
                <a:solidFill>
                  <a:schemeClr val="tx2"/>
                </a:solidFill>
                <a:latin typeface="Calibri" pitchFamily="34" charset="0"/>
              </a:defRPr>
            </a:lvl2pPr>
            <a:lvl3pPr marL="720000" indent="0">
              <a:buFont typeface="Arial" pitchFamily="34" charset="0"/>
              <a:buChar char="•"/>
              <a:defRPr sz="1400" b="0" i="0" baseline="0">
                <a:solidFill>
                  <a:schemeClr val="tx2"/>
                </a:solidFill>
                <a:latin typeface="Calibri" pitchFamily="34" charset="0"/>
              </a:defRPr>
            </a:lvl3pPr>
            <a:lvl4pPr marL="1371600" indent="0">
              <a:buFontTx/>
              <a:buNone/>
              <a:defRPr sz="1400" b="1" i="0">
                <a:latin typeface="Arial"/>
              </a:defRPr>
            </a:lvl4pPr>
            <a:lvl5pPr marL="1828800" indent="0">
              <a:buFontTx/>
              <a:buNone/>
              <a:defRPr sz="1400" b="1" i="0">
                <a:latin typeface="Arial"/>
              </a:defRPr>
            </a:lvl5pPr>
            <a:lvl6pPr>
              <a:defRPr sz="1800"/>
            </a:lvl6pPr>
            <a:lvl7pPr>
              <a:defRPr sz="1800"/>
            </a:lvl7pPr>
            <a:lvl8pPr>
              <a:defRPr sz="1800"/>
            </a:lvl8pPr>
            <a:lvl9pPr>
              <a:defRPr sz="1800"/>
            </a:lvl9pPr>
          </a:lstStyle>
          <a:p>
            <a:pPr lvl="0"/>
            <a:r>
              <a:rPr lang="en-US" dirty="0" smtClean="0"/>
              <a:t> Click to edit Master text styles</a:t>
            </a:r>
          </a:p>
          <a:p>
            <a:pPr lvl="1"/>
            <a:r>
              <a:rPr lang="en-US" dirty="0" smtClean="0"/>
              <a:t> Second level</a:t>
            </a:r>
          </a:p>
          <a:p>
            <a:pPr lvl="2"/>
            <a:r>
              <a:rPr lang="en-US" dirty="0" smtClean="0"/>
              <a:t>Third level</a:t>
            </a:r>
          </a:p>
        </p:txBody>
      </p:sp>
      <p:pic>
        <p:nvPicPr>
          <p:cNvPr id="14" name="Picture 13" descr="Short-GEF logo colored NOTAG transparent.png"/>
          <p:cNvPicPr>
            <a:picLocks noChangeAspect="1"/>
          </p:cNvPicPr>
          <p:nvPr userDrawn="1"/>
        </p:nvPicPr>
        <p:blipFill>
          <a:blip r:embed="rId8"/>
          <a:stretch>
            <a:fillRect/>
          </a:stretch>
        </p:blipFill>
        <p:spPr>
          <a:xfrm>
            <a:off x="3965931" y="6188159"/>
            <a:ext cx="359975" cy="420771"/>
          </a:xfrm>
          <a:prstGeom prst="rect">
            <a:avLst/>
          </a:prstGeom>
        </p:spPr>
      </p:pic>
      <p:sp>
        <p:nvSpPr>
          <p:cNvPr id="15" name="CasellaDiTesto 4"/>
          <p:cNvSpPr txBox="1"/>
          <p:nvPr userDrawn="1"/>
        </p:nvSpPr>
        <p:spPr>
          <a:xfrm>
            <a:off x="6793080" y="453272"/>
            <a:ext cx="1175950" cy="307777"/>
          </a:xfrm>
          <a:prstGeom prst="rect">
            <a:avLst/>
          </a:prstGeom>
          <a:noFill/>
        </p:spPr>
        <p:txBody>
          <a:bodyPr wrap="square" lIns="0" tIns="0" rIns="0" bIns="0" rtlCol="0" anchor="t" anchorCtr="0">
            <a:spAutoFit/>
          </a:bodyPr>
          <a:lstStyle/>
          <a:p>
            <a:pPr algn="l"/>
            <a:r>
              <a:rPr lang="it-IT" sz="1000" b="1" i="0" dirty="0" smtClean="0">
                <a:solidFill>
                  <a:srgbClr val="D10019"/>
                </a:solidFill>
                <a:latin typeface="Arial"/>
                <a:cs typeface="Arial"/>
              </a:rPr>
              <a:t>MORE FOOD </a:t>
            </a:r>
          </a:p>
          <a:p>
            <a:pPr algn="l"/>
            <a:r>
              <a:rPr lang="it-IT" sz="1000" b="1" i="0" dirty="0" smtClean="0">
                <a:solidFill>
                  <a:srgbClr val="D10019"/>
                </a:solidFill>
                <a:latin typeface="Arial"/>
                <a:cs typeface="Arial"/>
              </a:rPr>
              <a:t>LESS RISK </a:t>
            </a:r>
            <a:endParaRPr lang="it-IT" sz="1000" b="1" i="0" dirty="0">
              <a:solidFill>
                <a:srgbClr val="D10019"/>
              </a:solidFill>
              <a:latin typeface="Arial"/>
              <a:cs typeface="Arial"/>
            </a:endParaRPr>
          </a:p>
        </p:txBody>
      </p:sp>
    </p:spTree>
    <p:extLst>
      <p:ext uri="{BB962C8B-B14F-4D97-AF65-F5344CB8AC3E}">
        <p14:creationId xmlns="" xmlns:p14="http://schemas.microsoft.com/office/powerpoint/2010/main" val="28682629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ontenuto 2">
    <p:spTree>
      <p:nvGrpSpPr>
        <p:cNvPr id="1" name=""/>
        <p:cNvGrpSpPr/>
        <p:nvPr/>
      </p:nvGrpSpPr>
      <p:grpSpPr>
        <a:xfrm>
          <a:off x="0" y="0"/>
          <a:ext cx="0" cy="0"/>
          <a:chOff x="0" y="0"/>
          <a:chExt cx="0" cy="0"/>
        </a:xfrm>
      </p:grpSpPr>
      <p:sp>
        <p:nvSpPr>
          <p:cNvPr id="2" name="Titolo 1"/>
          <p:cNvSpPr>
            <a:spLocks noGrp="1"/>
          </p:cNvSpPr>
          <p:nvPr>
            <p:ph type="title"/>
          </p:nvPr>
        </p:nvSpPr>
        <p:spPr>
          <a:xfrm>
            <a:off x="1079500" y="437740"/>
            <a:ext cx="5141348" cy="840120"/>
          </a:xfrm>
        </p:spPr>
        <p:txBody>
          <a:bodyPr/>
          <a:lstStyle/>
          <a:p>
            <a:r>
              <a:rPr lang="en-US" dirty="0" smtClean="0"/>
              <a:t>Click to edit Master title style</a:t>
            </a:r>
            <a:endParaRPr lang="it-IT" dirty="0"/>
          </a:p>
        </p:txBody>
      </p:sp>
      <p:sp>
        <p:nvSpPr>
          <p:cNvPr id="3" name="Segnaposto contenuto 2"/>
          <p:cNvSpPr>
            <a:spLocks noGrp="1"/>
          </p:cNvSpPr>
          <p:nvPr>
            <p:ph sz="half" idx="1"/>
          </p:nvPr>
        </p:nvSpPr>
        <p:spPr>
          <a:xfrm>
            <a:off x="1079499" y="1870075"/>
            <a:ext cx="7712075" cy="3811018"/>
          </a:xfrm>
          <a:prstGeom prst="rect">
            <a:avLst/>
          </a:prstGeom>
        </p:spPr>
        <p:txBody>
          <a:bodyPr lIns="0" tIns="0" rIns="0" bIns="0"/>
          <a:lstStyle>
            <a:lvl1pPr marL="180000" indent="0">
              <a:buFont typeface="Arial" pitchFamily="34" charset="0"/>
              <a:buChar char="•"/>
              <a:defRPr sz="2400" b="0" i="0" baseline="0">
                <a:solidFill>
                  <a:schemeClr val="tx2"/>
                </a:solidFill>
                <a:latin typeface="Calibri" pitchFamily="34" charset="0"/>
              </a:defRPr>
            </a:lvl1pPr>
            <a:lvl2pPr marL="720000" indent="-179388">
              <a:buClr>
                <a:schemeClr val="tx2"/>
              </a:buClr>
              <a:buSzPct val="110000"/>
              <a:buFont typeface="Wingdings" pitchFamily="2" charset="2"/>
              <a:buChar char="§"/>
              <a:defRPr sz="1800" b="0" i="0" baseline="0">
                <a:solidFill>
                  <a:schemeClr val="tx2"/>
                </a:solidFill>
                <a:latin typeface="Calibri" pitchFamily="34" charset="0"/>
              </a:defRPr>
            </a:lvl2pPr>
            <a:lvl3pPr marL="1080000" indent="-179388">
              <a:buClr>
                <a:schemeClr val="tx2"/>
              </a:buClr>
              <a:buSzPct val="110000"/>
              <a:buFont typeface="Arial"/>
              <a:buChar char="•"/>
              <a:defRPr sz="1600" b="0" i="0" baseline="0">
                <a:solidFill>
                  <a:schemeClr val="tx2"/>
                </a:solidFill>
                <a:latin typeface="Calibri" pitchFamily="34" charset="0"/>
              </a:defRPr>
            </a:lvl3pPr>
            <a:lvl4pPr marL="1371600" indent="0">
              <a:buFontTx/>
              <a:buNone/>
              <a:defRPr sz="1400" b="1" i="0">
                <a:latin typeface="Arial"/>
              </a:defRPr>
            </a:lvl4pPr>
            <a:lvl5pPr marL="1828800" indent="0">
              <a:buFontTx/>
              <a:buNone/>
              <a:defRPr sz="1400" b="1" i="0">
                <a:latin typeface="Aria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4" name="Rettangolo 3"/>
          <p:cNvSpPr/>
          <p:nvPr userDrawn="1"/>
        </p:nvSpPr>
        <p:spPr>
          <a:xfrm>
            <a:off x="0" y="676453"/>
            <a:ext cx="900000" cy="72000"/>
          </a:xfrm>
          <a:prstGeom prst="rect">
            <a:avLst/>
          </a:prstGeom>
          <a:solidFill>
            <a:srgbClr val="5592CE"/>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dirty="0">
              <a:latin typeface="Arial"/>
            </a:endParaRPr>
          </a:p>
        </p:txBody>
      </p:sp>
      <p:sp>
        <p:nvSpPr>
          <p:cNvPr id="5" name="CasellaDiTesto 4"/>
          <p:cNvSpPr txBox="1"/>
          <p:nvPr userDrawn="1"/>
        </p:nvSpPr>
        <p:spPr>
          <a:xfrm>
            <a:off x="6793080" y="453272"/>
            <a:ext cx="1175950" cy="307777"/>
          </a:xfrm>
          <a:prstGeom prst="rect">
            <a:avLst/>
          </a:prstGeom>
          <a:noFill/>
        </p:spPr>
        <p:txBody>
          <a:bodyPr wrap="square" lIns="0" tIns="0" rIns="0" bIns="0" rtlCol="0" anchor="t" anchorCtr="0">
            <a:spAutoFit/>
          </a:bodyPr>
          <a:lstStyle/>
          <a:p>
            <a:pPr algn="l"/>
            <a:r>
              <a:rPr lang="it-IT" sz="1000" b="1" i="0" dirty="0" smtClean="0">
                <a:solidFill>
                  <a:srgbClr val="D10019"/>
                </a:solidFill>
                <a:latin typeface="Arial"/>
                <a:cs typeface="Arial"/>
              </a:rPr>
              <a:t>MORE FOOD </a:t>
            </a:r>
          </a:p>
          <a:p>
            <a:pPr algn="l"/>
            <a:r>
              <a:rPr lang="it-IT" sz="1000" b="1" i="0" dirty="0" smtClean="0">
                <a:solidFill>
                  <a:srgbClr val="D10019"/>
                </a:solidFill>
                <a:latin typeface="Arial"/>
                <a:cs typeface="Arial"/>
              </a:rPr>
              <a:t>LESS RISK </a:t>
            </a:r>
            <a:endParaRPr lang="it-IT" sz="1000" b="1" i="0" dirty="0">
              <a:solidFill>
                <a:srgbClr val="D10019"/>
              </a:solidFill>
              <a:latin typeface="Arial"/>
              <a:cs typeface="Arial"/>
            </a:endParaRPr>
          </a:p>
        </p:txBody>
      </p:sp>
      <p:pic>
        <p:nvPicPr>
          <p:cNvPr id="11" name="Immagine 6" descr="MFLR_PPT_logo-FAO.jpg"/>
          <p:cNvPicPr>
            <a:picLocks noChangeAspect="1"/>
          </p:cNvPicPr>
          <p:nvPr userDrawn="1"/>
        </p:nvPicPr>
        <p:blipFill>
          <a:blip r:embed="rId2">
            <a:extLst>
              <a:ext uri="{28A0092B-C50C-407E-A947-70E740481C1C}">
                <a14:useLocalDpi xmlns="" xmlns:a14="http://schemas.microsoft.com/office/drawing/2010/main" val="0"/>
              </a:ext>
            </a:extLst>
          </a:blip>
          <a:stretch>
            <a:fillRect/>
          </a:stretch>
        </p:blipFill>
        <p:spPr>
          <a:xfrm>
            <a:off x="8463520" y="6182066"/>
            <a:ext cx="574157" cy="574155"/>
          </a:xfrm>
          <a:prstGeom prst="rect">
            <a:avLst/>
          </a:prstGeom>
        </p:spPr>
      </p:pic>
      <p:pic>
        <p:nvPicPr>
          <p:cNvPr id="12" name="Immagine 7" descr="MFLR_PPT_logo-GreenCross.jpg"/>
          <p:cNvPicPr>
            <a:picLocks noChangeAspect="1"/>
          </p:cNvPicPr>
          <p:nvPr userDrawn="1"/>
        </p:nvPicPr>
        <p:blipFill>
          <a:blip r:embed="rId3">
            <a:extLst>
              <a:ext uri="{28A0092B-C50C-407E-A947-70E740481C1C}">
                <a14:useLocalDpi xmlns="" xmlns:a14="http://schemas.microsoft.com/office/drawing/2010/main" val="0"/>
              </a:ext>
            </a:extLst>
          </a:blip>
          <a:stretch>
            <a:fillRect/>
          </a:stretch>
        </p:blipFill>
        <p:spPr>
          <a:xfrm>
            <a:off x="3640718" y="6258511"/>
            <a:ext cx="288502" cy="385420"/>
          </a:xfrm>
          <a:prstGeom prst="rect">
            <a:avLst/>
          </a:prstGeom>
        </p:spPr>
      </p:pic>
      <p:pic>
        <p:nvPicPr>
          <p:cNvPr id="13" name="Immagine 8" descr="MFLR_PPT_logo-IHPA.jpg"/>
          <p:cNvPicPr>
            <a:picLocks noChangeAspect="1"/>
          </p:cNvPicPr>
          <p:nvPr userDrawn="1"/>
        </p:nvPicPr>
        <p:blipFill>
          <a:blip r:embed="rId4">
            <a:extLst>
              <a:ext uri="{28A0092B-C50C-407E-A947-70E740481C1C}">
                <a14:useLocalDpi xmlns="" xmlns:a14="http://schemas.microsoft.com/office/drawing/2010/main" val="0"/>
              </a:ext>
            </a:extLst>
          </a:blip>
          <a:stretch>
            <a:fillRect/>
          </a:stretch>
        </p:blipFill>
        <p:spPr>
          <a:xfrm>
            <a:off x="3986516" y="6416668"/>
            <a:ext cx="509386" cy="223138"/>
          </a:xfrm>
          <a:prstGeom prst="rect">
            <a:avLst/>
          </a:prstGeom>
        </p:spPr>
      </p:pic>
      <p:pic>
        <p:nvPicPr>
          <p:cNvPr id="14" name="Immagine 9" descr="MFLR_PPT_logo-Milieu.jpg"/>
          <p:cNvPicPr>
            <a:picLocks noChangeAspect="1"/>
          </p:cNvPicPr>
          <p:nvPr userDrawn="1"/>
        </p:nvPicPr>
        <p:blipFill>
          <a:blip r:embed="rId5">
            <a:extLst>
              <a:ext uri="{28A0092B-C50C-407E-A947-70E740481C1C}">
                <a14:useLocalDpi xmlns="" xmlns:a14="http://schemas.microsoft.com/office/drawing/2010/main" val="0"/>
              </a:ext>
            </a:extLst>
          </a:blip>
          <a:stretch>
            <a:fillRect/>
          </a:stretch>
        </p:blipFill>
        <p:spPr>
          <a:xfrm>
            <a:off x="4549828" y="6304664"/>
            <a:ext cx="414721" cy="342595"/>
          </a:xfrm>
          <a:prstGeom prst="rect">
            <a:avLst/>
          </a:prstGeom>
        </p:spPr>
      </p:pic>
      <p:pic>
        <p:nvPicPr>
          <p:cNvPr id="15" name="Picture 14" descr="blacksmith_print_cmyk_large.png"/>
          <p:cNvPicPr>
            <a:picLocks noChangeAspect="1"/>
          </p:cNvPicPr>
          <p:nvPr userDrawn="1"/>
        </p:nvPicPr>
        <p:blipFill>
          <a:blip r:embed="rId6"/>
          <a:stretch>
            <a:fillRect/>
          </a:stretch>
        </p:blipFill>
        <p:spPr>
          <a:xfrm>
            <a:off x="2963603" y="6312117"/>
            <a:ext cx="624860" cy="335142"/>
          </a:xfrm>
          <a:prstGeom prst="rect">
            <a:avLst/>
          </a:prstGeom>
        </p:spPr>
      </p:pic>
      <p:pic>
        <p:nvPicPr>
          <p:cNvPr id="17" name="Immagine 5" descr="MFLR_PPT_logo-EU.jpg"/>
          <p:cNvPicPr>
            <a:picLocks noChangeAspect="1"/>
          </p:cNvPicPr>
          <p:nvPr userDrawn="1"/>
        </p:nvPicPr>
        <p:blipFill>
          <a:blip r:embed="rId7">
            <a:extLst>
              <a:ext uri="{28A0092B-C50C-407E-A947-70E740481C1C}">
                <a14:useLocalDpi xmlns="" xmlns:a14="http://schemas.microsoft.com/office/drawing/2010/main" val="0"/>
              </a:ext>
            </a:extLst>
          </a:blip>
          <a:stretch>
            <a:fillRect/>
          </a:stretch>
        </p:blipFill>
        <p:spPr>
          <a:xfrm>
            <a:off x="55648" y="6156260"/>
            <a:ext cx="928361" cy="635810"/>
          </a:xfrm>
          <a:prstGeom prst="rect">
            <a:avLst/>
          </a:prstGeom>
        </p:spPr>
      </p:pic>
      <p:pic>
        <p:nvPicPr>
          <p:cNvPr id="18" name="Picture 2" descr="G:\Rotterdam.jpg"/>
          <p:cNvPicPr>
            <a:picLocks noChangeAspect="1" noChangeArrowheads="1"/>
          </p:cNvPicPr>
          <p:nvPr userDrawn="1"/>
        </p:nvPicPr>
        <p:blipFill>
          <a:blip r:embed="rId8"/>
          <a:srcRect/>
          <a:stretch>
            <a:fillRect/>
          </a:stretch>
        </p:blipFill>
        <p:spPr bwMode="auto">
          <a:xfrm>
            <a:off x="5811145" y="6304663"/>
            <a:ext cx="410735" cy="342595"/>
          </a:xfrm>
          <a:prstGeom prst="rect">
            <a:avLst/>
          </a:prstGeom>
          <a:noFill/>
        </p:spPr>
      </p:pic>
      <p:pic>
        <p:nvPicPr>
          <p:cNvPr id="2050" name="Picture 2" descr="CDLogo2"/>
          <p:cNvPicPr>
            <a:picLocks noChangeAspect="1" noChangeArrowheads="1"/>
          </p:cNvPicPr>
          <p:nvPr userDrawn="1"/>
        </p:nvPicPr>
        <p:blipFill>
          <a:blip r:embed="rId9"/>
          <a:srcRect r="3508"/>
          <a:stretch>
            <a:fillRect/>
          </a:stretch>
        </p:blipFill>
        <p:spPr bwMode="auto">
          <a:xfrm>
            <a:off x="5029841" y="6362471"/>
            <a:ext cx="769851" cy="277335"/>
          </a:xfrm>
          <a:prstGeom prst="rect">
            <a:avLst/>
          </a:prstGeom>
          <a:noFill/>
          <a:ln w="9525">
            <a:noFill/>
            <a:miter lim="800000"/>
            <a:headEnd/>
            <a:tailEnd/>
          </a:ln>
        </p:spPr>
      </p:pic>
    </p:spTree>
    <p:extLst>
      <p:ext uri="{BB962C8B-B14F-4D97-AF65-F5344CB8AC3E}">
        <p14:creationId xmlns="" xmlns:p14="http://schemas.microsoft.com/office/powerpoint/2010/main" val="3834856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1079499" y="1567525"/>
            <a:ext cx="7712075" cy="1143000"/>
          </a:xfrm>
          <a:prstGeom prst="rect">
            <a:avLst/>
          </a:prstGeom>
        </p:spPr>
        <p:txBody>
          <a:bodyPr vert="horz" lIns="0" tIns="0" rIns="0" bIns="0" rtlCol="0" anchor="t" anchorCtr="0">
            <a:noAutofit/>
          </a:bodyPr>
          <a:lstStyle/>
          <a:p>
            <a:r>
              <a:rPr lang="it-IT" dirty="0" smtClean="0"/>
              <a:t>Fare clic per modificare stile</a:t>
            </a:r>
            <a:endParaRPr lang="it-IT" dirty="0"/>
          </a:p>
        </p:txBody>
      </p:sp>
    </p:spTree>
    <p:extLst>
      <p:ext uri="{BB962C8B-B14F-4D97-AF65-F5344CB8AC3E}">
        <p14:creationId xmlns="" xmlns:p14="http://schemas.microsoft.com/office/powerpoint/2010/main" val="625957629"/>
      </p:ext>
    </p:extLst>
  </p:cSld>
  <p:clrMap bg1="lt1" tx1="dk1" bg2="lt2" tx2="dk2" accent1="accent1" accent2="accent2" accent3="accent3" accent4="accent4" accent5="accent5" accent6="accent6" hlink="hlink" folHlink="folHlink"/>
  <p:sldLayoutIdLst>
    <p:sldLayoutId id="2147483649" r:id="rId1"/>
    <p:sldLayoutId id="2147483652" r:id="rId2"/>
    <p:sldLayoutId id="2147483662" r:id="rId3"/>
  </p:sldLayoutIdLst>
  <p:timing>
    <p:tnLst>
      <p:par>
        <p:cTn id="1" dur="indefinite" restart="never" nodeType="tmRoot"/>
      </p:par>
    </p:tnLst>
  </p:timing>
  <p:txStyles>
    <p:titleStyle>
      <a:lvl1pPr algn="l" defTabSz="457200" rtl="0" eaLnBrk="1" latinLnBrk="0" hangingPunct="1">
        <a:lnSpc>
          <a:spcPts val="2880"/>
        </a:lnSpc>
        <a:spcBef>
          <a:spcPct val="0"/>
        </a:spcBef>
        <a:buNone/>
        <a:defRPr sz="2400" b="1" i="0" kern="1200" spc="10">
          <a:solidFill>
            <a:srgbClr val="5592CE"/>
          </a:solidFill>
          <a:latin typeface="Arial"/>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mailto:Mikhail.Malkov@FAO.org"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descr="ape_49590967.jpg"/>
          <p:cNvPicPr>
            <a:picLocks noChangeAspect="1"/>
          </p:cNvPicPr>
          <p:nvPr/>
        </p:nvPicPr>
        <p:blipFill>
          <a:blip r:embed="rId3">
            <a:extLst>
              <a:ext uri="{28A0092B-C50C-407E-A947-70E740481C1C}">
                <a14:useLocalDpi xmlns="" xmlns:a14="http://schemas.microsoft.com/office/drawing/2010/main" val="0"/>
              </a:ext>
            </a:extLst>
          </a:blip>
          <a:stretch>
            <a:fillRect/>
          </a:stretch>
        </p:blipFill>
        <p:spPr>
          <a:xfrm>
            <a:off x="6044185" y="3667197"/>
            <a:ext cx="2493040" cy="1819204"/>
          </a:xfrm>
          <a:prstGeom prst="rect">
            <a:avLst/>
          </a:prstGeom>
        </p:spPr>
      </p:pic>
      <p:sp>
        <p:nvSpPr>
          <p:cNvPr id="2" name="Titolo 1"/>
          <p:cNvSpPr>
            <a:spLocks noGrp="1"/>
          </p:cNvSpPr>
          <p:nvPr>
            <p:ph type="ctrTitle"/>
          </p:nvPr>
        </p:nvSpPr>
        <p:spPr>
          <a:xfrm>
            <a:off x="1702191" y="1560035"/>
            <a:ext cx="7089384" cy="3926365"/>
          </a:xfrm>
        </p:spPr>
        <p:txBody>
          <a:bodyPr/>
          <a:lstStyle/>
          <a:p>
            <a:r>
              <a:rPr lang="ru-RU" dirty="0" smtClean="0"/>
              <a:t>Проект </a:t>
            </a:r>
            <a:r>
              <a:rPr lang="en-US" dirty="0" smtClean="0"/>
              <a:t>GCP/RER/040/EC</a:t>
            </a:r>
            <a:r>
              <a:rPr lang="ru-RU" dirty="0" smtClean="0"/>
              <a:t/>
            </a:r>
            <a:br>
              <a:rPr lang="ru-RU" dirty="0" smtClean="0"/>
            </a:br>
            <a:r>
              <a:rPr lang="ru-RU" dirty="0" smtClean="0"/>
              <a:t/>
            </a:r>
            <a:br>
              <a:rPr lang="ru-RU" dirty="0" smtClean="0"/>
            </a:br>
            <a:r>
              <a:rPr lang="uk-UA" dirty="0" smtClean="0"/>
              <a:t> </a:t>
            </a:r>
            <a:r>
              <a:rPr lang="uk-UA" dirty="0" err="1" smtClean="0"/>
              <a:t>Основные</a:t>
            </a:r>
            <a:r>
              <a:rPr lang="uk-UA" dirty="0" smtClean="0"/>
              <a:t> </a:t>
            </a:r>
            <a:r>
              <a:rPr lang="uk-UA" dirty="0" err="1" smtClean="0"/>
              <a:t>принципы</a:t>
            </a:r>
            <a:r>
              <a:rPr lang="uk-UA" dirty="0" smtClean="0"/>
              <a:t> </a:t>
            </a:r>
            <a:r>
              <a:rPr lang="uk-UA" dirty="0" err="1" smtClean="0"/>
              <a:t>Политики</a:t>
            </a:r>
            <a:r>
              <a:rPr lang="uk-UA" dirty="0" smtClean="0"/>
              <a:t> </a:t>
            </a:r>
            <a:r>
              <a:rPr lang="uk-UA" dirty="0" err="1" smtClean="0"/>
              <a:t>ЕС</a:t>
            </a:r>
            <a:r>
              <a:rPr lang="uk-UA" dirty="0" smtClean="0"/>
              <a:t> </a:t>
            </a:r>
            <a:br>
              <a:rPr lang="uk-UA" dirty="0" smtClean="0"/>
            </a:br>
            <a:r>
              <a:rPr lang="uk-UA" dirty="0" smtClean="0"/>
              <a:t>в </a:t>
            </a:r>
            <a:r>
              <a:rPr lang="uk-UA" dirty="0" err="1" smtClean="0"/>
              <a:t>сфере</a:t>
            </a:r>
            <a:r>
              <a:rPr lang="uk-UA" dirty="0" smtClean="0"/>
              <a:t> </a:t>
            </a:r>
            <a:r>
              <a:rPr lang="uk-UA" dirty="0" err="1" smtClean="0"/>
              <a:t>обращения</a:t>
            </a:r>
            <a:r>
              <a:rPr lang="uk-UA" dirty="0" smtClean="0"/>
              <a:t> с пестицидами,</a:t>
            </a:r>
            <a:br>
              <a:rPr lang="uk-UA" dirty="0" smtClean="0"/>
            </a:br>
            <a:r>
              <a:rPr lang="uk-UA" dirty="0" smtClean="0"/>
              <a:t>и </a:t>
            </a:r>
            <a:r>
              <a:rPr lang="uk-UA" dirty="0" err="1" smtClean="0"/>
              <a:t>соответствующие</a:t>
            </a:r>
            <a:r>
              <a:rPr lang="uk-UA" dirty="0" smtClean="0"/>
              <a:t> </a:t>
            </a:r>
            <a:r>
              <a:rPr lang="uk-UA" dirty="0" err="1" smtClean="0"/>
              <a:t>регламентирующие</a:t>
            </a:r>
            <a:r>
              <a:rPr lang="uk-UA" dirty="0" smtClean="0"/>
              <a:t> </a:t>
            </a:r>
            <a:r>
              <a:rPr lang="uk-UA" dirty="0" err="1" smtClean="0"/>
              <a:t>правовые</a:t>
            </a:r>
            <a:r>
              <a:rPr lang="uk-UA" dirty="0" smtClean="0"/>
              <a:t> </a:t>
            </a:r>
            <a:r>
              <a:rPr lang="uk-UA" dirty="0" err="1" smtClean="0"/>
              <a:t>документы</a:t>
            </a:r>
            <a:r>
              <a:rPr lang="uk-UA" dirty="0" smtClean="0"/>
              <a:t>  </a:t>
            </a:r>
            <a:r>
              <a:rPr lang="ru-RU" dirty="0" smtClean="0"/>
              <a:t/>
            </a:r>
            <a:br>
              <a:rPr lang="ru-RU" dirty="0" smtClean="0"/>
            </a:br>
            <a:r>
              <a:rPr lang="uk-UA" dirty="0" smtClean="0"/>
              <a:t/>
            </a:r>
            <a:br>
              <a:rPr lang="uk-UA" dirty="0" smtClean="0"/>
            </a:br>
            <a:r>
              <a:rPr lang="uk-UA" dirty="0" smtClean="0"/>
              <a:t/>
            </a:r>
            <a:br>
              <a:rPr lang="uk-UA" dirty="0" smtClean="0"/>
            </a:br>
            <a:r>
              <a:rPr lang="uk-UA" dirty="0" smtClean="0"/>
              <a:t/>
            </a:r>
            <a:br>
              <a:rPr lang="uk-UA" dirty="0" smtClean="0"/>
            </a:br>
            <a:r>
              <a:rPr lang="uk-UA" dirty="0" smtClean="0"/>
              <a:t/>
            </a:r>
            <a:br>
              <a:rPr lang="uk-UA" dirty="0" smtClean="0"/>
            </a:br>
            <a:r>
              <a:rPr lang="uk-UA" dirty="0" err="1" smtClean="0"/>
              <a:t>Киев</a:t>
            </a:r>
            <a:r>
              <a:rPr lang="uk-UA" dirty="0" smtClean="0"/>
              <a:t>, 08.10.2014</a:t>
            </a:r>
            <a:endParaRPr lang="en-GB" dirty="0">
              <a:latin typeface="+mj-lt"/>
            </a:endParaRPr>
          </a:p>
        </p:txBody>
      </p:sp>
    </p:spTree>
    <p:extLst>
      <p:ext uri="{BB962C8B-B14F-4D97-AF65-F5344CB8AC3E}">
        <p14:creationId xmlns="" xmlns:p14="http://schemas.microsoft.com/office/powerpoint/2010/main" val="19831566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79499" y="284788"/>
            <a:ext cx="7426547" cy="1076179"/>
          </a:xfrm>
        </p:spPr>
        <p:txBody>
          <a:bodyPr/>
          <a:lstStyle/>
          <a:p>
            <a:r>
              <a:rPr lang="uk-UA" dirty="0" err="1" smtClean="0"/>
              <a:t>Основные</a:t>
            </a:r>
            <a:r>
              <a:rPr lang="uk-UA" dirty="0" smtClean="0"/>
              <a:t> </a:t>
            </a:r>
            <a:r>
              <a:rPr lang="uk-UA" dirty="0" err="1" smtClean="0"/>
              <a:t>принципы</a:t>
            </a:r>
            <a:r>
              <a:rPr lang="uk-UA" dirty="0" smtClean="0"/>
              <a:t> </a:t>
            </a:r>
            <a:r>
              <a:rPr lang="uk-UA" dirty="0" err="1" smtClean="0"/>
              <a:t>Политики</a:t>
            </a:r>
            <a:r>
              <a:rPr lang="uk-UA" dirty="0" smtClean="0"/>
              <a:t> </a:t>
            </a:r>
            <a:r>
              <a:rPr lang="uk-UA" dirty="0" err="1" smtClean="0"/>
              <a:t>ЕС</a:t>
            </a:r>
            <a:r>
              <a:rPr lang="uk-UA" dirty="0" smtClean="0"/>
              <a:t> </a:t>
            </a:r>
            <a:br>
              <a:rPr lang="uk-UA" dirty="0" smtClean="0"/>
            </a:br>
            <a:r>
              <a:rPr lang="uk-UA" dirty="0" smtClean="0"/>
              <a:t>в </a:t>
            </a:r>
            <a:r>
              <a:rPr lang="uk-UA" dirty="0" err="1" smtClean="0"/>
              <a:t>сфере</a:t>
            </a:r>
            <a:r>
              <a:rPr lang="uk-UA" dirty="0" smtClean="0"/>
              <a:t> </a:t>
            </a:r>
            <a:r>
              <a:rPr lang="uk-UA" dirty="0" err="1" smtClean="0"/>
              <a:t>обращения</a:t>
            </a:r>
            <a:r>
              <a:rPr lang="uk-UA" dirty="0" smtClean="0"/>
              <a:t> с пестицидами </a:t>
            </a:r>
            <a:r>
              <a:rPr lang="en-US" dirty="0" smtClean="0"/>
              <a:t/>
            </a:r>
            <a:br>
              <a:rPr lang="en-US" dirty="0" smtClean="0"/>
            </a:br>
            <a:r>
              <a:rPr lang="en-US" dirty="0" smtClean="0"/>
              <a:t/>
            </a:r>
            <a:br>
              <a:rPr lang="en-US" dirty="0" smtClean="0"/>
            </a:br>
            <a:endParaRPr lang="it-IT" dirty="0">
              <a:solidFill>
                <a:schemeClr val="tx2"/>
              </a:solidFill>
            </a:endParaRPr>
          </a:p>
        </p:txBody>
      </p:sp>
      <p:sp>
        <p:nvSpPr>
          <p:cNvPr id="3" name="Segnaposto contenuto 2"/>
          <p:cNvSpPr>
            <a:spLocks noGrp="1"/>
          </p:cNvSpPr>
          <p:nvPr>
            <p:ph sz="half" idx="1"/>
          </p:nvPr>
        </p:nvSpPr>
        <p:spPr>
          <a:xfrm>
            <a:off x="426853" y="1139484"/>
            <a:ext cx="8079193" cy="4951828"/>
          </a:xfrm>
        </p:spPr>
        <p:txBody>
          <a:bodyPr/>
          <a:lstStyle/>
          <a:p>
            <a:pPr>
              <a:buNone/>
            </a:pPr>
            <a:r>
              <a:rPr lang="ru-RU" sz="1600" b="1" dirty="0" smtClean="0">
                <a:latin typeface="+mj-lt"/>
              </a:rPr>
              <a:t>1.  Безопасность и эффективность. Ни один пестицид не может быть использован в ЕС, если научно не доказано, что он:</a:t>
            </a:r>
            <a:endParaRPr lang="uk-UA" sz="1600" dirty="0" smtClean="0">
              <a:latin typeface="+mj-lt"/>
            </a:endParaRPr>
          </a:p>
          <a:p>
            <a:pPr lvl="0" hangingPunct="0">
              <a:buFont typeface="Wingdings" pitchFamily="2" charset="2"/>
              <a:buChar char="Ø"/>
            </a:pPr>
            <a:r>
              <a:rPr lang="ru-RU" sz="1600" dirty="0" smtClean="0">
                <a:latin typeface="+mj-lt"/>
              </a:rPr>
              <a:t>Не вредит здоровью людей</a:t>
            </a:r>
            <a:r>
              <a:rPr lang="en-US" sz="1600" dirty="0" smtClean="0">
                <a:latin typeface="+mj-lt"/>
              </a:rPr>
              <a:t>; </a:t>
            </a:r>
            <a:endParaRPr lang="uk-UA" sz="1600" dirty="0" smtClean="0">
              <a:latin typeface="+mj-lt"/>
            </a:endParaRPr>
          </a:p>
          <a:p>
            <a:pPr lvl="0" hangingPunct="0">
              <a:buFont typeface="Wingdings" pitchFamily="2" charset="2"/>
              <a:buChar char="Ø"/>
            </a:pPr>
            <a:r>
              <a:rPr lang="ru-RU" sz="1600" dirty="0" smtClean="0">
                <a:latin typeface="+mj-lt"/>
              </a:rPr>
              <a:t>Не имеет неприемлемого воздействия на окружающую среду; </a:t>
            </a:r>
            <a:endParaRPr lang="uk-UA" sz="1600" dirty="0" smtClean="0">
              <a:latin typeface="+mj-lt"/>
            </a:endParaRPr>
          </a:p>
          <a:p>
            <a:pPr lvl="0" hangingPunct="0">
              <a:buFont typeface="Wingdings" pitchFamily="2" charset="2"/>
              <a:buChar char="Ø"/>
            </a:pPr>
            <a:r>
              <a:rPr lang="ru-RU" sz="1600" dirty="0" smtClean="0">
                <a:latin typeface="+mj-lt"/>
              </a:rPr>
              <a:t>Э</a:t>
            </a:r>
            <a:r>
              <a:rPr lang="en-US" sz="1600" dirty="0" err="1" smtClean="0">
                <a:latin typeface="+mj-lt"/>
              </a:rPr>
              <a:t>ффективен</a:t>
            </a:r>
            <a:r>
              <a:rPr lang="en-US" sz="1600" dirty="0" smtClean="0">
                <a:latin typeface="+mj-lt"/>
              </a:rPr>
              <a:t> </a:t>
            </a:r>
            <a:r>
              <a:rPr lang="en-US" sz="1600" dirty="0" err="1" smtClean="0">
                <a:latin typeface="+mj-lt"/>
              </a:rPr>
              <a:t>против</a:t>
            </a:r>
            <a:r>
              <a:rPr lang="en-US" sz="1600" dirty="0" smtClean="0">
                <a:latin typeface="+mj-lt"/>
              </a:rPr>
              <a:t> </a:t>
            </a:r>
            <a:r>
              <a:rPr lang="en-US" sz="1600" dirty="0" err="1" smtClean="0">
                <a:latin typeface="+mj-lt"/>
              </a:rPr>
              <a:t>вредителей</a:t>
            </a:r>
            <a:r>
              <a:rPr lang="en-US" sz="1600" dirty="0" smtClean="0">
                <a:latin typeface="+mj-lt"/>
              </a:rPr>
              <a:t>. </a:t>
            </a:r>
            <a:endParaRPr lang="ru-RU" sz="1600" b="1" spc="10" dirty="0" smtClean="0">
              <a:solidFill>
                <a:srgbClr val="FF0000"/>
              </a:solidFill>
              <a:latin typeface="+mj-lt"/>
              <a:ea typeface="+mj-ea"/>
              <a:cs typeface="+mj-cs"/>
            </a:endParaRPr>
          </a:p>
          <a:p>
            <a:pPr marL="522900" lvl="0" indent="-342900" hangingPunct="0">
              <a:buAutoNum type="arabicPeriod" startAt="2"/>
            </a:pPr>
            <a:r>
              <a:rPr lang="ru-RU" sz="1600" b="1" spc="10" dirty="0" smtClean="0">
                <a:latin typeface="+mj-lt"/>
                <a:ea typeface="+mj-ea"/>
                <a:cs typeface="+mj-cs"/>
              </a:rPr>
              <a:t>Обучение и сертификация </a:t>
            </a:r>
            <a:r>
              <a:rPr lang="ru-RU" sz="1600" b="1" spc="10" smtClean="0">
                <a:latin typeface="+mj-lt"/>
                <a:ea typeface="+mj-ea"/>
                <a:cs typeface="+mj-cs"/>
              </a:rPr>
              <a:t>для </a:t>
            </a:r>
            <a:r>
              <a:rPr lang="ru-RU" sz="1600" b="1" spc="10" smtClean="0">
                <a:latin typeface="+mj-lt"/>
                <a:ea typeface="+mj-ea"/>
                <a:cs typeface="+mj-cs"/>
              </a:rPr>
              <a:t>пользователей</a:t>
            </a:r>
            <a:r>
              <a:rPr lang="ru-RU" sz="1600" b="1" spc="10" dirty="0" smtClean="0">
                <a:latin typeface="+mj-lt"/>
                <a:ea typeface="+mj-ea"/>
                <a:cs typeface="+mj-cs"/>
              </a:rPr>
              <a:t>, дистрибьюторов и советников</a:t>
            </a:r>
          </a:p>
          <a:p>
            <a:pPr marL="522900" lvl="0" indent="-342900" hangingPunct="0">
              <a:buAutoNum type="arabicPeriod" startAt="2"/>
            </a:pPr>
            <a:r>
              <a:rPr lang="ru-RU" sz="1600" b="1" spc="10" dirty="0" smtClean="0">
                <a:latin typeface="+mj-lt"/>
                <a:ea typeface="+mj-ea"/>
                <a:cs typeface="+mj-cs"/>
              </a:rPr>
              <a:t>Периодические проверки оборудования для внесения пестицидов, </a:t>
            </a:r>
            <a:r>
              <a:rPr lang="ru-RU" sz="1600" spc="10" dirty="0" smtClean="0">
                <a:latin typeface="+mj-lt"/>
                <a:ea typeface="+mj-ea"/>
                <a:cs typeface="+mj-cs"/>
              </a:rPr>
              <a:t>включая аэрозольные распылители с </a:t>
            </a:r>
            <a:r>
              <a:rPr lang="ru-RU" sz="1600" spc="10" dirty="0" smtClean="0">
                <a:latin typeface="+mj-lt"/>
                <a:ea typeface="+mj-ea"/>
                <a:cs typeface="+mj-cs"/>
              </a:rPr>
              <a:t>поездов</a:t>
            </a:r>
            <a:r>
              <a:rPr lang="ru-RU" sz="1600" spc="10" dirty="0" smtClean="0">
                <a:latin typeface="+mj-lt"/>
                <a:ea typeface="+mj-ea"/>
                <a:cs typeface="+mj-cs"/>
              </a:rPr>
              <a:t>. Декларируется </a:t>
            </a:r>
            <a:r>
              <a:rPr lang="ru-RU" sz="1600" b="1" spc="10" dirty="0" smtClean="0">
                <a:latin typeface="+mj-lt"/>
                <a:ea typeface="+mj-ea"/>
                <a:cs typeface="+mj-cs"/>
              </a:rPr>
              <a:t>запрет на распыление пестицидов с воздуха</a:t>
            </a:r>
          </a:p>
          <a:p>
            <a:pPr marL="522900" lvl="0" indent="-342900" hangingPunct="0">
              <a:buAutoNum type="arabicPeriod" startAt="2"/>
            </a:pPr>
            <a:r>
              <a:rPr lang="ru-RU" sz="1600" b="1" spc="10" dirty="0" smtClean="0">
                <a:latin typeface="+mj-lt"/>
                <a:ea typeface="+mj-ea"/>
                <a:cs typeface="+mj-cs"/>
              </a:rPr>
              <a:t>Информация и информированность</a:t>
            </a:r>
          </a:p>
          <a:p>
            <a:pPr marL="522900" lvl="0" indent="-342900" hangingPunct="0">
              <a:buAutoNum type="arabicPeriod" startAt="2"/>
            </a:pPr>
            <a:r>
              <a:rPr lang="ru-RU" sz="1600" b="1" spc="10" dirty="0" smtClean="0">
                <a:latin typeface="+mj-lt"/>
                <a:ea typeface="+mj-ea"/>
                <a:cs typeface="+mj-cs"/>
              </a:rPr>
              <a:t>Создание эффективной системы оценки различных рисков, включая таможенные</a:t>
            </a:r>
          </a:p>
          <a:p>
            <a:pPr marL="522900" lvl="0" indent="-342900" hangingPunct="0">
              <a:buAutoNum type="arabicPeriod" startAt="2"/>
            </a:pPr>
            <a:r>
              <a:rPr lang="ru-RU" sz="1600" b="1" spc="10" dirty="0" smtClean="0">
                <a:latin typeface="+mj-lt"/>
                <a:ea typeface="+mj-ea"/>
                <a:cs typeface="+mj-cs"/>
              </a:rPr>
              <a:t>Свобода торговли разрешенными </a:t>
            </a:r>
            <a:r>
              <a:rPr lang="ru-RU" sz="1600" b="1" spc="10" dirty="0" smtClean="0">
                <a:latin typeface="+mj-lt"/>
                <a:ea typeface="+mj-ea"/>
                <a:cs typeface="+mj-cs"/>
              </a:rPr>
              <a:t>пестицидами. Равные условия для национальных и иностранных производителей. Прозрачность </a:t>
            </a:r>
            <a:r>
              <a:rPr lang="ru-RU" sz="1600" b="1" spc="10" dirty="0" smtClean="0">
                <a:latin typeface="+mj-lt"/>
                <a:ea typeface="+mj-ea"/>
                <a:cs typeface="+mj-cs"/>
              </a:rPr>
              <a:t>жизненного цикла</a:t>
            </a:r>
          </a:p>
          <a:p>
            <a:pPr marL="522900" lvl="0" indent="-342900" hangingPunct="0">
              <a:buAutoNum type="arabicPeriod" startAt="2"/>
            </a:pPr>
            <a:r>
              <a:rPr lang="ru-RU" sz="1600" b="1" spc="10" dirty="0" smtClean="0">
                <a:latin typeface="+mj-lt"/>
                <a:ea typeface="+mj-ea"/>
                <a:cs typeface="+mj-cs"/>
              </a:rPr>
              <a:t>Эффективная система контроля и наказаний, защита авторских прав</a:t>
            </a:r>
          </a:p>
          <a:p>
            <a:pPr marL="522900" lvl="0" indent="-342900" hangingPunct="0">
              <a:buAutoNum type="arabicPeriod" startAt="2"/>
            </a:pPr>
            <a:r>
              <a:rPr lang="ru-RU" sz="1600" b="1" spc="10" dirty="0" smtClean="0">
                <a:latin typeface="+mj-lt"/>
                <a:ea typeface="+mj-ea"/>
                <a:cs typeface="+mj-cs"/>
              </a:rPr>
              <a:t>Борьба с </a:t>
            </a:r>
            <a:r>
              <a:rPr lang="ru-RU" sz="1600" b="1" spc="10" dirty="0" err="1" smtClean="0">
                <a:latin typeface="+mj-lt"/>
                <a:ea typeface="+mj-ea"/>
                <a:cs typeface="+mj-cs"/>
              </a:rPr>
              <a:t>контрафактом</a:t>
            </a:r>
            <a:r>
              <a:rPr lang="ru-RU" sz="1600" b="1" spc="10" dirty="0" smtClean="0">
                <a:latin typeface="+mj-lt"/>
                <a:ea typeface="+mj-ea"/>
                <a:cs typeface="+mj-cs"/>
              </a:rPr>
              <a:t>. </a:t>
            </a:r>
            <a:r>
              <a:rPr lang="ru-RU" sz="1600" b="1" u="sng" spc="10" dirty="0" smtClean="0">
                <a:latin typeface="+mj-lt"/>
                <a:ea typeface="+mj-ea"/>
                <a:cs typeface="+mj-cs"/>
              </a:rPr>
              <a:t>Контрафактные СЗР являются особо опасными отходами  </a:t>
            </a:r>
          </a:p>
          <a:p>
            <a:pPr>
              <a:buNone/>
            </a:pPr>
            <a:r>
              <a:rPr lang="ru-RU" sz="1600" b="1" dirty="0" smtClean="0"/>
              <a:t>9.     Защита водного пространства и источников питьевой воды, сокращение применения пестицидов на специфических территориях</a:t>
            </a:r>
          </a:p>
          <a:p>
            <a:pPr marL="522900" lvl="0" indent="-342900" hangingPunct="0">
              <a:buNone/>
            </a:pPr>
            <a:endParaRPr lang="ru-RU" sz="1600" b="1" spc="10" dirty="0" smtClean="0">
              <a:latin typeface="+mj-lt"/>
              <a:ea typeface="+mj-ea"/>
              <a:cs typeface="+mj-cs"/>
            </a:endParaRPr>
          </a:p>
          <a:p>
            <a:pPr marL="522900" lvl="0" indent="-342900" hangingPunct="0">
              <a:buAutoNum type="arabicPeriod" startAt="2"/>
            </a:pPr>
            <a:endParaRPr lang="uk-UA" sz="1600" dirty="0" smtClean="0">
              <a:latin typeface="+mj-lt"/>
            </a:endParaRPr>
          </a:p>
        </p:txBody>
      </p:sp>
      <p:pic>
        <p:nvPicPr>
          <p:cNvPr id="13" name="Immagine 12" descr="coccinella_54762823_Pic.jp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7704248" y="284788"/>
            <a:ext cx="1185600" cy="655992"/>
          </a:xfrm>
          <a:prstGeom prst="rect">
            <a:avLst/>
          </a:prstGeom>
        </p:spPr>
      </p:pic>
    </p:spTree>
    <p:extLst>
      <p:ext uri="{BB962C8B-B14F-4D97-AF65-F5344CB8AC3E}">
        <p14:creationId xmlns="" xmlns:p14="http://schemas.microsoft.com/office/powerpoint/2010/main" val="3063595208"/>
      </p:ext>
    </p:extLst>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3">
                                            <p:txEl>
                                              <p:pRg st="11" end="11"/>
                                            </p:txEl>
                                          </p:spTgt>
                                        </p:tgtEl>
                                        <p:attrNameLst>
                                          <p:attrName>style.visibility</p:attrName>
                                        </p:attrNameLst>
                                      </p:cBhvr>
                                      <p:to>
                                        <p:strVal val="visible"/>
                                      </p:to>
                                    </p:set>
                                    <p:anim calcmode="lin" valueType="num">
                                      <p:cBhvr additive="base">
                                        <p:cTn id="73"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9499" y="437740"/>
            <a:ext cx="6080955" cy="840120"/>
          </a:xfrm>
        </p:spPr>
        <p:txBody>
          <a:bodyPr/>
          <a:lstStyle/>
          <a:p>
            <a:r>
              <a:rPr lang="ru-RU" dirty="0" smtClean="0"/>
              <a:t>Обработка и хранение пестицидов и обращение с их упаковкой и остатками</a:t>
            </a:r>
            <a:endParaRPr lang="uk-UA" dirty="0"/>
          </a:p>
        </p:txBody>
      </p:sp>
      <p:sp>
        <p:nvSpPr>
          <p:cNvPr id="3" name="Содержимое 2"/>
          <p:cNvSpPr>
            <a:spLocks noGrp="1"/>
          </p:cNvSpPr>
          <p:nvPr>
            <p:ph sz="half" idx="1"/>
          </p:nvPr>
        </p:nvSpPr>
        <p:spPr>
          <a:xfrm>
            <a:off x="1079499" y="1519310"/>
            <a:ext cx="7712075" cy="4515729"/>
          </a:xfrm>
        </p:spPr>
        <p:txBody>
          <a:bodyPr/>
          <a:lstStyle/>
          <a:p>
            <a:pPr>
              <a:buNone/>
            </a:pPr>
            <a:r>
              <a:rPr lang="ru-RU" sz="1600" b="1" dirty="0" smtClean="0"/>
              <a:t>1. Принимаются меры для того, чтобы при осуществлении последующих операций не создавались угрозы здоровью человека или окружающей среде: </a:t>
            </a:r>
          </a:p>
          <a:p>
            <a:pPr>
              <a:buFont typeface="Wingdings" pitchFamily="2" charset="2"/>
              <a:buChar char="Ø"/>
            </a:pPr>
            <a:r>
              <a:rPr lang="ru-RU" sz="1600" dirty="0" smtClean="0"/>
              <a:t>при хранении, обработке, разведении и смешивании пестицидов перед их внесением; </a:t>
            </a:r>
          </a:p>
          <a:p>
            <a:pPr>
              <a:buFont typeface="Wingdings" pitchFamily="2" charset="2"/>
              <a:buChar char="Ø"/>
            </a:pPr>
            <a:r>
              <a:rPr lang="ru-RU" sz="1600" dirty="0" smtClean="0"/>
              <a:t>при обращении с упаковкой и остатками пестицидов; </a:t>
            </a:r>
          </a:p>
          <a:p>
            <a:pPr>
              <a:buFont typeface="Wingdings" pitchFamily="2" charset="2"/>
              <a:buChar char="Ø"/>
            </a:pPr>
            <a:r>
              <a:rPr lang="ru-RU" sz="1600" dirty="0" smtClean="0"/>
              <a:t>при уничтожении баковых смесей, оставшихся после их применения;  </a:t>
            </a:r>
          </a:p>
          <a:p>
            <a:pPr>
              <a:buFont typeface="Wingdings" pitchFamily="2" charset="2"/>
              <a:buChar char="Ø"/>
            </a:pPr>
            <a:r>
              <a:rPr lang="ru-RU" sz="1600" dirty="0" smtClean="0"/>
              <a:t>при очистке используемого оборудования после его применения; </a:t>
            </a:r>
          </a:p>
          <a:p>
            <a:pPr>
              <a:buFont typeface="Wingdings" pitchFamily="2" charset="2"/>
              <a:buChar char="Ø"/>
            </a:pPr>
            <a:r>
              <a:rPr lang="ru-RU" sz="1600" dirty="0" smtClean="0"/>
              <a:t>или при утилизации остатков пестицидов и их упаковки в соответствии с законодательством по вопросам утилизации отходов. </a:t>
            </a:r>
          </a:p>
          <a:p>
            <a:pPr>
              <a:buNone/>
            </a:pPr>
            <a:r>
              <a:rPr lang="ru-RU" sz="1600" b="1" dirty="0" smtClean="0"/>
              <a:t>2. Для непрофессиональных пользователей - </a:t>
            </a:r>
            <a:r>
              <a:rPr lang="ru-RU" sz="1600" dirty="0" smtClean="0"/>
              <a:t>использование пестицидов с низкой токсичностью, готовых к использованию препаратов и ограничения на размеры контейнеров или упаковки.</a:t>
            </a:r>
          </a:p>
          <a:p>
            <a:pPr>
              <a:buNone/>
            </a:pPr>
            <a:r>
              <a:rPr lang="ru-RU" sz="1600" b="1" dirty="0" smtClean="0"/>
              <a:t>3. Конструирование мест хранения пестицидов для профессионального использования </a:t>
            </a:r>
            <a:r>
              <a:rPr lang="ru-RU" sz="1600" dirty="0" smtClean="0"/>
              <a:t>таким образом, чтобы предотвратить нежелательные выбросы пестицидов. Особое внимание должно быть уделено расположению, размеру и типу строительных материалов </a:t>
            </a:r>
            <a:endParaRPr lang="uk-UA" sz="1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9499" y="437740"/>
            <a:ext cx="5644857" cy="840120"/>
          </a:xfrm>
        </p:spPr>
        <p:txBody>
          <a:bodyPr/>
          <a:lstStyle/>
          <a:p>
            <a:r>
              <a:rPr lang="ru-RU" dirty="0" smtClean="0"/>
              <a:t>Комплексные меры по борьбе с вредителями</a:t>
            </a:r>
            <a:endParaRPr lang="uk-UA" dirty="0"/>
          </a:p>
        </p:txBody>
      </p:sp>
      <p:sp>
        <p:nvSpPr>
          <p:cNvPr id="3" name="Содержимое 2"/>
          <p:cNvSpPr>
            <a:spLocks noGrp="1"/>
          </p:cNvSpPr>
          <p:nvPr>
            <p:ph sz="half" idx="1"/>
          </p:nvPr>
        </p:nvSpPr>
        <p:spPr/>
        <p:txBody>
          <a:bodyPr/>
          <a:lstStyle/>
          <a:p>
            <a:pPr marL="522900" indent="-342900">
              <a:buAutoNum type="arabicPeriod"/>
            </a:pPr>
            <a:r>
              <a:rPr lang="ru-RU" sz="1800" b="1" dirty="0" smtClean="0"/>
              <a:t>Приоритетность нехимических методов</a:t>
            </a:r>
          </a:p>
          <a:p>
            <a:pPr marL="522900" indent="-342900">
              <a:buAutoNum type="arabicPeriod"/>
            </a:pPr>
            <a:r>
              <a:rPr lang="ru-RU" sz="1800" b="1" dirty="0" smtClean="0"/>
              <a:t>Информированность, консультирование и обучение профессиональных пользователей</a:t>
            </a:r>
          </a:p>
          <a:p>
            <a:pPr marL="522900" indent="-342900">
              <a:buAutoNum type="arabicPeriod"/>
            </a:pPr>
            <a:r>
              <a:rPr lang="ru-RU" sz="1800" b="1" dirty="0" smtClean="0"/>
              <a:t>Стимулирование профессиональных пользователей для разработки ими на добровольной основе агрономических или отраслевых принципов осуществления комплексной борьбы с вредителями растений. </a:t>
            </a:r>
          </a:p>
          <a:p>
            <a:pPr marL="522900" indent="-342900">
              <a:buAutoNum type="arabicPeriod"/>
            </a:pPr>
            <a:r>
              <a:rPr lang="ru-RU" sz="1800" b="1" dirty="0" smtClean="0"/>
              <a:t>Экономические инструменты, включая страхование рисков,  могут играть решающую роль в достижении целей, связанных с экологически устойчивым использованием пестицидов</a:t>
            </a:r>
            <a:endParaRPr lang="uk-UA" sz="18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a:xfrm>
            <a:off x="1079500" y="437740"/>
            <a:ext cx="5602654" cy="840120"/>
          </a:xfrm>
        </p:spPr>
        <p:txBody>
          <a:bodyPr/>
          <a:lstStyle/>
          <a:p>
            <a:r>
              <a:rPr lang="ru-RU" dirty="0" smtClean="0"/>
              <a:t>Основные правовые документы ЕС в сфере обращения с пестицидами</a:t>
            </a:r>
            <a:endParaRPr lang="en-GB" dirty="0"/>
          </a:p>
        </p:txBody>
      </p:sp>
      <p:sp>
        <p:nvSpPr>
          <p:cNvPr id="4" name="Segnaposto contenuto 3"/>
          <p:cNvSpPr>
            <a:spLocks noGrp="1"/>
          </p:cNvSpPr>
          <p:nvPr>
            <p:ph sz="half" idx="1"/>
          </p:nvPr>
        </p:nvSpPr>
        <p:spPr>
          <a:xfrm>
            <a:off x="845583" y="1277860"/>
            <a:ext cx="7712075" cy="4403233"/>
          </a:xfrm>
        </p:spPr>
        <p:txBody>
          <a:bodyPr/>
          <a:lstStyle/>
          <a:p>
            <a:pPr marL="522900" indent="-342900">
              <a:spcBef>
                <a:spcPts val="2376"/>
              </a:spcBef>
              <a:buFont typeface="Wingdings" pitchFamily="2" charset="2"/>
              <a:buChar char="Ø"/>
            </a:pPr>
            <a:r>
              <a:rPr lang="ru-RU" sz="1600" dirty="0" smtClean="0"/>
              <a:t>В соответствии со статьями 2 и 7 Решения 1600/2002/ЕС Европейского парламента и Совета ЕС от 22 июля 2002 г., утвердившего Шестую программу действий Сообщества по охране окружающей среды, должны быть установлены общие правовые основы для достижения экологически устойчивого применения пестицидов. При этом также должны быть приняты во внимание подходы, учитывающие меры предосторожности и меры по предотвращению причинения вреда. </a:t>
            </a:r>
          </a:p>
          <a:p>
            <a:pPr marL="522900" indent="-342900">
              <a:spcBef>
                <a:spcPts val="2376"/>
              </a:spcBef>
              <a:buFont typeface="Wingdings" pitchFamily="2" charset="2"/>
              <a:buChar char="Ø"/>
            </a:pPr>
            <a:r>
              <a:rPr lang="ru-RU" sz="1600" dirty="0" smtClean="0"/>
              <a:t>Основным правовым актом ЕС в отношении пестицидов является </a:t>
            </a:r>
            <a:r>
              <a:rPr lang="ru-RU" sz="1600" b="1" dirty="0" smtClean="0"/>
              <a:t>Регламент (</a:t>
            </a:r>
            <a:r>
              <a:rPr lang="en-US" sz="1600" b="1" dirty="0" smtClean="0"/>
              <a:t>EC</a:t>
            </a:r>
            <a:r>
              <a:rPr lang="ru-RU" sz="1600" b="1" dirty="0" smtClean="0"/>
              <a:t>) № 1107/2009 </a:t>
            </a:r>
            <a:r>
              <a:rPr lang="ru-RU" sz="1600" dirty="0" smtClean="0"/>
              <a:t>Европейского Парламента и Совета от 21 октября 2009 года о поступлении средств для защиты растений на рынок и об отмене Директивы Совета 79/117 / </a:t>
            </a:r>
            <a:r>
              <a:rPr lang="en-US" sz="1600" dirty="0" smtClean="0"/>
              <a:t>EEC</a:t>
            </a:r>
            <a:r>
              <a:rPr lang="ru-RU" sz="1600" dirty="0" smtClean="0"/>
              <a:t> и 91 / 414 / </a:t>
            </a:r>
            <a:r>
              <a:rPr lang="en-US" sz="1600" dirty="0" smtClean="0"/>
              <a:t>EEC</a:t>
            </a:r>
            <a:r>
              <a:rPr lang="ru-RU" sz="1600" dirty="0" smtClean="0"/>
              <a:t> (со вступлением в силу 14 июня 2011). </a:t>
            </a:r>
            <a:r>
              <a:rPr lang="ru-RU" sz="1600" b="1" dirty="0" smtClean="0"/>
              <a:t>Требования</a:t>
            </a:r>
            <a:r>
              <a:rPr lang="ru-RU" sz="1600" dirty="0" smtClean="0"/>
              <a:t> данного Регламента распространяются на </a:t>
            </a:r>
            <a:r>
              <a:rPr lang="ru-RU" sz="1600" b="1" dirty="0" smtClean="0"/>
              <a:t>средства защиты растений и их действующие вещества</a:t>
            </a:r>
            <a:r>
              <a:rPr lang="ru-RU" sz="1600" dirty="0" smtClean="0"/>
              <a:t>.</a:t>
            </a:r>
          </a:p>
          <a:p>
            <a:pPr marL="522900" indent="-342900">
              <a:spcBef>
                <a:spcPts val="2376"/>
              </a:spcBef>
              <a:buFont typeface="Wingdings" pitchFamily="2" charset="2"/>
              <a:buChar char="Ø"/>
            </a:pPr>
            <a:r>
              <a:rPr lang="ru-RU" sz="1600" b="1" dirty="0" smtClean="0"/>
              <a:t>Директива N 2009/128/ЕС </a:t>
            </a:r>
            <a:r>
              <a:rPr lang="ru-RU" sz="1600" dirty="0" smtClean="0"/>
              <a:t>ЕП и Совета ЕС устанавливает правовые основы с целью достижения ЭКОЛОГИЧЕСКИ УСТОЙЧИВОГО ПРИМЕНЕНИЯ ПЕСТИЦИДОВ</a:t>
            </a:r>
          </a:p>
          <a:p>
            <a:pPr marL="522900" indent="-342900">
              <a:spcBef>
                <a:spcPts val="2376"/>
              </a:spcBef>
              <a:buFont typeface="Wingdings" pitchFamily="2" charset="2"/>
              <a:buChar char="Ø"/>
            </a:pPr>
            <a:endParaRPr lang="ru-RU" sz="1600" dirty="0" smtClean="0"/>
          </a:p>
          <a:p>
            <a:pPr marL="522900" indent="-342900">
              <a:spcBef>
                <a:spcPts val="2376"/>
              </a:spcBef>
              <a:buFont typeface="Wingdings" pitchFamily="2" charset="2"/>
              <a:buChar char="Ø"/>
            </a:pPr>
            <a:endParaRPr lang="uk-UA" sz="1600" dirty="0" smtClean="0"/>
          </a:p>
          <a:p>
            <a:pPr>
              <a:spcBef>
                <a:spcPts val="2376"/>
              </a:spcBef>
            </a:pPr>
            <a:endParaRPr lang="uk-UA" sz="1800" dirty="0" smtClean="0"/>
          </a:p>
          <a:p>
            <a:pPr lvl="0">
              <a:spcBef>
                <a:spcPts val="2376"/>
              </a:spcBef>
              <a:buNone/>
            </a:pPr>
            <a:endParaRPr lang="en-US" b="0" dirty="0" smtClean="0">
              <a:solidFill>
                <a:schemeClr val="tx2"/>
              </a:solidFill>
              <a:latin typeface="+mn-lt"/>
            </a:endParaRPr>
          </a:p>
        </p:txBody>
      </p:sp>
      <p:pic>
        <p:nvPicPr>
          <p:cNvPr id="14" name="Immagine 13" descr="pomodoro_82398928_pic.jp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7958555" y="76859"/>
            <a:ext cx="792899" cy="792899"/>
          </a:xfrm>
          <a:prstGeom prst="rect">
            <a:avLst/>
          </a:prstGeom>
        </p:spPr>
      </p:pic>
    </p:spTree>
    <p:extLst>
      <p:ext uri="{BB962C8B-B14F-4D97-AF65-F5344CB8AC3E}">
        <p14:creationId xmlns="" xmlns:p14="http://schemas.microsoft.com/office/powerpoint/2010/main" val="10296434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Маркировка – Регламент </a:t>
            </a:r>
            <a:r>
              <a:rPr lang="en-US" dirty="0" smtClean="0"/>
              <a:t>CLP</a:t>
            </a:r>
            <a:endParaRPr lang="uk-UA" dirty="0"/>
          </a:p>
        </p:txBody>
      </p:sp>
      <p:sp>
        <p:nvSpPr>
          <p:cNvPr id="3" name="Содержимое 2"/>
          <p:cNvSpPr>
            <a:spLocks noGrp="1"/>
          </p:cNvSpPr>
          <p:nvPr>
            <p:ph sz="half" idx="1"/>
          </p:nvPr>
        </p:nvSpPr>
        <p:spPr>
          <a:xfrm>
            <a:off x="1079499" y="1277860"/>
            <a:ext cx="7712075" cy="4403233"/>
          </a:xfrm>
        </p:spPr>
        <p:txBody>
          <a:bodyPr/>
          <a:lstStyle/>
          <a:p>
            <a:r>
              <a:rPr lang="ru-RU" sz="1800" dirty="0" smtClean="0"/>
              <a:t>Регламент CLP – регламент (ЕС) № 1272/2008 по классификации, маркировке и упаковке химических веществ и смесей, принятый в рамках переноса глобальной системы классификации и маркировки веществ (UN GHS) под юрисдикцию Евросоюза. Регламент CLP вступил в силу 20 января 2009 года, и к 1 июня 2015 года полностью заменит Директиву по опасным химическим веществам (67/548/ЕЕС) и Директиву по опасным препаратам (1999/45/ЕС).</a:t>
            </a:r>
            <a:r>
              <a:rPr lang="en-US" sz="1800" dirty="0" smtClean="0"/>
              <a:t> C </a:t>
            </a:r>
            <a:r>
              <a:rPr lang="ru-RU" sz="1800" dirty="0" smtClean="0"/>
              <a:t>июня 2015 года отвечать требованиям CLP должна будет и классификация и маркировка </a:t>
            </a:r>
            <a:r>
              <a:rPr lang="ru-RU" sz="1800" b="1" dirty="0" smtClean="0"/>
              <a:t>смесей</a:t>
            </a:r>
            <a:r>
              <a:rPr lang="ru-RU" sz="1800" dirty="0" smtClean="0"/>
              <a:t>.</a:t>
            </a:r>
          </a:p>
          <a:p>
            <a:endParaRPr lang="en-US" sz="1800" dirty="0" smtClean="0"/>
          </a:p>
          <a:p>
            <a:r>
              <a:rPr lang="ru-RU" sz="1800" dirty="0" smtClean="0"/>
              <a:t>Официальный перевод на Украинский язык доступен в журнале «</a:t>
            </a:r>
            <a:r>
              <a:rPr lang="uk-UA" sz="1800" dirty="0" smtClean="0"/>
              <a:t>Офіційний вісник Європейського </a:t>
            </a:r>
            <a:r>
              <a:rPr lang="uk-UA" sz="1800" dirty="0" err="1" smtClean="0"/>
              <a:t>Союзу”</a:t>
            </a:r>
            <a:r>
              <a:rPr lang="uk-UA" sz="1800" dirty="0" smtClean="0"/>
              <a:t> от 31.12.2008</a:t>
            </a:r>
            <a:r>
              <a:rPr lang="ru-RU" sz="1800" dirty="0" smtClean="0"/>
              <a:t> </a:t>
            </a:r>
            <a:endParaRPr lang="uk-UA"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a:xfrm>
            <a:off x="1079500" y="437739"/>
            <a:ext cx="5141348" cy="625517"/>
          </a:xfrm>
        </p:spPr>
        <p:txBody>
          <a:bodyPr/>
          <a:lstStyle/>
          <a:p>
            <a:r>
              <a:rPr lang="ru-RU" dirty="0" smtClean="0"/>
              <a:t>Другие </a:t>
            </a:r>
            <a:r>
              <a:rPr lang="en-US" dirty="0" err="1" smtClean="0"/>
              <a:t>правовые</a:t>
            </a:r>
            <a:r>
              <a:rPr lang="en-US" dirty="0" smtClean="0"/>
              <a:t> </a:t>
            </a:r>
            <a:r>
              <a:rPr lang="en-US" dirty="0" err="1" smtClean="0"/>
              <a:t>акты</a:t>
            </a:r>
            <a:r>
              <a:rPr lang="en-US" dirty="0" smtClean="0"/>
              <a:t> ЕС:</a:t>
            </a:r>
            <a:r>
              <a:rPr lang="uk-UA" dirty="0" smtClean="0"/>
              <a:t/>
            </a:r>
            <a:br>
              <a:rPr lang="uk-UA" dirty="0" smtClean="0"/>
            </a:br>
            <a:endParaRPr lang="en-GB" dirty="0"/>
          </a:p>
        </p:txBody>
      </p:sp>
      <p:sp>
        <p:nvSpPr>
          <p:cNvPr id="4" name="Segnaposto contenuto 3"/>
          <p:cNvSpPr>
            <a:spLocks noGrp="1"/>
          </p:cNvSpPr>
          <p:nvPr>
            <p:ph sz="half" idx="1"/>
          </p:nvPr>
        </p:nvSpPr>
        <p:spPr>
          <a:xfrm>
            <a:off x="856215" y="1542197"/>
            <a:ext cx="7712075" cy="4199383"/>
          </a:xfrm>
        </p:spPr>
        <p:txBody>
          <a:bodyPr/>
          <a:lstStyle/>
          <a:p>
            <a:pPr lvl="0" hangingPunct="0"/>
            <a:r>
              <a:rPr lang="ru-RU" sz="1800" b="1" u="sng" dirty="0" smtClean="0"/>
              <a:t>Регламент ЕС 283/2013</a:t>
            </a:r>
            <a:r>
              <a:rPr lang="ru-RU" sz="1800" b="1" dirty="0" smtClean="0"/>
              <a:t> – </a:t>
            </a:r>
            <a:r>
              <a:rPr lang="ru-RU" sz="1800" dirty="0" smtClean="0"/>
              <a:t>установление требований к данным по действующим веществам</a:t>
            </a:r>
            <a:endParaRPr lang="uk-UA" sz="1800" dirty="0" smtClean="0"/>
          </a:p>
          <a:p>
            <a:pPr hangingPunct="0">
              <a:buNone/>
            </a:pPr>
            <a:r>
              <a:rPr lang="ru-RU" sz="1800" u="sng" dirty="0" smtClean="0"/>
              <a:t>Связанные документы</a:t>
            </a:r>
            <a:r>
              <a:rPr lang="ru-RU" sz="1800" dirty="0" smtClean="0"/>
              <a:t>  - список методов проведения испытаний и методических документов</a:t>
            </a:r>
            <a:endParaRPr lang="uk-UA" sz="1800" dirty="0" smtClean="0"/>
          </a:p>
          <a:p>
            <a:pPr lvl="0" hangingPunct="0"/>
            <a:r>
              <a:rPr lang="ru-RU" sz="1800" b="1" u="sng" dirty="0" smtClean="0"/>
              <a:t>Регламент ЕС 284/2013</a:t>
            </a:r>
            <a:r>
              <a:rPr lang="ru-RU" sz="1800" b="1" dirty="0" smtClean="0"/>
              <a:t> </a:t>
            </a:r>
            <a:r>
              <a:rPr lang="ru-RU" sz="1800" dirty="0" smtClean="0"/>
              <a:t>– установление требований к данным по средствам защиты растений</a:t>
            </a:r>
            <a:endParaRPr lang="uk-UA" sz="1800" dirty="0" smtClean="0"/>
          </a:p>
          <a:p>
            <a:pPr hangingPunct="0">
              <a:buNone/>
            </a:pPr>
            <a:r>
              <a:rPr lang="ru-RU" sz="1800" u="sng" dirty="0" smtClean="0"/>
              <a:t>Связанные документы</a:t>
            </a:r>
            <a:r>
              <a:rPr lang="ru-RU" sz="1800" dirty="0" smtClean="0"/>
              <a:t>  - список методов проведения испытаний и методических документов</a:t>
            </a:r>
            <a:endParaRPr lang="uk-UA" sz="1800" dirty="0" smtClean="0"/>
          </a:p>
          <a:p>
            <a:pPr lvl="0" hangingPunct="0"/>
            <a:r>
              <a:rPr lang="ru-RU" sz="1800" b="1" u="sng" dirty="0" smtClean="0"/>
              <a:t>Регламент </a:t>
            </a:r>
            <a:r>
              <a:rPr lang="en-US" sz="1800" b="1" u="sng" dirty="0" smtClean="0"/>
              <a:t>EC</a:t>
            </a:r>
            <a:r>
              <a:rPr lang="ru-RU" sz="1800" b="1" u="sng" dirty="0" smtClean="0"/>
              <a:t> 33/2008</a:t>
            </a:r>
            <a:r>
              <a:rPr lang="ru-RU" sz="1800" b="1" dirty="0" smtClean="0"/>
              <a:t> </a:t>
            </a:r>
            <a:r>
              <a:rPr lang="ru-RU" sz="1800" dirty="0" smtClean="0"/>
              <a:t>– реализация правил Директивы 91/414/</a:t>
            </a:r>
            <a:r>
              <a:rPr lang="en-US" sz="1800" dirty="0" smtClean="0"/>
              <a:t>EEC </a:t>
            </a:r>
            <a:r>
              <a:rPr lang="ru-RU" sz="1800" dirty="0" smtClean="0"/>
              <a:t>и ускоренная оценка веществ  </a:t>
            </a:r>
            <a:endParaRPr lang="uk-UA" sz="1800" dirty="0" smtClean="0"/>
          </a:p>
          <a:p>
            <a:pPr lvl="0" hangingPunct="0"/>
            <a:r>
              <a:rPr lang="ru-RU" sz="1800" b="1" u="sng" dirty="0" smtClean="0"/>
              <a:t>Регламент </a:t>
            </a:r>
            <a:r>
              <a:rPr lang="en-US" sz="1800" b="1" u="sng" dirty="0" smtClean="0"/>
              <a:t>EC</a:t>
            </a:r>
            <a:r>
              <a:rPr lang="ru-RU" sz="1800" b="1" u="sng" dirty="0" smtClean="0"/>
              <a:t> 1095/2007</a:t>
            </a:r>
            <a:r>
              <a:rPr lang="ru-RU" sz="1800" b="1" dirty="0" smtClean="0"/>
              <a:t> </a:t>
            </a:r>
            <a:r>
              <a:rPr lang="ru-RU" sz="1800" dirty="0" smtClean="0"/>
              <a:t>– реализация правил Директивы 91/414/</a:t>
            </a:r>
            <a:r>
              <a:rPr lang="en-US" sz="1800" dirty="0" smtClean="0"/>
              <a:t>EEC</a:t>
            </a:r>
            <a:r>
              <a:rPr lang="en-US" sz="1800" b="1" dirty="0" smtClean="0"/>
              <a:t> </a:t>
            </a:r>
            <a:endParaRPr lang="uk-UA" sz="1800" dirty="0" smtClean="0"/>
          </a:p>
          <a:p>
            <a:pPr>
              <a:buNone/>
            </a:pPr>
            <a:endParaRPr lang="en-GB" sz="1800" dirty="0" smtClean="0"/>
          </a:p>
          <a:p>
            <a:pPr>
              <a:buNone/>
            </a:pPr>
            <a:endParaRPr lang="en-GB" sz="1800" dirty="0"/>
          </a:p>
        </p:txBody>
      </p:sp>
      <p:pic>
        <p:nvPicPr>
          <p:cNvPr id="14" name="Immagine 13"/>
          <p:cNvPicPr>
            <a:picLocks noChangeAspect="1"/>
          </p:cNvPicPr>
          <p:nvPr/>
        </p:nvPicPr>
        <p:blipFill>
          <a:blip r:embed="rId3">
            <a:extLst>
              <a:ext uri="{28A0092B-C50C-407E-A947-70E740481C1C}">
                <a14:useLocalDpi xmlns="" xmlns:a14="http://schemas.microsoft.com/office/drawing/2010/main" val="0"/>
              </a:ext>
            </a:extLst>
          </a:blip>
          <a:stretch>
            <a:fillRect/>
          </a:stretch>
        </p:blipFill>
        <p:spPr>
          <a:xfrm>
            <a:off x="7870821" y="0"/>
            <a:ext cx="920753" cy="920753"/>
          </a:xfrm>
          <a:prstGeom prst="rect">
            <a:avLst/>
          </a:prstGeom>
        </p:spPr>
      </p:pic>
    </p:spTree>
    <p:extLst>
      <p:ext uri="{BB962C8B-B14F-4D97-AF65-F5344CB8AC3E}">
        <p14:creationId xmlns="" xmlns:p14="http://schemas.microsoft.com/office/powerpoint/2010/main" val="41609156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a:xfrm>
            <a:off x="1079500" y="437739"/>
            <a:ext cx="5141348" cy="710577"/>
          </a:xfrm>
        </p:spPr>
        <p:txBody>
          <a:bodyPr/>
          <a:lstStyle/>
          <a:p>
            <a:r>
              <a:rPr lang="ru-RU" dirty="0" smtClean="0"/>
              <a:t/>
            </a:r>
            <a:br>
              <a:rPr lang="ru-RU" dirty="0" smtClean="0"/>
            </a:br>
            <a:r>
              <a:rPr lang="ru-RU" dirty="0" smtClean="0"/>
              <a:t/>
            </a:r>
            <a:br>
              <a:rPr lang="ru-RU" dirty="0" smtClean="0"/>
            </a:br>
            <a:r>
              <a:rPr lang="ru-RU" dirty="0" smtClean="0"/>
              <a:t/>
            </a:r>
            <a:br>
              <a:rPr lang="ru-RU" dirty="0" smtClean="0"/>
            </a:br>
            <a:r>
              <a:rPr lang="ru-RU" dirty="0" smtClean="0"/>
              <a:t/>
            </a:r>
            <a:br>
              <a:rPr lang="ru-RU" dirty="0" smtClean="0"/>
            </a:br>
            <a:r>
              <a:rPr lang="ru-RU" dirty="0" smtClean="0"/>
              <a:t/>
            </a:r>
            <a:br>
              <a:rPr lang="ru-RU" dirty="0" smtClean="0"/>
            </a:br>
            <a:r>
              <a:rPr lang="ru-RU" dirty="0" smtClean="0"/>
              <a:t/>
            </a:r>
            <a:br>
              <a:rPr lang="ru-RU" dirty="0" smtClean="0"/>
            </a:br>
            <a:r>
              <a:rPr lang="ru-RU" dirty="0" smtClean="0"/>
              <a:t>            </a:t>
            </a:r>
            <a:endParaRPr lang="en-GB" dirty="0"/>
          </a:p>
        </p:txBody>
      </p:sp>
      <p:sp>
        <p:nvSpPr>
          <p:cNvPr id="4" name="Segnaposto contenuto 3"/>
          <p:cNvSpPr>
            <a:spLocks noGrp="1"/>
          </p:cNvSpPr>
          <p:nvPr>
            <p:ph sz="half" idx="1"/>
          </p:nvPr>
        </p:nvSpPr>
        <p:spPr>
          <a:xfrm>
            <a:off x="1079500" y="1148316"/>
            <a:ext cx="6919176" cy="4532777"/>
          </a:xfrm>
        </p:spPr>
        <p:txBody>
          <a:bodyPr/>
          <a:lstStyle/>
          <a:p>
            <a:pPr lvl="1">
              <a:buNone/>
            </a:pPr>
            <a:endParaRPr lang="en-US" sz="2400" dirty="0" smtClean="0"/>
          </a:p>
          <a:p>
            <a:pPr lvl="1">
              <a:buNone/>
            </a:pPr>
            <a:endParaRPr lang="ru-RU" sz="2400" dirty="0" smtClean="0"/>
          </a:p>
          <a:p>
            <a:pPr lvl="1" algn="ctr">
              <a:buNone/>
            </a:pPr>
            <a:r>
              <a:rPr lang="ru-RU" sz="2400" b="1" i="1" dirty="0" smtClean="0"/>
              <a:t>Спасибо за внимание!</a:t>
            </a:r>
          </a:p>
          <a:p>
            <a:pPr lvl="1">
              <a:buNone/>
            </a:pPr>
            <a:r>
              <a:rPr lang="en-US" sz="2400" dirty="0" smtClean="0"/>
              <a:t>     </a:t>
            </a:r>
            <a:endParaRPr lang="ru-RU" sz="2400" dirty="0" smtClean="0"/>
          </a:p>
          <a:p>
            <a:pPr lvl="1" algn="ctr">
              <a:buNone/>
            </a:pPr>
            <a:r>
              <a:rPr lang="ru-RU" sz="2400" dirty="0" smtClean="0"/>
              <a:t>Национальный координатор проекта ЕС/ФАО</a:t>
            </a:r>
          </a:p>
          <a:p>
            <a:pPr lvl="1" algn="ctr">
              <a:buNone/>
            </a:pPr>
            <a:r>
              <a:rPr lang="ru-RU" sz="2400" dirty="0" smtClean="0"/>
              <a:t>Михаил Малков</a:t>
            </a:r>
          </a:p>
          <a:p>
            <a:pPr lvl="1" algn="ctr">
              <a:buNone/>
            </a:pPr>
            <a:r>
              <a:rPr lang="en-US" dirty="0" smtClean="0">
                <a:hlinkClick r:id="rId3"/>
              </a:rPr>
              <a:t>Mikhail.Malkov@FAO.org</a:t>
            </a:r>
            <a:endParaRPr lang="en-US" dirty="0" smtClean="0"/>
          </a:p>
          <a:p>
            <a:pPr lvl="1" algn="ctr">
              <a:buNone/>
            </a:pPr>
            <a:r>
              <a:rPr lang="en-US" dirty="0" smtClean="0"/>
              <a:t>Tel: +380 50 4587458</a:t>
            </a:r>
          </a:p>
          <a:p>
            <a:pPr lvl="1">
              <a:buNone/>
            </a:pPr>
            <a:endParaRPr lang="en-US" sz="2400" dirty="0" smtClean="0"/>
          </a:p>
        </p:txBody>
      </p:sp>
      <p:pic>
        <p:nvPicPr>
          <p:cNvPr id="5" name="Immagine 13" descr="pomodoro_82398928_pic.jpg"/>
          <p:cNvPicPr>
            <a:picLocks noChangeAspect="1"/>
          </p:cNvPicPr>
          <p:nvPr/>
        </p:nvPicPr>
        <p:blipFill>
          <a:blip r:embed="rId4">
            <a:extLst>
              <a:ext uri="{28A0092B-C50C-407E-A947-70E740481C1C}">
                <a14:useLocalDpi xmlns="" xmlns:a14="http://schemas.microsoft.com/office/drawing/2010/main" val="0"/>
              </a:ext>
            </a:extLst>
          </a:blip>
          <a:stretch>
            <a:fillRect/>
          </a:stretch>
        </p:blipFill>
        <p:spPr>
          <a:xfrm>
            <a:off x="7998675" y="170121"/>
            <a:ext cx="792899" cy="792899"/>
          </a:xfrm>
          <a:prstGeom prst="rect">
            <a:avLst/>
          </a:prstGeom>
        </p:spPr>
      </p:pic>
    </p:spTree>
    <p:extLst>
      <p:ext uri="{BB962C8B-B14F-4D97-AF65-F5344CB8AC3E}">
        <p14:creationId xmlns="" xmlns:p14="http://schemas.microsoft.com/office/powerpoint/2010/main" val="883545479"/>
      </p:ext>
    </p:extLst>
  </p:cSld>
  <p:clrMapOvr>
    <a:masterClrMapping/>
  </p:clrMapOvr>
  <p:timing>
    <p:tnLst>
      <p:par>
        <p:cTn id="1" dur="indefinite" restart="never" nodeType="tmRoot"/>
      </p:par>
    </p:tnLst>
  </p:timing>
</p:sld>
</file>

<file path=ppt/theme/theme1.xml><?xml version="1.0" encoding="utf-8"?>
<a:theme xmlns:a="http://schemas.openxmlformats.org/drawingml/2006/main" name="MRLR_PPT_grey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MRLR_PPT_grey_template</Template>
  <TotalTime>351</TotalTime>
  <Words>666</Words>
  <Application>Microsoft Office PowerPoint</Application>
  <PresentationFormat>Экран (4:3)</PresentationFormat>
  <Paragraphs>57</Paragraphs>
  <Slides>8</Slides>
  <Notes>3</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MRLR_PPT_grey_template</vt:lpstr>
      <vt:lpstr>Проект GCP/RER/040/EC   Основные принципы Политики ЕС  в сфере обращения с пестицидами, и соответствующие регламентирующие правовые документы       Киев, 08.10.2014</vt:lpstr>
      <vt:lpstr>Основные принципы Политики ЕС  в сфере обращения с пестицидами   </vt:lpstr>
      <vt:lpstr>Обработка и хранение пестицидов и обращение с их упаковкой и остатками</vt:lpstr>
      <vt:lpstr>Комплексные меры по борьбе с вредителями</vt:lpstr>
      <vt:lpstr>Основные правовые документы ЕС в сфере обращения с пестицидами</vt:lpstr>
      <vt:lpstr>Маркировка – Регламент CLP</vt:lpstr>
      <vt:lpstr>Другие правовые акты ЕС: </vt:lpstr>
      <vt:lpstr>                  </vt:lpstr>
    </vt:vector>
  </TitlesOfParts>
  <Company>FAO of the UN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Improved pesticide and chemicals management in the former Soviet Union   Programme Steering Committee November 11 and 12 Kiev Ukraine</dc:title>
  <dc:creator>helps</dc:creator>
  <cp:lastModifiedBy>Mihail</cp:lastModifiedBy>
  <cp:revision>132</cp:revision>
  <dcterms:created xsi:type="dcterms:W3CDTF">2013-11-05T21:51:10Z</dcterms:created>
  <dcterms:modified xsi:type="dcterms:W3CDTF">2014-10-08T04:32:50Z</dcterms:modified>
</cp:coreProperties>
</file>