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notesMasterIdLst>
    <p:notesMasterId r:id="rId11"/>
  </p:notesMasterIdLst>
  <p:sldIdLst>
    <p:sldId id="256" r:id="rId2"/>
    <p:sldId id="259" r:id="rId3"/>
    <p:sldId id="258" r:id="rId4"/>
    <p:sldId id="260" r:id="rId5"/>
    <p:sldId id="264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110" autoAdjust="0"/>
  </p:normalViewPr>
  <p:slideViewPr>
    <p:cSldViewPr snapToGrid="0">
      <p:cViewPr varScale="1">
        <p:scale>
          <a:sx n="60" d="100"/>
          <a:sy n="60" d="100"/>
        </p:scale>
        <p:origin x="1522" y="38"/>
      </p:cViewPr>
      <p:guideLst>
        <p:guide orient="horz" pos="40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2D2F2-CF6D-451E-931E-9FEDA50EAB1A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8100-7FDD-4F0D-B236-D7747F22FF8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2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На кожному етапі</a:t>
            </a:r>
            <a:r>
              <a:rPr lang="uk-UA" baseline="0" dirty="0" smtClean="0"/>
              <a:t> функціонування системи можна «спотикнутися» і система перестане функціонувати, і тому </a:t>
            </a:r>
            <a:r>
              <a:rPr lang="uk-UA" baseline="0" dirty="0" err="1" smtClean="0"/>
              <a:t>обовязково</a:t>
            </a:r>
            <a:r>
              <a:rPr lang="uk-UA" baseline="0" dirty="0" smtClean="0"/>
              <a:t>  необхідно дотримуватися критеріїв</a:t>
            </a:r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B8100-7FDD-4F0D-B236-D7747F22FF8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6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Будь-яке згадування обмежень викидів наразі зустріне значний опір з боку промислових груп та відповідних депутатів. Обґрунтованість встановлення обмежень важко буде довести у відсутності міжнародних зобов’язань України щодо кількісного скорочення викидів ПГ (поки поправки до Кіотського протоколу не ратифіковані).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Доступ к международным углеродным рынкам новому договору должен быть ограничен странами, которые поставили перед собой достаточно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амбициозные цели по сокращению выбросов и идущие в ногу с наукой и Общими принципами справедливости</a:t>
            </a:r>
          </a:p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B8100-7FDD-4F0D-B236-D7747F22FF8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486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Лише в тому випадку, коли буде розроблена якісна система </a:t>
            </a:r>
            <a:r>
              <a:rPr lang="uk-U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звтіності</a:t>
            </a:r>
            <a:r>
              <a:rPr lang="uk-U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верифікації, лише тоді, можна буде ефективно</a:t>
            </a:r>
            <a:r>
              <a:rPr lang="uk-U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розробити систему торгівлі.</a:t>
            </a:r>
          </a:p>
          <a:p>
            <a:endParaRPr lang="uk-UA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uk-U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іншому випадку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демонстрація прямого зв'язку з системою торгівлі дозволами на викиди призведе до викривлення операторами установок звітних даних з метою спробувати збільшити обсяги квот для них.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МРВ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напевне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додати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вимоги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цієї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мають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включати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вимоги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ставить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Енергетичне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співтовариство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щоб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різні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зокрема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лічильники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вільний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доступ до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інформації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B8100-7FDD-4F0D-B236-D7747F22FF8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Виходячи з європейського досвіду </a:t>
            </a:r>
            <a:r>
              <a:rPr lang="ru-RU" dirty="0" err="1" smtClean="0"/>
              <a:t>вже</a:t>
            </a:r>
            <a:r>
              <a:rPr lang="ru-RU" dirty="0" smtClean="0"/>
              <a:t> на початку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вказати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пропонується</a:t>
            </a:r>
            <a:r>
              <a:rPr lang="ru-RU" dirty="0" smtClean="0"/>
              <a:t> </a:t>
            </a:r>
            <a:r>
              <a:rPr lang="ru-RU" dirty="0" err="1" smtClean="0"/>
              <a:t>боротися</a:t>
            </a:r>
            <a:r>
              <a:rPr lang="ru-RU" dirty="0" smtClean="0"/>
              <a:t> з </a:t>
            </a:r>
            <a:r>
              <a:rPr lang="ru-RU" dirty="0" err="1" smtClean="0"/>
              <a:t>наслідками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спаду</a:t>
            </a:r>
          </a:p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B8100-7FDD-4F0D-B236-D7747F22FF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73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93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6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46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45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95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7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84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45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0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3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869303-8A72-412D-96DA-5B449F59ED8F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D93067-79FE-43A6-89B5-999096DB0078}" type="slidenum">
              <a:rPr lang="ru-RU" smtClean="0"/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93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orchilo@necu.org.u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Критерії</a:t>
            </a:r>
            <a:r>
              <a:rPr lang="ru-R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функціонування</a:t>
            </a:r>
            <a:r>
              <a:rPr lang="ru-R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внутрішнього</a:t>
            </a:r>
            <a:r>
              <a:rPr lang="ru-R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ринку  </a:t>
            </a:r>
            <a:r>
              <a:rPr lang="ru-RU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квотами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676144" y="4745038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err="1" smtClean="0"/>
              <a:t>Сторчило</a:t>
            </a:r>
            <a:r>
              <a:rPr lang="uk-UA" dirty="0" smtClean="0"/>
              <a:t> Марія</a:t>
            </a:r>
          </a:p>
          <a:p>
            <a:pPr algn="r"/>
            <a:r>
              <a:rPr lang="uk-UA" dirty="0" smtClean="0"/>
              <a:t>Робоча група з питань зміни клімату (РГ НУО ПЗК)</a:t>
            </a:r>
          </a:p>
          <a:p>
            <a:pPr algn="r"/>
            <a:r>
              <a:rPr lang="en-US" dirty="0" smtClean="0">
                <a:hlinkClick r:id="rId2"/>
              </a:rPr>
              <a:t>storchilo@necu.org.ua</a:t>
            </a:r>
            <a:endParaRPr lang="en-US" dirty="0" smtClean="0"/>
          </a:p>
          <a:p>
            <a:pPr algn="r"/>
            <a:r>
              <a:rPr lang="en-US" dirty="0" smtClean="0"/>
              <a:t>093 005 27 61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5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96"/>
            <a:ext cx="10515600" cy="110588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uk-UA" b="1" dirty="0" smtClean="0">
                <a:ln w="7620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Огляд схеми СТВ</a:t>
            </a:r>
            <a:endParaRPr lang="ru-RU" b="1" dirty="0">
              <a:ln w="7620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564873" y="2585475"/>
            <a:ext cx="1619712" cy="127101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Політичні зобов'язання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06684" y="2243774"/>
            <a:ext cx="1763200" cy="1511135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Мета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296262" y="1041197"/>
            <a:ext cx="1679448" cy="1413206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Меж</a:t>
            </a:r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і / Масштаб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Овальна виноска 12"/>
          <p:cNvSpPr/>
          <p:nvPr/>
        </p:nvSpPr>
        <p:spPr>
          <a:xfrm rot="21441548">
            <a:off x="557545" y="1386588"/>
            <a:ext cx="1603227" cy="1070605"/>
          </a:xfrm>
          <a:prstGeom prst="wedgeEllipseCallout">
            <a:avLst>
              <a:gd name="adj1" fmla="val 117466"/>
              <a:gd name="adj2" fmla="val 6394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Часовий проміжок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Овальна виноска 16"/>
          <p:cNvSpPr/>
          <p:nvPr/>
        </p:nvSpPr>
        <p:spPr>
          <a:xfrm rot="339782">
            <a:off x="9770952" y="3323175"/>
            <a:ext cx="2285129" cy="854603"/>
          </a:xfrm>
          <a:prstGeom prst="wedgeEllipseCallout">
            <a:avLst>
              <a:gd name="adj1" fmla="val -45051"/>
              <a:gd name="adj2" fmla="val 760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Безкоштовно чи купувати?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Овальна виноска 17"/>
          <p:cNvSpPr/>
          <p:nvPr/>
        </p:nvSpPr>
        <p:spPr>
          <a:xfrm rot="339782">
            <a:off x="9414684" y="5359334"/>
            <a:ext cx="1577085" cy="773147"/>
          </a:xfrm>
          <a:prstGeom prst="wedgeEllipseCallout">
            <a:avLst>
              <a:gd name="adj1" fmla="val -172653"/>
              <a:gd name="adj2" fmla="val 5309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Довіра до даних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ьна виноска 18"/>
          <p:cNvSpPr/>
          <p:nvPr/>
        </p:nvSpPr>
        <p:spPr>
          <a:xfrm>
            <a:off x="457200" y="4751771"/>
            <a:ext cx="1615958" cy="1101285"/>
          </a:xfrm>
          <a:prstGeom prst="wedgeEllipseCallout">
            <a:avLst>
              <a:gd name="adj1" fmla="val 88648"/>
              <a:gd name="adj2" fmla="val -247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Занадто висока чи занадто низька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796159" y="1939595"/>
            <a:ext cx="1905950" cy="1626583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Правила відповідності </a:t>
            </a:r>
            <a:endParaRPr lang="ru-RU" sz="1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972302" y="3989911"/>
            <a:ext cx="1925562" cy="1572768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Розподіл дозволів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549122" y="4742906"/>
            <a:ext cx="1925562" cy="1572768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Верифікація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532458" y="4301679"/>
            <a:ext cx="1925562" cy="1572768"/>
          </a:xfrm>
          <a:prstGeom prst="ellipse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Оффсетінг</a:t>
            </a:r>
            <a:r>
              <a:rPr lang="uk-UA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/ ціновий контроль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Округлений прямокутник 23"/>
          <p:cNvSpPr/>
          <p:nvPr/>
        </p:nvSpPr>
        <p:spPr>
          <a:xfrm>
            <a:off x="5790333" y="2718895"/>
            <a:ext cx="1619712" cy="1271016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Овальна виноска 24"/>
          <p:cNvSpPr/>
          <p:nvPr/>
        </p:nvSpPr>
        <p:spPr>
          <a:xfrm>
            <a:off x="8443169" y="971878"/>
            <a:ext cx="1104130" cy="970948"/>
          </a:xfrm>
          <a:prstGeom prst="wedgeEllipseCallout">
            <a:avLst>
              <a:gd name="adj1" fmla="val -185634"/>
              <a:gd name="adj2" fmla="val -76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Хто?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Що?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трілка вправо 25"/>
          <p:cNvSpPr/>
          <p:nvPr/>
        </p:nvSpPr>
        <p:spPr>
          <a:xfrm>
            <a:off x="2304288" y="2808340"/>
            <a:ext cx="804672" cy="369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ілка вправо 26"/>
          <p:cNvSpPr/>
          <p:nvPr/>
        </p:nvSpPr>
        <p:spPr>
          <a:xfrm>
            <a:off x="4969884" y="3090672"/>
            <a:ext cx="579238" cy="201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Заокруглена сполучна лінія 33"/>
          <p:cNvCxnSpPr>
            <a:stCxn id="5" idx="7"/>
          </p:cNvCxnSpPr>
          <p:nvPr/>
        </p:nvCxnSpPr>
        <p:spPr>
          <a:xfrm rot="5400000" flipH="1" flipV="1">
            <a:off x="4740692" y="1909506"/>
            <a:ext cx="526547" cy="58459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Заокруглена сполучна лінія 35"/>
          <p:cNvCxnSpPr/>
          <p:nvPr/>
        </p:nvCxnSpPr>
        <p:spPr>
          <a:xfrm>
            <a:off x="6980410" y="1671075"/>
            <a:ext cx="1066310" cy="50163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Заокруглена сполучна лінія 41"/>
          <p:cNvCxnSpPr/>
          <p:nvPr/>
        </p:nvCxnSpPr>
        <p:spPr>
          <a:xfrm rot="16200000" flipH="1">
            <a:off x="9089601" y="3674486"/>
            <a:ext cx="452612" cy="14535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Заокруглена сполучна лінія 44"/>
          <p:cNvCxnSpPr>
            <a:stCxn id="21" idx="3"/>
          </p:cNvCxnSpPr>
          <p:nvPr/>
        </p:nvCxnSpPr>
        <p:spPr>
          <a:xfrm rot="5400000">
            <a:off x="7803852" y="4983324"/>
            <a:ext cx="101414" cy="799470"/>
          </a:xfrm>
          <a:prstGeom prst="curvedConnector4">
            <a:avLst>
              <a:gd name="adj1" fmla="val 225413"/>
              <a:gd name="adj2" fmla="val 676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Заокруглена сполучна лінія 46"/>
          <p:cNvCxnSpPr>
            <a:stCxn id="22" idx="2"/>
          </p:cNvCxnSpPr>
          <p:nvPr/>
        </p:nvCxnSpPr>
        <p:spPr>
          <a:xfrm rot="10800000">
            <a:off x="4503770" y="5099202"/>
            <a:ext cx="1045353" cy="43008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Заокруглена сполучна лінія 48"/>
          <p:cNvCxnSpPr>
            <a:stCxn id="23" idx="0"/>
            <a:endCxn id="5" idx="4"/>
          </p:cNvCxnSpPr>
          <p:nvPr/>
        </p:nvCxnSpPr>
        <p:spPr>
          <a:xfrm rot="5400000" flipH="1" flipV="1">
            <a:off x="3518376" y="3731772"/>
            <a:ext cx="546770" cy="59304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0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Обов'язкові критерії для функціонування СТВ (1)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2055114"/>
            <a:ext cx="4224528" cy="381398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Амбіційна мета зі скорочення викидів</a:t>
            </a:r>
          </a:p>
          <a:p>
            <a:pPr algn="just"/>
            <a:r>
              <a:rPr lang="uk-UA" dirty="0" smtClean="0"/>
              <a:t>На політичному рівні має бути прийнята амбіційна мета зі скорочення викидів</a:t>
            </a:r>
          </a:p>
          <a:p>
            <a:pPr algn="just"/>
            <a:r>
              <a:rPr lang="uk-UA" dirty="0" smtClean="0"/>
              <a:t>* Неамбіційна мета зменшує шанси на приєднання до європейської системи торгівлі</a:t>
            </a:r>
          </a:p>
          <a:p>
            <a:pPr algn="just"/>
            <a:r>
              <a:rPr lang="uk-UA" dirty="0" smtClean="0"/>
              <a:t>* Для промисловості важко буде обґрунтувати встановлення обмежень при відсутності </a:t>
            </a:r>
            <a:r>
              <a:rPr lang="uk-UA" dirty="0"/>
              <a:t>міжнародних зобов’язань України щодо кількісного скорочення викидів ПГ (поки поправки до Кіотського протоколу не ратифіковані).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120" y="2055114"/>
            <a:ext cx="6483096" cy="40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Обов'язкові критерії для функціонування СТВ (2)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/>
              <a:t>Наявність діючої системи моніторингу, верифікації та звітності викидів для </a:t>
            </a:r>
            <a:r>
              <a:rPr lang="uk-UA" b="1" dirty="0" smtClean="0"/>
              <a:t>підприємств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Якісна </a:t>
            </a:r>
            <a:r>
              <a:rPr lang="uk-UA" dirty="0">
                <a:solidFill>
                  <a:schemeClr val="tx1"/>
                </a:solidFill>
              </a:rPr>
              <a:t>система </a:t>
            </a:r>
            <a:r>
              <a:rPr lang="uk-UA" dirty="0" smtClean="0">
                <a:solidFill>
                  <a:schemeClr val="tx1"/>
                </a:solidFill>
              </a:rPr>
              <a:t>звітності </a:t>
            </a:r>
            <a:r>
              <a:rPr lang="uk-UA" dirty="0">
                <a:solidFill>
                  <a:schemeClr val="tx1"/>
                </a:solidFill>
              </a:rPr>
              <a:t>та </a:t>
            </a:r>
            <a:r>
              <a:rPr lang="uk-UA" dirty="0" smtClean="0">
                <a:solidFill>
                  <a:schemeClr val="tx1"/>
                </a:solidFill>
              </a:rPr>
              <a:t>верифікації 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- головна умова ефективної системи торгівлі викидами.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Лише за наявності можна розподіляти дозволи на викиди</a:t>
            </a:r>
            <a:endParaRPr lang="uk-UA" dirty="0">
              <a:solidFill>
                <a:schemeClr val="tx1"/>
              </a:solidFill>
            </a:endParaRPr>
          </a:p>
          <a:p>
            <a:pPr lvl="0"/>
            <a:r>
              <a:rPr lang="uk-UA" dirty="0" smtClean="0"/>
              <a:t>В іншому випадку СТВ стартує з помилками, які буде потім важко виправити</a:t>
            </a:r>
          </a:p>
          <a:p>
            <a:pPr lvl="0"/>
            <a:endParaRPr lang="uk-UA" dirty="0"/>
          </a:p>
          <a:p>
            <a:pPr lvl="0"/>
            <a:endParaRPr lang="uk-UA" dirty="0" smtClean="0"/>
          </a:p>
          <a:p>
            <a:pPr lvl="0"/>
            <a:r>
              <a:rPr lang="uk-UA" b="1" dirty="0" smtClean="0"/>
              <a:t>До того ж національна система </a:t>
            </a:r>
            <a:r>
              <a:rPr lang="en-US" b="1" dirty="0" smtClean="0"/>
              <a:t>MRV – </a:t>
            </a:r>
            <a:r>
              <a:rPr lang="uk-UA" b="1" dirty="0" smtClean="0"/>
              <a:t>центральна тема обговорень </a:t>
            </a:r>
            <a:r>
              <a:rPr lang="uk-UA" b="1" dirty="0" smtClean="0"/>
              <a:t>нової угоди</a:t>
            </a:r>
            <a:r>
              <a:rPr lang="ru-RU" dirty="0"/>
              <a:t> </a:t>
            </a:r>
            <a:r>
              <a:rPr lang="uk-UA" b="1" dirty="0"/>
              <a:t> </a:t>
            </a:r>
            <a:r>
              <a:rPr lang="uk-UA" b="1" dirty="0" smtClean="0"/>
              <a:t>по клімату та серед зобов'язань в рамках Енергетичного Співтовариства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7218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7021"/>
          </a:xfrm>
        </p:spPr>
        <p:txBody>
          <a:bodyPr/>
          <a:lstStyle/>
          <a:p>
            <a:r>
              <a:rPr lang="uk-UA" dirty="0" smtClean="0"/>
              <a:t>… трохи про </a:t>
            </a:r>
            <a:r>
              <a:rPr lang="en-US" dirty="0" smtClean="0"/>
              <a:t>MRV </a:t>
            </a:r>
            <a:r>
              <a:rPr lang="ru-RU" dirty="0" smtClean="0"/>
              <a:t>в </a:t>
            </a:r>
            <a:r>
              <a:rPr lang="ru-RU" dirty="0" err="1" smtClean="0"/>
              <a:t>Укра</a:t>
            </a:r>
            <a:r>
              <a:rPr lang="uk-UA" dirty="0" err="1" smtClean="0"/>
              <a:t>їні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dirty="0"/>
              <a:t>- </a:t>
            </a:r>
            <a:r>
              <a:rPr lang="uk-UA" dirty="0"/>
              <a:t>Законопроект ДАЕІ. Всі говорять, але його досі ніхто не бачив</a:t>
            </a:r>
          </a:p>
          <a:p>
            <a:pPr lvl="0"/>
            <a:r>
              <a:rPr lang="uk-UA" dirty="0"/>
              <a:t>- Проект </a:t>
            </a:r>
            <a:r>
              <a:rPr lang="en-US" dirty="0"/>
              <a:t>USAID</a:t>
            </a:r>
          </a:p>
          <a:p>
            <a:pPr lvl="0"/>
            <a:r>
              <a:rPr lang="en-US" dirty="0"/>
              <a:t>- </a:t>
            </a:r>
            <a:r>
              <a:rPr lang="uk-UA" dirty="0"/>
              <a:t>Коментарі громадськості до попередньої версії закону «</a:t>
            </a:r>
            <a:r>
              <a:rPr lang="uk-UA" i="1" dirty="0"/>
              <a:t>канули в лету</a:t>
            </a:r>
            <a:r>
              <a:rPr lang="uk-UA" dirty="0"/>
              <a:t>»</a:t>
            </a:r>
          </a:p>
          <a:p>
            <a:pPr lvl="0"/>
            <a:r>
              <a:rPr lang="uk-UA" dirty="0"/>
              <a:t>Серед основних зауважень до законопроекту</a:t>
            </a:r>
            <a:r>
              <a:rPr lang="uk-UA" dirty="0" smtClean="0"/>
              <a:t>:</a:t>
            </a:r>
          </a:p>
          <a:p>
            <a:pPr lvl="0"/>
            <a:r>
              <a:rPr lang="uk-UA" dirty="0" smtClean="0"/>
              <a:t>   * </a:t>
            </a:r>
            <a:r>
              <a:rPr lang="uk-UA" dirty="0"/>
              <a:t>НЕ прописані обов'язки та відповідальність Незалежної експертної організації</a:t>
            </a:r>
          </a:p>
          <a:p>
            <a:pPr lvl="0"/>
            <a:r>
              <a:rPr lang="uk-UA" dirty="0"/>
              <a:t>   * НЕ зрозуміла процедура затвердження плану моніторингу</a:t>
            </a:r>
          </a:p>
          <a:p>
            <a:pPr lvl="0"/>
            <a:r>
              <a:rPr lang="uk-UA" dirty="0"/>
              <a:t>   * НЕ прописано графік затвердження вимог Закону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Обов'язкові критерії для функціонування СТВ (3)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845734"/>
            <a:ext cx="5952744" cy="4023360"/>
          </a:xfrm>
        </p:spPr>
        <p:txBody>
          <a:bodyPr/>
          <a:lstStyle/>
          <a:p>
            <a:r>
              <a:rPr lang="uk-UA" b="1" dirty="0"/>
              <a:t>Прозорий механізм розподілу квот на викиди </a:t>
            </a:r>
            <a:endParaRPr lang="uk-UA" b="1" dirty="0" smtClean="0"/>
          </a:p>
          <a:p>
            <a:endParaRPr lang="uk-UA" b="1" dirty="0"/>
          </a:p>
          <a:p>
            <a:pPr marL="0" indent="0" algn="just">
              <a:buNone/>
            </a:pPr>
            <a:r>
              <a:rPr lang="uk-UA" dirty="0" smtClean="0"/>
              <a:t>Вільний </a:t>
            </a:r>
            <a:r>
              <a:rPr lang="uk-UA" dirty="0"/>
              <a:t>доступ громадськості до списку підприємств, що братимуть участь в торгівлі, кількості розподілених дозволів між підприємствами та отриманих скорочень в результаті торгівлі має бути ключовим показником того, що система діятиме прозоро та призведе до поставлених цілей по скороченню викидів.</a:t>
            </a:r>
            <a:endParaRPr lang="ru-RU" dirty="0"/>
          </a:p>
          <a:p>
            <a:pPr lvl="0"/>
            <a:endParaRPr lang="ru-RU" dirty="0"/>
          </a:p>
        </p:txBody>
      </p:sp>
      <p:sp>
        <p:nvSpPr>
          <p:cNvPr id="4" name="AutoShape 2" descr="data:image/jpeg;base64,/9j/4AAQSkZJRgABAQAAAQABAAD/2wCEAAkGBxQSEhUUEBIVFhUUFRYVFRQUFBQUFhYQFRQWFxcUFRUYHCggGBolHBQUITEhJSkrLi4uFx8zODMsNygtLisBCgoKDg0OGhAQGywkICQsLCwsLC0sLCwsLCwsLCwsLCwsLCwsLCwsLCwsLCwsLCwsLCwsLCwsLCwsLCwsLCwsLP/AABEIAMUBAAMBIgACEQEDEQH/xAAcAAABBQEBAQAAAAAAAAAAAAAAAQIDBAUHBgj/xAA5EAACAgECBAUCBAQFBQEBAAABAgARAxIhBAUxQQYiUWFxE4EHMpGxI1Kh0RRCYuHxM3KSwfAWFf/EABgBAAMBAQAAAAAAAAAAAAAAAAECAwAE/8QAJBEAAgIDAAIBBQEBAAAAAAAAAAECEQMhMRJBUQQTIjJhkbH/2gAMAwEAAhEDEQA/AOxyDiOH1EX2B+b7SeR8Q5VbUWdtvvKIm+FFGVaCITQB3vYAnb5/vNISg5yt+Xyj3Fda/wB5c4f8os2RsT7iFgiM4nKo8rdeoA67SFaUgonUjcfyt1MttjBIJG46StxKvY0sAvft9v2mRn8luVX4cKS1nrdCv/u8sYzsN726+sbnYiq7mulwILK2HMQwVU26E9fXqf8A7rL0pMH7sB33NftLX1RV2IWCJX4zMo/MCaHb0PvHcK1nYACt/kVW8Zm4nGLNrddT/SURzdQbfIqqKO5A+RCk2hXJJm0ZSycMq0SCTvVbbm/+I7HzPGejj9ZJkzgqdBBPb5g2hm0xOEa+i0D+90f2liUnyaSC2QKAbIJHQiq/WXYGFFXiciobqyfT1HSScJlLXa0O0yuJ5hxBNYsH+W7YitYain6d5Z4HHn1aszLXm2UmqP5RVdtxcZx0Ipb0aWTKFFsaGw+56CZ2Tj8X+UM7EFqAJuiNq7Hv9poOAwoixEAC9AB32/eKqHdhwmUkG1qjt1Fir7xc+DV/mI/uDYirk3qTAQBqyHHwyjfqd9z7ycSIjfc/aPQi4GFDzEFx0bUAR4gYix0wQixsUQGFhCExilCEI4pV4zSwotVHt7CJwLpuqX/NZ733kj4wN6uz+l7RMVg9KG/QUNjtG9CeybILBqVMmEV5utAkDc7dauXpU5hxS4xqcbb2fQf+5kGVdY7hMi7qt+U1v77yLjuaY8QJZgPvPB8//EL6bFEXc7BQDer+3SYfC8p4vmDas7FEPRR6e8ssPuRzS+o9Q2aniLxygasTEkGwFF9Z5vL4s43IAuNSAKFnr7XU9pyfwCuPzGgw6XTAn39qnocXh3CgGqtuvQA+a/tH84R0iX28stvRyduXcyy9XYfeV8ng7jTuXYn/ALjO7phStgKjvpD0EX738HX039OBnk/McXRn297kf/6Pj8NBmYUQdx1A7fE78/DKeqiYPN/DOLI6eTq/m60FCMenyBCsqfRZfTyW0zmXJPGlUOJLXRUuKui+rdtz7TqXJfFOLiANLD9Z4bmv4cOdRUKDpsUT+ezt06dJ4njuW8TwL35lo/mXp9xGcYzEjOePp9FvkpdQ3+IzHkZhYWvmck8LfiGwpM/2bqL+J0zl3HfXQNroEA77fahISxuJ1QyqZtp0FxuWuv2/WM4YjcA33/WTNJF/RFbHpQlgStX8xk2L2mZkKwiKT6SSRsPUwBJhEIiIY6AICOjY4TGCAhCAIsIQmMUoRYkcUblBo6TR7SjmyKu75ACN6u9h12icx4NslgZCoIWv9LA7kV6j1lPFyXHiU6mdh5up7MbPT4lEl8kpN3w1+I4pUXUTtVzlHiPxhn4rIeH4Vd9RBIOoAdjfrF8b+J3yuOG4YnfYkAmh6mp6TwJ4ZXDiVnXztuxPUn1lYxUFbOec3ll4x4UfCngZU/iZvO53Jbfee84fhlQUokoFRZKU3IvDHGC0UeNVg+Mh2FuBp2qqN3IM+BrdbY0VypY1b9GSj1G3T/VLg4vGzFdQLLbV8bEj1q+3rKOfnihFdV2YMfOdG6Gig2Pm9plfwZ+PyWOTYWRGBui7MoI00rUarsLLbS/KeDimOQq1aSgfGR3W6YH3Fr/5S5Fl0aPNCyFeNGwAPYgnYMCasV7kfqJMsbw3BUxNjvVCiLPrf7Qa9h36H5NytEV/m++wr7zAz8j+qcq5VLBiHUkbKGFaB8af6z1KUBtvv87xdYP/AN6zKbXAygpdOB+LPBT8MxfCLXuJD4X582FwGJKiwR3APp/T9J3XmPAK6kEWDOSeMfChwscmIbXZAnTDJ5I4smHwdrh0bkXOEyhdA69T39d5uzinhbnb4WABoXuJ2LgOKGRQR3EjkjW0dOGd6ZLnUdW7RcWTpQhlau1xo1H2/pJlfZYjXYd4ogRAEEPtJDIgTJRAESo4GIYomMLCEIAiwhCYxQ3gEjosoJQwrtPA/iBz44MRXV5iCKv326T23MuKGNCx7CcYzJl5jxp00VQ9zQ6/2lsMfbOb6idLxXs2fAPLwpOR11ZG3sletWFAuz9p0Xl3Gh9jsasCmG3erG9e0qcHyQIoFhbC61ADC16FSaIMuOuPEQXyV6B22F+lzZJKTNig4LZdhCEiXMfieUlnABZUDMwIcba1IcAVe+o9SR+0lx8pCW31X/NrDEr5fJpYURVHr0mpMbPiZMxI82tlpTjZvIaVx9TotUWqOpNk3FLdEw4rBiQFTqGJWFoDkKgAFgSvTajNJTM88ESmZdl+qzUf9BVV7eyzRgdDxsVZZxGVRJgxrar9+kRjofixkH237316bdpIUA6n0HzUqjM2xJ2okdro+nqRUnQGzY679e/T9qgYUyaZfNuADqQRsZpoNoZFsQJ0zSVo4Zz/AJUcGU10ueq8E85qkY/E1vF/KBkUkDcTn3CscT7dQZ1WmjjpxkdsVrFyJl3/ADe8oeH+O+rjB9pfZANzINUzqTtWS42HQdo8yHE3oJPFYyGV6yRIhWCt7QGJIlQhqmCOEWMBjoAiwhCYxShEjcrUJShDxX4jc0+niIB3IlH8NOUacJc/mezfuZi+N85zcQuMd2H6CdF5NjGHAux6DYCzOmX4wSOKP55W36Kru5BS1Zr6Bi5BHZkbsR8ROH4J7sA6aI0rqwGm/lBO1Eeou5pZuZAJrCMd6KkUw9f0kfFcXkUgjTobYEIzaQRs7MDQ37V95O2VpF3g1YIoc2wG5/v7yaYvJeNZnp2JDKSPMjUymmugCoPoR27TaiSVMrF2gMx+I5pl6Li0tePqDkITIWAJVSKa13F0Lu5sSkvLhqcs7sMhsqSoA6VRADbVtvNGvYJX6MnPzRvqEMWCqq2upcZYklHVRRZnB7Kw6rR3mryzh9DZqBAOQVZJsDGguzud73kfC8QlBcOMkjzrrtQVYm8gZrJ379d5Xw82yHQ7YyuM48eQlV1AB76uSOho7KTRjPfBFrrNuPAsEHv+0jigyZYnxgKKRR8dPuYz/FE7j7+29b3vA7j+xo/qIWqi6sj13JPye/SAJPw7X69Bd9m7iTGUxxZsbbGvXow630rtLDNA0FMqcwxWDOV+IeE0ZTXrOt5dxOf+MOH81yuN+iGZcY/wXxtHQftPdicq5Hn0ZVPvU6X9RiF09xBNBxutFlgb9pIJUxYG6sb6H4lpFoUJNlUIcm9V0gpJ67R9RNUwSSIFgpjoAgIoiRRAEWEITGKEq8zy6cbH2lmZXiN6wt8S0dsjN1FnMOE/i8eP9O/6mdcxIQlDY1t8zkvhEXxrn4nX06CWz9RzfSrTZn4eW2tZyrbk+XWm562dW8gVOFQDTpOjSmlGLGyfKGVTv7apsML2MyM3LmyMdSgLp00xDqQDaaVABG4s7ySd9ZeUa4izn4orTLi2YqCxZVNsQOguzvL0zsHAqinWygaxkIQfTRStdASaG1neXcHEK4tGDDpakEX6bQMK/pJCEIoxRXgD9U5GYbgr5U0sVPQO1nVp7bCrlfXg0rpT6n09ONKQmz0CqzUrVpvrQq5rTIPJvOSDpWywKlixcsHF6vLStZA962F26fyI1XDS4biBkXUt9SCD1DKSGU+4IIkkpcszYvOmPMuR1YnJTIWDsSTqVfy/HtLsVjJ2hQ1RMqq4o+t9SNxv1BueQ5hzfJ/icmBuIRVCMxGJT9VdwceNOrO7KrkhVsAiuxmNj5VxXEBMhVmZbx48ruUbHpzDIMy/UAcoUJQ2NR0DqDcdY/bZN5fSVntzzPhsaag4ZcZ0nRb6SbO4H33M2Ve55Lk/JmxB0yZRkQ4hgUIpv6YZiGc2RqAYD7TfxZCqqvoALYizQqzUE0vQ0JP2S81b+E1ayR0CXZPYbb18Tx/OOCbSCVP5Rqdz5mYbdCSQJ676pPr9hQ/UzK5/j/hnYfuf1mg60DIrVngcBo/BnUuSvqxqfacurzGdL8Mm8K/EE+Bx9NNr7RyA94+o3T7yZYfEb2iiLAEaI8RtR0xhYQhAEWEITGM4TH8S/wDSb4mvM3niXjPxLQ6QnuLOZeEHrjHHxOvIdhOLclf6fMaPf+87PhNqPiWz9Of6V6Y+LKnGcyxYiBlyohboGIBI9a9PeVsnPcYLDS502A1DQzhdWgNfWvaRUWzpckusqZuVtryBAf4p3bRjoI3XU/5yQeg+Npo8Fw+QO75NILBBSEsCVvzmwKJsCt+nWZmXnTtjLB0xEDVQVmZlYUgT6igHzbE79JQyLxJ4jHkVmyD+ESMZyDGdtGXGCpKAA+c6hZ6Ayni2tkfKKej18yvEPODwqFxhbIqq7sQyoqqgBok/5jdAAbn0ms5A6mZvOOWpxKqmQZNKuuTyMUtkNiz3F7/YSSq9lpXWjPbmOZ+J/wAO9YUy4fqYMiU2XyFPqK4cFQacbUa9Z5zDwvF5MePiEfLle8wxpkQOtrnY4WyWyhAVFagpPxPcYuHVQoFWgIUknK4B6+dt95LRPYn/ALjQ/QR/KuE3G+s814c5Bk4biHdnTQRkUIpZyUbJrxqFIvGE1ONidWq9p6c5D2H3O3+8gfiUUWcigagnlr85NBe+8n+mP+d/3gbvbGiktIrriXUWAXU3VkQajQrd48ofT7sb/pJpS4nh2+oHQndGRtyQO6tpvsR/WYL0NfjUFectZP5Nx5Tpa69Ca6yfh8gJYaaKmt6sgiw3x/aZKcl02XyLtq0+QaVR1UOKJ62t3feaeHJjBUKwJZdjd6lT36d4Wl6ETfsuCZ/PP+mfiXxMrxFlrGYsejT/AFZ4RvzGdI8Kf9BZzW7J+Z1PkGOsSj2E0+Gx9NKBWOjWki4QgIsxhCYAwMBMYdCEIAiwhCYxmSvxyWpkxaVeYZqQ1LLpB8OQc/H0eNxv/qr9Z2DlWbVjU+04p46yFjq/lYH9DOjeAeZ/WwL5mY10UUP1/wB505laOPBKpP8Apvc55e2UKMYx7msjPYJxDfQCATRPWWMXJl1BiT1DMigDGXAoHeyNveXMCewH9TLYXbezOVzaVHaoJuylh5bjToii6/N5thuAAegF9BLWj5/YRdRq1H6izfpQkORmN0eu3X1G1Cu3r7RbbGpIU4vgfH95E2Id9/n+3SS8NjIvahQ7Aebv07dI7IsNmoqZkJUhCFYjZquj613mTnbLkGF1Q7BSy69ILMdGRWHU6RqI2m2ZDxN6TTaa3JoHYdauMnQklZnYOCJXKrIEV/Kukg0ijSpoD036967TSXp1v3mQGzE4GpmGlNZtVVvqKdRIHcHSenrL3AcN9MMorSHYpXZW81f+Rb7VGYsSzEMUxhMUcz8/B3l1BAfIfzE0XLKQL3qtPpHcNw+lRrIFOXG4NXdgtQu7P6x/HuygMh6MCwq7QmiB6db+0pNwjMaIawSSdRAJDWhUmwNiRtH6iT0zaUzznivPS1NzhwVTzGyL73tewvvtPEeKuLtqgithm9GbwCFnUDuwnWeAw6UH2nOfB3C/UzA9l/edMTGBEmx8aJ4GIpiyZYjI948RDATGFiRYhExhwhEEWAIsIQmMZmmVeZLaGXDIeKI0m5VEWtHEvHaFFe4z8HvEdOcTHvt8R/4l81x+ZLHSpy/knMW4fMuRT0O/xOjJOmkzkxY7UmvT0fY3DPYBlxZ4/wAE89XicKsDewnrsbTmnGnR245KSsU4x6e8YclA0Om32k0YANx62Yg5A+Q6vawK23B79N/9o9xFOTppHcgXt0/4jQ9i4QFdxGER7xkYRmdl4w1k6Y/ptRJpv4em1YDpZJqvYysubKcuNqJTSEfSV0Wy2X63YZQv3M1XwKSSVB1AA2LsKSRfxZjc2UINwfQBVJP6COmI0/bHmMMEewDRF9jsfvEMAWJHXGyhxPMtNjSR0onobbTe2/WFKwNpBzDimRGLAAVtRs/fac447idbkza8Uc6saR17j3mP4f4E58yjsDZlKpURu3Z7/wAC8v0Y9RG7bz1jGVuBwhEAHYSwzTnk7Z1xVIcrR0gDn0ktxRkDQBiMYgMxiSJAQmMKIsSKIAiwhCYxkcXxS4wSxqcj8f8A4lqmrHgOpum3QfM8t47/ABHycQzY+HYhOhb1+JzlmJNk2T3Mu5KHOnOovJ3S/wCk/HcY+Zy+RrJleEs8FwOTMaxIWPt2kdyZbUV8I9l+Gni08LlGNz5GO3tPpHlHM1yoGU3Ynx9xnAZcJ/iIV9/957z8PvH74GGPM3l6An/3Lr8l4y6Qf4vzjtH0uMsRjuCO3X4r/iYfKebJnQMrA3NK5NxplVNNWiy1b+5v7+0YxAFCRXK6Kit18x/ma2I9rPSajNkzGNimJCAjy5AotiAB3OwlXPzFV6W2xI0iwfKWADdLIEn4tSVOkAsN1DdNXYyj9HQELuqLjUitqv1s+37xkkJJsn4LixkF99jW/Q7g7gSUyrw2XGGKrqJPc6iCB2DH0uWWMzAhCZ5PxTzNcWrzElttO1bSz4k8RpgU0d5yvjuZPnydySdhKwjW2RyTv8UXPqtlehuzHadL8IchOJQzCjQPXvMPwd4YIX6mT83X/ae7xcOaFmhFmxscTVxnaOdtpW4YgCgZPcgdSYhuSKZG0TGR6wGJoRIsARyxwjFjxMEIohCAIsIQmMfDkIT1Pg7wfk4xwSCMfr6/EaMXJ0hZzUVbM7w54ey8Y4VAdN7tX7Tvvg/wXi4XGPKL7k9SZpeGvDePhcYCqBQm6Wl1UdR/05nc3cv8PO8/8J4eIUgoP0nLed/hUyknCxHsd53EtGH3h8r09g8adxdHEuSZOO5aRrBfGPS9hOn+HPHOLOACwDeh2NzU4zhcbKdYFfE534i8ILZbhvKynqCe8ovGaok/PG7R0j/GlurhlDLr0WDRDagK3IBKG/mJh4V2693Rg5NMBjfax13QD9TOUcs4vjuDslNQvc9z7zWT8Rn0smVWQkUGAII9fvA8bXDLMn+x1kmIWnhOA/EPAyLqYBqF36y2fHGD+cSf2pfBb70Pk9azTBwYXIcMNyhW2BFOCQDuSCSDdj0EwuJ/EDCOjXPP8z/EW9sdmPHHJE5ZYs6BxudEZXZxSdBVHpVar6e08f4l8eKoK4zvPDcRzDiuKOlVcg+t1NTk3gDLlIbMTXpKKCRJ5JS0jBy8Xm4tzpBb9p0HwV4WCnVlG9XZ/tPScl8NYsAoKLmhhzgNSrVGjFlO+Dwx101MCBRQk5FijIUkqznZ1obhyqCAOvSWwZQZwp2XeXEMVoKZKDGWAYFq6yL/ABK36mCg2XBHXIsL2L6SQi4BgsSRTGKkeIAikRQIQgCLCEJjHyz4F8BPxLDJmUhOoB7/ADO78o5Tj4dAqKBQljgeCXEoVQBUldp02qqPDkSbflLorPIy0YzSMvBQ1khaIWkRaJqhFskY2JnZeLAPlTc/+pd1RAB6QoD2VuDU5L+qg9pBxvhrDk6qP0lxydYPbvvLIeHya4DxT0zxmb8O8H+VamZk/DgfUFHyntOj65m5TlLmjSg/0jKbEliieWw/hvi7zV4LwNgT/KJ6lTHAxfuSGWKBi8Fy5UYhUACn07TbVQOglPizk1UnQj+st8ODpGrr3gk72PFJaQ4CVszENSr1713lnMxCkgXQ6TG//pZ2JCYqOxBPSr9YErNKSRvYCSBfWSO+kE+kp8sGQKfq1d2K9PSXusR9KLaM9uZWfIhJ95o8FkYr5xRguMDsJKjAmoG0FJ+2PIuKmIDtHqIOlxRxyx4EjUASYQMKCoogYCAI6EIQBFhCExjzrNIiYsJ0HMV2MYTCEIjGkxLhCEwlxbhCExj59RynzGvSbCHYfEIRpcROHWSAyhx7nWKOxHSEIsejS4aPB/lEfxOQqhI6gQhB7H9HmuYcwylQQ9WAaA95reG0ZUbU5eze/a+0ISk/1Iw3M2LuPRIQkGdKJEO4lhRCEVjIMmO/tHKgEIQDFgCOqEIowgWSLCEARTACEJjDosIQBCEITGP/2Q=="/>
          <p:cNvSpPr>
            <a:spLocks noChangeAspect="1" noChangeArrowheads="1"/>
          </p:cNvSpPr>
          <p:nvPr/>
        </p:nvSpPr>
        <p:spPr bwMode="auto">
          <a:xfrm flipH="1">
            <a:off x="-411481" y="-144463"/>
            <a:ext cx="932687" cy="467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http://www.redorbit.com/media/uploads/2012/03/BSY_074-617x4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835" y="2159582"/>
            <a:ext cx="3513845" cy="236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8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Обов'язкові критерії для функціонування СТВ (4)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845734"/>
            <a:ext cx="4727448" cy="4023360"/>
          </a:xfrm>
        </p:spPr>
        <p:txBody>
          <a:bodyPr/>
          <a:lstStyle/>
          <a:p>
            <a:pPr lvl="0"/>
            <a:r>
              <a:rPr lang="uk-UA" b="1" dirty="0"/>
              <a:t>Відміна </a:t>
            </a:r>
            <a:r>
              <a:rPr lang="uk-UA" b="1" dirty="0" err="1"/>
              <a:t>енергосубсидій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Прямі </a:t>
            </a:r>
            <a:r>
              <a:rPr lang="uk-UA" dirty="0"/>
              <a:t>та непрямі субсидії, що виділяються з державного бюджету, дуже сильно викривлюють реальну ситуацію з тарифами на електроенергію та затратами на видобування енергоносіїв на етапі кінцевого споживача. Субсидії є також </a:t>
            </a:r>
            <a:r>
              <a:rPr lang="uk-UA" dirty="0" err="1"/>
              <a:t>каменем</a:t>
            </a:r>
            <a:r>
              <a:rPr lang="uk-UA" dirty="0"/>
              <a:t> спотикання на шляху до розвитку конкурентоспроможного ринку електроенергії та помірного енергоспоживання.</a:t>
            </a:r>
            <a:endParaRPr lang="ru-RU" dirty="0"/>
          </a:p>
        </p:txBody>
      </p:sp>
      <p:pic>
        <p:nvPicPr>
          <p:cNvPr id="2052" name="Picture 4" descr="http://grist.files.wordpress.com/2013/02/coal-money-dirty-mone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309" y="2807207"/>
            <a:ext cx="4119371" cy="274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5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Застереження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uk-UA" dirty="0" smtClean="0"/>
              <a:t>* СТВ не зможе осягнути всі сектори економіки. </a:t>
            </a:r>
            <a:r>
              <a:rPr lang="uk-UA" dirty="0"/>
              <a:t>Тому в тих секторах, до яких НСТВ не застосовуватиметься мають діяти податки на викиди на економічно стимулюючому рівні.</a:t>
            </a:r>
          </a:p>
          <a:p>
            <a:r>
              <a:rPr lang="uk-UA" dirty="0" smtClean="0"/>
              <a:t>* Створення системи призведе до підвищення цін на електроенергію для населення. Для того, щоб це було політично прийнятним – створення СТВ має бути в комплексі з заходами по ЕЕ та ЕЗ для населення</a:t>
            </a:r>
          </a:p>
          <a:p>
            <a:r>
              <a:rPr lang="uk-UA" dirty="0" smtClean="0"/>
              <a:t>*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найкращим</a:t>
            </a:r>
            <a:r>
              <a:rPr lang="ru-RU" dirty="0"/>
              <a:t> </a:t>
            </a:r>
            <a:r>
              <a:rPr lang="ru-RU" dirty="0" err="1"/>
              <a:t>варіантом</a:t>
            </a:r>
            <a:r>
              <a:rPr lang="ru-RU" dirty="0"/>
              <a:t> буде </a:t>
            </a:r>
            <a:r>
              <a:rPr lang="ru-RU" dirty="0" err="1" smtClean="0"/>
              <a:t>вдосконалити</a:t>
            </a:r>
            <a:r>
              <a:rPr lang="ru-RU" dirty="0" smtClean="0"/>
              <a:t> </a:t>
            </a:r>
            <a:r>
              <a:rPr lang="ru-RU" dirty="0" err="1"/>
              <a:t>європейську</a:t>
            </a:r>
            <a:r>
              <a:rPr lang="ru-RU" dirty="0"/>
              <a:t> </a:t>
            </a:r>
            <a:r>
              <a:rPr lang="ru-RU" dirty="0" smtClean="0"/>
              <a:t>систему і не </a:t>
            </a:r>
            <a:r>
              <a:rPr lang="ru-RU" dirty="0" err="1" smtClean="0"/>
              <a:t>повторювати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: не </a:t>
            </a:r>
            <a:r>
              <a:rPr lang="ru-RU" dirty="0" err="1" smtClean="0"/>
              <a:t>допускати</a:t>
            </a:r>
            <a:r>
              <a:rPr lang="ru-RU" dirty="0" smtClean="0"/>
              <a:t> </a:t>
            </a:r>
            <a:r>
              <a:rPr lang="ru-RU" dirty="0" err="1" smtClean="0"/>
              <a:t>надлишків</a:t>
            </a:r>
            <a:r>
              <a:rPr lang="ru-RU" dirty="0" smtClean="0"/>
              <a:t> на </a:t>
            </a:r>
            <a:r>
              <a:rPr lang="ru-RU" dirty="0" err="1" smtClean="0"/>
              <a:t>викиди</a:t>
            </a:r>
            <a:r>
              <a:rPr lang="ru-RU" dirty="0" smtClean="0"/>
              <a:t> і </a:t>
            </a:r>
            <a:r>
              <a:rPr lang="ru-RU" dirty="0" err="1" smtClean="0"/>
              <a:t>зменшувати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дозволів</a:t>
            </a:r>
            <a:r>
              <a:rPr lang="ru-RU" dirty="0" smtClean="0"/>
              <a:t>. </a:t>
            </a:r>
            <a:r>
              <a:rPr lang="en-US" dirty="0" err="1" smtClean="0"/>
              <a:t>Якщо</a:t>
            </a:r>
            <a:r>
              <a:rPr lang="en-US" dirty="0" smtClean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буде</a:t>
            </a:r>
            <a:r>
              <a:rPr lang="en-US" dirty="0"/>
              <a:t> </a:t>
            </a:r>
            <a:r>
              <a:rPr lang="en-US" dirty="0" err="1"/>
              <a:t>розроблена</a:t>
            </a:r>
            <a:r>
              <a:rPr lang="en-US" dirty="0"/>
              <a:t> з </a:t>
            </a:r>
            <a:r>
              <a:rPr lang="ru-RU" dirty="0" err="1" smtClean="0"/>
              <a:t>помилками</a:t>
            </a:r>
            <a:r>
              <a:rPr lang="ru-RU" dirty="0" smtClean="0"/>
              <a:t> </a:t>
            </a:r>
            <a:r>
              <a:rPr lang="ru-RU" dirty="0"/>
              <a:t>то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буде </a:t>
            </a:r>
            <a:r>
              <a:rPr lang="ru-RU" dirty="0" err="1"/>
              <a:t>дуже</a:t>
            </a:r>
            <a:r>
              <a:rPr lang="ru-RU" dirty="0"/>
              <a:t> складно</a:t>
            </a:r>
            <a:r>
              <a:rPr lang="ru-RU" dirty="0" smtClean="0"/>
              <a:t>.</a:t>
            </a:r>
          </a:p>
          <a:p>
            <a:r>
              <a:rPr lang="uk-UA" dirty="0" smtClean="0"/>
              <a:t>* Одразу </a:t>
            </a:r>
            <a:r>
              <a:rPr lang="ru-RU" dirty="0" err="1"/>
              <a:t>вказати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пропонується</a:t>
            </a:r>
            <a:r>
              <a:rPr lang="ru-RU" dirty="0"/>
              <a:t> </a:t>
            </a:r>
            <a:r>
              <a:rPr lang="ru-RU" dirty="0" err="1"/>
              <a:t>боротися</a:t>
            </a:r>
            <a:r>
              <a:rPr lang="ru-RU" dirty="0"/>
              <a:t> з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smtClean="0"/>
              <a:t>спаду –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України</a:t>
            </a:r>
            <a:r>
              <a:rPr lang="ru-RU" dirty="0" smtClean="0"/>
              <a:t> зараз є </a:t>
            </a:r>
            <a:r>
              <a:rPr lang="ru-RU" dirty="0" err="1" smtClean="0"/>
              <a:t>актуальним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1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0780" y="1886803"/>
            <a:ext cx="10058400" cy="1450757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95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спектива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315</TotalTime>
  <Words>707</Words>
  <Application>Microsoft Office PowerPoint</Application>
  <PresentationFormat>Широкий екран</PresentationFormat>
  <Paragraphs>70</Paragraphs>
  <Slides>9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Ретроспектива</vt:lpstr>
      <vt:lpstr>Критерії функціонування внутрішнього ринку  торгівлі квотами</vt:lpstr>
      <vt:lpstr>Огляд схеми СТВ</vt:lpstr>
      <vt:lpstr>Обов'язкові критерії для функціонування СТВ (1)</vt:lpstr>
      <vt:lpstr>Обов'язкові критерії для функціонування СТВ (2)</vt:lpstr>
      <vt:lpstr>… трохи про MRV в Україні</vt:lpstr>
      <vt:lpstr>Обов'язкові критерії для функціонування СТВ (3)</vt:lpstr>
      <vt:lpstr>Обов'язкові критерії для функціонування СТВ (4)</vt:lpstr>
      <vt:lpstr>Застереження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Критерії функціонування внутрішнього ринку  торгівлі квотами</dc:title>
  <dc:creator>Maria Storchylo</dc:creator>
  <cp:lastModifiedBy>Maria Storchylo</cp:lastModifiedBy>
  <cp:revision>27</cp:revision>
  <dcterms:created xsi:type="dcterms:W3CDTF">2014-10-07T06:26:02Z</dcterms:created>
  <dcterms:modified xsi:type="dcterms:W3CDTF">2014-10-09T10:14:03Z</dcterms:modified>
</cp:coreProperties>
</file>