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4"/>
  </p:notesMasterIdLst>
  <p:sldIdLst>
    <p:sldId id="256" r:id="rId2"/>
    <p:sldId id="257" r:id="rId3"/>
    <p:sldId id="258" r:id="rId4"/>
    <p:sldId id="259" r:id="rId5"/>
    <p:sldId id="262" r:id="rId6"/>
    <p:sldId id="263" r:id="rId7"/>
    <p:sldId id="264" r:id="rId8"/>
    <p:sldId id="265" r:id="rId9"/>
    <p:sldId id="275" r:id="rId10"/>
    <p:sldId id="276" r:id="rId11"/>
    <p:sldId id="274" r:id="rId12"/>
    <p:sldId id="273" r:id="rId13"/>
    <p:sldId id="272" r:id="rId14"/>
    <p:sldId id="271" r:id="rId15"/>
    <p:sldId id="279" r:id="rId16"/>
    <p:sldId id="280" r:id="rId17"/>
    <p:sldId id="266" r:id="rId18"/>
    <p:sldId id="269" r:id="rId19"/>
    <p:sldId id="270" r:id="rId20"/>
    <p:sldId id="268" r:id="rId21"/>
    <p:sldId id="261" r:id="rId22"/>
    <p:sldId id="26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E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snapToGrid="0">
      <p:cViewPr varScale="1">
        <p:scale>
          <a:sx n="60" d="100"/>
          <a:sy n="60" d="100"/>
        </p:scale>
        <p:origin x="-102" y="-480"/>
      </p:cViewPr>
      <p:guideLst>
        <p:guide orient="horz" pos="2160"/>
        <p:guide pos="3840"/>
      </p:guideLst>
    </p:cSldViewPr>
  </p:slideViewPr>
  <p:notesTextViewPr>
    <p:cViewPr>
      <p:scale>
        <a:sx n="100" d="100"/>
        <a:sy n="100" d="100"/>
      </p:scale>
      <p:origin x="0" y="0"/>
    </p:cViewPr>
  </p:notesTextViewPr>
  <p:sorterViewPr>
    <p:cViewPr>
      <p:scale>
        <a:sx n="140" d="100"/>
        <a:sy n="140" d="100"/>
      </p:scale>
      <p:origin x="0" y="111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15EB8-7DD2-40A2-8533-2F7198EAC23E}" type="datetimeFigureOut">
              <a:rPr lang="fr-CH" smtClean="0"/>
              <a:pPr/>
              <a:t>08.10.2014</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D246D-DCF9-4995-86A6-14EE598298C3}" type="slidenum">
              <a:rPr lang="fr-CH" smtClean="0"/>
              <a:pPr/>
              <a:t>‹#›</a:t>
            </a:fld>
            <a:endParaRPr lang="fr-CH"/>
          </a:p>
        </p:txBody>
      </p:sp>
    </p:spTree>
    <p:extLst>
      <p:ext uri="{BB962C8B-B14F-4D97-AF65-F5344CB8AC3E}">
        <p14:creationId xmlns:p14="http://schemas.microsoft.com/office/powerpoint/2010/main" xmlns="" val="37652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1</a:t>
            </a:fld>
            <a:endParaRPr lang="fr-CH"/>
          </a:p>
        </p:txBody>
      </p:sp>
    </p:spTree>
    <p:extLst>
      <p:ext uri="{BB962C8B-B14F-4D97-AF65-F5344CB8AC3E}">
        <p14:creationId xmlns:p14="http://schemas.microsoft.com/office/powerpoint/2010/main" xmlns="" val="310011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Some general steps (taken from UNDP’s Global Compact guide) that would be useful in the initial stages of establishing a BEN are outlined below:</a:t>
            </a:r>
          </a:p>
          <a:p>
            <a:endParaRPr lang="en-GB" sz="1200" kern="1200" dirty="0" smtClean="0">
              <a:solidFill>
                <a:schemeClr val="tx1"/>
              </a:solidFill>
              <a:effectLst/>
              <a:latin typeface="+mn-lt"/>
              <a:ea typeface="+mn-ea"/>
              <a:cs typeface="+mn-cs"/>
            </a:endParaRPr>
          </a:p>
          <a:p>
            <a:pPr marL="228600" indent="-228600">
              <a:buAutoNum type="arabicPeriod"/>
            </a:pPr>
            <a:r>
              <a:rPr lang="en-GB" sz="1200" kern="1200" dirty="0" smtClean="0">
                <a:solidFill>
                  <a:schemeClr val="tx1"/>
                </a:solidFill>
                <a:effectLst/>
                <a:latin typeface="+mn-lt"/>
                <a:ea typeface="+mn-ea"/>
                <a:cs typeface="+mn-cs"/>
              </a:rPr>
              <a:t>Ahead of setting up a BEN, it is important to carry out a </a:t>
            </a:r>
            <a:r>
              <a:rPr lang="en-GB" sz="1200" b="1" kern="1200" dirty="0" smtClean="0">
                <a:solidFill>
                  <a:schemeClr val="tx1"/>
                </a:solidFill>
                <a:effectLst/>
                <a:latin typeface="+mn-lt"/>
                <a:ea typeface="+mn-ea"/>
                <a:cs typeface="+mn-cs"/>
              </a:rPr>
              <a:t>stock-taking study </a:t>
            </a:r>
            <a:r>
              <a:rPr lang="en-GB" sz="1200" kern="1200" dirty="0" smtClean="0">
                <a:solidFill>
                  <a:schemeClr val="tx1"/>
                </a:solidFill>
                <a:effectLst/>
                <a:latin typeface="+mn-lt"/>
                <a:ea typeface="+mn-ea"/>
                <a:cs typeface="+mn-cs"/>
              </a:rPr>
              <a:t>that will analyse the RECP landscape in the country: i.e. to what extent the RECP practices and technologies are developed, who are the main business and non-business actors, what sorts of partnerships have already been undertaken, what government incentives and barriers exist, as well as what international RECP initiatives the BEN can be aligned with.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kern="1200" dirty="0" smtClean="0">
                <a:solidFill>
                  <a:schemeClr val="tx1"/>
                </a:solidFill>
                <a:effectLst/>
                <a:latin typeface="+mn-lt"/>
                <a:ea typeface="+mn-ea"/>
                <a:cs typeface="+mn-cs"/>
              </a:rPr>
              <a:t>Exploratory meetings with companies: </a:t>
            </a:r>
            <a:r>
              <a:rPr lang="en-GB" sz="1200" kern="1200" dirty="0" smtClean="0">
                <a:solidFill>
                  <a:schemeClr val="tx1"/>
                </a:solidFill>
                <a:effectLst/>
                <a:latin typeface="+mn-lt"/>
                <a:ea typeface="+mn-ea"/>
                <a:cs typeface="+mn-cs"/>
              </a:rPr>
              <a:t>These will enable to anticipate how RECP can potentially benefit different types of companies as well. These ideas could be further supplemented by in-company surveys. Most importantly, the meetings will identify local champions to actively participate in the BEN and who will draw on their personal networks to attract further members.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kern="1200" dirty="0" smtClean="0">
                <a:solidFill>
                  <a:schemeClr val="tx1"/>
                </a:solidFill>
                <a:effectLst/>
                <a:latin typeface="+mn-lt"/>
                <a:ea typeface="+mn-ea"/>
                <a:cs typeface="+mn-cs"/>
              </a:rPr>
              <a:t>Secure a mechanism that ensures autonomy and an ability to evolve: </a:t>
            </a:r>
            <a:r>
              <a:rPr lang="en-GB" sz="1200" kern="1200" dirty="0" smtClean="0">
                <a:solidFill>
                  <a:schemeClr val="tx1"/>
                </a:solidFill>
                <a:effectLst/>
                <a:latin typeface="+mn-lt"/>
                <a:ea typeface="+mn-ea"/>
                <a:cs typeface="+mn-cs"/>
              </a:rPr>
              <a:t>This includes the development of a vision, membership criteria and a communication strategy.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kern="1200" dirty="0" smtClean="0">
                <a:solidFill>
                  <a:schemeClr val="tx1"/>
                </a:solidFill>
                <a:effectLst/>
                <a:latin typeface="+mn-lt"/>
                <a:ea typeface="+mn-ea"/>
                <a:cs typeface="+mn-cs"/>
              </a:rPr>
              <a:t>Consider sources of funding: </a:t>
            </a:r>
            <a:r>
              <a:rPr lang="en-GB" sz="1200" kern="1200" dirty="0" smtClean="0">
                <a:solidFill>
                  <a:schemeClr val="tx1"/>
                </a:solidFill>
                <a:effectLst/>
                <a:latin typeface="+mn-lt"/>
                <a:ea typeface="+mn-ea"/>
                <a:cs typeface="+mn-cs"/>
              </a:rPr>
              <a:t>Fees are not recommended when establishing the network and building critical mass as they may create a barrier for entry. Possibilities for fund-raising from companies, business associations and international organisations need to be analysed and the appropriate outreach made. </a:t>
            </a:r>
            <a:endParaRPr lang="fr-CH"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CH"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CH" sz="1200" kern="1200" dirty="0" smtClean="0">
              <a:solidFill>
                <a:schemeClr val="tx1"/>
              </a:solidFill>
              <a:effectLst/>
              <a:latin typeface="+mn-lt"/>
              <a:ea typeface="+mn-ea"/>
              <a:cs typeface="+mn-cs"/>
            </a:endParaRPr>
          </a:p>
          <a:p>
            <a:pPr marL="228600" indent="-228600">
              <a:buAutoNum type="arabicPeriod"/>
            </a:pPr>
            <a:endParaRPr lang="en-GB" sz="1200" kern="1200" dirty="0" smtClean="0">
              <a:solidFill>
                <a:schemeClr val="tx1"/>
              </a:solidFill>
              <a:effectLst/>
              <a:latin typeface="+mn-lt"/>
              <a:ea typeface="+mn-ea"/>
              <a:cs typeface="+mn-cs"/>
            </a:endParaRPr>
          </a:p>
          <a:p>
            <a:pPr marL="228600" indent="-228600">
              <a:buAutoNum type="arabicPeriod"/>
            </a:pPr>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17</a:t>
            </a:fld>
            <a:endParaRPr lang="fr-CH"/>
          </a:p>
        </p:txBody>
      </p:sp>
    </p:spTree>
    <p:extLst>
      <p:ext uri="{BB962C8B-B14F-4D97-AF65-F5344CB8AC3E}">
        <p14:creationId xmlns:p14="http://schemas.microsoft.com/office/powerpoint/2010/main" xmlns="" val="68069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RECPC’s existing knowledge database, network and internal expertise mean that it is very well positioned to liaison among industry stakeholders and understand how to make the BEN most appealing and effective in the Ukrainian country context.</a:t>
            </a:r>
            <a:endParaRPr lang="fr-CH"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RECPC also has considerable national recognition and international support – which will be beneficial for building the legitimacy and identifying sources of funding for the BEN.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RECPC’s experts will also be instrumental in the later stages involving the identification of synergies between industries and businesses.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dirty="0" smtClean="0"/>
              <a:t>On the other hand,</a:t>
            </a:r>
            <a:r>
              <a:rPr lang="en-GB" baseline="0" dirty="0" smtClean="0"/>
              <a:t> this relationship can work in the other direction too. A</a:t>
            </a:r>
            <a:r>
              <a:rPr lang="en-GB" sz="1200" kern="1200" dirty="0" smtClean="0">
                <a:solidFill>
                  <a:schemeClr val="tx1"/>
                </a:solidFill>
                <a:effectLst/>
                <a:latin typeface="+mn-lt"/>
                <a:ea typeface="+mn-ea"/>
                <a:cs typeface="+mn-cs"/>
              </a:rPr>
              <a:t> common shortcoming among the RECP centres’ activities is a lacking strategy for information dissemination and awareness creation.</a:t>
            </a:r>
            <a:r>
              <a:rPr lang="en-GB" sz="1200" kern="1200" baseline="0" dirty="0" smtClean="0">
                <a:solidFill>
                  <a:schemeClr val="tx1"/>
                </a:solidFill>
                <a:effectLst/>
                <a:latin typeface="+mn-lt"/>
                <a:ea typeface="+mn-ea"/>
                <a:cs typeface="+mn-cs"/>
              </a:rPr>
              <a:t> If the </a:t>
            </a:r>
            <a:r>
              <a:rPr lang="en-GB" sz="1200" kern="1200" dirty="0" smtClean="0">
                <a:solidFill>
                  <a:schemeClr val="tx1"/>
                </a:solidFill>
                <a:effectLst/>
                <a:latin typeface="+mn-lt"/>
                <a:ea typeface="+mn-ea"/>
                <a:cs typeface="+mn-cs"/>
              </a:rPr>
              <a:t>RECPC is seeking to improve its networking services and “provide a platform for learning, best practice sharing and advanced professional development for and among CP practitioners” the BEN could even be a direct extension of its activities.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the RECPC may be seeking to become more pro-active in the policy sphere. Liaison with a BEN will enable it to gain insights into the interplay between local industry and specific environmental and technology policies that are affecting them in Ukraine.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 this</a:t>
            </a:r>
            <a:r>
              <a:rPr lang="en-GB" sz="1200" b="1" kern="1200" baseline="0" dirty="0" smtClean="0">
                <a:solidFill>
                  <a:schemeClr val="tx1"/>
                </a:solidFill>
                <a:effectLst/>
                <a:latin typeface="+mn-lt"/>
                <a:ea typeface="+mn-ea"/>
                <a:cs typeface="+mn-cs"/>
              </a:rPr>
              <a:t> way, establishment of BEN would greatly contribute to </a:t>
            </a:r>
            <a:r>
              <a:rPr lang="en-GB" sz="1200" b="1" kern="1200" dirty="0" smtClean="0">
                <a:solidFill>
                  <a:schemeClr val="tx1"/>
                </a:solidFill>
                <a:effectLst/>
                <a:latin typeface="+mn-lt"/>
                <a:ea typeface="+mn-ea"/>
                <a:cs typeface="+mn-cs"/>
              </a:rPr>
              <a:t>RECPCs transition to a strategic and impactful entity.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Finally, the possibility of interactions with the </a:t>
            </a:r>
            <a:r>
              <a:rPr lang="en-GB" sz="1200" b="1" i="0" u="sng" kern="1200" dirty="0" smtClean="0">
                <a:solidFill>
                  <a:schemeClr val="tx1"/>
                </a:solidFill>
                <a:effectLst/>
                <a:latin typeface="+mn-lt"/>
                <a:ea typeface="+mn-ea"/>
                <a:cs typeface="+mn-cs"/>
              </a:rPr>
              <a:t>Centre for CSR Development Ukraine </a:t>
            </a:r>
            <a:r>
              <a:rPr lang="en-GB" sz="1200" b="1" kern="1200" dirty="0" smtClean="0">
                <a:solidFill>
                  <a:schemeClr val="tx1"/>
                </a:solidFill>
                <a:effectLst/>
                <a:latin typeface="+mn-lt"/>
                <a:ea typeface="+mn-ea"/>
                <a:cs typeface="+mn-cs"/>
              </a:rPr>
              <a:t>needs</a:t>
            </a:r>
            <a:r>
              <a:rPr lang="en-GB" sz="1200" b="1" kern="1200" baseline="0" dirty="0" smtClean="0">
                <a:solidFill>
                  <a:schemeClr val="tx1"/>
                </a:solidFill>
                <a:effectLst/>
                <a:latin typeface="+mn-lt"/>
                <a:ea typeface="+mn-ea"/>
                <a:cs typeface="+mn-cs"/>
              </a:rPr>
              <a:t> to be further investigated. </a:t>
            </a:r>
            <a:endParaRPr lang="en-GB" b="1" dirty="0" smtClean="0"/>
          </a:p>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18</a:t>
            </a:fld>
            <a:endParaRPr lang="fr-CH"/>
          </a:p>
        </p:txBody>
      </p:sp>
    </p:spTree>
    <p:extLst>
      <p:ext uri="{BB962C8B-B14F-4D97-AF65-F5344CB8AC3E}">
        <p14:creationId xmlns:p14="http://schemas.microsoft.com/office/powerpoint/2010/main" xmlns="" val="123134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20</a:t>
            </a:fld>
            <a:endParaRPr lang="fr-CH"/>
          </a:p>
        </p:txBody>
      </p:sp>
    </p:spTree>
    <p:extLst>
      <p:ext uri="{BB962C8B-B14F-4D97-AF65-F5344CB8AC3E}">
        <p14:creationId xmlns:p14="http://schemas.microsoft.com/office/powerpoint/2010/main" xmlns="" val="173360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summary of</a:t>
            </a:r>
            <a:r>
              <a:rPr lang="en-GB" baseline="0" dirty="0" smtClean="0"/>
              <a:t> the key </a:t>
            </a:r>
            <a:r>
              <a:rPr lang="en-GB" dirty="0" smtClean="0"/>
              <a:t>internal strengths and weaknesses of the BEN and the external factors (opportunities and threats) that influence its ultimate objective of transferring, adapting and adopting RECP among key Ukrainian industries. Please see our publication for a</a:t>
            </a:r>
            <a:r>
              <a:rPr lang="en-GB" baseline="0" dirty="0" smtClean="0"/>
              <a:t> more in-depth analysis. </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21</a:t>
            </a:fld>
            <a:endParaRPr lang="fr-CH"/>
          </a:p>
        </p:txBody>
      </p:sp>
    </p:spTree>
    <p:extLst>
      <p:ext uri="{BB962C8B-B14F-4D97-AF65-F5344CB8AC3E}">
        <p14:creationId xmlns:p14="http://schemas.microsoft.com/office/powerpoint/2010/main" xmlns="" val="185820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22</a:t>
            </a:fld>
            <a:endParaRPr lang="fr-CH"/>
          </a:p>
        </p:txBody>
      </p:sp>
    </p:spTree>
    <p:extLst>
      <p:ext uri="{BB962C8B-B14F-4D97-AF65-F5344CB8AC3E}">
        <p14:creationId xmlns:p14="http://schemas.microsoft.com/office/powerpoint/2010/main" xmlns="" val="229258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Ukraine has expressed a strong commitment to addressing environmental issues and preserving its natural resources. Nonetheless, the after-shocks of the recent economic crisis coupled with an unstable political climate and low attractiveness for foreign investment have meant that irrational resource usage, as well as out-dated energy-intensive industrial processes are rife throughout the country.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Given its ability to create employment and social benefits, to disseminate technical skills and innovation, to create value chains and attract foreign investment, as well as to promote international standards and principles, it is evident that the country’s private sector can also play an important role in promoting the country’s overall sustainable development agenda</a:t>
            </a:r>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2</a:t>
            </a:fld>
            <a:endParaRPr lang="fr-CH"/>
          </a:p>
        </p:txBody>
      </p:sp>
    </p:spTree>
    <p:extLst>
      <p:ext uri="{BB962C8B-B14F-4D97-AF65-F5344CB8AC3E}">
        <p14:creationId xmlns:p14="http://schemas.microsoft.com/office/powerpoint/2010/main" xmlns="" val="117617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Resource</a:t>
            </a:r>
            <a:r>
              <a:rPr lang="en-GB" sz="1200" kern="1200" baseline="0" dirty="0" smtClean="0">
                <a:solidFill>
                  <a:schemeClr val="tx1"/>
                </a:solidFill>
                <a:effectLst/>
                <a:latin typeface="+mn-lt"/>
                <a:ea typeface="+mn-ea"/>
                <a:cs typeface="+mn-cs"/>
              </a:rPr>
              <a:t> efficiency involves</a:t>
            </a:r>
            <a:r>
              <a:rPr lang="en-GB" sz="1200" kern="1200" dirty="0" smtClean="0">
                <a:solidFill>
                  <a:schemeClr val="tx1"/>
                </a:solidFill>
                <a:effectLst/>
                <a:latin typeface="+mn-lt"/>
                <a:ea typeface="+mn-ea"/>
                <a:cs typeface="+mn-cs"/>
              </a:rPr>
              <a:t> delivering a service, process, organisational practice, marketing method or product that has both environmental (improved resource productivity, lower GHG emissions and reduced waste generation) and economic (added-value, market appeal and uptake, new job opportunities) benefits. Resource efficiency is an integral part of the broader concept of cleaner production, wherein pollution and waste generation are prevented at source by implementing concrete changes to fundamental processes within an industry. The RECP approach is therefore in line with the triple-bottom line as advocated by SD.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Business case: </a:t>
            </a:r>
            <a:r>
              <a:rPr lang="en-GB" sz="1200" b="0" kern="1200" dirty="0" smtClean="0">
                <a:solidFill>
                  <a:schemeClr val="tx1"/>
                </a:solidFill>
                <a:effectLst/>
                <a:latin typeface="+mn-lt"/>
                <a:ea typeface="+mn-ea"/>
                <a:cs typeface="+mn-cs"/>
              </a:rPr>
              <a:t>The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socio-environmental externalities of products and services are increasingly shaping business interactions and consumer behaviour, meaning that it is imperative that enterprises increase environmental standards and resource efficiency for finding business solutions and maintaining their competitiveness.</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b="1" u="none" kern="1200" baseline="0" dirty="0" smtClean="0">
                <a:solidFill>
                  <a:schemeClr val="tx1"/>
                </a:solidFill>
                <a:effectLst/>
                <a:latin typeface="+mn-lt"/>
                <a:ea typeface="+mn-ea"/>
                <a:cs typeface="+mn-cs"/>
              </a:rPr>
              <a:t>Pro-active strategy that driver further innovation: </a:t>
            </a:r>
            <a:r>
              <a:rPr lang="en-GB" sz="1200" kern="1200" dirty="0" smtClean="0">
                <a:solidFill>
                  <a:schemeClr val="tx1"/>
                </a:solidFill>
                <a:effectLst/>
                <a:latin typeface="+mn-lt"/>
                <a:ea typeface="+mn-ea"/>
                <a:cs typeface="+mn-cs"/>
              </a:rPr>
              <a:t>RECP within the Ukrainian country context is particularly important for re-orienting the country’s prevailing economic paradigm away from labour intensive processes and towards more innovative and inclusive solutions. This is particularly relevant for Ukraine’s more traditional, heavy manufacturing sectors and service industries that are lacking internal capacity for R&amp;D and innovation. </a:t>
            </a:r>
          </a:p>
          <a:p>
            <a:endParaRPr lang="en-GB" sz="1200" b="1" u="sng" kern="1200" dirty="0" smtClean="0">
              <a:solidFill>
                <a:schemeClr val="tx1"/>
              </a:solidFill>
              <a:effectLst/>
              <a:latin typeface="+mn-lt"/>
              <a:ea typeface="+mn-ea"/>
              <a:cs typeface="+mn-cs"/>
            </a:endParaRPr>
          </a:p>
          <a:p>
            <a:r>
              <a:rPr lang="en-GB" sz="1200" b="1" u="none" kern="1200" dirty="0" smtClean="0">
                <a:solidFill>
                  <a:schemeClr val="tx1"/>
                </a:solidFill>
                <a:effectLst/>
                <a:latin typeface="+mn-lt"/>
                <a:ea typeface="+mn-ea"/>
                <a:cs typeface="+mn-cs"/>
              </a:rPr>
              <a:t>Compliance</a:t>
            </a:r>
            <a:r>
              <a:rPr lang="en-GB" sz="1200" b="1" u="none" kern="1200" baseline="0" dirty="0" smtClean="0">
                <a:solidFill>
                  <a:schemeClr val="tx1"/>
                </a:solidFill>
                <a:effectLst/>
                <a:latin typeface="+mn-lt"/>
                <a:ea typeface="+mn-ea"/>
                <a:cs typeface="+mn-cs"/>
              </a:rPr>
              <a:t> with EU directives: </a:t>
            </a:r>
            <a:r>
              <a:rPr lang="en-GB" sz="1200" b="0" u="none" kern="1200" baseline="0" dirty="0" smtClean="0">
                <a:solidFill>
                  <a:schemeClr val="tx1"/>
                </a:solidFill>
                <a:effectLst/>
                <a:latin typeface="+mn-lt"/>
                <a:ea typeface="+mn-ea"/>
                <a:cs typeface="+mn-cs"/>
              </a:rPr>
              <a:t>W</a:t>
            </a:r>
            <a:r>
              <a:rPr lang="en-GB" sz="1200" kern="1200" dirty="0" smtClean="0">
                <a:solidFill>
                  <a:schemeClr val="tx1"/>
                </a:solidFill>
                <a:effectLst/>
                <a:latin typeface="+mn-lt"/>
                <a:ea typeface="+mn-ea"/>
                <a:cs typeface="+mn-cs"/>
              </a:rPr>
              <a:t>ith the recent signing of the Ukraine-EU Association Agreement, the country is already looking to harmonise its environmental and labour standards with EU directives.</a:t>
            </a:r>
            <a:r>
              <a:rPr lang="en-GB" sz="1200" kern="1200" baseline="0" dirty="0" smtClean="0">
                <a:solidFill>
                  <a:schemeClr val="tx1"/>
                </a:solidFill>
                <a:effectLst/>
                <a:latin typeface="+mn-lt"/>
                <a:ea typeface="+mn-ea"/>
                <a:cs typeface="+mn-cs"/>
              </a:rPr>
              <a:t> Therefore the broad adoption of RECP will promote the required </a:t>
            </a:r>
            <a:r>
              <a:rPr lang="en-GB" sz="1200" kern="1200" dirty="0" smtClean="0">
                <a:solidFill>
                  <a:schemeClr val="tx1"/>
                </a:solidFill>
                <a:effectLst/>
                <a:latin typeface="+mn-lt"/>
                <a:ea typeface="+mn-ea"/>
                <a:cs typeface="+mn-cs"/>
              </a:rPr>
              <a:t>modernisation of production facilities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most importantly </a:t>
            </a:r>
            <a:r>
              <a:rPr lang="en-GB" sz="1200" u="sng" kern="1200" dirty="0" smtClean="0">
                <a:solidFill>
                  <a:schemeClr val="tx1"/>
                </a:solidFill>
                <a:effectLst/>
                <a:latin typeface="+mn-lt"/>
                <a:ea typeface="+mn-ea"/>
                <a:cs typeface="+mn-cs"/>
              </a:rPr>
              <a:t>sensitize Ukrainian businesses to the fact that new, more stringent environmental regulation can stimulate innovation, lead to cost savings and open up trade opportunities that compensate for initial compliance costs. </a:t>
            </a:r>
            <a:endParaRPr lang="en-GB" sz="1200" b="1" u="sng" kern="1200" dirty="0" smtClean="0">
              <a:solidFill>
                <a:schemeClr val="tx1"/>
              </a:solidFill>
              <a:effectLst/>
              <a:latin typeface="+mn-lt"/>
              <a:ea typeface="+mn-ea"/>
              <a:cs typeface="+mn-cs"/>
            </a:endParaRPr>
          </a:p>
          <a:p>
            <a:endParaRPr lang="fr-CH" b="1" u="sng" dirty="0">
              <a:solidFill>
                <a:schemeClr val="tx1"/>
              </a:solidFill>
            </a:endParaRPr>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3</a:t>
            </a:fld>
            <a:endParaRPr lang="fr-CH"/>
          </a:p>
        </p:txBody>
      </p:sp>
    </p:spTree>
    <p:extLst>
      <p:ext uri="{BB962C8B-B14F-4D97-AF65-F5344CB8AC3E}">
        <p14:creationId xmlns:p14="http://schemas.microsoft.com/office/powerpoint/2010/main" xmlns="" val="128961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 BEN is a formal or informal network of businesses, industries and other stakeholders (academia, public sector, NGOs, etc.)</a:t>
            </a:r>
            <a:r>
              <a:rPr lang="en-GB" sz="2400" baseline="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that enables for sharing of experiences, </a:t>
            </a:r>
            <a:r>
              <a:rPr lang="en-GB" sz="1200" kern="1200" dirty="0" smtClean="0">
                <a:solidFill>
                  <a:schemeClr val="tx1"/>
                </a:solidFill>
                <a:effectLst/>
                <a:latin typeface="+mn-lt"/>
                <a:ea typeface="+mn-ea"/>
                <a:cs typeface="+mn-cs"/>
              </a:rPr>
              <a:t>dissemination of sector-specific best practices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manufacturing and processing techniques.</a:t>
            </a:r>
            <a:r>
              <a:rPr lang="en-GB" sz="1200" kern="1200" baseline="0" dirty="0" smtClean="0">
                <a:solidFill>
                  <a:schemeClr val="tx1"/>
                </a:solidFill>
                <a:effectLst/>
                <a:latin typeface="+mn-lt"/>
                <a:ea typeface="+mn-ea"/>
                <a:cs typeface="+mn-cs"/>
              </a:rPr>
              <a:t> Therefore a BEN helps to identify </a:t>
            </a:r>
            <a:r>
              <a:rPr lang="en-GB" sz="1200" kern="1200" dirty="0" smtClean="0">
                <a:solidFill>
                  <a:schemeClr val="tx1"/>
                </a:solidFill>
                <a:effectLst/>
                <a:latin typeface="+mn-lt"/>
                <a:ea typeface="+mn-ea"/>
                <a:cs typeface="+mn-cs"/>
              </a:rPr>
              <a:t>opportunities for business interactions and industrial convergence.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Networks and other communication/coordination mechanisms are indeed one of the most promising tools for promoting environmental principles and solutions among the private sector </a:t>
            </a:r>
            <a:r>
              <a:rPr lang="en-GB" sz="1200" kern="1200" dirty="0" smtClean="0">
                <a:solidFill>
                  <a:schemeClr val="tx1"/>
                </a:solidFill>
                <a:effectLst/>
                <a:latin typeface="+mn-lt"/>
                <a:ea typeface="+mn-ea"/>
                <a:cs typeface="+mn-cs"/>
              </a:rPr>
              <a:t>at the country level. IMPORTANT: we are not talking about cross-industrial synergies that operate within a relatively small, local radius, but rather a  broader, sectoral approach and it is hoped that eco-industrial parks and industrial symbioses will be an outcome, rather than a forerunner to the Ukrainian BEN. </a:t>
            </a:r>
            <a:endParaRPr lang="en-GB" sz="1200" dirty="0" smtClean="0">
              <a:solidFill>
                <a:schemeClr val="tx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Although the business sector was among the first to recognize the potential of knowledge sharing, an immediate barrier to collaboration are issues of information disclosure and the competitive dynamics between private enterprises. Even if a BEN does not immediately lead to the exchange of technical information, it will help to engage relevant stakeholders and demonstrate areas where ample competences exist as well as where there still may be knowledge gaps. In the later stages, as the network gains momentum it will become a participative, neutral forum where industry can exchange more concrete methodologies, experiences and case studies.</a:t>
            </a:r>
            <a:r>
              <a:rPr lang="en-GB" sz="1200" kern="1200" baseline="0" dirty="0" smtClean="0">
                <a:solidFill>
                  <a:schemeClr val="tx1"/>
                </a:solidFill>
                <a:effectLst/>
                <a:latin typeface="+mn-lt"/>
                <a:ea typeface="+mn-ea"/>
                <a:cs typeface="+mn-cs"/>
              </a:rPr>
              <a:t> </a:t>
            </a:r>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4</a:t>
            </a:fld>
            <a:endParaRPr lang="fr-CH"/>
          </a:p>
        </p:txBody>
      </p:sp>
    </p:spTree>
    <p:extLst>
      <p:ext uri="{BB962C8B-B14F-4D97-AF65-F5344CB8AC3E}">
        <p14:creationId xmlns:p14="http://schemas.microsoft.com/office/powerpoint/2010/main" xmlns="" val="361647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r>
              <a:rPr lang="en-GB" sz="1200" dirty="0" smtClean="0">
                <a:latin typeface="Meiryo" panose="020B0604030504040204" pitchFamily="34" charset="-128"/>
                <a:ea typeface="Meiryo" panose="020B0604030504040204" pitchFamily="34" charset="-128"/>
                <a:cs typeface="Meiryo" panose="020B0604030504040204" pitchFamily="34" charset="-128"/>
              </a:rPr>
              <a:t>A clearly defined vision and well-defined motivations relevant to industry. It is crucial the industry-relevant terminology is used, and that the domestic industrial priorities</a:t>
            </a:r>
            <a:r>
              <a:rPr lang="en-GB" sz="1200" baseline="0" dirty="0" smtClean="0">
                <a:latin typeface="Meiryo" panose="020B0604030504040204" pitchFamily="34" charset="-128"/>
                <a:ea typeface="Meiryo" panose="020B0604030504040204" pitchFamily="34" charset="-128"/>
                <a:cs typeface="Meiryo" panose="020B0604030504040204" pitchFamily="34" charset="-128"/>
              </a:rPr>
              <a:t> are taken into account. </a:t>
            </a:r>
            <a:endParaRPr lang="en-GB" sz="1200" dirty="0" smtClean="0">
              <a:latin typeface="Meiryo" panose="020B0604030504040204" pitchFamily="34" charset="-128"/>
              <a:ea typeface="Meiryo" panose="020B0604030504040204" pitchFamily="34" charset="-128"/>
              <a:cs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 diverse network of companies</a:t>
            </a:r>
            <a:r>
              <a:rPr lang="en-GB" sz="1200" kern="1200" baseline="0" dirty="0" smtClean="0">
                <a:solidFill>
                  <a:schemeClr val="tx1"/>
                </a:solidFill>
                <a:effectLst/>
                <a:latin typeface="+mn-lt"/>
                <a:ea typeface="+mn-ea"/>
                <a:cs typeface="+mn-cs"/>
              </a:rPr>
              <a:t> and sectors </a:t>
            </a:r>
            <a:r>
              <a:rPr lang="en-GB" sz="1200" kern="1200" dirty="0" smtClean="0">
                <a:solidFill>
                  <a:schemeClr val="tx1"/>
                </a:solidFill>
                <a:effectLst/>
                <a:latin typeface="+mn-lt"/>
                <a:ea typeface="+mn-ea"/>
                <a:cs typeface="+mn-cs"/>
              </a:rPr>
              <a:t>which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drives innovation and connects committed businesses with the appropriate problem solvers. For example, engaging a diversity of businesses in multilateral exchanges increases the likelihood of identifying waste and material flow synergies.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Cooperation with science and technology institutions that enables to access the latest expertise and anticipate technological developments. Keeping new, innovative technology on the radar is important for the engagement of more advanced transnational enterprises. </a:t>
            </a:r>
            <a:endParaRPr lang="fr-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Involvement of expert practitioners with industrial experience, and the ability to bring together data and stakeholders in order to stimulate new partnerships</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identify synergies between separate supply chains. Transparent management by a committed team who effectively manages objectives, activities and meetings. The competitive working environment often makes enterprises hesitant to exchange experiences and knowledge on their own accord. This means that lasting, strategic inter-firm collaboration requires an independent project management body that can coordinate exchanges, build trust and ensure for equal participation. This body can be a public institution that operates over a wide geographic scale. </a:t>
            </a:r>
            <a:endParaRPr lang="fr-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(Key activities – as per slide text)</a:t>
            </a:r>
            <a:endParaRPr lang="fr-CH" sz="1200" kern="1200" dirty="0" smtClean="0">
              <a:solidFill>
                <a:schemeClr val="tx1"/>
              </a:solidFill>
              <a:effectLst/>
              <a:latin typeface="+mn-lt"/>
              <a:ea typeface="+mn-ea"/>
              <a:cs typeface="+mn-cs"/>
            </a:endParaRPr>
          </a:p>
          <a:p>
            <a:endParaRPr lang="en-GB" dirty="0" smtClean="0"/>
          </a:p>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5</a:t>
            </a:fld>
            <a:endParaRPr lang="fr-CH"/>
          </a:p>
        </p:txBody>
      </p:sp>
    </p:spTree>
    <p:extLst>
      <p:ext uri="{BB962C8B-B14F-4D97-AF65-F5344CB8AC3E}">
        <p14:creationId xmlns:p14="http://schemas.microsoft.com/office/powerpoint/2010/main" xmlns="" val="79733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 BENs around Europe and central Asia have engaged between 20-40 companies from an average of six sectors. Service-providers such as banks, insurances and consultancies are often also included</a:t>
            </a:r>
            <a:r>
              <a:rPr lang="en-GB" sz="1200" kern="1200" baseline="0" dirty="0" smtClean="0">
                <a:solidFill>
                  <a:schemeClr val="tx1"/>
                </a:solidFill>
                <a:effectLst/>
                <a:latin typeface="+mn-lt"/>
                <a:ea typeface="+mn-ea"/>
                <a:cs typeface="+mn-cs"/>
              </a:rPr>
              <a:t> in their list of members. </a:t>
            </a:r>
            <a:r>
              <a:rPr lang="en-GB" sz="1200" kern="1200" dirty="0" smtClean="0">
                <a:solidFill>
                  <a:schemeClr val="tx1"/>
                </a:solidFill>
                <a:effectLst/>
                <a:latin typeface="+mn-lt"/>
                <a:ea typeface="+mn-ea"/>
                <a:cs typeface="+mn-cs"/>
              </a:rPr>
              <a:t>This is an important lesson for the future Ukrainian BEN which initially was intended to focus on merely three priority sectors (metallurgy, chemicals and agro-processing) in accordance with the focus of the RECPC in Kiev. The prospective BEN in Ukraine may therefore need to engage a broader range of enterprises particularly from service-providing sectors.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BEN members are always comprised of small local companies as well as larger transnational corporations. This mix is essential as it is the larger companies who are most likely to have the necessary expertise which can then trickle down to smaller, committed enterprises. </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BENs have a </a:t>
            </a:r>
            <a:r>
              <a:rPr lang="en-GB" sz="120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n</a:t>
            </a:r>
            <a:r>
              <a:rPr lang="en-GB" sz="1200" dirty="0" smtClean="0">
                <a:latin typeface="Meiryo" panose="020B0604030504040204" pitchFamily="34" charset="-128"/>
                <a:ea typeface="Meiryo" panose="020B0604030504040204" pitchFamily="34" charset="-128"/>
                <a:cs typeface="Meiryo" panose="020B0604030504040204" pitchFamily="34" charset="-128"/>
              </a:rPr>
              <a:t>on-legally binding code of conduct nor do they police member behaviour.</a:t>
            </a:r>
            <a:r>
              <a:rPr lang="en-GB" sz="1200" baseline="0" dirty="0" smtClean="0">
                <a:latin typeface="Meiryo" panose="020B0604030504040204" pitchFamily="34" charset="-128"/>
                <a:ea typeface="Meiryo" panose="020B0604030504040204" pitchFamily="34" charset="-128"/>
                <a:cs typeface="Meiryo" panose="020B0604030504040204" pitchFamily="34" charset="-128"/>
              </a:rPr>
              <a:t> Nonetheless they often have </a:t>
            </a:r>
            <a:r>
              <a:rPr lang="en-GB" sz="1200" dirty="0" smtClean="0">
                <a:latin typeface="Meiryo" panose="020B0604030504040204" pitchFamily="34" charset="-128"/>
                <a:ea typeface="Meiryo" panose="020B0604030504040204" pitchFamily="34" charset="-128"/>
                <a:cs typeface="Meiryo" panose="020B0604030504040204" pitchFamily="34" charset="-128"/>
              </a:rPr>
              <a:t>internal statutes guide the overall direction of their work. </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eiryo" panose="020B0604030504040204" pitchFamily="34" charset="-128"/>
                <a:ea typeface="Meiryo" panose="020B0604030504040204" pitchFamily="34" charset="-128"/>
                <a:cs typeface="Meiryo" panose="020B0604030504040204" pitchFamily="34" charset="-128"/>
              </a:rPr>
              <a:t>- A vision that incorporates the three pillars of SD and underlines the role of business in an equitable future</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Members often have to pay a fee to join the network, especially as this forms the core of the network’s budget. Fees may also apply for accessing highly technical publications and tools, as well as for being able to participate in certain events and activities. It is therefore important to consider how membership value can be marketed to companies and what returns they will see on the price that they paid to participate. Several networks do mention the prestigious appeal, recognition and networking opportunities as driving forces to recruit member companies. Compliance with broader national and global initiatives/regulations forms another justification for joining these networks.</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BENs confirmed that members must have made demonstrable commitments to sustainability ahead of joining their network. It is however not clear whether there is a standardised auditing process that occurs ahead of an enterprise being accepted into each BEN – compliance with international standards, accreditation, charters? </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6</a:t>
            </a:fld>
            <a:endParaRPr lang="fr-CH"/>
          </a:p>
        </p:txBody>
      </p:sp>
    </p:spTree>
    <p:extLst>
      <p:ext uri="{BB962C8B-B14F-4D97-AF65-F5344CB8AC3E}">
        <p14:creationId xmlns:p14="http://schemas.microsoft.com/office/powerpoint/2010/main" xmlns="" val="325011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Furthermore, the “top five” major activities that the studied BENs share are:</a:t>
            </a:r>
            <a:endParaRPr lang="fr-CH" sz="1200" kern="1200" dirty="0" smtClean="0">
              <a:solidFill>
                <a:schemeClr val="tx1"/>
              </a:solidFill>
              <a:effectLst/>
              <a:latin typeface="+mn-lt"/>
              <a:ea typeface="+mn-ea"/>
              <a:cs typeface="+mn-cs"/>
            </a:endParaRPr>
          </a:p>
          <a:p>
            <a:pPr marL="171450" lvl="0" indent="-171450">
              <a:buFontTx/>
              <a:buChar char="-"/>
            </a:pPr>
            <a:r>
              <a:rPr lang="en-GB" sz="1200" kern="1200" dirty="0" smtClean="0">
                <a:solidFill>
                  <a:schemeClr val="tx1"/>
                </a:solidFill>
                <a:effectLst/>
                <a:latin typeface="+mn-lt"/>
                <a:ea typeface="+mn-ea"/>
                <a:cs typeface="+mn-cs"/>
              </a:rPr>
              <a:t>Organisation of networking and partnership building events (conferences, workshops, meetings, site visits etc.).</a:t>
            </a:r>
            <a:endParaRPr lang="fr-CH" sz="1200" kern="1200" dirty="0" smtClean="0">
              <a:solidFill>
                <a:schemeClr val="tx1"/>
              </a:solidFill>
              <a:effectLst/>
              <a:latin typeface="+mn-lt"/>
              <a:ea typeface="+mn-ea"/>
              <a:cs typeface="+mn-cs"/>
            </a:endParaRPr>
          </a:p>
          <a:p>
            <a:pPr marL="171450" lvl="0" indent="-171450">
              <a:buFontTx/>
              <a:buChar char="-"/>
            </a:pPr>
            <a:r>
              <a:rPr lang="en-GB" sz="1200" kern="1200" dirty="0" smtClean="0">
                <a:solidFill>
                  <a:schemeClr val="tx1"/>
                </a:solidFill>
                <a:effectLst/>
                <a:latin typeface="+mn-lt"/>
                <a:ea typeface="+mn-ea"/>
                <a:cs typeface="+mn-cs"/>
              </a:rPr>
              <a:t>Some form of direct consultancy or advisory services to member enterprises. These include training and demonstrative information events, as well as staff workshops and working group meetings on strategy development, management tools, sustainability reporting and compliance with relevant policies. </a:t>
            </a:r>
            <a:endParaRPr lang="fr-CH" sz="1200" kern="1200" dirty="0" smtClean="0">
              <a:solidFill>
                <a:schemeClr val="tx1"/>
              </a:solidFill>
              <a:effectLst/>
              <a:latin typeface="+mn-lt"/>
              <a:ea typeface="+mn-ea"/>
              <a:cs typeface="+mn-cs"/>
            </a:endParaRPr>
          </a:p>
          <a:p>
            <a:pPr marL="171450" lvl="0" indent="-171450">
              <a:buFontTx/>
              <a:buChar char="-"/>
            </a:pPr>
            <a:r>
              <a:rPr lang="en-GB" sz="1200" kern="1200" dirty="0" smtClean="0">
                <a:solidFill>
                  <a:schemeClr val="tx1"/>
                </a:solidFill>
                <a:effectLst/>
                <a:latin typeface="+mn-lt"/>
                <a:ea typeface="+mn-ea"/>
                <a:cs typeface="+mn-cs"/>
              </a:rPr>
              <a:t>Several networks have established connections with academia. This enables them to not only draw upon their research but also means that the BENs are actively working to develop educational materials in order to make a difference on the next generation of entrepreneurs and businesses. </a:t>
            </a:r>
            <a:endParaRPr lang="fr-CH" sz="1200" kern="1200" dirty="0" smtClean="0">
              <a:solidFill>
                <a:schemeClr val="tx1"/>
              </a:solidFill>
              <a:effectLst/>
              <a:latin typeface="+mn-lt"/>
              <a:ea typeface="+mn-ea"/>
              <a:cs typeface="+mn-cs"/>
            </a:endParaRPr>
          </a:p>
          <a:p>
            <a:pPr marL="171450" lvl="0" indent="-171450">
              <a:buFontTx/>
              <a:buChar char="-"/>
            </a:pPr>
            <a:r>
              <a:rPr lang="en-GB" sz="1200" kern="1200" dirty="0" smtClean="0">
                <a:solidFill>
                  <a:schemeClr val="tx1"/>
                </a:solidFill>
                <a:effectLst/>
                <a:latin typeface="+mn-lt"/>
                <a:ea typeface="+mn-ea"/>
                <a:cs typeface="+mn-cs"/>
              </a:rPr>
              <a:t>The networks frequently put emphasis on their liaison with government and public administration. This helps to verify recommendations and ensure that they are fully relevant to the national policy environment. This also means that the BENs can collate their members’ interests and raise these during policy-making processes. </a:t>
            </a:r>
            <a:endParaRPr lang="fr-CH" sz="1200" kern="1200" dirty="0" smtClean="0">
              <a:solidFill>
                <a:schemeClr val="tx1"/>
              </a:solidFill>
              <a:effectLst/>
              <a:latin typeface="+mn-lt"/>
              <a:ea typeface="+mn-ea"/>
              <a:cs typeface="+mn-cs"/>
            </a:endParaRPr>
          </a:p>
          <a:p>
            <a:pPr marL="171450" lvl="0" indent="-171450">
              <a:buFontTx/>
              <a:buChar char="-"/>
            </a:pPr>
            <a:r>
              <a:rPr lang="en-GB" sz="1200" kern="1200" dirty="0" smtClean="0">
                <a:solidFill>
                  <a:schemeClr val="tx1"/>
                </a:solidFill>
                <a:effectLst/>
                <a:latin typeface="+mn-lt"/>
                <a:ea typeface="+mn-ea"/>
                <a:cs typeface="+mn-cs"/>
              </a:rPr>
              <a:t>Most networks host an on-line information sharing platform for disseminating environmental expertise and best practices among members and other interested enterprises. These include internal research, member news and success stories, as well as international publications, presentations, conference outcomes and training materials. </a:t>
            </a:r>
            <a:endParaRPr lang="fr-CH"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7</a:t>
            </a:fld>
            <a:endParaRPr lang="fr-CH"/>
          </a:p>
        </p:txBody>
      </p:sp>
    </p:spTree>
    <p:extLst>
      <p:ext uri="{BB962C8B-B14F-4D97-AF65-F5344CB8AC3E}">
        <p14:creationId xmlns:p14="http://schemas.microsoft.com/office/powerpoint/2010/main" xmlns="" val="393476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studied networks share the common missions of:</a:t>
            </a:r>
            <a:endParaRPr lang="fr-CH"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Disseminating knowledge and inspiration for becoming socially- and environmentally- responsible.</a:t>
            </a:r>
            <a:endParaRPr lang="fr-CH"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Facilitating business/industry dialogue, cooperation and exchange of ideas.</a:t>
            </a:r>
            <a:endParaRPr lang="fr-CH"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Informing members on relevant domestic and international legislation and anticipated changes therein. </a:t>
            </a:r>
            <a:endParaRPr lang="fr-CH" sz="1200" kern="1200" dirty="0" smtClean="0">
              <a:solidFill>
                <a:schemeClr val="tx1"/>
              </a:solidFill>
              <a:effectLst/>
              <a:latin typeface="+mn-lt"/>
              <a:ea typeface="+mn-ea"/>
              <a:cs typeface="+mn-cs"/>
            </a:endParaRPr>
          </a:p>
          <a:p>
            <a:endParaRPr lang="en-GB" dirty="0" smtClean="0"/>
          </a:p>
          <a:p>
            <a:r>
              <a:rPr lang="en-GB" sz="1200" b="1" kern="1200" dirty="0" smtClean="0">
                <a:solidFill>
                  <a:schemeClr val="tx1"/>
                </a:solidFill>
                <a:effectLst/>
                <a:latin typeface="+mn-lt"/>
                <a:ea typeface="+mn-ea"/>
                <a:cs typeface="+mn-cs"/>
              </a:rPr>
              <a:t>A BEN has the mission of absorbing industrial leaders’ competences, communicating them outward to smaller enterprises, finding synergies among them, projecting how they will perform in a broader socio-political context, absorbing the latest academic and technical knowledge, and looping back to the industry to encourage further innovation.</a:t>
            </a:r>
            <a:r>
              <a:rPr lang="en-GB" sz="1200" b="1" kern="1200" baseline="0" dirty="0" smtClean="0">
                <a:solidFill>
                  <a:schemeClr val="tx1"/>
                </a:solidFill>
                <a:effectLst/>
                <a:latin typeface="+mn-lt"/>
                <a:ea typeface="+mn-ea"/>
                <a:cs typeface="+mn-cs"/>
              </a:rPr>
              <a:t> </a:t>
            </a:r>
            <a:endParaRPr lang="fr-CH" b="1"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8</a:t>
            </a:fld>
            <a:endParaRPr lang="fr-CH"/>
          </a:p>
        </p:txBody>
      </p:sp>
    </p:spTree>
    <p:extLst>
      <p:ext uri="{BB962C8B-B14F-4D97-AF65-F5344CB8AC3E}">
        <p14:creationId xmlns:p14="http://schemas.microsoft.com/office/powerpoint/2010/main" xmlns="" val="51951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WBCSD Action 2020 programme aims to reduce GHG, reverse ecosystem degradation, improve water, provide food and fuel supply as well as human rights and decent work for all. </a:t>
            </a:r>
            <a:endParaRPr lang="en-GB" dirty="0"/>
          </a:p>
        </p:txBody>
      </p:sp>
      <p:sp>
        <p:nvSpPr>
          <p:cNvPr id="4" name="Espace réservé du numéro de diapositive 3"/>
          <p:cNvSpPr>
            <a:spLocks noGrp="1"/>
          </p:cNvSpPr>
          <p:nvPr>
            <p:ph type="sldNum" sz="quarter" idx="10"/>
          </p:nvPr>
        </p:nvSpPr>
        <p:spPr/>
        <p:txBody>
          <a:bodyPr/>
          <a:lstStyle/>
          <a:p>
            <a:fld id="{0CBD246D-DCF9-4995-86A6-14EE598298C3}" type="slidenum">
              <a:rPr lang="fr-CH" smtClean="0"/>
              <a:pPr/>
              <a:t>16</a:t>
            </a:fld>
            <a:endParaRPr lang="fr-CH"/>
          </a:p>
        </p:txBody>
      </p:sp>
    </p:spTree>
    <p:extLst>
      <p:ext uri="{BB962C8B-B14F-4D97-AF65-F5344CB8AC3E}">
        <p14:creationId xmlns:p14="http://schemas.microsoft.com/office/powerpoint/2010/main" xmlns="" val="8358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3283681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147009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9F6D5D-8590-47BA-AA68-9CD60EF106A5}" type="slidenum">
              <a:rPr lang="fr-CH" smtClean="0"/>
              <a:pPr/>
              <a:t>‹#›</a:t>
            </a:fld>
            <a:endParaRPr lang="fr-CH"/>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296772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6" name="Footer Placeholder 5"/>
          <p:cNvSpPr>
            <a:spLocks noGrp="1"/>
          </p:cNvSpPr>
          <p:nvPr>
            <p:ph type="ftr" sz="quarter" idx="11"/>
          </p:nvPr>
        </p:nvSpPr>
        <p:spPr/>
        <p:txBody>
          <a:bodyPr/>
          <a:lstStyle/>
          <a:p>
            <a:endParaRPr lang="fr-C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990689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6" name="Footer Placeholder 5"/>
          <p:cNvSpPr>
            <a:spLocks noGrp="1"/>
          </p:cNvSpPr>
          <p:nvPr>
            <p:ph type="ftr" sz="quarter" idx="11"/>
          </p:nvPr>
        </p:nvSpPr>
        <p:spPr/>
        <p:txBody>
          <a:bodyPr/>
          <a:lstStyle/>
          <a:p>
            <a:endParaRPr lang="fr-CH"/>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F6D5D-8590-47BA-AA68-9CD60EF106A5}" type="slidenum">
              <a:rPr lang="fr-CH" smtClean="0"/>
              <a:pPr/>
              <a:t>‹#›</a:t>
            </a:fld>
            <a:endParaRPr lang="fr-CH"/>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97974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6" name="Footer Placeholder 5"/>
          <p:cNvSpPr>
            <a:spLocks noGrp="1"/>
          </p:cNvSpPr>
          <p:nvPr>
            <p:ph type="ftr" sz="quarter" idx="11"/>
          </p:nvPr>
        </p:nvSpPr>
        <p:spPr/>
        <p:txBody>
          <a:bodyPr/>
          <a:lstStyle/>
          <a:p>
            <a:endParaRPr lang="fr-C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1243221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4012383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29036878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3016702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5" name="Footer Placeholder 4"/>
          <p:cNvSpPr>
            <a:spLocks noGrp="1"/>
          </p:cNvSpPr>
          <p:nvPr>
            <p:ph type="ftr" sz="quarter" idx="11"/>
          </p:nvPr>
        </p:nvSpPr>
        <p:spPr/>
        <p:txBody>
          <a:bodyPr/>
          <a:lstStyle/>
          <a:p>
            <a:endParaRPr lang="fr-CH"/>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1417607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6" name="Footer Placeholder 5"/>
          <p:cNvSpPr>
            <a:spLocks noGrp="1"/>
          </p:cNvSpPr>
          <p:nvPr>
            <p:ph type="ftr" sz="quarter" idx="11"/>
          </p:nvPr>
        </p:nvSpPr>
        <p:spPr/>
        <p:txBody>
          <a:bodyPr/>
          <a:lstStyle/>
          <a:p>
            <a:endParaRPr lang="fr-CH"/>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2763457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8" name="Footer Placeholder 7"/>
          <p:cNvSpPr>
            <a:spLocks noGrp="1"/>
          </p:cNvSpPr>
          <p:nvPr>
            <p:ph type="ftr" sz="quarter" idx="11"/>
          </p:nvPr>
        </p:nvSpPr>
        <p:spPr/>
        <p:txBody>
          <a:bodyPr/>
          <a:lstStyle/>
          <a:p>
            <a:endParaRPr lang="fr-CH"/>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2063284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4" name="Footer Placeholder 3"/>
          <p:cNvSpPr>
            <a:spLocks noGrp="1"/>
          </p:cNvSpPr>
          <p:nvPr>
            <p:ph type="ftr" sz="quarter" idx="11"/>
          </p:nvPr>
        </p:nvSpPr>
        <p:spPr/>
        <p:txBody>
          <a:bodyPr/>
          <a:lstStyle/>
          <a:p>
            <a:endParaRPr lang="fr-CH"/>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3424857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3" name="Footer Placeholder 2"/>
          <p:cNvSpPr>
            <a:spLocks noGrp="1"/>
          </p:cNvSpPr>
          <p:nvPr>
            <p:ph type="ftr" sz="quarter" idx="11"/>
          </p:nvPr>
        </p:nvSpPr>
        <p:spPr/>
        <p:txBody>
          <a:bodyPr/>
          <a:lstStyle/>
          <a:p>
            <a:endParaRPr lang="fr-CH"/>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218747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6" name="Footer Placeholder 5"/>
          <p:cNvSpPr>
            <a:spLocks noGrp="1"/>
          </p:cNvSpPr>
          <p:nvPr>
            <p:ph type="ftr" sz="quarter" idx="11"/>
          </p:nvPr>
        </p:nvSpPr>
        <p:spPr/>
        <p:txBody>
          <a:bodyPr/>
          <a:lstStyle/>
          <a:p>
            <a:endParaRPr lang="fr-CH"/>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3698161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4F2031E-6AFC-4597-AB25-B5A2DF60DA5A}" type="datetimeFigureOut">
              <a:rPr lang="fr-CH" smtClean="0"/>
              <a:pPr/>
              <a:t>08.10.2014</a:t>
            </a:fld>
            <a:endParaRPr lang="fr-CH"/>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2704760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4F2031E-6AFC-4597-AB25-B5A2DF60DA5A}" type="datetimeFigureOut">
              <a:rPr lang="fr-CH" smtClean="0"/>
              <a:pPr/>
              <a:t>08.10.2014</a:t>
            </a:fld>
            <a:endParaRPr lang="fr-CH"/>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H"/>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E9F6D5D-8590-47BA-AA68-9CD60EF106A5}" type="slidenum">
              <a:rPr lang="fr-CH" smtClean="0"/>
              <a:pPr/>
              <a:t>‹#›</a:t>
            </a:fld>
            <a:endParaRPr lang="fr-CH"/>
          </a:p>
        </p:txBody>
      </p:sp>
    </p:spTree>
    <p:extLst>
      <p:ext uri="{BB962C8B-B14F-4D97-AF65-F5344CB8AC3E}">
        <p14:creationId xmlns:p14="http://schemas.microsoft.com/office/powerpoint/2010/main" xmlns="" val="36980611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sba-int.ch/"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90000"/>
                <a:lumMod val="120000"/>
              </a:schemeClr>
            </a:gs>
            <a:gs pos="100000">
              <a:schemeClr val="bg2">
                <a:shade val="98000"/>
                <a:satMod val="120000"/>
                <a:lumMod val="98000"/>
              </a:schemeClr>
            </a:gs>
          </a:gsLst>
          <a:lin ang="5400000" scaled="1"/>
          <a:tileRect/>
        </a:gradFill>
        <a:effectLst/>
      </p:bgPr>
    </p:bg>
    <p:spTree>
      <p:nvGrpSpPr>
        <p:cNvPr id="1" name=""/>
        <p:cNvGrpSpPr/>
        <p:nvPr/>
      </p:nvGrpSpPr>
      <p:grpSpPr>
        <a:xfrm>
          <a:off x="0" y="0"/>
          <a:ext cx="0" cy="0"/>
          <a:chOff x="0" y="0"/>
          <a:chExt cx="0" cy="0"/>
        </a:xfrm>
      </p:grpSpPr>
      <p:sp>
        <p:nvSpPr>
          <p:cNvPr id="15" name="Rectangle 14"/>
          <p:cNvSpPr/>
          <p:nvPr/>
        </p:nvSpPr>
        <p:spPr>
          <a:xfrm>
            <a:off x="0" y="4164930"/>
            <a:ext cx="12192000" cy="2068675"/>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2" name="Titre 1"/>
          <p:cNvSpPr>
            <a:spLocks noGrp="1"/>
          </p:cNvSpPr>
          <p:nvPr>
            <p:ph type="ctrTitle"/>
          </p:nvPr>
        </p:nvSpPr>
        <p:spPr>
          <a:xfrm>
            <a:off x="376034" y="1492541"/>
            <a:ext cx="11183541" cy="1901372"/>
          </a:xfrm>
        </p:spPr>
        <p:txBody>
          <a:bodyPr>
            <a:normAutofit/>
          </a:bodyPr>
          <a:lstStyle/>
          <a:p>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екологічна</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мережа</a:t>
            </a:r>
            <a:r>
              <a:rPr lang="en-GB" b="1" dirty="0" smtClean="0">
                <a:latin typeface="Meiryo" panose="020B0604030504040204" pitchFamily="34" charset="-128"/>
                <a:ea typeface="Meiryo" panose="020B0604030504040204" pitchFamily="34" charset="-128"/>
                <a:cs typeface="Meiryo" panose="020B0604030504040204" pitchFamily="34" charset="-128"/>
              </a:rPr>
              <a:t/>
            </a:r>
            <a:br>
              <a:rPr lang="en-GB" b="1" dirty="0" smtClean="0">
                <a:latin typeface="Meiryo" panose="020B0604030504040204" pitchFamily="34" charset="-128"/>
                <a:ea typeface="Meiryo" panose="020B0604030504040204" pitchFamily="34" charset="-128"/>
                <a:cs typeface="Meiryo" panose="020B0604030504040204" pitchFamily="34" charset="-128"/>
              </a:rPr>
            </a:br>
            <a:endParaRPr lang="fr-CH" dirty="0">
              <a:latin typeface="Meiryo" panose="020B0604030504040204" pitchFamily="34" charset="-128"/>
              <a:ea typeface="Meiryo" panose="020B0604030504040204" pitchFamily="34" charset="-128"/>
              <a:cs typeface="Meiryo" panose="020B0604030504040204" pitchFamily="34" charset="-128"/>
            </a:endParaRPr>
          </a:p>
        </p:txBody>
      </p:sp>
      <p:sp>
        <p:nvSpPr>
          <p:cNvPr id="3" name="Sous-titre 2"/>
          <p:cNvSpPr>
            <a:spLocks noGrp="1"/>
          </p:cNvSpPr>
          <p:nvPr>
            <p:ph type="subTitle" idx="1"/>
          </p:nvPr>
        </p:nvSpPr>
        <p:spPr>
          <a:xfrm>
            <a:off x="1905497" y="6222582"/>
            <a:ext cx="8915399" cy="1126283"/>
          </a:xfrm>
        </p:spPr>
        <p:txBody>
          <a:bodyPr/>
          <a:lstStyle/>
          <a:p>
            <a:endParaRPr lang="en-GB" dirty="0" smtClean="0"/>
          </a:p>
          <a:p>
            <a:endParaRPr lang="fr-CH" dirty="0"/>
          </a:p>
        </p:txBody>
      </p:sp>
      <p:pic>
        <p:nvPicPr>
          <p:cNvPr id="5" name="Image 4"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27886" y="178694"/>
            <a:ext cx="2939388" cy="938906"/>
          </a:xfrm>
          <a:prstGeom prst="rect">
            <a:avLst/>
          </a:prstGeom>
          <a:noFill/>
          <a:ln>
            <a:noFill/>
          </a:ln>
        </p:spPr>
      </p:pic>
      <p:pic>
        <p:nvPicPr>
          <p:cNvPr id="7" name="Image 6" descr="http://farm5.staticflickr.com/4153/4846106312_9b00a494d3_o.jpg"/>
          <p:cNvPicPr/>
          <p:nvPr/>
        </p:nvPicPr>
        <p:blipFill rotWithShape="1">
          <a:blip r:embed="rId4" cstate="print">
            <a:extLst>
              <a:ext uri="{28A0092B-C50C-407E-A947-70E740481C1C}">
                <a14:useLocalDpi xmlns:a14="http://schemas.microsoft.com/office/drawing/2010/main" xmlns="" val="0"/>
              </a:ext>
            </a:extLst>
          </a:blip>
          <a:srcRect l="140" b="9842"/>
          <a:stretch/>
        </p:blipFill>
        <p:spPr bwMode="auto">
          <a:xfrm>
            <a:off x="6416040" y="4164930"/>
            <a:ext cx="2738684" cy="2068675"/>
          </a:xfrm>
          <a:prstGeom prst="rect">
            <a:avLst/>
          </a:prstGeom>
          <a:ln>
            <a:noFill/>
          </a:ln>
          <a:effectLst/>
        </p:spPr>
      </p:pic>
      <p:pic>
        <p:nvPicPr>
          <p:cNvPr id="1026" name="Picture 2" descr="http://www.nordregio.se/Global/JoN/JoN%202011/JoN%201%202011/Kalundborg_Rasmus%20Ole%20Rasmussen.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244" r="6425" b="14924"/>
          <a:stretch/>
        </p:blipFill>
        <p:spPr bwMode="auto">
          <a:xfrm>
            <a:off x="3275332" y="4164930"/>
            <a:ext cx="2933808" cy="2068675"/>
          </a:xfrm>
          <a:prstGeom prst="rect">
            <a:avLst/>
          </a:prstGeom>
          <a:ln w="3175">
            <a:noFill/>
          </a:ln>
          <a:effectLst/>
          <a:extLst>
            <a:ext uri="{909E8E84-426E-40DD-AFC4-6F175D3DCCD1}">
              <a14:hiddenFill xmlns:a14="http://schemas.microsoft.com/office/drawing/2010/main" xmlns="">
                <a:solidFill>
                  <a:srgbClr val="FFFFFF"/>
                </a:solidFill>
              </a14:hiddenFill>
            </a:ext>
          </a:extLst>
        </p:spPr>
      </p:pic>
      <p:pic>
        <p:nvPicPr>
          <p:cNvPr id="1028" name="Picture 4" descr="http://www.perrysclocks.com/wp-content/uploads/2013/01/metallurgy.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8198" r="11541"/>
          <a:stretch/>
        </p:blipFill>
        <p:spPr bwMode="auto">
          <a:xfrm>
            <a:off x="9384779" y="4164930"/>
            <a:ext cx="2664291" cy="2068675"/>
          </a:xfrm>
          <a:prstGeom prst="rect">
            <a:avLst/>
          </a:prstGeom>
          <a:ln w="3175">
            <a:noFill/>
          </a:ln>
          <a:effectLst/>
          <a:extLst>
            <a:ext uri="{909E8E84-426E-40DD-AFC4-6F175D3DCCD1}">
              <a14:hiddenFill xmlns:a14="http://schemas.microsoft.com/office/drawing/2010/main" xmlns="">
                <a:solidFill>
                  <a:srgbClr val="FFFFFF"/>
                </a:solidFill>
              </a14:hiddenFill>
            </a:ext>
          </a:extLst>
        </p:spPr>
      </p:pic>
      <p:pic>
        <p:nvPicPr>
          <p:cNvPr id="1030" name="Picture 6" descr="ENGAGEMENT AND PARTICIPATION FOR KNOWLEDGE SHARING AND COLLABORATION&#10;This report outlines 17 best practices for increasing employee engagement and participation in knowledge management tools and approaches.&#10;Find more members-only benchmarking content."/>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0539" t="7063" r="1253" b="52395"/>
          <a:stretch/>
        </p:blipFill>
        <p:spPr bwMode="auto">
          <a:xfrm>
            <a:off x="262834" y="4164930"/>
            <a:ext cx="2801258" cy="2068675"/>
          </a:xfrm>
          <a:prstGeom prst="rect">
            <a:avLst/>
          </a:prstGeom>
          <a:ln w="3175">
            <a:noFill/>
          </a:ln>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94323" y="2666415"/>
            <a:ext cx="11183540" cy="1077218"/>
          </a:xfrm>
          <a:prstGeom prst="rect">
            <a:avLst/>
          </a:prstGeom>
        </p:spPr>
        <p:txBody>
          <a:bodyPr wrap="square">
            <a:spAutoFit/>
          </a:bodyPr>
          <a:lstStyle/>
          <a:p>
            <a:r>
              <a:rPr lang="uk-UA" sz="3200" b="1" dirty="0" smtClean="0">
                <a:latin typeface="Meiryo" panose="020B0604030504040204" pitchFamily="34" charset="-128"/>
                <a:ea typeface="Meiryo" panose="020B0604030504040204" pitchFamily="34" charset="-128"/>
                <a:cs typeface="Meiryo" panose="020B0604030504040204" pitchFamily="34" charset="-128"/>
              </a:rPr>
              <a:t>Обґрунтування та функціонування</a:t>
            </a:r>
            <a:r>
              <a:rPr lang="en-GB" sz="3200" b="1" dirty="0" smtClean="0">
                <a:latin typeface="Meiryo" panose="020B0604030504040204" pitchFamily="34" charset="-128"/>
                <a:ea typeface="Meiryo" panose="020B0604030504040204" pitchFamily="34" charset="-128"/>
                <a:cs typeface="Meiryo" panose="020B0604030504040204" pitchFamily="34" charset="-128"/>
              </a:rPr>
              <a:t> </a:t>
            </a:r>
            <a:r>
              <a:rPr lang="uk-UA" sz="3200" b="1" dirty="0" smtClean="0">
                <a:latin typeface="Meiryo" panose="020B0604030504040204" pitchFamily="34" charset="-128"/>
                <a:ea typeface="Meiryo" panose="020B0604030504040204" pitchFamily="34" charset="-128"/>
                <a:cs typeface="Meiryo" panose="020B0604030504040204" pitchFamily="34" charset="-128"/>
              </a:rPr>
              <a:t>– рекомендації для України</a:t>
            </a:r>
            <a:endParaRPr lang="fr-CH" sz="2800" b="1" dirty="0" smtClean="0">
              <a:latin typeface="Garamond" panose="02020404030301010803" pitchFamily="18" charset="0"/>
            </a:endParaRPr>
          </a:p>
        </p:txBody>
      </p:sp>
      <p:sp>
        <p:nvSpPr>
          <p:cNvPr id="9" name="Rectangle 8"/>
          <p:cNvSpPr/>
          <p:nvPr/>
        </p:nvSpPr>
        <p:spPr>
          <a:xfrm>
            <a:off x="3850984" y="252752"/>
            <a:ext cx="4219531" cy="809068"/>
          </a:xfrm>
          <a:prstGeom prst="rect">
            <a:avLst/>
          </a:prstGeom>
        </p:spPr>
        <p:txBody>
          <a:bodyPr wrap="square">
            <a:spAutoFit/>
          </a:bodyPr>
          <a:lstStyle/>
          <a:p>
            <a:pPr algn="just">
              <a:lnSpc>
                <a:spcPct val="115000"/>
              </a:lnSpc>
              <a:spcAft>
                <a:spcPts val="1000"/>
              </a:spcAft>
            </a:pPr>
            <a:r>
              <a:rPr lang="uk-UA" sz="1350" dirty="0" smtClean="0">
                <a:latin typeface="+mj-lt"/>
              </a:rPr>
              <a:t>Міжнародний Форум із сталого розвитку </a:t>
            </a:r>
            <a:r>
              <a:rPr lang="en-US" sz="1350" dirty="0" smtClean="0">
                <a:latin typeface="+mj-lt"/>
              </a:rPr>
              <a:t>– </a:t>
            </a:r>
            <a:r>
              <a:rPr lang="uk-UA" sz="1350" dirty="0" smtClean="0">
                <a:latin typeface="+mj-lt"/>
              </a:rPr>
              <a:t>круглий стіл з </a:t>
            </a:r>
            <a:r>
              <a:rPr lang="uk-UA" sz="1350" dirty="0" err="1" smtClean="0">
                <a:latin typeface="+mj-lt"/>
              </a:rPr>
              <a:t>ресурсоефективності</a:t>
            </a:r>
            <a:r>
              <a:rPr lang="uk-UA" sz="1350" dirty="0" smtClean="0">
                <a:latin typeface="+mj-lt"/>
              </a:rPr>
              <a:t> та більш чистого виробництва</a:t>
            </a:r>
            <a:r>
              <a:rPr lang="en-US" sz="1350" dirty="0" smtClean="0">
                <a:latin typeface="+mj-lt"/>
              </a:rPr>
              <a:t> (</a:t>
            </a:r>
            <a:r>
              <a:rPr lang="uk-UA" sz="1350" dirty="0" smtClean="0">
                <a:latin typeface="+mj-lt"/>
              </a:rPr>
              <a:t>РЕЧВ</a:t>
            </a:r>
            <a:r>
              <a:rPr lang="en-US" sz="1350" dirty="0" smtClean="0">
                <a:latin typeface="+mj-lt"/>
              </a:rPr>
              <a:t>)</a:t>
            </a:r>
            <a:r>
              <a:rPr lang="fr-CH" sz="1350" dirty="0" smtClean="0">
                <a:latin typeface="+mj-lt"/>
              </a:rPr>
              <a:t> </a:t>
            </a:r>
            <a:endParaRPr lang="fr-CH" sz="1350" dirty="0">
              <a:latin typeface="+mj-lt"/>
            </a:endParaRPr>
          </a:p>
        </p:txBody>
      </p:sp>
      <p:pic>
        <p:nvPicPr>
          <p:cNvPr id="13" name="Image 12"/>
          <p:cNvPicPr>
            <a:picLocks noChangeAspect="1"/>
          </p:cNvPicPr>
          <p:nvPr/>
        </p:nvPicPr>
        <p:blipFill rotWithShape="1">
          <a:blip r:embed="rId8" cstate="print"/>
          <a:srcRect l="3318" t="13045" r="83156" b="68700"/>
          <a:stretch/>
        </p:blipFill>
        <p:spPr>
          <a:xfrm>
            <a:off x="2715899" y="178694"/>
            <a:ext cx="1135085" cy="908067"/>
          </a:xfrm>
          <a:prstGeom prst="rect">
            <a:avLst/>
          </a:prstGeom>
        </p:spPr>
      </p:pic>
      <p:sp>
        <p:nvSpPr>
          <p:cNvPr id="10" name="ZoneTexte 9"/>
          <p:cNvSpPr txBox="1"/>
          <p:nvPr/>
        </p:nvSpPr>
        <p:spPr>
          <a:xfrm>
            <a:off x="2681684" y="6488668"/>
            <a:ext cx="6646920" cy="369332"/>
          </a:xfrm>
          <a:prstGeom prst="rect">
            <a:avLst/>
          </a:prstGeom>
          <a:noFill/>
        </p:spPr>
        <p:txBody>
          <a:bodyPr wrap="square" rtlCol="0">
            <a:spAutoFit/>
          </a:bodyPr>
          <a:lstStyle/>
          <a:p>
            <a:pPr algn="ctr"/>
            <a:r>
              <a:rPr lang="uk-UA" b="1" dirty="0" smtClean="0">
                <a:latin typeface="Meiryo" panose="020B0604030504040204" pitchFamily="34" charset="-128"/>
                <a:ea typeface="Meiryo" panose="020B0604030504040204" pitchFamily="34" charset="-128"/>
                <a:cs typeface="Meiryo" panose="020B0604030504040204" pitchFamily="34" charset="-128"/>
              </a:rPr>
              <a:t>8 жовтня,</a:t>
            </a:r>
            <a:r>
              <a:rPr lang="en-US" b="1" dirty="0" smtClean="0">
                <a:latin typeface="Meiryo" panose="020B0604030504040204" pitchFamily="34" charset="-128"/>
                <a:ea typeface="Meiryo" panose="020B0604030504040204" pitchFamily="34" charset="-128"/>
                <a:cs typeface="Meiryo" panose="020B0604030504040204" pitchFamily="34" charset="-128"/>
              </a:rPr>
              <a:t> 2014</a:t>
            </a:r>
            <a:endParaRPr lang="fr-CH" dirty="0">
              <a:latin typeface="Meiryo" panose="020B0604030504040204" pitchFamily="34" charset="-128"/>
              <a:ea typeface="Meiryo" panose="020B0604030504040204" pitchFamily="34" charset="-128"/>
              <a:cs typeface="Meiryo" panose="020B0604030504040204" pitchFamily="34" charset="-128"/>
            </a:endParaRPr>
          </a:p>
        </p:txBody>
      </p:sp>
      <p:pic>
        <p:nvPicPr>
          <p:cNvPr id="14" name="Bild 81"/>
          <p:cNvPicPr/>
          <p:nvPr/>
        </p:nvPicPr>
        <p:blipFill>
          <a:blip r:embed="rId9" cstate="print"/>
          <a:srcRect l="16568" t="10526" r="7692" b="5921"/>
          <a:stretch>
            <a:fillRect/>
          </a:stretch>
        </p:blipFill>
        <p:spPr bwMode="auto">
          <a:xfrm>
            <a:off x="107917" y="103335"/>
            <a:ext cx="1071459" cy="1058784"/>
          </a:xfrm>
          <a:prstGeom prst="rect">
            <a:avLst/>
          </a:prstGeom>
          <a:noFill/>
        </p:spPr>
      </p:pic>
      <p:sp>
        <p:nvSpPr>
          <p:cNvPr id="4" name="ZoneTexte 3"/>
          <p:cNvSpPr txBox="1"/>
          <p:nvPr/>
        </p:nvSpPr>
        <p:spPr>
          <a:xfrm>
            <a:off x="419723" y="3758586"/>
            <a:ext cx="10193667" cy="646331"/>
          </a:xfrm>
          <a:prstGeom prst="rect">
            <a:avLst/>
          </a:prstGeom>
          <a:noFill/>
        </p:spPr>
        <p:txBody>
          <a:bodyPr wrap="square" rtlCol="0">
            <a:spAutoFit/>
          </a:bodyPr>
          <a:lstStyle/>
          <a:p>
            <a:r>
              <a:rPr lang="uk-UA" b="1" dirty="0" smtClean="0">
                <a:latin typeface="Meiryo" panose="020B0604030504040204" pitchFamily="34" charset="-128"/>
                <a:ea typeface="Meiryo" panose="020B0604030504040204" pitchFamily="34" charset="-128"/>
                <a:cs typeface="Meiryo" panose="020B0604030504040204" pitchFamily="34" charset="-128"/>
              </a:rPr>
              <a:t>Карім </a:t>
            </a:r>
            <a:r>
              <a:rPr lang="uk-UA" b="1" dirty="0" err="1" smtClean="0">
                <a:latin typeface="Meiryo" panose="020B0604030504040204" pitchFamily="34" charset="-128"/>
                <a:ea typeface="Meiryo" panose="020B0604030504040204" pitchFamily="34" charset="-128"/>
                <a:cs typeface="Meiryo" panose="020B0604030504040204" pitchFamily="34" charset="-128"/>
              </a:rPr>
              <a:t>Зейн</a:t>
            </a:r>
            <a:r>
              <a:rPr lang="en-US" b="1" dirty="0" smtClean="0">
                <a:latin typeface="Meiryo" panose="020B0604030504040204" pitchFamily="34" charset="-128"/>
                <a:ea typeface="Meiryo" panose="020B0604030504040204" pitchFamily="34" charset="-128"/>
                <a:cs typeface="Meiryo" panose="020B0604030504040204" pitchFamily="34" charset="-128"/>
              </a:rPr>
              <a:t> </a:t>
            </a:r>
            <a:r>
              <a:rPr lang="uk-UA" b="1" dirty="0" smtClean="0">
                <a:latin typeface="Meiryo" panose="020B0604030504040204" pitchFamily="34" charset="-128"/>
                <a:ea typeface="Meiryo" panose="020B0604030504040204" pitchFamily="34" charset="-128"/>
                <a:cs typeface="Meiryo" panose="020B0604030504040204" pitchFamily="34" charset="-128"/>
              </a:rPr>
              <a:t>- президент</a:t>
            </a:r>
            <a:r>
              <a:rPr lang="en-US" b="1" dirty="0" smtClean="0">
                <a:latin typeface="Meiryo" panose="020B0604030504040204" pitchFamily="34" charset="-128"/>
                <a:ea typeface="Meiryo" panose="020B0604030504040204" pitchFamily="34" charset="-128"/>
                <a:cs typeface="Meiryo" panose="020B0604030504040204" pitchFamily="34" charset="-128"/>
              </a:rPr>
              <a:t>, </a:t>
            </a:r>
            <a:r>
              <a:rPr lang="en-US" b="1" i="1" dirty="0">
                <a:latin typeface="Meiryo" panose="020B0604030504040204" pitchFamily="34" charset="-128"/>
                <a:ea typeface="Meiryo" panose="020B0604030504040204" pitchFamily="34" charset="-128"/>
                <a:cs typeface="Meiryo" panose="020B0604030504040204" pitchFamily="34" charset="-128"/>
              </a:rPr>
              <a:t>Sustainable Business </a:t>
            </a:r>
            <a:r>
              <a:rPr lang="en-US" b="1" i="1" dirty="0" smtClean="0">
                <a:latin typeface="Meiryo" panose="020B0604030504040204" pitchFamily="34" charset="-128"/>
                <a:ea typeface="Meiryo" panose="020B0604030504040204" pitchFamily="34" charset="-128"/>
                <a:cs typeface="Meiryo" panose="020B0604030504040204" pitchFamily="34" charset="-128"/>
              </a:rPr>
              <a:t>Associates</a:t>
            </a:r>
            <a:r>
              <a:rPr lang="en-US" b="1" dirty="0" smtClean="0">
                <a:latin typeface="Meiryo" panose="020B0604030504040204" pitchFamily="34" charset="-128"/>
                <a:ea typeface="Meiryo" panose="020B0604030504040204" pitchFamily="34" charset="-128"/>
                <a:cs typeface="Meiryo" panose="020B0604030504040204" pitchFamily="34" charset="-128"/>
              </a:rPr>
              <a:t>, </a:t>
            </a:r>
            <a:r>
              <a:rPr lang="uk-UA" b="1" dirty="0" err="1" smtClean="0">
                <a:latin typeface="Meiryo" panose="020B0604030504040204" pitchFamily="34" charset="-128"/>
                <a:ea typeface="Meiryo" panose="020B0604030504040204" pitchFamily="34" charset="-128"/>
                <a:cs typeface="Meiryo" panose="020B0604030504040204" pitchFamily="34" charset="-128"/>
              </a:rPr>
              <a:t>Луізіанна</a:t>
            </a:r>
            <a:r>
              <a:rPr lang="en-US" b="1" dirty="0" smtClean="0">
                <a:latin typeface="Meiryo" panose="020B0604030504040204" pitchFamily="34" charset="-128"/>
                <a:ea typeface="Meiryo" panose="020B0604030504040204" pitchFamily="34" charset="-128"/>
                <a:cs typeface="Meiryo" panose="020B0604030504040204" pitchFamily="34" charset="-128"/>
              </a:rPr>
              <a:t>, </a:t>
            </a:r>
            <a:r>
              <a:rPr lang="uk-UA" b="1" dirty="0" smtClean="0">
                <a:latin typeface="Meiryo" panose="020B0604030504040204" pitchFamily="34" charset="-128"/>
                <a:ea typeface="Meiryo" panose="020B0604030504040204" pitchFamily="34" charset="-128"/>
                <a:cs typeface="Meiryo" panose="020B0604030504040204" pitchFamily="34" charset="-128"/>
              </a:rPr>
              <a:t>Швейцарія</a:t>
            </a:r>
            <a:endParaRPr lang="en-US" b="1" dirty="0">
              <a:latin typeface="Meiryo" panose="020B0604030504040204" pitchFamily="34" charset="-128"/>
              <a:ea typeface="Meiryo" panose="020B0604030504040204" pitchFamily="34" charset="-128"/>
              <a:cs typeface="Meiryo" panose="020B0604030504040204" pitchFamily="34" charset="-128"/>
            </a:endParaRPr>
          </a:p>
          <a:p>
            <a:endParaRPr lang="fr-CH" dirty="0"/>
          </a:p>
        </p:txBody>
      </p:sp>
    </p:spTree>
    <p:extLst>
      <p:ext uri="{BB962C8B-B14F-4D97-AF65-F5344CB8AC3E}">
        <p14:creationId xmlns:p14="http://schemas.microsoft.com/office/powerpoint/2010/main" xmlns="" val="3584715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2646224177"/>
              </p:ext>
            </p:extLst>
          </p:nvPr>
        </p:nvGraphicFramePr>
        <p:xfrm>
          <a:off x="254000" y="302260"/>
          <a:ext cx="11696700" cy="6359579"/>
        </p:xfrm>
        <a:graphic>
          <a:graphicData uri="http://schemas.openxmlformats.org/drawingml/2006/table">
            <a:tbl>
              <a:tblPr>
                <a:tableStyleId>{616DA210-FB5B-4158-B5E0-FEB733F419BA}</a:tableStyleId>
              </a:tblPr>
              <a:tblGrid>
                <a:gridCol w="1587500"/>
                <a:gridCol w="10109200"/>
              </a:tblGrid>
              <a:tr h="1862618">
                <a:tc>
                  <a:txBody>
                    <a:bodyPr/>
                    <a:lstStyle/>
                    <a:p>
                      <a:pPr algn="just">
                        <a:lnSpc>
                          <a:spcPct val="114000"/>
                        </a:lnSpc>
                        <a:spcBef>
                          <a:spcPts val="400"/>
                        </a:spcBef>
                        <a:spcAft>
                          <a:spcPts val="400"/>
                        </a:spcAft>
                      </a:pPr>
                      <a:r>
                        <a:rPr lang="uk-UA" sz="2200" b="1" dirty="0" smtClean="0">
                          <a:effectLst/>
                          <a:latin typeface="Meiryo" panose="020B0604030504040204" pitchFamily="34" charset="-128"/>
                          <a:ea typeface="Meiryo" panose="020B0604030504040204" pitchFamily="34" charset="-128"/>
                          <a:cs typeface="Meiryo" panose="020B0604030504040204" pitchFamily="34" charset="-128"/>
                        </a:rPr>
                        <a:t>Мета</a:t>
                      </a:r>
                      <a:endParaRPr lang="fr-CH" sz="2200" b="1"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marL="342900" lvl="0" indent="-342900" algn="just">
                        <a:lnSpc>
                          <a:spcPct val="114000"/>
                        </a:lnSpc>
                        <a:spcBef>
                          <a:spcPts val="400"/>
                        </a:spcBef>
                        <a:spcAft>
                          <a:spcPts val="400"/>
                        </a:spcAft>
                        <a:buFont typeface="+mj-lt"/>
                        <a:buAutoNum type="arabicPeriod"/>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Промоція корпоративного сталого розвитку в Швейцарії</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endParaRPr lang="fr-CH" sz="2200" dirty="0">
                        <a:effectLst/>
                        <a:latin typeface="Meiryo" panose="020B0604030504040204" pitchFamily="34" charset="-128"/>
                        <a:ea typeface="Meiryo" panose="020B0604030504040204" pitchFamily="34" charset="-128"/>
                        <a:cs typeface="Meiryo" panose="020B0604030504040204" pitchFamily="34" charset="-128"/>
                      </a:endParaRPr>
                    </a:p>
                    <a:p>
                      <a:pPr marL="342900" lvl="0" indent="-342900" algn="just">
                        <a:lnSpc>
                          <a:spcPct val="114000"/>
                        </a:lnSpc>
                        <a:spcBef>
                          <a:spcPts val="400"/>
                        </a:spcBef>
                        <a:spcAft>
                          <a:spcPts val="400"/>
                        </a:spcAft>
                        <a:buFont typeface="+mj-lt"/>
                        <a:buAutoNum type="arabicPeriod"/>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Розповсюдження досвіду щодо сталих технологій</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dirty="0" smtClean="0">
                          <a:effectLst/>
                          <a:latin typeface="Meiryo" panose="020B0604030504040204" pitchFamily="34" charset="-128"/>
                          <a:ea typeface="Meiryo" panose="020B0604030504040204" pitchFamily="34" charset="-128"/>
                          <a:cs typeface="Meiryo" panose="020B0604030504040204" pitchFamily="34" charset="-128"/>
                        </a:rPr>
                        <a:t>та інструментів</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endParaRPr lang="fr-CH" sz="2200" dirty="0">
                        <a:effectLst/>
                        <a:latin typeface="Meiryo" panose="020B0604030504040204" pitchFamily="34" charset="-128"/>
                        <a:ea typeface="Meiryo" panose="020B0604030504040204" pitchFamily="34" charset="-128"/>
                        <a:cs typeface="Meiryo" panose="020B0604030504040204" pitchFamily="34" charset="-128"/>
                      </a:endParaRPr>
                    </a:p>
                    <a:p>
                      <a:pPr marL="342900" lvl="0" indent="-342900" algn="just">
                        <a:lnSpc>
                          <a:spcPct val="114000"/>
                        </a:lnSpc>
                        <a:spcBef>
                          <a:spcPts val="400"/>
                        </a:spcBef>
                        <a:spcAft>
                          <a:spcPts val="400"/>
                        </a:spcAft>
                        <a:buFont typeface="+mj-lt"/>
                        <a:buAutoNum type="arabicPeriod"/>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Платформа</a:t>
                      </a:r>
                      <a:r>
                        <a:rPr lang="uk-UA" sz="2200" baseline="0" dirty="0" smtClean="0">
                          <a:effectLst/>
                          <a:latin typeface="Meiryo" panose="020B0604030504040204" pitchFamily="34" charset="-128"/>
                          <a:ea typeface="Meiryo" panose="020B0604030504040204" pitchFamily="34" charset="-128"/>
                          <a:cs typeface="Meiryo" panose="020B0604030504040204" pitchFamily="34" charset="-128"/>
                        </a:rPr>
                        <a:t> для бізнесів для обміну досвідом</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endParaRPr lang="fr-CH" sz="2200" dirty="0">
                        <a:effectLst/>
                        <a:latin typeface="Meiryo" panose="020B0604030504040204" pitchFamily="34" charset="-128"/>
                        <a:ea typeface="Meiryo" panose="020B0604030504040204" pitchFamily="34" charset="-128"/>
                        <a:cs typeface="Meiryo" panose="020B0604030504040204" pitchFamily="34" charset="-128"/>
                      </a:endParaRPr>
                    </a:p>
                    <a:p>
                      <a:pPr marL="342900" lvl="0" indent="-342900" algn="just">
                        <a:lnSpc>
                          <a:spcPct val="114000"/>
                        </a:lnSpc>
                        <a:spcBef>
                          <a:spcPts val="400"/>
                        </a:spcBef>
                        <a:spcAft>
                          <a:spcPts val="400"/>
                        </a:spcAft>
                        <a:buFont typeface="+mj-lt"/>
                        <a:buAutoNum type="arabicPeriod"/>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Заохочення до позитивних змін</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dirty="0" smtClean="0">
                          <a:effectLst/>
                          <a:latin typeface="Meiryo" panose="020B0604030504040204" pitchFamily="34" charset="-128"/>
                          <a:ea typeface="Meiryo" panose="020B0604030504040204" pitchFamily="34" charset="-128"/>
                          <a:cs typeface="Meiryo" panose="020B0604030504040204" pitchFamily="34" charset="-128"/>
                        </a:rPr>
                        <a:t>в політиці</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r>
                        <a:rPr lang="en-GB" sz="2200" baseline="0" dirty="0" smtClean="0">
                          <a:effectLst/>
                          <a:latin typeface="Meiryo" panose="020B0604030504040204" pitchFamily="34" charset="-128"/>
                          <a:ea typeface="Meiryo" panose="020B0604030504040204" pitchFamily="34" charset="-128"/>
                          <a:cs typeface="Meiryo" panose="020B0604030504040204" pitchFamily="34" charset="-128"/>
                        </a:rPr>
                        <a:t> </a:t>
                      </a:r>
                      <a:endParaRPr lang="fr-CH" sz="2200"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r>
              <a:tr h="3385530">
                <a:tc>
                  <a:txBody>
                    <a:bodyPr/>
                    <a:lstStyle/>
                    <a:p>
                      <a:pPr algn="just">
                        <a:lnSpc>
                          <a:spcPct val="114000"/>
                        </a:lnSpc>
                        <a:spcBef>
                          <a:spcPts val="400"/>
                        </a:spcBef>
                        <a:spcAft>
                          <a:spcPts val="400"/>
                        </a:spcAft>
                      </a:pPr>
                      <a:r>
                        <a:rPr lang="uk-UA" sz="2000" b="1" dirty="0" smtClean="0">
                          <a:effectLst/>
                          <a:latin typeface="Meiryo" panose="020B0604030504040204" pitchFamily="34" charset="-128"/>
                          <a:ea typeface="Meiryo" panose="020B0604030504040204" pitchFamily="34" charset="-128"/>
                          <a:cs typeface="Meiryo" panose="020B0604030504040204" pitchFamily="34" charset="-128"/>
                        </a:rPr>
                        <a:t>Основна діяльність</a:t>
                      </a:r>
                      <a:endParaRPr lang="fr-CH" sz="2000" b="1"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marL="342900" lvl="0" indent="-342900" algn="just">
                        <a:lnSpc>
                          <a:spcPct val="114000"/>
                        </a:lnSpc>
                        <a:spcBef>
                          <a:spcPts val="400"/>
                        </a:spcBef>
                        <a:spcAft>
                          <a:spcPts val="400"/>
                        </a:spcAft>
                        <a:buFont typeface="Wingdings" panose="05000000000000000000" pitchFamily="2" charset="2"/>
                        <a:buChar char="§"/>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Представлення</a:t>
                      </a:r>
                      <a:r>
                        <a:rPr lang="uk-UA" sz="2200" baseline="0" dirty="0" smtClean="0">
                          <a:effectLst/>
                          <a:latin typeface="Meiryo" panose="020B0604030504040204" pitchFamily="34" charset="-128"/>
                          <a:ea typeface="Meiryo" panose="020B0604030504040204" pitchFamily="34" charset="-128"/>
                          <a:cs typeface="Meiryo" panose="020B0604030504040204" pitchFamily="34" charset="-128"/>
                        </a:rPr>
                        <a:t> документів</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dirty="0" smtClean="0">
                          <a:effectLst/>
                          <a:latin typeface="Meiryo" panose="020B0604030504040204" pitchFamily="34" charset="-128"/>
                          <a:ea typeface="Meiryo" panose="020B0604030504040204" pitchFamily="34" charset="-128"/>
                          <a:cs typeface="Meiryo" panose="020B0604030504040204" pitchFamily="34" charset="-128"/>
                        </a:rPr>
                        <a:t>та консультування партнерів з питань екологічного законодавства</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r>
                        <a:rPr lang="en-GB" sz="2200" baseline="0" dirty="0" smtClean="0">
                          <a:effectLst/>
                          <a:latin typeface="Meiryo" panose="020B0604030504040204" pitchFamily="34" charset="-128"/>
                          <a:ea typeface="Meiryo" panose="020B0604030504040204" pitchFamily="34" charset="-128"/>
                          <a:cs typeface="Meiryo" panose="020B0604030504040204" pitchFamily="34" charset="-128"/>
                        </a:rPr>
                        <a:t> </a:t>
                      </a:r>
                      <a:endParaRPr lang="fr-CH" sz="2200" dirty="0">
                        <a:effectLst/>
                        <a:latin typeface="Meiryo" panose="020B0604030504040204" pitchFamily="34" charset="-128"/>
                        <a:ea typeface="Meiryo" panose="020B0604030504040204" pitchFamily="34" charset="-128"/>
                        <a:cs typeface="Meiryo" panose="020B0604030504040204" pitchFamily="34" charset="-128"/>
                      </a:endParaRPr>
                    </a:p>
                    <a:p>
                      <a:pPr marL="342900" lvl="0" indent="-342900" algn="just">
                        <a:lnSpc>
                          <a:spcPct val="114000"/>
                        </a:lnSpc>
                        <a:spcBef>
                          <a:spcPts val="400"/>
                        </a:spcBef>
                        <a:spcAft>
                          <a:spcPts val="400"/>
                        </a:spcAft>
                        <a:buFont typeface="Wingdings" panose="05000000000000000000" pitchFamily="2" charset="2"/>
                        <a:buChar char="§"/>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Дослідження</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dirty="0" smtClean="0">
                          <a:effectLst/>
                          <a:latin typeface="Meiryo" panose="020B0604030504040204" pitchFamily="34" charset="-128"/>
                          <a:ea typeface="Meiryo" panose="020B0604030504040204" pitchFamily="34" charset="-128"/>
                          <a:cs typeface="Meiryo" panose="020B0604030504040204" pitchFamily="34" charset="-128"/>
                        </a:rPr>
                        <a:t>звіти</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dirty="0" smtClean="0">
                          <a:effectLst/>
                          <a:latin typeface="Meiryo" panose="020B0604030504040204" pitchFamily="34" charset="-128"/>
                          <a:ea typeface="Meiryo" panose="020B0604030504040204" pitchFamily="34" charset="-128"/>
                          <a:cs typeface="Meiryo" panose="020B0604030504040204" pitchFamily="34" charset="-128"/>
                        </a:rPr>
                        <a:t>новини та ініціативи членів мережі</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4000"/>
                        </a:lnSpc>
                        <a:spcBef>
                          <a:spcPts val="400"/>
                        </a:spcBef>
                        <a:spcAft>
                          <a:spcPts val="400"/>
                        </a:spcAft>
                        <a:buFont typeface="Wingdings" panose="05000000000000000000" pitchFamily="2" charset="2"/>
                        <a:buChar char="§"/>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Проведення щорічного форуму для міжнародних експертів</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p>
                    <a:p>
                      <a:pPr marL="342900" marR="0" lvl="0" indent="-342900" algn="just" defTabSz="457200" rtl="0" eaLnBrk="1" fontAlgn="auto" latinLnBrk="0" hangingPunct="1">
                        <a:lnSpc>
                          <a:spcPct val="114000"/>
                        </a:lnSpc>
                        <a:spcBef>
                          <a:spcPts val="400"/>
                        </a:spcBef>
                        <a:spcAft>
                          <a:spcPts val="400"/>
                        </a:spcAft>
                        <a:buClrTx/>
                        <a:buSzTx/>
                        <a:buFont typeface="Wingdings" panose="05000000000000000000" pitchFamily="2" charset="2"/>
                        <a:buChar char="§"/>
                        <a:tabLst/>
                        <a:defRPr/>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Надання порад підприємствам щодо сталого розвитку</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4000"/>
                        </a:lnSpc>
                        <a:spcBef>
                          <a:spcPts val="400"/>
                        </a:spcBef>
                        <a:spcAft>
                          <a:spcPts val="400"/>
                        </a:spcAft>
                        <a:buFont typeface="Wingdings" panose="05000000000000000000" pitchFamily="2" charset="2"/>
                        <a:buChar char="§"/>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Он-лайн інструменти для оцінки та оптимізації </a:t>
                      </a:r>
                      <a:r>
                        <a:rPr lang="uk-UA" sz="2200" baseline="0" dirty="0" smtClean="0">
                          <a:effectLst/>
                          <a:latin typeface="Meiryo" panose="020B0604030504040204" pitchFamily="34" charset="-128"/>
                          <a:ea typeface="Meiryo" panose="020B0604030504040204" pitchFamily="34" charset="-128"/>
                          <a:cs typeface="Meiryo" panose="020B0604030504040204" pitchFamily="34" charset="-128"/>
                        </a:rPr>
                        <a:t>транспортної діяльності</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4000"/>
                        </a:lnSpc>
                        <a:spcBef>
                          <a:spcPts val="400"/>
                        </a:spcBef>
                        <a:spcAft>
                          <a:spcPts val="400"/>
                        </a:spcAft>
                        <a:buFont typeface="Wingdings" panose="05000000000000000000" pitchFamily="2" charset="2"/>
                        <a:buChar char="§"/>
                      </a:pPr>
                      <a:r>
                        <a:rPr lang="uk-UA" sz="2200" baseline="0" dirty="0" smtClean="0">
                          <a:effectLst/>
                          <a:latin typeface="Meiryo" panose="020B0604030504040204" pitchFamily="34" charset="-128"/>
                          <a:ea typeface="Meiryo" panose="020B0604030504040204" pitchFamily="34" charset="-128"/>
                          <a:cs typeface="Meiryo" panose="020B0604030504040204" pitchFamily="34" charset="-128"/>
                        </a:rPr>
                        <a:t>Визначення компаній-лідерів у Швейцарії</a:t>
                      </a:r>
                      <a:r>
                        <a:rPr lang="en-GB" sz="2200" baseline="0" dirty="0" smtClean="0">
                          <a:effectLst/>
                          <a:latin typeface="Meiryo" panose="020B0604030504040204" pitchFamily="34" charset="-128"/>
                          <a:ea typeface="Meiryo" panose="020B0604030504040204" pitchFamily="34" charset="-128"/>
                          <a:cs typeface="Meiryo" panose="020B0604030504040204" pitchFamily="34" charset="-128"/>
                        </a:rPr>
                        <a:t>.  </a:t>
                      </a:r>
                    </a:p>
                  </a:txBody>
                  <a:tcPr marL="68580" marR="68580" marT="0" marB="0"/>
                </a:tc>
              </a:tr>
              <a:tr h="931309">
                <a:tc>
                  <a:txBody>
                    <a:bodyPr/>
                    <a:lstStyle/>
                    <a:p>
                      <a:pPr algn="just">
                        <a:lnSpc>
                          <a:spcPct val="114000"/>
                        </a:lnSpc>
                        <a:spcBef>
                          <a:spcPts val="400"/>
                        </a:spcBef>
                        <a:spcAft>
                          <a:spcPts val="400"/>
                        </a:spcAft>
                      </a:pPr>
                      <a:r>
                        <a:rPr lang="uk-UA" sz="2200" b="1" dirty="0" smtClean="0">
                          <a:effectLst/>
                          <a:latin typeface="Meiryo" panose="020B0604030504040204" pitchFamily="34" charset="-128"/>
                          <a:ea typeface="Meiryo" panose="020B0604030504040204" pitchFamily="34" charset="-128"/>
                          <a:cs typeface="Meiryo" panose="020B0604030504040204" pitchFamily="34" charset="-128"/>
                        </a:rPr>
                        <a:t>Членство</a:t>
                      </a:r>
                      <a:r>
                        <a:rPr lang="en-GB" sz="2200" b="1" dirty="0" smtClean="0">
                          <a:effectLst/>
                          <a:latin typeface="Meiryo" panose="020B0604030504040204" pitchFamily="34" charset="-128"/>
                          <a:ea typeface="Meiryo" panose="020B0604030504040204" pitchFamily="34" charset="-128"/>
                          <a:cs typeface="Meiryo" panose="020B0604030504040204" pitchFamily="34" charset="-128"/>
                        </a:rPr>
                        <a:t> </a:t>
                      </a:r>
                      <a:r>
                        <a:rPr lang="en-GB" sz="2200" b="1" dirty="0">
                          <a:effectLst/>
                          <a:latin typeface="Meiryo" panose="020B0604030504040204" pitchFamily="34" charset="-128"/>
                          <a:ea typeface="Meiryo" panose="020B0604030504040204" pitchFamily="34" charset="-128"/>
                          <a:cs typeface="Meiryo" panose="020B0604030504040204" pitchFamily="34" charset="-128"/>
                        </a:rPr>
                        <a:t>(±400)</a:t>
                      </a:r>
                      <a:endParaRPr lang="fr-CH" sz="2200" b="1"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marL="0" lvl="0" indent="0" algn="just">
                        <a:lnSpc>
                          <a:spcPct val="114000"/>
                        </a:lnSpc>
                        <a:spcBef>
                          <a:spcPts val="400"/>
                        </a:spcBef>
                        <a:spcAft>
                          <a:spcPts val="400"/>
                        </a:spcAft>
                        <a:buFont typeface="Garamond" panose="02020404030301010803" pitchFamily="18" charset="0"/>
                        <a:buNone/>
                      </a:pPr>
                      <a:r>
                        <a:rPr lang="uk-UA" sz="2200" dirty="0" smtClean="0">
                          <a:effectLst/>
                          <a:latin typeface="Meiryo" panose="020B0604030504040204" pitchFamily="34" charset="-128"/>
                          <a:ea typeface="Meiryo" panose="020B0604030504040204" pitchFamily="34" charset="-128"/>
                          <a:cs typeface="Meiryo" panose="020B0604030504040204" pitchFamily="34" charset="-128"/>
                        </a:rPr>
                        <a:t>Всі галузі швейцарської економіки, </a:t>
                      </a:r>
                      <a:r>
                        <a:rPr lang="uk-UA" sz="2200" baseline="0" dirty="0" smtClean="0">
                          <a:effectLst/>
                          <a:latin typeface="Meiryo" panose="020B0604030504040204" pitchFamily="34" charset="-128"/>
                          <a:ea typeface="Meiryo" panose="020B0604030504040204" pitchFamily="34" charset="-128"/>
                          <a:cs typeface="Meiryo" panose="020B0604030504040204" pitchFamily="34" charset="-128"/>
                        </a:rPr>
                        <a:t>включаючи невеликі об'єднання </a:t>
                      </a:r>
                      <a:r>
                        <a:rPr lang="uk-UA" sz="2200" dirty="0" smtClean="0">
                          <a:effectLst/>
                          <a:latin typeface="Meiryo" panose="020B0604030504040204" pitchFamily="34" charset="-128"/>
                          <a:ea typeface="Meiryo" panose="020B0604030504040204" pitchFamily="34" charset="-128"/>
                          <a:cs typeface="Meiryo" panose="020B0604030504040204" pitchFamily="34" charset="-128"/>
                        </a:rPr>
                        <a:t>та великі міжнародні компанії</a:t>
                      </a:r>
                      <a:r>
                        <a:rPr lang="en-GB" sz="2200" dirty="0" smtClean="0">
                          <a:effectLst/>
                          <a:latin typeface="Meiryo" panose="020B0604030504040204" pitchFamily="34" charset="-128"/>
                          <a:ea typeface="Meiryo" panose="020B0604030504040204" pitchFamily="34" charset="-128"/>
                          <a:cs typeface="Meiryo" panose="020B0604030504040204" pitchFamily="34" charset="-128"/>
                        </a:rPr>
                        <a:t>. </a:t>
                      </a:r>
                      <a:endParaRPr lang="fr-CH" sz="2200"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r>
            </a:tbl>
          </a:graphicData>
        </a:graphic>
      </p:graphicFrame>
    </p:spTree>
    <p:extLst>
      <p:ext uri="{BB962C8B-B14F-4D97-AF65-F5344CB8AC3E}">
        <p14:creationId xmlns:p14="http://schemas.microsoft.com/office/powerpoint/2010/main" xmlns="" val="3848921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2039" y="643160"/>
            <a:ext cx="9346511" cy="1280890"/>
          </a:xfrm>
        </p:spPr>
        <p:txBody>
          <a:bodyPr>
            <a:normAutofit fontScale="90000"/>
          </a:bodyPr>
          <a:lstStyle/>
          <a:p>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Бізнес-кейс</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fr-CH" b="1" i="1" dirty="0">
                <a:solidFill>
                  <a:schemeClr val="accent3"/>
                </a:solidFill>
                <a:latin typeface="Meiryo" panose="020B0604030504040204" pitchFamily="34" charset="-128"/>
                <a:ea typeface="Meiryo" panose="020B0604030504040204" pitchFamily="34" charset="-128"/>
                <a:cs typeface="Meiryo" panose="020B0604030504040204" pitchFamily="34" charset="-128"/>
              </a:rPr>
              <a:t>Entreprises pour </a:t>
            </a:r>
            <a:r>
              <a:rPr lang="fr-CH" b="1" i="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l’Environnement</a:t>
            </a:r>
            <a:r>
              <a:rPr lang="fr-CH"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Франція</a:t>
            </a:r>
            <a:r>
              <a:rPr lang="fr-CH"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uk-UA" b="1"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прибл</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en-GB" b="1" dirty="0">
                <a:solidFill>
                  <a:schemeClr val="accent3"/>
                </a:solidFill>
                <a:latin typeface="Meiryo" panose="020B0604030504040204" pitchFamily="34" charset="-128"/>
                <a:ea typeface="Meiryo" panose="020B0604030504040204" pitchFamily="34" charset="-128"/>
                <a:cs typeface="Meiryo" panose="020B0604030504040204" pitchFamily="34" charset="-128"/>
              </a:rPr>
              <a:t>1992)</a:t>
            </a:r>
            <a:r>
              <a:rPr lang="fr-CH" b="1" dirty="0">
                <a:latin typeface="Meiryo" panose="020B0604030504040204" pitchFamily="34" charset="-128"/>
                <a:ea typeface="Meiryo" panose="020B0604030504040204" pitchFamily="34" charset="-128"/>
                <a:cs typeface="Meiryo" panose="020B0604030504040204" pitchFamily="34" charset="-128"/>
              </a:rPr>
              <a:t/>
            </a:r>
            <a:br>
              <a:rPr lang="fr-CH" b="1" dirty="0">
                <a:latin typeface="Meiryo" panose="020B0604030504040204" pitchFamily="34" charset="-128"/>
                <a:ea typeface="Meiryo" panose="020B0604030504040204" pitchFamily="34" charset="-128"/>
                <a:cs typeface="Meiryo" panose="020B0604030504040204" pitchFamily="34" charset="-128"/>
              </a:rPr>
            </a:br>
            <a:endParaRPr lang="fr-CH" b="1" dirty="0">
              <a:latin typeface="Meiryo" panose="020B0604030504040204" pitchFamily="34" charset="-128"/>
              <a:ea typeface="Meiryo" panose="020B0604030504040204" pitchFamily="34" charset="-128"/>
              <a:cs typeface="Meiryo" panose="020B0604030504040204" pitchFamily="34" charset="-128"/>
            </a:endParaRPr>
          </a:p>
        </p:txBody>
      </p:sp>
      <p:pic>
        <p:nvPicPr>
          <p:cNvPr id="5" name="Picture 1" descr="EPE"/>
          <p:cNvPicPr/>
          <p:nvPr/>
        </p:nvPicPr>
        <p:blipFill>
          <a:blip r:embed="rId2" cstate="print"/>
          <a:srcRect/>
          <a:stretch>
            <a:fillRect/>
          </a:stretch>
        </p:blipFill>
        <p:spPr bwMode="auto">
          <a:xfrm>
            <a:off x="3506724" y="1687830"/>
            <a:ext cx="4933949" cy="2266950"/>
          </a:xfrm>
          <a:prstGeom prst="rect">
            <a:avLst/>
          </a:prstGeom>
          <a:noFill/>
          <a:ln w="9525">
            <a:noFill/>
            <a:miter lim="800000"/>
            <a:headEnd/>
            <a:tailEnd/>
          </a:ln>
        </p:spPr>
      </p:pic>
      <p:grpSp>
        <p:nvGrpSpPr>
          <p:cNvPr id="6" name="Groupe 5"/>
          <p:cNvGrpSpPr/>
          <p:nvPr/>
        </p:nvGrpSpPr>
        <p:grpSpPr>
          <a:xfrm>
            <a:off x="9645788" y="6263597"/>
            <a:ext cx="2326814" cy="564717"/>
            <a:chOff x="9645788" y="6263597"/>
            <a:chExt cx="2326814" cy="564717"/>
          </a:xfrm>
        </p:grpSpPr>
        <p:pic>
          <p:nvPicPr>
            <p:cNvPr id="7" name="Image 6"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8" name="Image 7"/>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9" name="Image 8"/>
            <p:cNvPicPr>
              <a:picLocks noChangeAspect="1"/>
            </p:cNvPicPr>
            <p:nvPr/>
          </p:nvPicPr>
          <p:blipFill>
            <a:blip r:embed="rId5" cstate="print"/>
            <a:stretch>
              <a:fillRect/>
            </a:stretch>
          </p:blipFill>
          <p:spPr>
            <a:xfrm>
              <a:off x="10351685" y="6317736"/>
              <a:ext cx="473037" cy="473037"/>
            </a:xfrm>
            <a:prstGeom prst="rect">
              <a:avLst/>
            </a:prstGeom>
          </p:spPr>
        </p:pic>
      </p:grpSp>
      <p:sp>
        <p:nvSpPr>
          <p:cNvPr id="3" name="Rectangle 2"/>
          <p:cNvSpPr/>
          <p:nvPr/>
        </p:nvSpPr>
        <p:spPr>
          <a:xfrm>
            <a:off x="1344168" y="4787255"/>
            <a:ext cx="9720072" cy="882678"/>
          </a:xfrm>
          <a:prstGeom prst="rect">
            <a:avLst/>
          </a:prstGeom>
        </p:spPr>
        <p:txBody>
          <a:bodyPr wrap="square">
            <a:spAutoFit/>
          </a:bodyPr>
          <a:lstStyle/>
          <a:p>
            <a:pPr algn="just">
              <a:lnSpc>
                <a:spcPct val="107000"/>
              </a:lnSpc>
              <a:spcAft>
                <a:spcPts val="0"/>
              </a:spcAft>
            </a:pPr>
            <a:r>
              <a:rPr lang="uk-UA" sz="2400" b="1" dirty="0" smtClean="0">
                <a:latin typeface="Meiryo" panose="020B0604030504040204" pitchFamily="34" charset="-128"/>
                <a:ea typeface="Meiryo" panose="020B0604030504040204" pitchFamily="34" charset="-128"/>
                <a:cs typeface="Meiryo" panose="020B0604030504040204" pitchFamily="34" charset="-128"/>
              </a:rPr>
              <a:t>Бачення</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асоціація компаній, які оцінюють довкілля як основне джерело</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для прогресу та реалізації можливостей</a:t>
            </a:r>
            <a:r>
              <a:rPr lang="en-GB" sz="2400" dirty="0" smtClean="0">
                <a:latin typeface="Meiryo" panose="020B0604030504040204" pitchFamily="34" charset="-128"/>
                <a:ea typeface="Meiryo" panose="020B0604030504040204" pitchFamily="34" charset="-128"/>
                <a:cs typeface="Meiryo" panose="020B0604030504040204" pitchFamily="34" charset="-128"/>
              </a:rPr>
              <a:t>. </a:t>
            </a:r>
            <a:endParaRPr lang="fr-CH" sz="24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xmlns="" val="2212567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655741086"/>
              </p:ext>
            </p:extLst>
          </p:nvPr>
        </p:nvGraphicFramePr>
        <p:xfrm>
          <a:off x="152400" y="114683"/>
          <a:ext cx="11830050" cy="6968869"/>
        </p:xfrm>
        <a:graphic>
          <a:graphicData uri="http://schemas.openxmlformats.org/drawingml/2006/table">
            <a:tbl>
              <a:tblPr>
                <a:tableStyleId>{616DA210-FB5B-4158-B5E0-FEB733F419BA}</a:tableStyleId>
              </a:tblPr>
              <a:tblGrid>
                <a:gridCol w="1524000"/>
                <a:gridCol w="10306050"/>
              </a:tblGrid>
              <a:tr h="1759203">
                <a:tc>
                  <a:txBody>
                    <a:bodyPr/>
                    <a:lstStyle/>
                    <a:p>
                      <a:pPr algn="just">
                        <a:lnSpc>
                          <a:spcPct val="115000"/>
                        </a:lnSpc>
                        <a:spcBef>
                          <a:spcPts val="400"/>
                        </a:spcBef>
                        <a:spcAft>
                          <a:spcPts val="400"/>
                        </a:spcAft>
                      </a:pPr>
                      <a:r>
                        <a:rPr lang="uk-UA" sz="2200" b="1"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Мета</a:t>
                      </a:r>
                      <a:endParaRPr lang="fr-CH" sz="2200" b="1" kern="120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53746" marR="53746" marT="0" marB="0"/>
                </a:tc>
                <a:tc>
                  <a:txBody>
                    <a:bodyPr/>
                    <a:lstStyle/>
                    <a:p>
                      <a:pPr marL="342900" lvl="0" indent="-342900" algn="just">
                        <a:lnSpc>
                          <a:spcPct val="115000"/>
                        </a:lnSpc>
                        <a:spcBef>
                          <a:spcPts val="400"/>
                        </a:spcBef>
                        <a:spcAft>
                          <a:spcPts val="400"/>
                        </a:spcAft>
                        <a:buFont typeface="+mj-lt"/>
                        <a:buAutoNum type="arabicPeriod"/>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Зміни в політиці ЄС, інновації</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та розширення ринку</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 </a:t>
                      </a:r>
                    </a:p>
                    <a:p>
                      <a:pPr marL="342900" lvl="0" indent="-342900" algn="just">
                        <a:lnSpc>
                          <a:spcPct val="115000"/>
                        </a:lnSpc>
                        <a:spcBef>
                          <a:spcPts val="400"/>
                        </a:spcBef>
                        <a:spcAft>
                          <a:spcPts val="400"/>
                        </a:spcAft>
                        <a:buFont typeface="+mj-lt"/>
                        <a:buAutoNum type="arabicPeriod"/>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Платформа для обміну досвідом</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та практичними напрацюваннями в галузі охорони довкілля</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5000"/>
                        </a:lnSpc>
                        <a:spcBef>
                          <a:spcPts val="400"/>
                        </a:spcBef>
                        <a:spcAft>
                          <a:spcPts val="400"/>
                        </a:spcAft>
                        <a:buFont typeface="+mj-lt"/>
                        <a:buAutoNum type="arabicPeriod"/>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Розповсюдження результатів роботи Світової Бізнес Ради із сталого розвитку.</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endParaRPr lang="uk-UA" sz="2200" kern="1200" noProof="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53746" marR="53746" marT="0" marB="0"/>
                </a:tc>
              </a:tr>
              <a:tr h="2638805">
                <a:tc>
                  <a:txBody>
                    <a:bodyPr/>
                    <a:lstStyle/>
                    <a:p>
                      <a:pPr algn="just">
                        <a:lnSpc>
                          <a:spcPct val="115000"/>
                        </a:lnSpc>
                        <a:spcBef>
                          <a:spcPts val="400"/>
                        </a:spcBef>
                        <a:spcAft>
                          <a:spcPts val="400"/>
                        </a:spcAft>
                      </a:pPr>
                      <a:r>
                        <a:rPr lang="uk-UA" sz="1800" b="1" kern="1200" dirty="0" smtClean="0">
                          <a:effectLst/>
                          <a:latin typeface="Meiryo" panose="020B0604030504040204" pitchFamily="34" charset="-128"/>
                          <a:ea typeface="Meiryo" panose="020B0604030504040204" pitchFamily="34" charset="-128"/>
                          <a:cs typeface="Meiryo" panose="020B0604030504040204" pitchFamily="34" charset="-128"/>
                        </a:rPr>
                        <a:t>Основна діяльність</a:t>
                      </a:r>
                      <a:endParaRPr lang="fr-CH" sz="1800" b="1" kern="120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53746" marR="53746" marT="0" marB="0"/>
                </a:tc>
                <a:tc>
                  <a:txBody>
                    <a:bodyPr/>
                    <a:lstStyle/>
                    <a:p>
                      <a:pPr marL="342900" lvl="0" indent="-342900" algn="just">
                        <a:lnSpc>
                          <a:spcPct val="115000"/>
                        </a:lnSpc>
                        <a:spcBef>
                          <a:spcPts val="400"/>
                        </a:spcBef>
                        <a:spcAft>
                          <a:spcPts val="400"/>
                        </a:spcAft>
                        <a:buFont typeface="Wingdings" panose="05000000000000000000" pitchFamily="2" charset="2"/>
                        <a:buChar char="§"/>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Організація дискусій серед науковців, новаторів, експертної спільноти, екологічних асоціацій, а також бізнесменів</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та виробників</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 </a:t>
                      </a:r>
                    </a:p>
                    <a:p>
                      <a:pPr marL="342900" lvl="0" indent="-342900" algn="just">
                        <a:lnSpc>
                          <a:spcPct val="115000"/>
                        </a:lnSpc>
                        <a:spcBef>
                          <a:spcPts val="400"/>
                        </a:spcBef>
                        <a:spcAft>
                          <a:spcPts val="400"/>
                        </a:spcAft>
                        <a:buFont typeface="Wingdings" panose="05000000000000000000" pitchFamily="2" charset="2"/>
                        <a:buChar char="§"/>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Первинне дослідження, аналіз</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ризиків</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промоція технологій та стандартів</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  </a:t>
                      </a:r>
                    </a:p>
                    <a:p>
                      <a:pPr marL="342900" lvl="0" indent="-342900" algn="just">
                        <a:lnSpc>
                          <a:spcPct val="115000"/>
                        </a:lnSpc>
                        <a:spcBef>
                          <a:spcPts val="400"/>
                        </a:spcBef>
                        <a:spcAft>
                          <a:spcPts val="400"/>
                        </a:spcAft>
                        <a:buFont typeface="Wingdings" panose="05000000000000000000" pitchFamily="2" charset="2"/>
                        <a:buChar char="§"/>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Щомісячні зустрічі топ менеджерів.</a:t>
                      </a:r>
                    </a:p>
                    <a:p>
                      <a:pPr marL="342900" lvl="0" indent="-342900" algn="just">
                        <a:lnSpc>
                          <a:spcPct val="115000"/>
                        </a:lnSpc>
                        <a:spcBef>
                          <a:spcPts val="400"/>
                        </a:spcBef>
                        <a:spcAft>
                          <a:spcPts val="400"/>
                        </a:spcAft>
                        <a:buFont typeface="Wingdings" panose="05000000000000000000" pitchFamily="2" charset="2"/>
                        <a:buChar char="§"/>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Щоквартальна публікація бюлетеню.</a:t>
                      </a:r>
                      <a:endParaRPr lang="uk-UA" sz="2200" kern="1200" noProof="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53746" marR="53746" marT="0" marB="0"/>
                </a:tc>
              </a:tr>
              <a:tr h="2199004">
                <a:tc>
                  <a:txBody>
                    <a:bodyPr/>
                    <a:lstStyle/>
                    <a:p>
                      <a:pPr algn="just">
                        <a:lnSpc>
                          <a:spcPct val="115000"/>
                        </a:lnSpc>
                        <a:spcBef>
                          <a:spcPts val="400"/>
                        </a:spcBef>
                        <a:spcAft>
                          <a:spcPts val="400"/>
                        </a:spcAft>
                      </a:pPr>
                      <a:r>
                        <a:rPr lang="uk-UA" sz="1800" b="1" kern="1200" dirty="0" smtClean="0">
                          <a:effectLst/>
                          <a:latin typeface="Meiryo" panose="020B0604030504040204" pitchFamily="34" charset="-128"/>
                          <a:ea typeface="Meiryo" panose="020B0604030504040204" pitchFamily="34" charset="-128"/>
                          <a:cs typeface="Meiryo" panose="020B0604030504040204" pitchFamily="34" charset="-128"/>
                        </a:rPr>
                        <a:t>Членство</a:t>
                      </a:r>
                      <a:r>
                        <a:rPr lang="en-GB" sz="1800" b="1" kern="1200" dirty="0" smtClean="0">
                          <a:effectLst/>
                          <a:latin typeface="Meiryo" panose="020B0604030504040204" pitchFamily="34" charset="-128"/>
                          <a:ea typeface="Meiryo" panose="020B0604030504040204" pitchFamily="34" charset="-128"/>
                          <a:cs typeface="Meiryo" panose="020B0604030504040204" pitchFamily="34" charset="-128"/>
                        </a:rPr>
                        <a:t> (43)</a:t>
                      </a:r>
                      <a:endParaRPr lang="fr-CH" sz="1800" b="1" kern="120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53746" marR="53746" marT="0" marB="0"/>
                </a:tc>
                <a:tc>
                  <a:txBody>
                    <a:bodyPr/>
                    <a:lstStyle/>
                    <a:p>
                      <a:pPr marL="342900" lvl="0" indent="-342900" algn="just">
                        <a:lnSpc>
                          <a:spcPct val="115000"/>
                        </a:lnSpc>
                        <a:spcBef>
                          <a:spcPts val="400"/>
                        </a:spcBef>
                        <a:spcAft>
                          <a:spcPts val="400"/>
                        </a:spcAft>
                        <a:buFont typeface="Wingdings" panose="05000000000000000000" pitchFamily="2" charset="2"/>
                        <a:buChar char="§"/>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Міжнародні компанії</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a:t>
                      </a:r>
                      <a:r>
                        <a:rPr lang="uk-UA" sz="2200" kern="12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транспорт, енергетика, будівництво, автомобільна, нафтохімічна галузь, металургія, банківський сектор та страхування. </a:t>
                      </a:r>
                    </a:p>
                    <a:p>
                      <a:pPr marL="342900" lvl="0" indent="-342900" algn="just">
                        <a:lnSpc>
                          <a:spcPct val="115000"/>
                        </a:lnSpc>
                        <a:spcBef>
                          <a:spcPts val="400"/>
                        </a:spcBef>
                        <a:spcAft>
                          <a:spcPts val="400"/>
                        </a:spcAft>
                        <a:buFont typeface="Wingdings" panose="05000000000000000000" pitchFamily="2" charset="2"/>
                        <a:buChar char="§"/>
                      </a:pPr>
                      <a:r>
                        <a:rPr lang="uk-UA" sz="2200" kern="1200" noProof="0" dirty="0" smtClean="0">
                          <a:effectLst/>
                          <a:latin typeface="Meiryo" panose="020B0604030504040204" pitchFamily="34" charset="-128"/>
                          <a:ea typeface="Meiryo" panose="020B0604030504040204" pitchFamily="34" charset="-128"/>
                          <a:cs typeface="Meiryo" panose="020B0604030504040204" pitchFamily="34" charset="-128"/>
                        </a:rPr>
                        <a:t>Демонструють свою відповідальність за охорону довкілля та дотримуються Статуту Бізнесу за Сталий Розвиток. </a:t>
                      </a:r>
                      <a:endParaRPr lang="uk-UA" sz="2200" kern="1200" noProof="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53746" marR="53746" marT="0" marB="0"/>
                </a:tc>
              </a:tr>
            </a:tbl>
          </a:graphicData>
        </a:graphic>
      </p:graphicFrame>
    </p:spTree>
    <p:extLst>
      <p:ext uri="{BB962C8B-B14F-4D97-AF65-F5344CB8AC3E}">
        <p14:creationId xmlns:p14="http://schemas.microsoft.com/office/powerpoint/2010/main" xmlns="" val="2979064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2039" y="643160"/>
            <a:ext cx="8911687" cy="1280890"/>
          </a:xfrm>
        </p:spPr>
        <p:txBody>
          <a:bodyPr>
            <a:normAutofit fontScale="90000"/>
          </a:bodyPr>
          <a:lstStyle/>
          <a:p>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Бізнес-кейс</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Форум відповідального бізнесу, Польща </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uk-UA" b="1"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прибл</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en-GB" b="1" dirty="0">
                <a:solidFill>
                  <a:schemeClr val="accent3"/>
                </a:solidFill>
                <a:latin typeface="Meiryo" panose="020B0604030504040204" pitchFamily="34" charset="-128"/>
                <a:ea typeface="Meiryo" panose="020B0604030504040204" pitchFamily="34" charset="-128"/>
                <a:cs typeface="Meiryo" panose="020B0604030504040204" pitchFamily="34" charset="-128"/>
              </a:rPr>
              <a:t>2000)</a:t>
            </a:r>
            <a:r>
              <a:rPr lang="fr-CH" dirty="0">
                <a:latin typeface="Meiryo" panose="020B0604030504040204" pitchFamily="34" charset="-128"/>
                <a:ea typeface="Meiryo" panose="020B0604030504040204" pitchFamily="34" charset="-128"/>
                <a:cs typeface="Meiryo" panose="020B0604030504040204" pitchFamily="34" charset="-128"/>
              </a:rPr>
              <a:t/>
            </a:r>
            <a:br>
              <a:rPr lang="fr-CH" dirty="0">
                <a:latin typeface="Meiryo" panose="020B0604030504040204" pitchFamily="34" charset="-128"/>
                <a:ea typeface="Meiryo" panose="020B0604030504040204" pitchFamily="34" charset="-128"/>
                <a:cs typeface="Meiryo" panose="020B0604030504040204" pitchFamily="34" charset="-128"/>
              </a:rPr>
            </a:br>
            <a:endParaRPr lang="fr-CH" dirty="0"/>
          </a:p>
        </p:txBody>
      </p:sp>
      <p:graphicFrame>
        <p:nvGraphicFramePr>
          <p:cNvPr id="4" name="Objet 3"/>
          <p:cNvGraphicFramePr>
            <a:graphicFrameLocks noChangeAspect="1"/>
          </p:cNvGraphicFramePr>
          <p:nvPr>
            <p:extLst>
              <p:ext uri="{D42A27DB-BD31-4B8C-83A1-F6EECF244321}">
                <p14:modId xmlns:p14="http://schemas.microsoft.com/office/powerpoint/2010/main" xmlns="" val="4175068035"/>
              </p:ext>
            </p:extLst>
          </p:nvPr>
        </p:nvGraphicFramePr>
        <p:xfrm>
          <a:off x="3563051" y="1924050"/>
          <a:ext cx="4248974" cy="2249941"/>
        </p:xfrm>
        <a:graphic>
          <a:graphicData uri="http://schemas.openxmlformats.org/presentationml/2006/ole">
            <p:oleObj spid="_x0000_s3101" name="Image bitmap" r:id="rId3" imgW="5238095" imgH="2771429" progId="PBrush">
              <p:embed/>
            </p:oleObj>
          </a:graphicData>
        </a:graphic>
      </p:graphicFrame>
      <p:grpSp>
        <p:nvGrpSpPr>
          <p:cNvPr id="5" name="Groupe 4"/>
          <p:cNvGrpSpPr/>
          <p:nvPr/>
        </p:nvGrpSpPr>
        <p:grpSpPr>
          <a:xfrm>
            <a:off x="9645788" y="6263597"/>
            <a:ext cx="2326814" cy="564717"/>
            <a:chOff x="9645788" y="6263597"/>
            <a:chExt cx="2326814" cy="564717"/>
          </a:xfrm>
        </p:grpSpPr>
        <p:pic>
          <p:nvPicPr>
            <p:cNvPr id="6" name="Image 5" descr="C:\Users\Civiliste 2.kzein-HP.000\Desktop\Admin\SBA logo.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7" name="Image 6"/>
            <p:cNvPicPr>
              <a:picLocks noChangeAspect="1"/>
            </p:cNvPicPr>
            <p:nvPr/>
          </p:nvPicPr>
          <p:blipFill rotWithShape="1">
            <a:blip r:embed="rId5" cstate="print"/>
            <a:srcRect l="3318" t="13045" r="83156" b="68700"/>
            <a:stretch/>
          </p:blipFill>
          <p:spPr>
            <a:xfrm>
              <a:off x="9645788" y="6263597"/>
              <a:ext cx="705897" cy="564717"/>
            </a:xfrm>
            <a:prstGeom prst="rect">
              <a:avLst/>
            </a:prstGeom>
          </p:spPr>
        </p:pic>
        <p:pic>
          <p:nvPicPr>
            <p:cNvPr id="8" name="Image 7"/>
            <p:cNvPicPr>
              <a:picLocks noChangeAspect="1"/>
            </p:cNvPicPr>
            <p:nvPr/>
          </p:nvPicPr>
          <p:blipFill>
            <a:blip r:embed="rId6" cstate="print"/>
            <a:stretch>
              <a:fillRect/>
            </a:stretch>
          </p:blipFill>
          <p:spPr>
            <a:xfrm>
              <a:off x="10351685" y="6317736"/>
              <a:ext cx="473037" cy="473037"/>
            </a:xfrm>
            <a:prstGeom prst="rect">
              <a:avLst/>
            </a:prstGeom>
          </p:spPr>
        </p:pic>
      </p:grpSp>
      <p:sp>
        <p:nvSpPr>
          <p:cNvPr id="3" name="Rectangle 2"/>
          <p:cNvSpPr/>
          <p:nvPr/>
        </p:nvSpPr>
        <p:spPr>
          <a:xfrm>
            <a:off x="603504" y="4620785"/>
            <a:ext cx="10789920" cy="882678"/>
          </a:xfrm>
          <a:prstGeom prst="rect">
            <a:avLst/>
          </a:prstGeom>
        </p:spPr>
        <p:txBody>
          <a:bodyPr wrap="square">
            <a:spAutoFit/>
          </a:bodyPr>
          <a:lstStyle/>
          <a:p>
            <a:pPr algn="just">
              <a:lnSpc>
                <a:spcPct val="107000"/>
              </a:lnSpc>
              <a:spcAft>
                <a:spcPts val="0"/>
              </a:spcAft>
            </a:pPr>
            <a:r>
              <a:rPr lang="uk-UA" sz="2400" b="1" dirty="0" smtClean="0">
                <a:latin typeface="Meiryo" panose="020B0604030504040204" pitchFamily="34" charset="-128"/>
                <a:ea typeface="Meiryo" panose="020B0604030504040204" pitchFamily="34" charset="-128"/>
                <a:cs typeface="Meiryo" panose="020B0604030504040204" pitchFamily="34" charset="-128"/>
              </a:rPr>
              <a:t>Бачення</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Бізнес враховує свій вплив на суспільство та довкілля</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та визначає напрямки щодо сталого розвитку</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у Польщі</a:t>
            </a:r>
            <a:r>
              <a:rPr lang="en-GB" sz="2400" dirty="0" smtClean="0">
                <a:latin typeface="Meiryo" panose="020B0604030504040204" pitchFamily="34" charset="-128"/>
                <a:ea typeface="Meiryo" panose="020B0604030504040204" pitchFamily="34" charset="-128"/>
                <a:cs typeface="Meiryo" panose="020B0604030504040204" pitchFamily="34" charset="-128"/>
              </a:rPr>
              <a:t>.</a:t>
            </a:r>
            <a:endParaRPr lang="fr-CH" sz="24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xmlns="" val="2987290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xmlns="" val="3284264076"/>
              </p:ext>
            </p:extLst>
          </p:nvPr>
        </p:nvGraphicFramePr>
        <p:xfrm>
          <a:off x="286603" y="190500"/>
          <a:ext cx="11614246" cy="6719824"/>
        </p:xfrm>
        <a:graphic>
          <a:graphicData uri="http://schemas.openxmlformats.org/drawingml/2006/table">
            <a:tbl>
              <a:tblPr>
                <a:tableStyleId>{616DA210-FB5B-4158-B5E0-FEB733F419BA}</a:tableStyleId>
              </a:tblPr>
              <a:tblGrid>
                <a:gridCol w="1436943"/>
                <a:gridCol w="10177303"/>
              </a:tblGrid>
              <a:tr h="1164130">
                <a:tc>
                  <a:txBody>
                    <a:bodyPr/>
                    <a:lstStyle/>
                    <a:p>
                      <a:pPr algn="just">
                        <a:lnSpc>
                          <a:spcPct val="114000"/>
                        </a:lnSpc>
                        <a:spcBef>
                          <a:spcPts val="400"/>
                        </a:spcBef>
                        <a:spcAft>
                          <a:spcPts val="400"/>
                        </a:spcAft>
                      </a:pPr>
                      <a:r>
                        <a:rPr lang="uk-UA" sz="2200" b="1" dirty="0" smtClean="0">
                          <a:effectLst/>
                          <a:latin typeface="Meiryo" panose="020B0604030504040204" pitchFamily="34" charset="-128"/>
                          <a:ea typeface="Meiryo" panose="020B0604030504040204" pitchFamily="34" charset="-128"/>
                          <a:cs typeface="Meiryo" panose="020B0604030504040204" pitchFamily="34" charset="-128"/>
                        </a:rPr>
                        <a:t>Мета</a:t>
                      </a:r>
                      <a:endParaRPr lang="fr-CH" sz="2200" b="1" dirty="0">
                        <a:effectLst/>
                        <a:latin typeface="Meiryo" panose="020B0604030504040204" pitchFamily="34" charset="-128"/>
                        <a:ea typeface="Meiryo" panose="020B0604030504040204" pitchFamily="34" charset="-128"/>
                        <a:cs typeface="Meiryo" panose="020B0604030504040204" pitchFamily="34" charset="-128"/>
                      </a:endParaRPr>
                    </a:p>
                  </a:txBody>
                  <a:tcPr marL="38447" marR="38447" marT="0" marB="0"/>
                </a:tc>
                <a:tc>
                  <a:txBody>
                    <a:bodyPr/>
                    <a:lstStyle/>
                    <a:p>
                      <a:pPr algn="just">
                        <a:lnSpc>
                          <a:spcPct val="114000"/>
                        </a:lnSpc>
                        <a:spcBef>
                          <a:spcPts val="400"/>
                        </a:spcBef>
                        <a:spcAft>
                          <a:spcPts val="400"/>
                        </a:spcAft>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1. Втілення концепції відповідального бізнесу в загальноприйняту практику.</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endParaRPr lang="uk-UA" sz="2000" noProof="0" dirty="0" smtClean="0">
                        <a:effectLst/>
                        <a:latin typeface="Meiryo" panose="020B0604030504040204" pitchFamily="34" charset="-128"/>
                        <a:ea typeface="Meiryo" panose="020B0604030504040204" pitchFamily="34" charset="-128"/>
                        <a:cs typeface="Meiryo" panose="020B0604030504040204" pitchFamily="34" charset="-128"/>
                      </a:endParaRPr>
                    </a:p>
                    <a:p>
                      <a:pPr algn="just">
                        <a:lnSpc>
                          <a:spcPct val="114000"/>
                        </a:lnSpc>
                        <a:spcBef>
                          <a:spcPts val="400"/>
                        </a:spcBef>
                        <a:spcAft>
                          <a:spcPts val="400"/>
                        </a:spcAft>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2.</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Промоція рішень пов'язаних</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із соціально-корпоративною відповідальністю (СКВ) </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та обмін інформацією.</a:t>
                      </a:r>
                    </a:p>
                    <a:p>
                      <a:pPr algn="just">
                        <a:lnSpc>
                          <a:spcPct val="114000"/>
                        </a:lnSpc>
                        <a:spcBef>
                          <a:spcPts val="400"/>
                        </a:spcBef>
                        <a:spcAft>
                          <a:spcPts val="400"/>
                        </a:spcAft>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3. Створення бізнес коаліції.</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endParaRPr lang="uk-UA" sz="2000" noProof="0" dirty="0">
                        <a:effectLst/>
                        <a:latin typeface="Meiryo" panose="020B0604030504040204" pitchFamily="34" charset="-128"/>
                        <a:ea typeface="Meiryo" panose="020B0604030504040204" pitchFamily="34" charset="-128"/>
                        <a:cs typeface="Meiryo" panose="020B0604030504040204" pitchFamily="34" charset="-128"/>
                      </a:endParaRPr>
                    </a:p>
                  </a:txBody>
                  <a:tcPr marL="38447" marR="38447" marT="0" marB="0"/>
                </a:tc>
              </a:tr>
              <a:tr h="2833989">
                <a:tc>
                  <a:txBody>
                    <a:bodyPr/>
                    <a:lstStyle/>
                    <a:p>
                      <a:pPr algn="just">
                        <a:lnSpc>
                          <a:spcPct val="114000"/>
                        </a:lnSpc>
                        <a:spcBef>
                          <a:spcPts val="400"/>
                        </a:spcBef>
                        <a:spcAft>
                          <a:spcPts val="400"/>
                        </a:spcAft>
                      </a:pPr>
                      <a:r>
                        <a:rPr lang="uk-UA" sz="1800" b="1" dirty="0" smtClean="0">
                          <a:effectLst/>
                          <a:latin typeface="Meiryo" panose="020B0604030504040204" pitchFamily="34" charset="-128"/>
                          <a:ea typeface="Meiryo" panose="020B0604030504040204" pitchFamily="34" charset="-128"/>
                          <a:cs typeface="Meiryo" panose="020B0604030504040204" pitchFamily="34" charset="-128"/>
                        </a:rPr>
                        <a:t>Основна діяльність</a:t>
                      </a:r>
                      <a:endParaRPr lang="fr-CH" sz="1800" b="1" dirty="0">
                        <a:effectLst/>
                        <a:latin typeface="Meiryo" panose="020B0604030504040204" pitchFamily="34" charset="-128"/>
                        <a:ea typeface="Meiryo" panose="020B0604030504040204" pitchFamily="34" charset="-128"/>
                        <a:cs typeface="Meiryo" panose="020B0604030504040204" pitchFamily="34" charset="-128"/>
                      </a:endParaRPr>
                    </a:p>
                  </a:txBody>
                  <a:tcPr marL="38447" marR="38447" marT="0" marB="0"/>
                </a:tc>
                <a:tc>
                  <a:txBody>
                    <a:bodyPr/>
                    <a:lstStyle/>
                    <a:p>
                      <a:pPr marL="342900" lvl="0" indent="-342900" algn="just">
                        <a:lnSpc>
                          <a:spcPct val="114000"/>
                        </a:lnSpc>
                        <a:spcBef>
                          <a:spcPts val="400"/>
                        </a:spcBef>
                        <a:spcAft>
                          <a:spcPts val="400"/>
                        </a:spcAft>
                        <a:buFont typeface="Wingdings" panose="05000000000000000000" pitchFamily="2" charset="2"/>
                        <a:buChar cha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Он-лайн</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платформа для</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 матеріалів щодо </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СКВ </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та новин. </a:t>
                      </a:r>
                    </a:p>
                    <a:p>
                      <a:pPr marL="342900" lvl="0" indent="-342900" algn="just">
                        <a:lnSpc>
                          <a:spcPct val="114000"/>
                        </a:lnSpc>
                        <a:spcBef>
                          <a:spcPts val="400"/>
                        </a:spcBef>
                        <a:spcAft>
                          <a:spcPts val="400"/>
                        </a:spcAft>
                        <a:buFont typeface="Wingdings" panose="05000000000000000000" pitchFamily="2" charset="2"/>
                        <a:buChar cha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Первинне дослідження сприйняття </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СКВ</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реалізація та міжгалузеве співробітництво.</a:t>
                      </a:r>
                    </a:p>
                    <a:p>
                      <a:pPr marL="342900" marR="0" lvl="0" indent="-342900" algn="just" defTabSz="457200" rtl="0" eaLnBrk="1" fontAlgn="auto" latinLnBrk="0" hangingPunct="1">
                        <a:lnSpc>
                          <a:spcPct val="114000"/>
                        </a:lnSpc>
                        <a:spcBef>
                          <a:spcPts val="400"/>
                        </a:spcBef>
                        <a:spcAft>
                          <a:spcPts val="400"/>
                        </a:spcAft>
                        <a:buClrTx/>
                        <a:buSzTx/>
                        <a:buFont typeface="Wingdings" panose="05000000000000000000" pitchFamily="2" charset="2"/>
                        <a:buChar char="§"/>
                        <a:tabLst/>
                        <a:defRP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Співпраця щодо </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СКВ</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 в Європі для участі в дискусіях ЄС щодо СКВ.</a:t>
                      </a:r>
                    </a:p>
                    <a:p>
                      <a:pPr marL="342900" lvl="0" indent="-342900" algn="just">
                        <a:lnSpc>
                          <a:spcPct val="114000"/>
                        </a:lnSpc>
                        <a:spcBef>
                          <a:spcPts val="400"/>
                        </a:spcBef>
                        <a:spcAft>
                          <a:spcPts val="400"/>
                        </a:spcAft>
                        <a:buFont typeface="Wingdings" panose="05000000000000000000" pitchFamily="2" charset="2"/>
                        <a:buChar cha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Рейтинг відповідальних компаній.</a:t>
                      </a:r>
                    </a:p>
                    <a:p>
                      <a:pPr marL="342900" lvl="0" indent="-342900" algn="just">
                        <a:lnSpc>
                          <a:spcPct val="114000"/>
                        </a:lnSpc>
                        <a:spcBef>
                          <a:spcPts val="400"/>
                        </a:spcBef>
                        <a:spcAft>
                          <a:spcPts val="400"/>
                        </a:spcAft>
                        <a:buFont typeface="Wingdings" panose="05000000000000000000" pitchFamily="2" charset="2"/>
                        <a:buChar cha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Освітні програми з </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СКВ</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4000"/>
                        </a:lnSpc>
                        <a:spcBef>
                          <a:spcPts val="400"/>
                        </a:spcBef>
                        <a:spcAft>
                          <a:spcPts val="400"/>
                        </a:spcAft>
                        <a:buFont typeface="Wingdings" panose="05000000000000000000" pitchFamily="2" charset="2"/>
                        <a:buChar cha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Співпраця з громадськими організаціями.</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 </a:t>
                      </a:r>
                      <a:endParaRPr lang="uk-UA" sz="2000" noProof="0" dirty="0">
                        <a:effectLst/>
                        <a:latin typeface="Meiryo" panose="020B0604030504040204" pitchFamily="34" charset="-128"/>
                        <a:ea typeface="Meiryo" panose="020B0604030504040204" pitchFamily="34" charset="-128"/>
                        <a:cs typeface="Meiryo" panose="020B0604030504040204" pitchFamily="34" charset="-128"/>
                      </a:endParaRPr>
                    </a:p>
                  </a:txBody>
                  <a:tcPr marL="38447" marR="38447" marT="0" marB="0"/>
                </a:tc>
              </a:tr>
              <a:tr h="1668106">
                <a:tc>
                  <a:txBody>
                    <a:bodyPr/>
                    <a:lstStyle/>
                    <a:p>
                      <a:pPr algn="just">
                        <a:lnSpc>
                          <a:spcPct val="114000"/>
                        </a:lnSpc>
                        <a:spcBef>
                          <a:spcPts val="400"/>
                        </a:spcBef>
                        <a:spcAft>
                          <a:spcPts val="400"/>
                        </a:spcAft>
                      </a:pPr>
                      <a:r>
                        <a:rPr lang="uk-UA" sz="1800" b="1" dirty="0" smtClean="0">
                          <a:effectLst/>
                          <a:latin typeface="Meiryo" panose="020B0604030504040204" pitchFamily="34" charset="-128"/>
                          <a:ea typeface="Meiryo" panose="020B0604030504040204" pitchFamily="34" charset="-128"/>
                          <a:cs typeface="Meiryo" panose="020B0604030504040204" pitchFamily="34" charset="-128"/>
                        </a:rPr>
                        <a:t>Членство</a:t>
                      </a:r>
                      <a:r>
                        <a:rPr lang="en-GB" sz="1800" b="1" dirty="0" smtClean="0">
                          <a:effectLst/>
                          <a:latin typeface="Meiryo" panose="020B0604030504040204" pitchFamily="34" charset="-128"/>
                          <a:ea typeface="Meiryo" panose="020B0604030504040204" pitchFamily="34" charset="-128"/>
                          <a:cs typeface="Meiryo" panose="020B0604030504040204" pitchFamily="34" charset="-128"/>
                        </a:rPr>
                        <a:t> (41)</a:t>
                      </a:r>
                      <a:endParaRPr lang="fr-CH" sz="1800" b="1" dirty="0">
                        <a:effectLst/>
                        <a:latin typeface="Meiryo" panose="020B0604030504040204" pitchFamily="34" charset="-128"/>
                        <a:ea typeface="Meiryo" panose="020B0604030504040204" pitchFamily="34" charset="-128"/>
                        <a:cs typeface="Meiryo" panose="020B0604030504040204" pitchFamily="34" charset="-128"/>
                      </a:endParaRPr>
                    </a:p>
                  </a:txBody>
                  <a:tcPr marL="38447" marR="38447" marT="0" marB="0"/>
                </a:tc>
                <a:tc>
                  <a:txBody>
                    <a:bodyPr/>
                    <a:lstStyle/>
                    <a:p>
                      <a:pPr marL="342900" lvl="0" indent="-342900" algn="just">
                        <a:lnSpc>
                          <a:spcPct val="114000"/>
                        </a:lnSpc>
                        <a:spcBef>
                          <a:spcPts val="400"/>
                        </a:spcBef>
                        <a:spcAft>
                          <a:spcPts val="400"/>
                        </a:spcAft>
                        <a:buFont typeface="Wingdings" panose="05000000000000000000" pitchFamily="2" charset="2"/>
                        <a:buChar char="§"/>
                      </a:pP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Стратегічні партнери – </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міжнародні організації в хімічній, тютюновій, фармацевтичній, електронній, харчовій галузях, галузі товарів споживання та роздрібній галузі. Представлені також великі консалтингові компанії та банки.   </a:t>
                      </a:r>
                    </a:p>
                    <a:p>
                      <a:pPr marL="342900" lvl="0" indent="-342900" algn="just">
                        <a:lnSpc>
                          <a:spcPct val="114000"/>
                        </a:lnSpc>
                        <a:spcBef>
                          <a:spcPts val="400"/>
                        </a:spcBef>
                        <a:spcAft>
                          <a:spcPts val="400"/>
                        </a:spcAft>
                        <a:buFont typeface="Wingdings" panose="05000000000000000000" pitchFamily="2" charset="2"/>
                        <a:buChar char="§"/>
                      </a:pP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Інші партнери </a:t>
                      </a:r>
                      <a:r>
                        <a:rPr lang="uk-UA" sz="2000" baseline="0" noProof="0" dirty="0" smtClean="0">
                          <a:effectLst/>
                          <a:latin typeface="Meiryo" panose="020B0604030504040204" pitchFamily="34" charset="-128"/>
                          <a:ea typeface="Meiryo" panose="020B0604030504040204" pitchFamily="34" charset="-128"/>
                          <a:cs typeface="Meiryo" panose="020B0604030504040204" pitchFamily="34" charset="-128"/>
                        </a:rPr>
                        <a:t>–</a:t>
                      </a:r>
                      <a:r>
                        <a:rPr lang="uk-UA" sz="2000" noProof="0" dirty="0" smtClean="0">
                          <a:effectLst/>
                          <a:latin typeface="Meiryo" panose="020B0604030504040204" pitchFamily="34" charset="-128"/>
                          <a:ea typeface="Meiryo" panose="020B0604030504040204" pitchFamily="34" charset="-128"/>
                          <a:cs typeface="Meiryo" panose="020B0604030504040204" pitchFamily="34" charset="-128"/>
                        </a:rPr>
                        <a:t> науково-дослідні центри, експертні та консультативні групи.  </a:t>
                      </a:r>
                      <a:endParaRPr lang="uk-UA" sz="2000" noProof="0" dirty="0">
                        <a:effectLst/>
                        <a:latin typeface="Meiryo" panose="020B0604030504040204" pitchFamily="34" charset="-128"/>
                        <a:ea typeface="Meiryo" panose="020B0604030504040204" pitchFamily="34" charset="-128"/>
                        <a:cs typeface="Meiryo" panose="020B0604030504040204" pitchFamily="34" charset="-128"/>
                      </a:endParaRPr>
                    </a:p>
                  </a:txBody>
                  <a:tcPr marL="38447" marR="38447" marT="0" marB="0"/>
                </a:tc>
              </a:tr>
            </a:tbl>
          </a:graphicData>
        </a:graphic>
      </p:graphicFrame>
    </p:spTree>
    <p:extLst>
      <p:ext uri="{BB962C8B-B14F-4D97-AF65-F5344CB8AC3E}">
        <p14:creationId xmlns:p14="http://schemas.microsoft.com/office/powerpoint/2010/main" xmlns="" val="3333024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2039" y="643160"/>
            <a:ext cx="8911687" cy="1280890"/>
          </a:xfrm>
        </p:spPr>
        <p:txBody>
          <a:bodyPr>
            <a:normAutofit fontScale="90000"/>
          </a:bodyPr>
          <a:lstStyle/>
          <a:p>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Бізнес-кейс</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de-CH"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 рада </a:t>
            </a:r>
            <a:r>
              <a:rPr lang="uk-UA" b="1" dirty="0">
                <a:solidFill>
                  <a:schemeClr val="accent3"/>
                </a:solidFill>
                <a:latin typeface="Meiryo" panose="020B0604030504040204" pitchFamily="34" charset="-128"/>
                <a:ea typeface="Meiryo" panose="020B0604030504040204" pitchFamily="34" charset="-128"/>
                <a:cs typeface="Meiryo" panose="020B0604030504040204" pitchFamily="34" charset="-128"/>
              </a:rPr>
              <a:t>с</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талого розвитку Чехії </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uk-UA" b="1"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прибл</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1995)</a:t>
            </a:r>
            <a:r>
              <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rPr>
              <a:t/>
            </a:r>
            <a:br>
              <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rPr>
            </a:b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5" name="Groupe 4"/>
          <p:cNvGrpSpPr/>
          <p:nvPr/>
        </p:nvGrpSpPr>
        <p:grpSpPr>
          <a:xfrm>
            <a:off x="9645788" y="6263597"/>
            <a:ext cx="2326814" cy="564717"/>
            <a:chOff x="9645788" y="6263597"/>
            <a:chExt cx="2326814" cy="564717"/>
          </a:xfrm>
        </p:grpSpPr>
        <p:pic>
          <p:nvPicPr>
            <p:cNvPr id="6" name="Image 5" descr="C:\Users\Civiliste 2.kzein-HP.000\Desktop\Admin\SBA log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7" name="Image 6"/>
            <p:cNvPicPr>
              <a:picLocks noChangeAspect="1"/>
            </p:cNvPicPr>
            <p:nvPr/>
          </p:nvPicPr>
          <p:blipFill rotWithShape="1">
            <a:blip r:embed="rId3" cstate="print"/>
            <a:srcRect l="3318" t="13045" r="83156" b="68700"/>
            <a:stretch/>
          </p:blipFill>
          <p:spPr>
            <a:xfrm>
              <a:off x="9645788" y="6263597"/>
              <a:ext cx="705897" cy="564717"/>
            </a:xfrm>
            <a:prstGeom prst="rect">
              <a:avLst/>
            </a:prstGeom>
          </p:spPr>
        </p:pic>
        <p:pic>
          <p:nvPicPr>
            <p:cNvPr id="8" name="Image 7"/>
            <p:cNvPicPr>
              <a:picLocks noChangeAspect="1"/>
            </p:cNvPicPr>
            <p:nvPr/>
          </p:nvPicPr>
          <p:blipFill>
            <a:blip r:embed="rId4" cstate="print"/>
            <a:stretch>
              <a:fillRect/>
            </a:stretch>
          </p:blipFill>
          <p:spPr>
            <a:xfrm>
              <a:off x="10351685" y="6317736"/>
              <a:ext cx="473037" cy="473037"/>
            </a:xfrm>
            <a:prstGeom prst="rect">
              <a:avLst/>
            </a:prstGeom>
          </p:spPr>
        </p:pic>
      </p:grpSp>
      <p:pic>
        <p:nvPicPr>
          <p:cNvPr id="6157" name="Picture 13" descr="http://www.wbcsd.org/rootressources/epicture/796/image/bsb.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45836"/>
          <a:stretch/>
        </p:blipFill>
        <p:spPr bwMode="auto">
          <a:xfrm>
            <a:off x="2432752" y="2933630"/>
            <a:ext cx="7213036" cy="1959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0246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2059298192"/>
              </p:ext>
            </p:extLst>
          </p:nvPr>
        </p:nvGraphicFramePr>
        <p:xfrm>
          <a:off x="240353" y="163768"/>
          <a:ext cx="11696700" cy="6859905"/>
        </p:xfrm>
        <a:graphic>
          <a:graphicData uri="http://schemas.openxmlformats.org/drawingml/2006/table">
            <a:tbl>
              <a:tblPr>
                <a:tableStyleId>{616DA210-FB5B-4158-B5E0-FEB733F419BA}</a:tableStyleId>
              </a:tblPr>
              <a:tblGrid>
                <a:gridCol w="1587500"/>
                <a:gridCol w="10109200"/>
              </a:tblGrid>
              <a:tr h="709688">
                <a:tc>
                  <a:txBody>
                    <a:bodyPr/>
                    <a:lstStyle/>
                    <a:p>
                      <a:pPr algn="just">
                        <a:lnSpc>
                          <a:spcPct val="107000"/>
                        </a:lnSpc>
                        <a:spcAft>
                          <a:spcPts val="0"/>
                        </a:spcAft>
                      </a:pPr>
                      <a:r>
                        <a:rPr lang="uk-UA" sz="2200" b="1" noProof="0" dirty="0" smtClean="0">
                          <a:effectLst/>
                          <a:latin typeface="Meiryo" panose="020B0604030504040204" pitchFamily="34" charset="-128"/>
                          <a:ea typeface="Meiryo" panose="020B0604030504040204" pitchFamily="34" charset="-128"/>
                          <a:cs typeface="Meiryo" panose="020B0604030504040204" pitchFamily="34" charset="-128"/>
                        </a:rPr>
                        <a:t>Бачення</a:t>
                      </a:r>
                      <a:endParaRPr lang="en-GB" sz="2200" b="1" noProof="0"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algn="just">
                        <a:lnSpc>
                          <a:spcPct val="107000"/>
                        </a:lnSpc>
                        <a:spcAft>
                          <a:spcPts val="0"/>
                        </a:spcAft>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Довгостроковий бізнес, що відповідає сучасним вимогам суспільства,</a:t>
                      </a:r>
                      <a:r>
                        <a:rPr lang="uk-UA" sz="2200" kern="1200" baseline="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з високим рівнем конкурентоспроможності </a:t>
                      </a:r>
                      <a:r>
                        <a:rPr lang="uk-UA" sz="2200" kern="1200" baseline="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 забезпечення процвітання країни</a:t>
                      </a:r>
                      <a:r>
                        <a:rPr lang="en-GB" sz="2200" kern="1200" baseline="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endParaRPr lang="en-GB" sz="2200" kern="1200" noProof="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r>
              <a:tr h="1455482">
                <a:tc>
                  <a:txBody>
                    <a:bodyPr/>
                    <a:lstStyle/>
                    <a:p>
                      <a:pPr algn="just">
                        <a:lnSpc>
                          <a:spcPct val="107000"/>
                        </a:lnSpc>
                        <a:spcAft>
                          <a:spcPts val="0"/>
                        </a:spcAft>
                      </a:pPr>
                      <a:r>
                        <a:rPr lang="uk-UA" sz="2200" b="1" noProof="0" dirty="0" smtClean="0">
                          <a:effectLst/>
                          <a:latin typeface="Meiryo" panose="020B0604030504040204" pitchFamily="34" charset="-128"/>
                          <a:ea typeface="Meiryo" panose="020B0604030504040204" pitchFamily="34" charset="-128"/>
                          <a:cs typeface="Meiryo" panose="020B0604030504040204" pitchFamily="34" charset="-128"/>
                        </a:rPr>
                        <a:t>Місія</a:t>
                      </a:r>
                      <a:endParaRPr lang="en-GB" sz="2200" b="1" noProof="0"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marL="342900" lvl="0" indent="-342900" algn="just">
                        <a:lnSpc>
                          <a:spcPct val="115000"/>
                        </a:lnSpc>
                        <a:spcAft>
                          <a:spcPts val="0"/>
                        </a:spcAft>
                        <a:buFont typeface="+mj-lt"/>
                        <a:buAutoNum type="arabicPeriod"/>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Визначення змін щодо сталого розвитку</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 СКВ бізнесу</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5000"/>
                        </a:lnSpc>
                        <a:spcAft>
                          <a:spcPts val="0"/>
                        </a:spcAft>
                        <a:buFont typeface="+mj-lt"/>
                        <a:buAutoNum type="arabicPeriod"/>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Розвиток законодавчої бази для підтримки сталого розвитку бізнесу</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p>
                    <a:p>
                      <a:pPr marL="342900" lvl="0" indent="-342900" algn="just">
                        <a:lnSpc>
                          <a:spcPct val="115000"/>
                        </a:lnSpc>
                        <a:spcAft>
                          <a:spcPts val="0"/>
                        </a:spcAft>
                        <a:buFont typeface="+mj-lt"/>
                        <a:buAutoNum type="arabicPeriod"/>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Підтримка малих та середніх підприємств</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5000"/>
                        </a:lnSpc>
                        <a:spcAft>
                          <a:spcPts val="0"/>
                        </a:spcAft>
                        <a:buFont typeface="+mj-lt"/>
                        <a:buAutoNum type="arabicPeriod"/>
                      </a:pP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Підвищення наукових та економічних знань </a:t>
                      </a:r>
                      <a:r>
                        <a:rPr lang="uk-UA" sz="220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щодо бізнесу та сталого розвитку</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endParaRPr lang="en-GB" sz="2200" kern="1200" noProof="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r>
              <a:tr h="2246133">
                <a:tc>
                  <a:txBody>
                    <a:bodyPr/>
                    <a:lstStyle/>
                    <a:p>
                      <a:pPr algn="just">
                        <a:lnSpc>
                          <a:spcPct val="107000"/>
                        </a:lnSpc>
                        <a:spcAft>
                          <a:spcPts val="0"/>
                        </a:spcAft>
                      </a:pPr>
                      <a:r>
                        <a:rPr lang="uk-UA" sz="2000" b="1" noProof="0" dirty="0" smtClean="0">
                          <a:effectLst/>
                          <a:latin typeface="Meiryo" panose="020B0604030504040204" pitchFamily="34" charset="-128"/>
                          <a:ea typeface="Meiryo" panose="020B0604030504040204" pitchFamily="34" charset="-128"/>
                          <a:cs typeface="Meiryo" panose="020B0604030504040204" pitchFamily="34" charset="-128"/>
                        </a:rPr>
                        <a:t>Основна діяльність</a:t>
                      </a:r>
                      <a:endParaRPr lang="en-GB" sz="2000" b="1" noProof="0"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marL="342900" lvl="0" indent="-342900" algn="just">
                        <a:lnSpc>
                          <a:spcPct val="115000"/>
                        </a:lnSpc>
                        <a:spcAft>
                          <a:spcPts val="0"/>
                        </a:spcAft>
                        <a:buFont typeface="Garamond" panose="02020404030301010803" pitchFamily="18" charset="0"/>
                        <a:buChar char="-"/>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Розповсюдження успішних бізнес кейсів та прикладів</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p>
                    <a:p>
                      <a:pPr marL="342900" lvl="0" indent="-342900" algn="just">
                        <a:lnSpc>
                          <a:spcPct val="115000"/>
                        </a:lnSpc>
                        <a:spcAft>
                          <a:spcPts val="0"/>
                        </a:spcAft>
                        <a:buFont typeface="Garamond" panose="02020404030301010803" pitchFamily="18" charset="0"/>
                        <a:buChar char="-"/>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Складання інвентаризацій промислових відходів</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5000"/>
                        </a:lnSpc>
                        <a:spcAft>
                          <a:spcPts val="0"/>
                        </a:spcAft>
                        <a:buFont typeface="Garamond" panose="02020404030301010803" pitchFamily="18" charset="0"/>
                        <a:buChar char="-"/>
                      </a:pP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Cooperation with academia to inform students about CSR. </a:t>
                      </a:r>
                    </a:p>
                    <a:p>
                      <a:pPr marL="342900" marR="0" lvl="0" indent="-342900" algn="just" defTabSz="457200" rtl="0" eaLnBrk="1" fontAlgn="auto" latinLnBrk="0" hangingPunct="1">
                        <a:lnSpc>
                          <a:spcPct val="115000"/>
                        </a:lnSpc>
                        <a:spcBef>
                          <a:spcPts val="0"/>
                        </a:spcBef>
                        <a:spcAft>
                          <a:spcPts val="0"/>
                        </a:spcAft>
                        <a:buClrTx/>
                        <a:buSzTx/>
                        <a:buFont typeface="Garamond" panose="02020404030301010803" pitchFamily="18" charset="0"/>
                        <a:buChar char="-"/>
                        <a:tabLst/>
                        <a:defRPr/>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Дослідницькі та</a:t>
                      </a:r>
                      <a:r>
                        <a:rPr lang="uk-UA" sz="2200" kern="1200" baseline="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пілотні проекти з чистих технологій та практик</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p>
                    <a:p>
                      <a:pPr marL="342900" marR="0" lvl="0" indent="-342900" algn="just" defTabSz="457200" rtl="0" eaLnBrk="1" fontAlgn="auto" latinLnBrk="0" hangingPunct="1">
                        <a:lnSpc>
                          <a:spcPct val="115000"/>
                        </a:lnSpc>
                        <a:spcBef>
                          <a:spcPts val="0"/>
                        </a:spcBef>
                        <a:spcAft>
                          <a:spcPts val="0"/>
                        </a:spcAft>
                        <a:buClrTx/>
                        <a:buSzTx/>
                        <a:buFont typeface="Garamond" panose="02020404030301010803" pitchFamily="18" charset="0"/>
                        <a:buChar char="-"/>
                        <a:tabLst/>
                        <a:defRPr/>
                      </a:pPr>
                      <a:r>
                        <a:rPr lang="uk-UA"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Підтримка програми</a:t>
                      </a:r>
                      <a:r>
                        <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WBCSD Action 2020 </a:t>
                      </a: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 розповсюдження публікацій</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навчальних матеріалів для членів он-лайн платформи</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endParaRPr lang="en-GB" sz="2200" kern="1200" noProof="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r>
              <a:tr h="727741">
                <a:tc>
                  <a:txBody>
                    <a:bodyPr/>
                    <a:lstStyle/>
                    <a:p>
                      <a:pPr algn="just">
                        <a:lnSpc>
                          <a:spcPct val="107000"/>
                        </a:lnSpc>
                        <a:spcAft>
                          <a:spcPts val="0"/>
                        </a:spcAft>
                      </a:pPr>
                      <a:r>
                        <a:rPr lang="uk-UA" sz="2200" b="1" noProof="0" dirty="0" smtClean="0">
                          <a:effectLst/>
                          <a:latin typeface="Meiryo" panose="020B0604030504040204" pitchFamily="34" charset="-128"/>
                          <a:ea typeface="Meiryo" panose="020B0604030504040204" pitchFamily="34" charset="-128"/>
                          <a:cs typeface="Meiryo" panose="020B0604030504040204" pitchFamily="34" charset="-128"/>
                        </a:rPr>
                        <a:t>Членство</a:t>
                      </a:r>
                      <a:r>
                        <a:rPr lang="en-GB" sz="2200" b="1" noProof="0" dirty="0" smtClean="0">
                          <a:effectLst/>
                          <a:latin typeface="Meiryo" panose="020B0604030504040204" pitchFamily="34" charset="-128"/>
                          <a:ea typeface="Meiryo" panose="020B0604030504040204" pitchFamily="34" charset="-128"/>
                          <a:cs typeface="Meiryo" panose="020B0604030504040204" pitchFamily="34" charset="-128"/>
                        </a:rPr>
                        <a:t> (17)</a:t>
                      </a:r>
                      <a:endParaRPr lang="en-GB" sz="2200" b="1" noProof="0" dirty="0">
                        <a:effectLst/>
                        <a:latin typeface="Meiryo" panose="020B0604030504040204" pitchFamily="34" charset="-128"/>
                        <a:ea typeface="Meiryo" panose="020B0604030504040204" pitchFamily="34" charset="-128"/>
                        <a:cs typeface="Meiryo" panose="020B0604030504040204" pitchFamily="34" charset="-128"/>
                      </a:endParaRPr>
                    </a:p>
                  </a:txBody>
                  <a:tcPr marL="68580" marR="68580" marT="0" marB="0"/>
                </a:tc>
                <a:tc>
                  <a:txBody>
                    <a:bodyPr/>
                    <a:lstStyle/>
                    <a:p>
                      <a:pPr marL="342900" lvl="0" indent="-342900" algn="just">
                        <a:lnSpc>
                          <a:spcPct val="115000"/>
                        </a:lnSpc>
                        <a:spcAft>
                          <a:spcPts val="0"/>
                        </a:spcAft>
                        <a:buFont typeface="Garamond" panose="02020404030301010803" pitchFamily="18" charset="0"/>
                        <a:buChar char="-"/>
                      </a:pP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Великі</a:t>
                      </a:r>
                      <a:r>
                        <a:rPr lang="uk-UA" sz="220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консалтингові компанії</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аудитори</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постачальники енергії</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 місцеві організації</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p>
                    <a:p>
                      <a:pPr marL="342900" lvl="0" indent="-342900" algn="just">
                        <a:lnSpc>
                          <a:spcPct val="115000"/>
                        </a:lnSpc>
                        <a:spcAft>
                          <a:spcPts val="0"/>
                        </a:spcAft>
                        <a:buFont typeface="Garamond" panose="02020404030301010803" pitchFamily="18" charset="0"/>
                        <a:buChar char="-"/>
                      </a:pPr>
                      <a:r>
                        <a:rPr lang="uk-UA"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Членство в мережі дозволяє відокремитись від конкурентів</a:t>
                      </a:r>
                      <a:r>
                        <a:rPr lang="en-GB" sz="220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endParaRPr lang="en-GB" sz="2200" kern="1200" dirty="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L="114300" marR="114300" marT="0" marB="0"/>
                </a:tc>
              </a:tr>
            </a:tbl>
          </a:graphicData>
        </a:graphic>
      </p:graphicFrame>
    </p:spTree>
    <p:extLst>
      <p:ext uri="{BB962C8B-B14F-4D97-AF65-F5344CB8AC3E}">
        <p14:creationId xmlns:p14="http://schemas.microsoft.com/office/powerpoint/2010/main" xmlns="" val="2869017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lèche droite 13"/>
          <p:cNvSpPr/>
          <p:nvPr/>
        </p:nvSpPr>
        <p:spPr>
          <a:xfrm>
            <a:off x="92214" y="2916621"/>
            <a:ext cx="12110294" cy="867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9077447" y="1858541"/>
            <a:ext cx="2869171" cy="316226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22" name="Rectangle 21"/>
          <p:cNvSpPr/>
          <p:nvPr/>
        </p:nvSpPr>
        <p:spPr>
          <a:xfrm>
            <a:off x="3124083" y="1864820"/>
            <a:ext cx="2869171" cy="316226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21" name="Rectangle 20"/>
          <p:cNvSpPr/>
          <p:nvPr/>
        </p:nvSpPr>
        <p:spPr>
          <a:xfrm>
            <a:off x="166248" y="1858541"/>
            <a:ext cx="2869171" cy="316226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12" name="Rectangle 11"/>
          <p:cNvSpPr/>
          <p:nvPr/>
        </p:nvSpPr>
        <p:spPr>
          <a:xfrm>
            <a:off x="6100765" y="1858541"/>
            <a:ext cx="2869171" cy="316226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4" name="Titre 1"/>
          <p:cNvSpPr>
            <a:spLocks noGrp="1"/>
          </p:cNvSpPr>
          <p:nvPr>
            <p:ph type="title"/>
          </p:nvPr>
        </p:nvSpPr>
        <p:spPr>
          <a:xfrm>
            <a:off x="135577" y="456967"/>
            <a:ext cx="11837025" cy="883740"/>
          </a:xfrm>
        </p:spPr>
        <p:txBody>
          <a:bodyPr>
            <a:normAutofit/>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Кроки щодо становлення БЕМ</a:t>
            </a:r>
            <a:endParaRPr lang="fr-CH" b="1" cap="small"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5" name="ZoneTexte 4"/>
          <p:cNvSpPr txBox="1"/>
          <p:nvPr/>
        </p:nvSpPr>
        <p:spPr>
          <a:xfrm>
            <a:off x="307146" y="2130468"/>
            <a:ext cx="2587374" cy="2197396"/>
          </a:xfrm>
          <a:prstGeom prst="rect">
            <a:avLst/>
          </a:prstGeom>
          <a:noFill/>
          <a:ln>
            <a:noFill/>
          </a:ln>
        </p:spPr>
        <p:txBody>
          <a:bodyPr wrap="square" rtlCol="0">
            <a:spAutoFit/>
          </a:bodyPr>
          <a:lstStyle/>
          <a:p>
            <a:pPr algn="ctr">
              <a:lnSpc>
                <a:spcPct val="114000"/>
              </a:lnSpc>
              <a:spcBef>
                <a:spcPts val="300"/>
              </a:spcBef>
              <a:spcAft>
                <a:spcPts val="300"/>
              </a:spcAft>
            </a:pPr>
            <a:r>
              <a:rPr lang="uk-UA" sz="2400" b="1" dirty="0" smtClean="0">
                <a:latin typeface="Meiryo" panose="020B0604030504040204" pitchFamily="34" charset="-128"/>
                <a:ea typeface="Meiryo" panose="020B0604030504040204" pitchFamily="34" charset="-128"/>
                <a:cs typeface="Meiryo" panose="020B0604030504040204" pitchFamily="34" charset="-128"/>
              </a:rPr>
              <a:t>Базове дослідження </a:t>
            </a:r>
            <a:r>
              <a:rPr lang="uk-UA" sz="2400" dirty="0" smtClean="0">
                <a:latin typeface="Meiryo" panose="020B0604030504040204" pitchFamily="34" charset="-128"/>
                <a:ea typeface="Meiryo" panose="020B0604030504040204" pitchFamily="34" charset="-128"/>
                <a:cs typeface="Meiryo" panose="020B0604030504040204" pitchFamily="34" charset="-128"/>
              </a:rPr>
              <a:t>для аналізу стану РЕЧВ в країні</a:t>
            </a:r>
            <a:endParaRPr lang="fr-CH" sz="2400" dirty="0">
              <a:latin typeface="Meiryo" panose="020B0604030504040204" pitchFamily="34" charset="-128"/>
              <a:ea typeface="Meiryo" panose="020B0604030504040204" pitchFamily="34" charset="-128"/>
              <a:cs typeface="Meiryo" panose="020B0604030504040204" pitchFamily="34" charset="-128"/>
            </a:endParaRPr>
          </a:p>
        </p:txBody>
      </p:sp>
      <p:sp>
        <p:nvSpPr>
          <p:cNvPr id="6" name="ZoneTexte 5"/>
          <p:cNvSpPr txBox="1"/>
          <p:nvPr/>
        </p:nvSpPr>
        <p:spPr>
          <a:xfrm>
            <a:off x="3204984" y="1981383"/>
            <a:ext cx="2812332" cy="2197396"/>
          </a:xfrm>
          <a:prstGeom prst="rect">
            <a:avLst/>
          </a:prstGeom>
          <a:noFill/>
          <a:ln>
            <a:noFill/>
          </a:ln>
        </p:spPr>
        <p:txBody>
          <a:bodyPr wrap="square" rtlCol="0">
            <a:spAutoFit/>
          </a:bodyPr>
          <a:lstStyle/>
          <a:p>
            <a:pPr algn="ctr">
              <a:lnSpc>
                <a:spcPct val="114000"/>
              </a:lnSpc>
              <a:spcBef>
                <a:spcPts val="300"/>
              </a:spcBef>
              <a:spcAft>
                <a:spcPts val="300"/>
              </a:spcAft>
            </a:pPr>
            <a:r>
              <a:rPr lang="uk-UA" sz="2400" b="1" dirty="0" smtClean="0">
                <a:latin typeface="Meiryo" panose="020B0604030504040204" pitchFamily="34" charset="-128"/>
                <a:ea typeface="Meiryo" panose="020B0604030504040204" pitchFamily="34" charset="-128"/>
                <a:cs typeface="Meiryo" panose="020B0604030504040204" pitchFamily="34" charset="-128"/>
              </a:rPr>
              <a:t>Зустрічі</a:t>
            </a:r>
            <a:r>
              <a:rPr lang="en-GB" sz="2400" b="1" dirty="0" smtClean="0">
                <a:latin typeface="Meiryo" panose="020B0604030504040204" pitchFamily="34" charset="-128"/>
                <a:ea typeface="Meiryo" panose="020B0604030504040204" pitchFamily="34" charset="-128"/>
                <a:cs typeface="Meiryo" panose="020B0604030504040204" pitchFamily="34" charset="-128"/>
              </a:rPr>
              <a:t/>
            </a:r>
            <a:br>
              <a:rPr lang="en-GB" sz="2400" b="1" dirty="0" smtClean="0">
                <a:latin typeface="Meiryo" panose="020B0604030504040204" pitchFamily="34" charset="-128"/>
                <a:ea typeface="Meiryo" panose="020B0604030504040204" pitchFamily="34" charset="-128"/>
                <a:cs typeface="Meiryo" panose="020B0604030504040204" pitchFamily="34" charset="-128"/>
              </a:rPr>
            </a:br>
            <a:r>
              <a:rPr lang="uk-UA" sz="2400" dirty="0" smtClean="0">
                <a:latin typeface="Meiryo" panose="020B0604030504040204" pitchFamily="34" charset="-128"/>
                <a:ea typeface="Meiryo" panose="020B0604030504040204" pitchFamily="34" charset="-128"/>
                <a:cs typeface="Meiryo" panose="020B0604030504040204" pitchFamily="34" charset="-128"/>
              </a:rPr>
              <a:t>з компаніями для визначення лідерів для участі в БЕМ</a:t>
            </a:r>
            <a:endParaRPr lang="fr-CH" sz="2400" dirty="0">
              <a:latin typeface="Meiryo" panose="020B0604030504040204" pitchFamily="34" charset="-128"/>
              <a:ea typeface="Meiryo" panose="020B0604030504040204" pitchFamily="34" charset="-128"/>
              <a:cs typeface="Meiryo" panose="020B0604030504040204" pitchFamily="34" charset="-128"/>
            </a:endParaRPr>
          </a:p>
        </p:txBody>
      </p:sp>
      <p:sp>
        <p:nvSpPr>
          <p:cNvPr id="7" name="ZoneTexte 6"/>
          <p:cNvSpPr txBox="1"/>
          <p:nvPr/>
        </p:nvSpPr>
        <p:spPr>
          <a:xfrm>
            <a:off x="6124827" y="1919962"/>
            <a:ext cx="2869170" cy="3109697"/>
          </a:xfrm>
          <a:prstGeom prst="rect">
            <a:avLst/>
          </a:prstGeom>
          <a:noFill/>
          <a:ln>
            <a:noFill/>
          </a:ln>
        </p:spPr>
        <p:txBody>
          <a:bodyPr wrap="square" rtlCol="0">
            <a:spAutoFit/>
          </a:bodyPr>
          <a:lstStyle/>
          <a:p>
            <a:pPr algn="ctr">
              <a:lnSpc>
                <a:spcPct val="114000"/>
              </a:lnSpc>
              <a:spcBef>
                <a:spcPts val="300"/>
              </a:spcBef>
              <a:spcAft>
                <a:spcPts val="300"/>
              </a:spcAft>
            </a:pPr>
            <a:r>
              <a:rPr lang="uk-UA" sz="2400" b="1" dirty="0" smtClean="0">
                <a:latin typeface="Meiryo" panose="020B0604030504040204" pitchFamily="34" charset="-128"/>
                <a:ea typeface="Meiryo" panose="020B0604030504040204" pitchFamily="34" charset="-128"/>
                <a:cs typeface="Meiryo" panose="020B0604030504040204" pitchFamily="34" charset="-128"/>
              </a:rPr>
              <a:t>Створення незалежної мережі, </a:t>
            </a:r>
            <a:r>
              <a:rPr lang="uk-UA" sz="2000" dirty="0" smtClean="0">
                <a:latin typeface="Meiryo" panose="020B0604030504040204" pitchFamily="34" charset="-128"/>
                <a:ea typeface="Meiryo" panose="020B0604030504040204" pitchFamily="34" charset="-128"/>
                <a:cs typeface="Meiryo" panose="020B0604030504040204" pitchFamily="34" charset="-128"/>
              </a:rPr>
              <a:t>включаючи бачення</a:t>
            </a:r>
            <a:r>
              <a:rPr lang="en-GB" sz="2000" dirty="0" smtClean="0">
                <a:latin typeface="Meiryo" panose="020B0604030504040204" pitchFamily="34" charset="-128"/>
                <a:ea typeface="Meiryo" panose="020B0604030504040204" pitchFamily="34" charset="-128"/>
                <a:cs typeface="Meiryo" panose="020B0604030504040204" pitchFamily="34" charset="-128"/>
              </a:rPr>
              <a:t>, </a:t>
            </a:r>
            <a:r>
              <a:rPr lang="uk-UA" sz="2000" dirty="0" smtClean="0">
                <a:latin typeface="Meiryo" panose="020B0604030504040204" pitchFamily="34" charset="-128"/>
                <a:ea typeface="Meiryo" panose="020B0604030504040204" pitchFamily="34" charset="-128"/>
                <a:cs typeface="Meiryo" panose="020B0604030504040204" pitchFamily="34" charset="-128"/>
              </a:rPr>
              <a:t>критерії членства, стратегію</a:t>
            </a:r>
            <a:r>
              <a:rPr lang="en-US" sz="2000" dirty="0" smtClean="0">
                <a:latin typeface="Meiryo" panose="020B0604030504040204" pitchFamily="34" charset="-128"/>
                <a:ea typeface="Meiryo" panose="020B0604030504040204" pitchFamily="34" charset="-128"/>
                <a:cs typeface="Meiryo" panose="020B0604030504040204" pitchFamily="34" charset="-128"/>
              </a:rPr>
              <a:t> </a:t>
            </a:r>
            <a:r>
              <a:rPr lang="uk-UA" sz="2000" dirty="0" smtClean="0">
                <a:latin typeface="Meiryo" panose="020B0604030504040204" pitchFamily="34" charset="-128"/>
                <a:ea typeface="Meiryo" panose="020B0604030504040204" pitchFamily="34" charset="-128"/>
                <a:cs typeface="Meiryo" panose="020B0604030504040204" pitchFamily="34" charset="-128"/>
              </a:rPr>
              <a:t>розповсюдження ідей</a:t>
            </a:r>
            <a:endParaRPr lang="fr-CH" sz="2000" dirty="0">
              <a:latin typeface="Meiryo" panose="020B0604030504040204" pitchFamily="34" charset="-128"/>
              <a:ea typeface="Meiryo" panose="020B0604030504040204" pitchFamily="34" charset="-128"/>
              <a:cs typeface="Meiryo" panose="020B0604030504040204" pitchFamily="34" charset="-128"/>
            </a:endParaRPr>
          </a:p>
        </p:txBody>
      </p:sp>
      <p:sp>
        <p:nvSpPr>
          <p:cNvPr id="8" name="ZoneTexte 7"/>
          <p:cNvSpPr txBox="1"/>
          <p:nvPr/>
        </p:nvSpPr>
        <p:spPr>
          <a:xfrm>
            <a:off x="9180620" y="2341636"/>
            <a:ext cx="2662824" cy="2197396"/>
          </a:xfrm>
          <a:prstGeom prst="rect">
            <a:avLst/>
          </a:prstGeom>
          <a:noFill/>
          <a:ln>
            <a:noFill/>
          </a:ln>
        </p:spPr>
        <p:txBody>
          <a:bodyPr wrap="square" rtlCol="0">
            <a:spAutoFit/>
          </a:bodyPr>
          <a:lstStyle/>
          <a:p>
            <a:pPr algn="ctr">
              <a:lnSpc>
                <a:spcPct val="114000"/>
              </a:lnSpc>
              <a:spcBef>
                <a:spcPts val="300"/>
              </a:spcBef>
              <a:spcAft>
                <a:spcPts val="300"/>
              </a:spcAft>
            </a:pPr>
            <a:r>
              <a:rPr lang="uk-UA" sz="2400" b="1" dirty="0" smtClean="0">
                <a:latin typeface="Meiryo" panose="020B0604030504040204" pitchFamily="34" charset="-128"/>
                <a:ea typeface="Meiryo" panose="020B0604030504040204" pitchFamily="34" charset="-128"/>
                <a:cs typeface="Meiryo" panose="020B0604030504040204" pitchFamily="34" charset="-128"/>
              </a:rPr>
              <a:t>Аналіз джерел </a:t>
            </a:r>
            <a:r>
              <a:rPr lang="uk-UA" sz="2400" b="1" dirty="0" err="1" smtClean="0">
                <a:latin typeface="Meiryo" panose="020B0604030504040204" pitchFamily="34" charset="-128"/>
                <a:ea typeface="Meiryo" panose="020B0604030504040204" pitchFamily="34" charset="-128"/>
                <a:cs typeface="Meiryo" panose="020B0604030504040204" pitchFamily="34" charset="-128"/>
              </a:rPr>
              <a:t>фінансування</a:t>
            </a:r>
            <a:r>
              <a:rPr lang="uk-UA" sz="2400" dirty="0" err="1" smtClean="0">
                <a:latin typeface="Meiryo" panose="020B0604030504040204" pitchFamily="34" charset="-128"/>
                <a:ea typeface="Meiryo" panose="020B0604030504040204" pitchFamily="34" charset="-128"/>
                <a:cs typeface="Meiryo" panose="020B0604030504040204" pitchFamily="34" charset="-128"/>
              </a:rPr>
              <a:t>та</a:t>
            </a:r>
            <a:r>
              <a:rPr lang="uk-UA" sz="2400" dirty="0" smtClean="0">
                <a:latin typeface="Meiryo" panose="020B0604030504040204" pitchFamily="34" charset="-128"/>
                <a:ea typeface="Meiryo" panose="020B0604030504040204" pitchFamily="34" charset="-128"/>
                <a:cs typeface="Meiryo" panose="020B0604030504040204" pitchFamily="34" charset="-128"/>
              </a:rPr>
              <a:t> зв’язок з відповідними інституціями</a:t>
            </a:r>
            <a:endParaRPr lang="fr-CH" sz="2400" dirty="0">
              <a:latin typeface="Meiryo" panose="020B0604030504040204" pitchFamily="34" charset="-128"/>
              <a:ea typeface="Meiryo" panose="020B0604030504040204" pitchFamily="34" charset="-128"/>
              <a:cs typeface="Meiryo" panose="020B0604030504040204" pitchFamily="34" charset="-128"/>
            </a:endParaRPr>
          </a:p>
        </p:txBody>
      </p:sp>
      <p:grpSp>
        <p:nvGrpSpPr>
          <p:cNvPr id="17" name="Groupe 16"/>
          <p:cNvGrpSpPr/>
          <p:nvPr/>
        </p:nvGrpSpPr>
        <p:grpSpPr>
          <a:xfrm>
            <a:off x="9645788" y="6263597"/>
            <a:ext cx="2326814" cy="564717"/>
            <a:chOff x="9645788" y="6263597"/>
            <a:chExt cx="2326814" cy="564717"/>
          </a:xfrm>
        </p:grpSpPr>
        <p:pic>
          <p:nvPicPr>
            <p:cNvPr id="18" name="Image 17"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9" name="Image 18"/>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20" name="Image 19"/>
            <p:cNvPicPr>
              <a:picLocks noChangeAspect="1"/>
            </p:cNvPicPr>
            <p:nvPr/>
          </p:nvPicPr>
          <p:blipFill>
            <a:blip r:embed="rId5"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2058325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912037" y="1048951"/>
            <a:ext cx="4608968" cy="4845117"/>
          </a:xfrm>
          <a:prstGeom prst="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p>
        </p:txBody>
      </p:sp>
      <p:sp>
        <p:nvSpPr>
          <p:cNvPr id="5" name="Rectangle 4"/>
          <p:cNvSpPr/>
          <p:nvPr/>
        </p:nvSpPr>
        <p:spPr>
          <a:xfrm>
            <a:off x="631371" y="1048951"/>
            <a:ext cx="4601029" cy="48816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p>
        </p:txBody>
      </p:sp>
      <p:sp>
        <p:nvSpPr>
          <p:cNvPr id="3" name="Espace réservé du contenu 2"/>
          <p:cNvSpPr>
            <a:spLocks noGrp="1"/>
          </p:cNvSpPr>
          <p:nvPr>
            <p:ph idx="1"/>
          </p:nvPr>
        </p:nvSpPr>
        <p:spPr>
          <a:xfrm>
            <a:off x="7033934" y="785571"/>
            <a:ext cx="4639905" cy="4943269"/>
          </a:xfrm>
        </p:spPr>
        <p:txBody>
          <a:bodyPr>
            <a:noAutofit/>
          </a:bodyPr>
          <a:lstStyle/>
          <a:p>
            <a:pPr marL="0" indent="0" algn="ctr">
              <a:buNone/>
            </a:pPr>
            <a:r>
              <a:rPr lang="uk-UA" sz="2000"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РЕЧВ</a:t>
            </a:r>
            <a:endParaRPr lang="en-GB" sz="2000"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endParaRPr>
          </a:p>
          <a:p>
            <a:pPr>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РЕЧВ та технічна експертиза </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аудит на виробництві</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оцінка та розробка опцій РЕЧВ</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p>
          <a:p>
            <a:pPr>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Промислові екологічні знання </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зв’язок між виробництвом та переробкою</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endParaRPr lang="en-GB" sz="20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Міжнародне визнання </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мережа </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UNIDO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та досвід Швейцарії</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p>
          <a:p>
            <a:pPr>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Знаходження можливостей для фінансування проектів РЕЧВ в Україні</a:t>
            </a:r>
            <a:endPar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marL="0" indent="0">
              <a:buNone/>
            </a:pPr>
            <a:endParaRPr lang="en-GB" sz="2000" dirty="0">
              <a:latin typeface="Meiryo" panose="020B0604030504040204" pitchFamily="34" charset="-128"/>
              <a:ea typeface="Meiryo" panose="020B0604030504040204" pitchFamily="34" charset="-128"/>
              <a:cs typeface="Meiryo" panose="020B0604030504040204" pitchFamily="34" charset="-128"/>
            </a:endParaRPr>
          </a:p>
          <a:p>
            <a:endParaRPr lang="en-GB" sz="2000" dirty="0" smtClean="0">
              <a:latin typeface="Meiryo" panose="020B0604030504040204" pitchFamily="34" charset="-128"/>
              <a:ea typeface="Meiryo" panose="020B0604030504040204" pitchFamily="34" charset="-128"/>
              <a:cs typeface="Meiryo" panose="020B0604030504040204" pitchFamily="34" charset="-128"/>
            </a:endParaRPr>
          </a:p>
          <a:p>
            <a:endParaRPr lang="fr-CH" sz="2000" dirty="0"/>
          </a:p>
        </p:txBody>
      </p:sp>
      <p:sp>
        <p:nvSpPr>
          <p:cNvPr id="4" name="ZoneTexte 3"/>
          <p:cNvSpPr txBox="1"/>
          <p:nvPr/>
        </p:nvSpPr>
        <p:spPr>
          <a:xfrm>
            <a:off x="518160" y="1048951"/>
            <a:ext cx="4524809" cy="4918269"/>
          </a:xfrm>
          <a:prstGeom prst="rect">
            <a:avLst/>
          </a:prstGeom>
          <a:noFill/>
        </p:spPr>
        <p:txBody>
          <a:bodyPr wrap="square" rtlCol="0">
            <a:spAutoFit/>
          </a:bodyPr>
          <a:lstStyle/>
          <a:p>
            <a:pPr algn="ctr">
              <a:lnSpc>
                <a:spcPct val="114000"/>
              </a:lnSpc>
              <a:spcBef>
                <a:spcPts val="600"/>
              </a:spcBef>
              <a:spcAft>
                <a:spcPts val="600"/>
              </a:spcAft>
              <a:defRPr/>
            </a:pPr>
            <a:r>
              <a:rPr lang="uk-UA" sz="2000"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БЕМ</a:t>
            </a:r>
            <a:endParaRPr lang="en-GB" sz="2000"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defRPr/>
            </a:pPr>
            <a:r>
              <a:rPr lang="uk-UA" sz="2000" dirty="0" smtClean="0">
                <a:latin typeface="Meiryo" panose="020B0604030504040204" pitchFamily="34" charset="-128"/>
                <a:ea typeface="Meiryo" panose="020B0604030504040204" pitchFamily="34" charset="-128"/>
                <a:cs typeface="Meiryo" panose="020B0604030504040204" pitchFamily="34" charset="-128"/>
              </a:rPr>
              <a:t>Організовані цільові групи та зв’язок з виробниками</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defRPr/>
            </a:pPr>
            <a:r>
              <a:rPr lang="uk-UA" sz="2000" dirty="0" smtClean="0">
                <a:latin typeface="Meiryo" panose="020B0604030504040204" pitchFamily="34" charset="-128"/>
                <a:ea typeface="Meiryo" panose="020B0604030504040204" pitchFamily="34" charset="-128"/>
                <a:cs typeface="Meiryo" panose="020B0604030504040204" pitchFamily="34" charset="-128"/>
              </a:rPr>
              <a:t>Розповсюдження інформації та розробка стратегії щодо підняття обізнаності</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defRPr/>
            </a:pPr>
            <a:r>
              <a:rPr lang="uk-UA" sz="2000" dirty="0" smtClean="0">
                <a:latin typeface="Meiryo" panose="020B0604030504040204" pitchFamily="34" charset="-128"/>
                <a:ea typeface="Meiryo" panose="020B0604030504040204" pitchFamily="34" charset="-128"/>
                <a:cs typeface="Meiryo" panose="020B0604030504040204" pitchFamily="34" charset="-128"/>
              </a:rPr>
              <a:t>Оцінка практик та технологій РЕЧВ представниками виробництва</a:t>
            </a:r>
            <a:r>
              <a:rPr lang="en-GB" sz="2000" dirty="0" smtClean="0">
                <a:latin typeface="Meiryo" panose="020B0604030504040204" pitchFamily="34" charset="-128"/>
                <a:ea typeface="Meiryo" panose="020B0604030504040204" pitchFamily="34" charset="-128"/>
                <a:cs typeface="Meiryo" panose="020B0604030504040204" pitchFamily="34" charset="-128"/>
              </a:rPr>
              <a:t> (</a:t>
            </a:r>
            <a:r>
              <a:rPr lang="uk-UA" sz="2000" dirty="0" smtClean="0">
                <a:latin typeface="Meiryo" panose="020B0604030504040204" pitchFamily="34" charset="-128"/>
                <a:ea typeface="Meiryo" panose="020B0604030504040204" pitchFamily="34" charset="-128"/>
                <a:cs typeface="Meiryo" panose="020B0604030504040204" pitchFamily="34" charset="-128"/>
              </a:rPr>
              <a:t>пілотні проекти</a:t>
            </a:r>
            <a:r>
              <a:rPr lang="en-GB" sz="2000" dirty="0" smtClean="0">
                <a:latin typeface="Meiryo" panose="020B0604030504040204" pitchFamily="34" charset="-128"/>
                <a:ea typeface="Meiryo" panose="020B0604030504040204" pitchFamily="34" charset="-128"/>
                <a:cs typeface="Meiryo" panose="020B0604030504040204" pitchFamily="34" charset="-128"/>
              </a:rPr>
              <a:t>)</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defRPr/>
            </a:pPr>
            <a:r>
              <a:rPr lang="uk-UA" sz="2000" dirty="0" smtClean="0">
                <a:latin typeface="Meiryo" panose="020B0604030504040204" pitchFamily="34" charset="-128"/>
                <a:ea typeface="Meiryo" panose="020B0604030504040204" pitchFamily="34" charset="-128"/>
                <a:cs typeface="Meiryo" panose="020B0604030504040204" pitchFamily="34" charset="-128"/>
              </a:rPr>
              <a:t>Реакція галузей на специфічну внутрішню та зовнішню політики</a:t>
            </a:r>
            <a:endParaRPr lang="en-GB" sz="2000" dirty="0">
              <a:latin typeface="Meiryo" panose="020B0604030504040204" pitchFamily="34" charset="-128"/>
              <a:ea typeface="Meiryo" panose="020B0604030504040204" pitchFamily="34" charset="-128"/>
              <a:cs typeface="Meiryo" panose="020B0604030504040204" pitchFamily="34" charset="-128"/>
            </a:endParaRPr>
          </a:p>
        </p:txBody>
      </p:sp>
      <p:sp>
        <p:nvSpPr>
          <p:cNvPr id="8" name="Flèche droite 7"/>
          <p:cNvSpPr/>
          <p:nvPr/>
        </p:nvSpPr>
        <p:spPr>
          <a:xfrm>
            <a:off x="5445760" y="2305424"/>
            <a:ext cx="1270000" cy="482600"/>
          </a:xfrm>
          <a:prstGeom prst="rightArrow">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9" name="Flèche droite 8"/>
          <p:cNvSpPr/>
          <p:nvPr/>
        </p:nvSpPr>
        <p:spPr>
          <a:xfrm rot="10800000">
            <a:off x="5366284" y="3510818"/>
            <a:ext cx="1270000" cy="482600"/>
          </a:xfrm>
          <a:prstGeom prst="rightArrow">
            <a:avLst/>
          </a:prstGeom>
          <a:solidFill>
            <a:schemeClr val="accent6">
              <a:lumMod val="20000"/>
              <a:lumOff val="80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p>
        </p:txBody>
      </p:sp>
      <p:sp>
        <p:nvSpPr>
          <p:cNvPr id="12" name="Titre 1"/>
          <p:cNvSpPr txBox="1">
            <a:spLocks/>
          </p:cNvSpPr>
          <p:nvPr/>
        </p:nvSpPr>
        <p:spPr>
          <a:xfrm>
            <a:off x="202575" y="145126"/>
            <a:ext cx="1183702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cap="small"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Взаємодоповнення</a:t>
            </a: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 БЕМ</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та РЕЧВ</a:t>
            </a:r>
            <a:endParaRPr lang="fr-CH" b="1" cap="small"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13" name="Groupe 12"/>
          <p:cNvGrpSpPr/>
          <p:nvPr/>
        </p:nvGrpSpPr>
        <p:grpSpPr>
          <a:xfrm>
            <a:off x="9645788" y="6263597"/>
            <a:ext cx="2326814" cy="564717"/>
            <a:chOff x="9645788" y="6263597"/>
            <a:chExt cx="2326814" cy="564717"/>
          </a:xfrm>
        </p:grpSpPr>
        <p:pic>
          <p:nvPicPr>
            <p:cNvPr id="14" name="Image 13"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5" name="Image 14"/>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16" name="Image 15"/>
            <p:cNvPicPr>
              <a:picLocks noChangeAspect="1"/>
            </p:cNvPicPr>
            <p:nvPr/>
          </p:nvPicPr>
          <p:blipFill>
            <a:blip r:embed="rId5" cstate="print"/>
            <a:stretch>
              <a:fillRect/>
            </a:stretch>
          </p:blipFill>
          <p:spPr>
            <a:xfrm>
              <a:off x="10351685" y="6317736"/>
              <a:ext cx="473037" cy="473037"/>
            </a:xfrm>
            <a:prstGeom prst="rect">
              <a:avLst/>
            </a:prstGeom>
          </p:spPr>
        </p:pic>
      </p:grpSp>
      <p:sp>
        <p:nvSpPr>
          <p:cNvPr id="2" name="Rectangle avec flèche vers le haut 1"/>
          <p:cNvSpPr/>
          <p:nvPr/>
        </p:nvSpPr>
        <p:spPr>
          <a:xfrm>
            <a:off x="3931920" y="4746184"/>
            <a:ext cx="4297680" cy="1964908"/>
          </a:xfrm>
          <a:prstGeom prst="upArrowCallout">
            <a:avLst>
              <a:gd name="adj1" fmla="val 12796"/>
              <a:gd name="adj2" fmla="val 15236"/>
              <a:gd name="adj3" fmla="val 19919"/>
              <a:gd name="adj4" fmla="val 33245"/>
            </a:avLst>
          </a:prstGeom>
          <a:solidFill>
            <a:srgbClr val="FDEE95"/>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p:cNvSpPr txBox="1"/>
          <p:nvPr/>
        </p:nvSpPr>
        <p:spPr>
          <a:xfrm>
            <a:off x="4078224" y="6108192"/>
            <a:ext cx="4151376" cy="400110"/>
          </a:xfrm>
          <a:prstGeom prst="rect">
            <a:avLst/>
          </a:prstGeom>
          <a:noFill/>
        </p:spPr>
        <p:txBody>
          <a:bodyPr wrap="square" rtlCol="0">
            <a:spAutoFit/>
          </a:bodyPr>
          <a:lstStyle/>
          <a:p>
            <a:pPr algn="ctr"/>
            <a:r>
              <a:rPr lang="uk-UA" sz="2000" dirty="0" smtClean="0">
                <a:latin typeface="Meiryo" panose="020B0604030504040204" pitchFamily="34" charset="-128"/>
                <a:ea typeface="Meiryo" panose="020B0604030504040204" pitchFamily="34" charset="-128"/>
                <a:cs typeface="Meiryo" panose="020B0604030504040204" pitchFamily="34" charset="-128"/>
              </a:rPr>
              <a:t>Центр розробки СКВ - Україна</a:t>
            </a:r>
            <a:endParaRPr lang="fr-CH" sz="20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xmlns="" val="4122291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9775" y="963893"/>
            <a:ext cx="11695482" cy="5087257"/>
          </a:xfrm>
        </p:spPr>
        <p:txBody>
          <a:bodyPr>
            <a:noAutofit/>
          </a:bodyPr>
          <a:lstStyle/>
          <a:p>
            <a:pPr lvl="0">
              <a:lnSpc>
                <a:spcPct val="134000"/>
              </a:lnSpc>
              <a:spcBef>
                <a:spcPts val="600"/>
              </a:spcBef>
              <a:spcAft>
                <a:spcPts val="600"/>
              </a:spcAft>
              <a:buFont typeface="Arial" panose="020B0604020202020204" pitchFamily="34" charset="0"/>
              <a:buChar char="•"/>
            </a:pPr>
            <a:r>
              <a:rPr lang="uk-UA"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Інклюзивне бачення,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що визначає роль бізнесу в процесі сталого</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ефективного та інклюзивного розвитку</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endParaRPr lang="fr-CH" sz="20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0">
              <a:lnSpc>
                <a:spcPct val="134000"/>
              </a:lnSpc>
              <a:spcBef>
                <a:spcPts val="600"/>
              </a:spcBef>
              <a:spcAft>
                <a:spcPts val="600"/>
              </a:spcAft>
              <a:buFont typeface="Arial" panose="020B0604020202020204" pitchFamily="34" charset="0"/>
              <a:buChar char="•"/>
            </a:pPr>
            <a:r>
              <a:rPr lang="uk-UA"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Комунікація та партнерські заходи,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що заохочують до постійного обміну інформацією серед виробників</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науковців</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політиків та громадськості</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endParaRPr lang="fr-CH" sz="20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0">
              <a:lnSpc>
                <a:spcPct val="134000"/>
              </a:lnSpc>
              <a:spcBef>
                <a:spcPts val="600"/>
              </a:spcBef>
              <a:spcAft>
                <a:spcPts val="600"/>
              </a:spcAft>
              <a:buFont typeface="Arial" panose="020B0604020202020204" pitchFamily="34" charset="0"/>
              <a:buChar char="•"/>
            </a:pPr>
            <a:r>
              <a:rPr lang="uk-UA"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Консультативні бізнес послуги,</a:t>
            </a:r>
            <a:r>
              <a:rPr lang="en-GB"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що сприяють розробці екологічних стратегій</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доповнюють існуючу законодавчу базу</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заохочують добровільні ініціативи</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та сприяють передачі/запровадженню інновацій та технологій. </a:t>
            </a:r>
          </a:p>
          <a:p>
            <a:pPr lvl="0">
              <a:lnSpc>
                <a:spcPct val="134000"/>
              </a:lnSpc>
              <a:spcBef>
                <a:spcPts val="600"/>
              </a:spcBef>
              <a:spcAft>
                <a:spcPts val="600"/>
              </a:spcAft>
              <a:buFont typeface="Arial" panose="020B0604020202020204" pitchFamily="34" charset="0"/>
              <a:buChar char="•"/>
            </a:pPr>
            <a:r>
              <a:rPr lang="uk-UA"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Он-лайн платформа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для обміну науковими публікаціями</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бізнес кейсами та методологіями</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endParaRPr lang="fr-CH" sz="20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0">
              <a:lnSpc>
                <a:spcPct val="134000"/>
              </a:lnSpc>
              <a:spcBef>
                <a:spcPts val="600"/>
              </a:spcBef>
              <a:spcAft>
                <a:spcPts val="600"/>
              </a:spcAft>
              <a:buFont typeface="Arial" panose="020B0604020202020204" pitchFamily="34" charset="0"/>
              <a:buChar char="•"/>
            </a:pPr>
            <a:r>
              <a:rPr lang="uk-UA"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Ухвалення попереднього членства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для забезпечення готовності компаній працювати над екологічними проблемами перед вступом в БЕМ</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endParaRPr lang="fr-CH" sz="20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34000"/>
              </a:lnSpc>
              <a:spcBef>
                <a:spcPts val="600"/>
              </a:spcBef>
              <a:spcAft>
                <a:spcPts val="600"/>
              </a:spcAft>
            </a:pPr>
            <a:endParaRPr lang="fr-CH" sz="2200" dirty="0"/>
          </a:p>
        </p:txBody>
      </p:sp>
      <p:sp>
        <p:nvSpPr>
          <p:cNvPr id="4" name="Titre 1"/>
          <p:cNvSpPr>
            <a:spLocks noGrp="1"/>
          </p:cNvSpPr>
          <p:nvPr>
            <p:ph type="title"/>
          </p:nvPr>
        </p:nvSpPr>
        <p:spPr>
          <a:xfrm>
            <a:off x="249775" y="260636"/>
            <a:ext cx="10532525" cy="668569"/>
          </a:xfrm>
        </p:spPr>
        <p:txBody>
          <a:bodyPr>
            <a:normAutofit/>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Висновок</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характеристики</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БЕМ в Україні</a:t>
            </a:r>
            <a:endParaRPr lang="fr-CH" b="1" cap="small"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5" name="Groupe 4"/>
          <p:cNvGrpSpPr/>
          <p:nvPr/>
        </p:nvGrpSpPr>
        <p:grpSpPr>
          <a:xfrm>
            <a:off x="9645788" y="6263597"/>
            <a:ext cx="2326814" cy="564717"/>
            <a:chOff x="9645788" y="6263597"/>
            <a:chExt cx="2326814" cy="564717"/>
          </a:xfrm>
        </p:grpSpPr>
        <p:pic>
          <p:nvPicPr>
            <p:cNvPr id="6" name="Image 5" descr="C:\Users\Civiliste 2.kzein-HP.000\Desktop\Admin\SBA log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7" name="Image 6"/>
            <p:cNvPicPr>
              <a:picLocks noChangeAspect="1"/>
            </p:cNvPicPr>
            <p:nvPr/>
          </p:nvPicPr>
          <p:blipFill rotWithShape="1">
            <a:blip r:embed="rId3" cstate="print"/>
            <a:srcRect l="3318" t="13045" r="83156" b="68700"/>
            <a:stretch/>
          </p:blipFill>
          <p:spPr>
            <a:xfrm>
              <a:off x="9645788" y="6263597"/>
              <a:ext cx="705897" cy="564717"/>
            </a:xfrm>
            <a:prstGeom prst="rect">
              <a:avLst/>
            </a:prstGeom>
          </p:spPr>
        </p:pic>
        <p:pic>
          <p:nvPicPr>
            <p:cNvPr id="8" name="Image 7"/>
            <p:cNvPicPr>
              <a:picLocks noChangeAspect="1"/>
            </p:cNvPicPr>
            <p:nvPr/>
          </p:nvPicPr>
          <p:blipFill>
            <a:blip r:embed="rId4"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115039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2108" y="355354"/>
            <a:ext cx="10830074" cy="1280890"/>
          </a:xfrm>
        </p:spPr>
        <p:txBody>
          <a:bodyPr>
            <a:normAutofit/>
          </a:bodyPr>
          <a:lstStyle/>
          <a:p>
            <a:r>
              <a:rPr lang="uk-UA" sz="2800"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 та промисловість – лідери в запровадженні змін</a:t>
            </a:r>
            <a:endParaRPr lang="fr-CH" sz="2800"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3" name="Espace réservé du contenu 2"/>
          <p:cNvSpPr>
            <a:spLocks noGrp="1"/>
          </p:cNvSpPr>
          <p:nvPr>
            <p:ph idx="1"/>
          </p:nvPr>
        </p:nvSpPr>
        <p:spPr>
          <a:xfrm>
            <a:off x="392108" y="1261574"/>
            <a:ext cx="11477466" cy="5335169"/>
          </a:xfrm>
        </p:spPr>
        <p:txBody>
          <a:bodyPr>
            <a:noAutofit/>
          </a:bodyPr>
          <a:lstStyle/>
          <a:p>
            <a:pPr>
              <a:lnSpc>
                <a:spcPct val="114000"/>
              </a:lnSpc>
              <a:spcBef>
                <a:spcPts val="600"/>
              </a:spcBef>
              <a:spcAft>
                <a:spcPts val="600"/>
              </a:spcAft>
              <a:buFont typeface="Wingdings" panose="05000000000000000000" pitchFamily="2" charset="2"/>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Україна має зобов'язання щодо вирішення соціально-екологічних проблем</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та збереження природних ресурсів</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buFont typeface="Wingdings" panose="05000000000000000000" pitchFamily="2" charset="2"/>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Високе промислове споживання енергії та ресурсів</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buFont typeface="Wingdings" panose="05000000000000000000" pitchFamily="2" charset="2"/>
              <a:buChar char="§"/>
            </a:pPr>
            <a: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Приватний сектор -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інструмент</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сталого розвитку</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p>
          <a:p>
            <a:pPr lvl="2">
              <a:lnSpc>
                <a:spcPct val="114000"/>
              </a:lnSpc>
              <a:spcBef>
                <a:spcPts val="600"/>
              </a:spcBef>
              <a:spcAft>
                <a:spcPts val="600"/>
              </a:spcAft>
              <a:buFontTx/>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Підвищення зайнятості</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600"/>
              </a:spcBef>
              <a:spcAft>
                <a:spcPts val="600"/>
              </a:spcAft>
              <a:buFontTx/>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Промоція інновацій</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600"/>
              </a:spcBef>
              <a:spcAft>
                <a:spcPts val="600"/>
              </a:spcAft>
              <a:buFontTx/>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Створення додаткової вартості</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600"/>
              </a:spcBef>
              <a:spcAft>
                <a:spcPts val="600"/>
              </a:spcAft>
              <a:buFontTx/>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Залучення іноземних інвестицій</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600"/>
              </a:spcBef>
              <a:spcAft>
                <a:spcPts val="600"/>
              </a:spcAft>
              <a:buFontTx/>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Запровадження міжнародних стандартів та практик</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p:txBody>
      </p:sp>
      <p:pic>
        <p:nvPicPr>
          <p:cNvPr id="2050" name="Picture 2" descr="http://ise.utk.edu/files/2012/06/leadership-300x26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443" b="13677"/>
          <a:stretch/>
        </p:blipFill>
        <p:spPr bwMode="auto">
          <a:xfrm>
            <a:off x="9293259" y="3516841"/>
            <a:ext cx="2487615" cy="1949649"/>
          </a:xfrm>
          <a:prstGeom prst="rect">
            <a:avLst/>
          </a:prstGeom>
          <a:ln w="3175">
            <a:solidFill>
              <a:schemeClr val="bg1">
                <a:lumMod val="75000"/>
              </a:schemeClr>
            </a:solidFill>
          </a:ln>
          <a:effectLst/>
          <a:extLst>
            <a:ext uri="{909E8E84-426E-40DD-AFC4-6F175D3DCCD1}">
              <a14:hiddenFill xmlns:a14="http://schemas.microsoft.com/office/drawing/2010/main" xmlns="">
                <a:solidFill>
                  <a:srgbClr val="FFFFFF"/>
                </a:solidFill>
              </a14:hiddenFill>
            </a:ext>
          </a:extLst>
        </p:spPr>
      </p:pic>
      <p:grpSp>
        <p:nvGrpSpPr>
          <p:cNvPr id="8" name="Groupe 7"/>
          <p:cNvGrpSpPr/>
          <p:nvPr/>
        </p:nvGrpSpPr>
        <p:grpSpPr>
          <a:xfrm>
            <a:off x="9645788" y="6293094"/>
            <a:ext cx="2326814" cy="564717"/>
            <a:chOff x="9645788" y="6263597"/>
            <a:chExt cx="2326814" cy="564717"/>
          </a:xfrm>
        </p:grpSpPr>
        <p:pic>
          <p:nvPicPr>
            <p:cNvPr id="5" name="Image 4" descr="C:\Users\Civiliste 2.kzein-HP.000\Desktop\Admin\SBA logo.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6" name="Image 5"/>
            <p:cNvPicPr>
              <a:picLocks noChangeAspect="1"/>
            </p:cNvPicPr>
            <p:nvPr/>
          </p:nvPicPr>
          <p:blipFill rotWithShape="1">
            <a:blip r:embed="rId5" cstate="print"/>
            <a:srcRect l="3318" t="13045" r="83156" b="68700"/>
            <a:stretch/>
          </p:blipFill>
          <p:spPr>
            <a:xfrm>
              <a:off x="9645788" y="6263597"/>
              <a:ext cx="705897" cy="564717"/>
            </a:xfrm>
            <a:prstGeom prst="rect">
              <a:avLst/>
            </a:prstGeom>
          </p:spPr>
        </p:pic>
        <p:pic>
          <p:nvPicPr>
            <p:cNvPr id="4" name="Image 3"/>
            <p:cNvPicPr>
              <a:picLocks noChangeAspect="1"/>
            </p:cNvPicPr>
            <p:nvPr/>
          </p:nvPicPr>
          <p:blipFill>
            <a:blip r:embed="rId6"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1908798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erc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4611" y="2317242"/>
            <a:ext cx="2964125" cy="3586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p:cNvPicPr>
            <a:picLocks noChangeAspect="1"/>
          </p:cNvPicPr>
          <p:nvPr/>
        </p:nvPicPr>
        <p:blipFill rotWithShape="1">
          <a:blip r:embed="rId4" cstate="print"/>
          <a:srcRect l="26881" t="22387" r="50077" b="20179"/>
          <a:stretch/>
        </p:blipFill>
        <p:spPr>
          <a:xfrm>
            <a:off x="2463292" y="2116811"/>
            <a:ext cx="2883961" cy="404152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583197" y="1187966"/>
            <a:ext cx="10369864" cy="430887"/>
          </a:xfrm>
          <a:prstGeom prst="rect">
            <a:avLst/>
          </a:prstGeom>
          <a:noFill/>
        </p:spPr>
        <p:txBody>
          <a:bodyPr wrap="square" rtlCol="0">
            <a:spAutoFit/>
          </a:bodyPr>
          <a:lstStyle/>
          <a:p>
            <a:r>
              <a:rPr lang="uk-UA" sz="2200" dirty="0" smtClean="0">
                <a:latin typeface="Meiryo" panose="020B0604030504040204" pitchFamily="34" charset="-128"/>
                <a:ea typeface="Meiryo" panose="020B0604030504040204" pitchFamily="34" charset="-128"/>
                <a:cs typeface="Meiryo" panose="020B0604030504040204" pitchFamily="34" charset="-128"/>
              </a:rPr>
              <a:t>За більш детальною інформацією звертайтесь на</a:t>
            </a:r>
            <a:r>
              <a:rPr lang="en-GB" sz="2200" dirty="0" smtClean="0">
                <a:latin typeface="Meiryo" panose="020B0604030504040204" pitchFamily="34" charset="-128"/>
                <a:ea typeface="Meiryo" panose="020B0604030504040204" pitchFamily="34" charset="-128"/>
                <a:cs typeface="Meiryo" panose="020B0604030504040204" pitchFamily="34" charset="-128"/>
              </a:rPr>
              <a:t>: </a:t>
            </a:r>
            <a:r>
              <a:rPr lang="en-GB" sz="2200" dirty="0">
                <a:latin typeface="Meiryo" panose="020B0604030504040204" pitchFamily="34" charset="-128"/>
                <a:ea typeface="Meiryo" panose="020B0604030504040204" pitchFamily="34" charset="-128"/>
                <a:cs typeface="Meiryo" panose="020B0604030504040204" pitchFamily="34" charset="-128"/>
                <a:hlinkClick r:id="rId5"/>
              </a:rPr>
              <a:t>www.sba-int.ch</a:t>
            </a:r>
            <a:r>
              <a:rPr lang="en-GB" sz="2200" dirty="0">
                <a:latin typeface="Meiryo" panose="020B0604030504040204" pitchFamily="34" charset="-128"/>
                <a:ea typeface="Meiryo" panose="020B0604030504040204" pitchFamily="34" charset="-128"/>
                <a:cs typeface="Meiryo" panose="020B0604030504040204" pitchFamily="34" charset="-128"/>
              </a:rPr>
              <a:t>  </a:t>
            </a:r>
            <a:endParaRPr lang="fr-CH" sz="2200" dirty="0">
              <a:latin typeface="Meiryo" panose="020B0604030504040204" pitchFamily="34" charset="-128"/>
              <a:ea typeface="Meiryo" panose="020B0604030504040204" pitchFamily="34" charset="-128"/>
              <a:cs typeface="Meiryo" panose="020B0604030504040204" pitchFamily="34" charset="-128"/>
            </a:endParaRPr>
          </a:p>
        </p:txBody>
      </p:sp>
      <p:sp>
        <p:nvSpPr>
          <p:cNvPr id="7" name="Titre 1"/>
          <p:cNvSpPr>
            <a:spLocks noGrp="1"/>
          </p:cNvSpPr>
          <p:nvPr>
            <p:ph type="title"/>
          </p:nvPr>
        </p:nvSpPr>
        <p:spPr>
          <a:xfrm>
            <a:off x="564909" y="417538"/>
            <a:ext cx="10532525" cy="668569"/>
          </a:xfrm>
        </p:spPr>
        <p:txBody>
          <a:bodyPr>
            <a:normAutofit/>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Питання/відповіді та подальша дискусія</a:t>
            </a:r>
            <a:endParaRPr lang="fr-CH" b="1" cap="small"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8" name="Groupe 7"/>
          <p:cNvGrpSpPr/>
          <p:nvPr/>
        </p:nvGrpSpPr>
        <p:grpSpPr>
          <a:xfrm>
            <a:off x="9645788" y="6263597"/>
            <a:ext cx="2326814" cy="564717"/>
            <a:chOff x="9645788" y="6263597"/>
            <a:chExt cx="2326814" cy="564717"/>
          </a:xfrm>
        </p:grpSpPr>
        <p:pic>
          <p:nvPicPr>
            <p:cNvPr id="9" name="Image 8" descr="C:\Users\Civiliste 2.kzein-HP.000\Desktop\Admin\SBA logo.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0" name="Image 9"/>
            <p:cNvPicPr>
              <a:picLocks noChangeAspect="1"/>
            </p:cNvPicPr>
            <p:nvPr/>
          </p:nvPicPr>
          <p:blipFill rotWithShape="1">
            <a:blip r:embed="rId7" cstate="print"/>
            <a:srcRect l="3318" t="13045" r="83156" b="68700"/>
            <a:stretch/>
          </p:blipFill>
          <p:spPr>
            <a:xfrm>
              <a:off x="9645788" y="6263597"/>
              <a:ext cx="705897" cy="564717"/>
            </a:xfrm>
            <a:prstGeom prst="rect">
              <a:avLst/>
            </a:prstGeom>
          </p:spPr>
        </p:pic>
        <p:pic>
          <p:nvPicPr>
            <p:cNvPr id="11" name="Image 10"/>
            <p:cNvPicPr>
              <a:picLocks noChangeAspect="1"/>
            </p:cNvPicPr>
            <p:nvPr/>
          </p:nvPicPr>
          <p:blipFill>
            <a:blip r:embed="rId8"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2146077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p:cNvSpPr>
            <a:spLocks noGrp="1"/>
          </p:cNvSpPr>
          <p:nvPr>
            <p:ph type="title"/>
          </p:nvPr>
        </p:nvSpPr>
        <p:spPr>
          <a:xfrm>
            <a:off x="509910" y="2791151"/>
            <a:ext cx="11359664" cy="1280890"/>
          </a:xfrm>
        </p:spPr>
        <p:txBody>
          <a:bodyPr/>
          <a:lstStyle/>
          <a:p>
            <a:pPr algn="ct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Аналіз </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SWOT </a:t>
            </a: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для БЕМ в контексті України</a:t>
            </a: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5" name="Groupe 4"/>
          <p:cNvGrpSpPr/>
          <p:nvPr/>
        </p:nvGrpSpPr>
        <p:grpSpPr>
          <a:xfrm>
            <a:off x="9645788" y="6263597"/>
            <a:ext cx="2326814" cy="564717"/>
            <a:chOff x="9645788" y="6263597"/>
            <a:chExt cx="2326814" cy="564717"/>
          </a:xfrm>
        </p:grpSpPr>
        <p:pic>
          <p:nvPicPr>
            <p:cNvPr id="6" name="Image 5"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7" name="Image 6"/>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10" name="Image 9"/>
            <p:cNvPicPr>
              <a:picLocks noChangeAspect="1"/>
            </p:cNvPicPr>
            <p:nvPr/>
          </p:nvPicPr>
          <p:blipFill>
            <a:blip r:embed="rId5"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1838393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xmlns="" val="2478295742"/>
              </p:ext>
            </p:extLst>
          </p:nvPr>
        </p:nvGraphicFramePr>
        <p:xfrm>
          <a:off x="216747" y="136411"/>
          <a:ext cx="11700432" cy="6119653"/>
        </p:xfrm>
        <a:graphic>
          <a:graphicData uri="http://schemas.openxmlformats.org/drawingml/2006/table">
            <a:tbl>
              <a:tblPr firstRow="1" bandRow="1">
                <a:tableStyleId>{5940675A-B579-460E-94D1-54222C63F5DA}</a:tableStyleId>
              </a:tblPr>
              <a:tblGrid>
                <a:gridCol w="5589693"/>
                <a:gridCol w="6110739"/>
              </a:tblGrid>
              <a:tr h="3221386">
                <a:tc>
                  <a:txBody>
                    <a:bodyPr/>
                    <a:lstStyle/>
                    <a:p>
                      <a:pPr>
                        <a:lnSpc>
                          <a:spcPct val="114000"/>
                        </a:lnSpc>
                        <a:spcBef>
                          <a:spcPts val="200"/>
                        </a:spcBef>
                        <a:spcAft>
                          <a:spcPts val="200"/>
                        </a:spcAft>
                      </a:pPr>
                      <a:r>
                        <a:rPr lang="uk-UA"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Сильні сторони</a:t>
                      </a:r>
                      <a:r>
                        <a:rPr lang="en-GB"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200"/>
                        </a:spcBef>
                        <a:spcAft>
                          <a:spcPts val="200"/>
                        </a:spcAft>
                        <a:buFontTx/>
                        <a:buChar char="-"/>
                      </a:pPr>
                      <a:r>
                        <a:rPr lang="ru-RU" sz="1600" b="0" kern="1200" baseline="0" dirty="0" err="1"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Довіра</a:t>
                      </a:r>
                      <a:r>
                        <a:rPr lang="ru-RU"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ru-RU" sz="1600" b="0" kern="1200" baseline="0" dirty="0" err="1"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партнерів</a:t>
                      </a:r>
                      <a:r>
                        <a:rPr lang="ru-RU"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 готовність підтримати загальну стратегію</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marR="0" indent="-285750" algn="l" defTabSz="457200" rtl="0" eaLnBrk="1" fontAlgn="auto" latinLnBrk="0" hangingPunct="1">
                        <a:lnSpc>
                          <a:spcPct val="114000"/>
                        </a:lnSpc>
                        <a:spcBef>
                          <a:spcPts val="200"/>
                        </a:spcBef>
                        <a:spcAft>
                          <a:spcPts val="200"/>
                        </a:spcAft>
                        <a:buClrTx/>
                        <a:buSzTx/>
                        <a:buFontTx/>
                        <a:buChar char="-"/>
                        <a:tabLst/>
                        <a:defRP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Передача досвіду</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інформації та технологій</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Встановлення </a:t>
                      </a:r>
                      <a:r>
                        <a:rPr lang="uk-UA" sz="1600" b="0" kern="1200" dirty="0" err="1"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коротко-</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та довгострокових партнерств між бізнесами</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Зосередження спільних зусиль щодо політичних аспектів екології</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економіки та технології</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a:tc>
                <a:tc>
                  <a:txBody>
                    <a:bodyPr/>
                    <a:lstStyle/>
                    <a:p>
                      <a:pPr>
                        <a:lnSpc>
                          <a:spcPct val="114000"/>
                        </a:lnSpc>
                        <a:spcBef>
                          <a:spcPts val="200"/>
                        </a:spcBef>
                        <a:spcAft>
                          <a:spcPts val="200"/>
                        </a:spcAft>
                      </a:pPr>
                      <a:r>
                        <a:rPr lang="uk-UA"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Слабкі сторони</a:t>
                      </a:r>
                      <a:r>
                        <a:rPr lang="en-GB"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Важко заохотити підприємства до розкриття технологічних знань</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Членські внески створюють перешкоду для приєднання малих бізнесів</a:t>
                      </a:r>
                      <a:endParaRPr lang="en-GB"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Малі підприємства зацікавлені в низьковитратних опціях</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в той же час міжнародні компанії просувають</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складні технології</a:t>
                      </a:r>
                      <a:endParaRPr lang="fr-CH" sz="1600" b="0" dirty="0">
                        <a:effectLst/>
                        <a:latin typeface="Meiryo" panose="020B0604030504040204" pitchFamily="34" charset="-128"/>
                        <a:ea typeface="Meiryo" panose="020B0604030504040204" pitchFamily="34" charset="-128"/>
                        <a:cs typeface="Meiryo" panose="020B0604030504040204" pitchFamily="34" charset="-128"/>
                      </a:endParaRPr>
                    </a:p>
                  </a:txBody>
                  <a:tcPr/>
                </a:tc>
              </a:tr>
              <a:tr h="391160">
                <a:tc>
                  <a:txBody>
                    <a:bodyPr/>
                    <a:lstStyle/>
                    <a:p>
                      <a:pPr>
                        <a:lnSpc>
                          <a:spcPct val="114000"/>
                        </a:lnSpc>
                        <a:spcBef>
                          <a:spcPts val="200"/>
                        </a:spcBef>
                        <a:spcAft>
                          <a:spcPts val="200"/>
                        </a:spcAft>
                      </a:pPr>
                      <a:r>
                        <a:rPr lang="uk-UA"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Можливості</a:t>
                      </a:r>
                      <a:r>
                        <a:rPr lang="en-GB"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Огляд спільних промислових проблем</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Перехід до іншої екологічної діяльності </a:t>
                      </a:r>
                      <a:r>
                        <a:rPr lang="uk-UA"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 подальших інновацій</a:t>
                      </a:r>
                      <a:endParaRPr lang="en-GB"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Нові ринкові можливості</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розвиток</a:t>
                      </a:r>
                      <a:r>
                        <a:rPr lang="uk-UA"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бізнесу</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залучення нових інвестицій</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ru-RU" sz="1600" b="0" kern="1200" dirty="0" err="1"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Розробка</a:t>
                      </a:r>
                      <a:r>
                        <a:rPr lang="ru-RU"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ru-RU" sz="1600" b="0" kern="1200" baseline="0" dirty="0" err="1"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спільних</a:t>
                      </a:r>
                      <a:r>
                        <a:rPr lang="ru-RU"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ru-RU" sz="1600" b="0" kern="1200" baseline="0" dirty="0" err="1"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стратегій</a:t>
                      </a:r>
                      <a:r>
                        <a:rPr lang="ru-RU"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для досягнення відповідності з директивами ЄС</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endParaRPr lang="fr-CH" sz="1600" b="0" dirty="0">
                        <a:effectLst/>
                        <a:latin typeface="Meiryo" panose="020B0604030504040204" pitchFamily="34" charset="-128"/>
                        <a:ea typeface="Meiryo" panose="020B0604030504040204" pitchFamily="34" charset="-128"/>
                        <a:cs typeface="Meiryo" panose="020B0604030504040204" pitchFamily="34" charset="-128"/>
                      </a:endParaRPr>
                    </a:p>
                  </a:txBody>
                  <a:tcPr/>
                </a:tc>
                <a:tc>
                  <a:txBody>
                    <a:bodyPr/>
                    <a:lstStyle/>
                    <a:p>
                      <a:pPr>
                        <a:lnSpc>
                          <a:spcPct val="114000"/>
                        </a:lnSpc>
                        <a:spcBef>
                          <a:spcPts val="200"/>
                        </a:spcBef>
                        <a:spcAft>
                          <a:spcPts val="200"/>
                        </a:spcAft>
                      </a:pPr>
                      <a:r>
                        <a:rPr lang="uk-UA"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Загрози</a:t>
                      </a:r>
                      <a:r>
                        <a:rPr lang="en-GB" sz="1600" b="1" dirty="0" smtClean="0">
                          <a:solidFill>
                            <a:schemeClr val="accent3"/>
                          </a:solidFill>
                          <a:effectLst/>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200"/>
                        </a:spcBef>
                        <a:spcAft>
                          <a:spcPts val="200"/>
                        </a:spcAft>
                        <a:buFontTx/>
                        <a:buChar char="-"/>
                      </a:pPr>
                      <a:r>
                        <a:rPr lang="uk-UA" sz="1600" b="0" dirty="0" smtClean="0">
                          <a:effectLst/>
                          <a:latin typeface="Meiryo" panose="020B0604030504040204" pitchFamily="34" charset="-128"/>
                          <a:ea typeface="Meiryo" panose="020B0604030504040204" pitchFamily="34" charset="-128"/>
                          <a:cs typeface="Meiryo" panose="020B0604030504040204" pitchFamily="34" charset="-128"/>
                        </a:rPr>
                        <a:t>«Конфлікт</a:t>
                      </a:r>
                      <a:r>
                        <a:rPr lang="uk-UA" sz="1600" b="0" baseline="0" dirty="0" smtClean="0">
                          <a:effectLst/>
                          <a:latin typeface="Meiryo" panose="020B0604030504040204" pitchFamily="34" charset="-128"/>
                          <a:ea typeface="Meiryo" panose="020B0604030504040204" pitchFamily="34" charset="-128"/>
                          <a:cs typeface="Meiryo" panose="020B0604030504040204" pitchFamily="34" charset="-128"/>
                        </a:rPr>
                        <a:t> інтересів» з пріоритетами компаній</a:t>
                      </a:r>
                      <a:endParaRPr lang="en-GB" sz="1600" b="0" baseline="0" dirty="0" smtClean="0">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baseline="0" dirty="0" smtClean="0">
                          <a:effectLst/>
                          <a:latin typeface="Meiryo" panose="020B0604030504040204" pitchFamily="34" charset="-128"/>
                          <a:ea typeface="Meiryo" panose="020B0604030504040204" pitchFamily="34" charset="-128"/>
                          <a:cs typeface="Meiryo" panose="020B0604030504040204" pitchFamily="34" charset="-128"/>
                        </a:rPr>
                        <a:t>Відсутність фіскальної та громадської підтримки</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ru-RU" sz="1600" b="0" baseline="0" dirty="0" err="1" smtClean="0">
                          <a:effectLst/>
                          <a:latin typeface="Meiryo" panose="020B0604030504040204" pitchFamily="34" charset="-128"/>
                          <a:ea typeface="Meiryo" panose="020B0604030504040204" pitchFamily="34" charset="-128"/>
                          <a:cs typeface="Meiryo" panose="020B0604030504040204" pitchFamily="34" charset="-128"/>
                        </a:rPr>
                        <a:t>Недостатнє</a:t>
                      </a:r>
                      <a:r>
                        <a:rPr lang="ru-RU" sz="1600" b="0" baseline="0" dirty="0" smtClean="0">
                          <a:effectLst/>
                          <a:latin typeface="Meiryo" panose="020B0604030504040204" pitchFamily="34" charset="-128"/>
                          <a:ea typeface="Meiryo" panose="020B0604030504040204" pitchFamily="34" charset="-128"/>
                          <a:cs typeface="Meiryo" panose="020B0604030504040204" pitchFamily="34" charset="-128"/>
                        </a:rPr>
                        <a:t> </a:t>
                      </a:r>
                      <a:r>
                        <a:rPr lang="ru-RU" sz="1600" b="0" baseline="0" dirty="0" err="1" smtClean="0">
                          <a:effectLst/>
                          <a:latin typeface="Meiryo" panose="020B0604030504040204" pitchFamily="34" charset="-128"/>
                          <a:ea typeface="Meiryo" panose="020B0604030504040204" pitchFamily="34" charset="-128"/>
                          <a:cs typeface="Meiryo" panose="020B0604030504040204" pitchFamily="34" charset="-128"/>
                        </a:rPr>
                        <a:t>сприйняття</a:t>
                      </a:r>
                      <a:r>
                        <a:rPr lang="ru-RU" sz="1600" b="0" baseline="0" dirty="0" smtClean="0">
                          <a:effectLst/>
                          <a:latin typeface="Meiryo" panose="020B0604030504040204" pitchFamily="34" charset="-128"/>
                          <a:ea typeface="Meiryo" panose="020B0604030504040204" pitchFamily="34" charset="-128"/>
                          <a:cs typeface="Meiryo" panose="020B0604030504040204" pitchFamily="34" charset="-128"/>
                        </a:rPr>
                        <a:t> </a:t>
                      </a:r>
                      <a:r>
                        <a:rPr lang="ru-RU" sz="1600" b="0" baseline="0" dirty="0" err="1" smtClean="0">
                          <a:effectLst/>
                          <a:latin typeface="Meiryo" panose="020B0604030504040204" pitchFamily="34" charset="-128"/>
                          <a:ea typeface="Meiryo" panose="020B0604030504040204" pitchFamily="34" charset="-128"/>
                          <a:cs typeface="Meiryo" panose="020B0604030504040204" pitchFamily="34" charset="-128"/>
                        </a:rPr>
                        <a:t>нових</a:t>
                      </a:r>
                      <a:r>
                        <a:rPr lang="ru-RU" sz="1600" b="0" baseline="0" dirty="0" smtClean="0">
                          <a:effectLst/>
                          <a:latin typeface="Meiryo" panose="020B0604030504040204" pitchFamily="34" charset="-128"/>
                          <a:ea typeface="Meiryo" panose="020B0604030504040204" pitchFamily="34" charset="-128"/>
                          <a:cs typeface="Meiryo" panose="020B0604030504040204" pitchFamily="34" charset="-128"/>
                        </a:rPr>
                        <a:t> </a:t>
                      </a:r>
                      <a:r>
                        <a:rPr lang="ru-RU" sz="1600" b="0" baseline="0" dirty="0" err="1" smtClean="0">
                          <a:effectLst/>
                          <a:latin typeface="Meiryo" panose="020B0604030504040204" pitchFamily="34" charset="-128"/>
                          <a:ea typeface="Meiryo" panose="020B0604030504040204" pitchFamily="34" charset="-128"/>
                          <a:cs typeface="Meiryo" panose="020B0604030504040204" pitchFamily="34" charset="-128"/>
                        </a:rPr>
                        <a:t>технологій</a:t>
                      </a:r>
                      <a:endParaRPr lang="en-US" sz="1600" b="0" baseline="0" dirty="0" smtClean="0">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baseline="0" dirty="0" smtClean="0">
                          <a:effectLst/>
                          <a:latin typeface="Meiryo" panose="020B0604030504040204" pitchFamily="34" charset="-128"/>
                          <a:ea typeface="Meiryo" panose="020B0604030504040204" pitchFamily="34" charset="-128"/>
                          <a:cs typeface="Meiryo" panose="020B0604030504040204" pitchFamily="34" charset="-128"/>
                        </a:rPr>
                        <a:t>Початковий прогрес залежить від великих компаній</a:t>
                      </a:r>
                      <a:endParaRPr lang="en-US" sz="1600" b="0" baseline="0" dirty="0" smtClean="0">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Відсутність точної інформації щодо ефективності витрат та фінансово ефективних рішень</a:t>
                      </a:r>
                      <a:endPar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200"/>
                        </a:spcBef>
                        <a:spcAft>
                          <a:spcPts val="200"/>
                        </a:spcAft>
                        <a:buFontTx/>
                        <a:buChar char="-"/>
                      </a:pP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Участь</a:t>
                      </a:r>
                      <a:r>
                        <a:rPr lang="uk-UA"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в БЕМ з метою поліпшення репутації</a:t>
                      </a:r>
                      <a:r>
                        <a:rPr lang="en-GB"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uk-UA"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та</a:t>
                      </a:r>
                      <a:r>
                        <a:rPr lang="en-GB"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r>
                        <a:rPr lang="uk-UA"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зеленого</a:t>
                      </a:r>
                      <a:r>
                        <a:rPr lang="uk-UA" sz="1600" b="0" kern="1200" baseline="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 піару</a:t>
                      </a:r>
                      <a:r>
                        <a:rPr lang="en-GB" sz="1600" b="0" kern="1200" dirty="0" smtClean="0">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endParaRPr lang="fr-CH" sz="1600" b="0" dirty="0">
                        <a:effectLst/>
                        <a:latin typeface="Meiryo" panose="020B0604030504040204" pitchFamily="34" charset="-128"/>
                        <a:ea typeface="Meiryo" panose="020B0604030504040204" pitchFamily="34" charset="-128"/>
                        <a:cs typeface="Meiryo" panose="020B0604030504040204" pitchFamily="34" charset="-128"/>
                      </a:endParaRPr>
                    </a:p>
                  </a:txBody>
                  <a:tcPr/>
                </a:tc>
              </a:tr>
            </a:tbl>
          </a:graphicData>
        </a:graphic>
      </p:graphicFrame>
    </p:spTree>
    <p:extLst>
      <p:ext uri="{BB962C8B-B14F-4D97-AF65-F5344CB8AC3E}">
        <p14:creationId xmlns:p14="http://schemas.microsoft.com/office/powerpoint/2010/main" xmlns="" val="1545488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p:cNvSpPr>
            <a:spLocks noGrp="1"/>
          </p:cNvSpPr>
          <p:nvPr>
            <p:ph type="title"/>
          </p:nvPr>
        </p:nvSpPr>
        <p:spPr>
          <a:xfrm>
            <a:off x="509910" y="391730"/>
            <a:ext cx="10830074" cy="1280890"/>
          </a:xfrm>
        </p:spPr>
        <p:txBody>
          <a:bodyPr/>
          <a:lstStyle/>
          <a:p>
            <a:r>
              <a:rPr lang="ru-RU" b="1" cap="small"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Переваги</a:t>
            </a:r>
            <a:r>
              <a:rPr lang="ru-RU"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ru-RU" b="1" cap="small"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ресурсоефективного</a:t>
            </a:r>
            <a:r>
              <a:rPr lang="ru-RU"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та чистого </a:t>
            </a:r>
            <a:r>
              <a:rPr lang="ru-RU" b="1" cap="small"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виробництва</a:t>
            </a: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5" name="Espace réservé du contenu 2"/>
          <p:cNvSpPr>
            <a:spLocks noGrp="1"/>
          </p:cNvSpPr>
          <p:nvPr>
            <p:ph idx="1"/>
          </p:nvPr>
        </p:nvSpPr>
        <p:spPr>
          <a:xfrm>
            <a:off x="366106" y="1517830"/>
            <a:ext cx="11503468" cy="4731307"/>
          </a:xfrm>
        </p:spPr>
        <p:txBody>
          <a:bodyPr>
            <a:noAutofit/>
          </a:bodyPr>
          <a:lstStyle/>
          <a:p>
            <a:pPr>
              <a:lnSpc>
                <a:spcPct val="114000"/>
              </a:lnSpc>
              <a:spcBef>
                <a:spcPts val="600"/>
              </a:spcBef>
              <a:spcAft>
                <a:spcPts val="600"/>
              </a:spcAft>
              <a:buFont typeface="Wingdings" panose="05000000000000000000" pitchFamily="2" charset="2"/>
              <a:buChar char="§"/>
            </a:pPr>
            <a: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Потрійна вигода: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скорочення споживання ресурсів та енергії -  перевага для бізнесу, покращення якості людського життя та збереження </a:t>
            </a:r>
            <a:r>
              <a:rPr lang="uk-UA" sz="2400" dirty="0">
                <a:solidFill>
                  <a:schemeClr val="tx1"/>
                </a:solidFill>
                <a:latin typeface="Meiryo" panose="020B0604030504040204" pitchFamily="34" charset="-128"/>
                <a:ea typeface="Meiryo" panose="020B0604030504040204" pitchFamily="34" charset="-128"/>
                <a:cs typeface="Meiryo" panose="020B0604030504040204" pitchFamily="34" charset="-128"/>
              </a:rPr>
              <a:t>е</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косистем</a:t>
            </a:r>
          </a:p>
          <a:p>
            <a:pPr>
              <a:lnSpc>
                <a:spcPct val="114000"/>
              </a:lnSpc>
              <a:spcBef>
                <a:spcPts val="600"/>
              </a:spcBef>
              <a:spcAft>
                <a:spcPts val="600"/>
              </a:spcAft>
              <a:buFont typeface="Wingdings" panose="05000000000000000000" pitchFamily="2" charset="2"/>
              <a:buChar char="§"/>
            </a:pPr>
            <a: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Бізнес кейс: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соціально-екологічні фактори продуктів та послуг впливають на бізнес та поведінку споживачів</a:t>
            </a:r>
          </a:p>
          <a:p>
            <a:pPr>
              <a:lnSpc>
                <a:spcPct val="114000"/>
              </a:lnSpc>
              <a:spcBef>
                <a:spcPts val="600"/>
              </a:spcBef>
              <a:spcAft>
                <a:spcPts val="600"/>
              </a:spcAft>
              <a:buFont typeface="Wingdings" panose="05000000000000000000" pitchFamily="2" charset="2"/>
              <a:buChar char="§"/>
            </a:pPr>
            <a: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Переорієнтація української економічної парадигми: </a:t>
            </a:r>
            <a:b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b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Додатковий вплив на системний підхід та моделі виробництва/споживання. </a:t>
            </a:r>
          </a:p>
          <a:p>
            <a:pPr>
              <a:lnSpc>
                <a:spcPct val="114000"/>
              </a:lnSpc>
              <a:spcBef>
                <a:spcPts val="600"/>
              </a:spcBef>
              <a:spcAft>
                <a:spcPts val="600"/>
              </a:spcAft>
              <a:buFont typeface="Wingdings" panose="05000000000000000000" pitchFamily="2" charset="2"/>
              <a:buChar char="§"/>
            </a:pPr>
            <a: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Узгодженість із стратегією та стандартами ЄС:</a:t>
            </a:r>
            <a:br>
              <a:rPr lang="uk-UA" sz="24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b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наприклад, </a:t>
            </a:r>
            <a:r>
              <a:rPr lang="uk-UA" sz="2400" i="1" dirty="0" err="1" smtClean="0">
                <a:solidFill>
                  <a:schemeClr val="tx1"/>
                </a:solidFill>
                <a:latin typeface="Meiryo" panose="020B0604030504040204" pitchFamily="34" charset="-128"/>
                <a:ea typeface="Meiryo" panose="020B0604030504040204" pitchFamily="34" charset="-128"/>
                <a:cs typeface="Meiryo" panose="020B0604030504040204" pitchFamily="34" charset="-128"/>
              </a:rPr>
              <a:t>Horizon</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2020</a:t>
            </a:r>
            <a:endParaRPr lang="uk-UA" sz="2400" dirty="0" smtClean="0">
              <a:solidFill>
                <a:schemeClr val="tx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a:p>
            <a:pPr>
              <a:spcAft>
                <a:spcPts val="1000"/>
              </a:spcAft>
              <a:buFont typeface="Wingdings" panose="05000000000000000000" pitchFamily="2" charset="2"/>
              <a:buChar char="§"/>
            </a:pPr>
            <a:endParaRPr lang="en-GB" sz="2400" dirty="0" smtClean="0">
              <a:solidFill>
                <a:schemeClr val="tx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p:txBody>
      </p:sp>
      <p:pic>
        <p:nvPicPr>
          <p:cNvPr id="3074" name="Picture 2" descr="http://www.ttgv.org.tr/content/images/cleaner_producti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8620" r="15136"/>
          <a:stretch/>
        </p:blipFill>
        <p:spPr bwMode="auto">
          <a:xfrm>
            <a:off x="9898340" y="4020402"/>
            <a:ext cx="1632515" cy="1879045"/>
          </a:xfrm>
          <a:prstGeom prst="rect">
            <a:avLst/>
          </a:prstGeom>
          <a:ln w="3175">
            <a:solidFill>
              <a:schemeClr val="bg1">
                <a:lumMod val="65000"/>
              </a:schemeClr>
            </a:solidFill>
          </a:ln>
          <a:effectLst/>
          <a:extLst>
            <a:ext uri="{909E8E84-426E-40DD-AFC4-6F175D3DCCD1}">
              <a14:hiddenFill xmlns:a14="http://schemas.microsoft.com/office/drawing/2010/main" xmlns="">
                <a:solidFill>
                  <a:srgbClr val="FFFFFF"/>
                </a:solidFill>
              </a14:hiddenFill>
            </a:ext>
          </a:extLst>
        </p:spPr>
      </p:pic>
      <p:grpSp>
        <p:nvGrpSpPr>
          <p:cNvPr id="8" name="Groupe 7"/>
          <p:cNvGrpSpPr/>
          <p:nvPr/>
        </p:nvGrpSpPr>
        <p:grpSpPr>
          <a:xfrm>
            <a:off x="9645788" y="6263597"/>
            <a:ext cx="2326814" cy="564717"/>
            <a:chOff x="9645788" y="6263597"/>
            <a:chExt cx="2326814" cy="564717"/>
          </a:xfrm>
        </p:grpSpPr>
        <p:pic>
          <p:nvPicPr>
            <p:cNvPr id="9" name="Image 8" descr="C:\Users\Civiliste 2.kzein-HP.000\Desktop\Admin\SBA logo.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0" name="Image 9"/>
            <p:cNvPicPr>
              <a:picLocks noChangeAspect="1"/>
            </p:cNvPicPr>
            <p:nvPr/>
          </p:nvPicPr>
          <p:blipFill rotWithShape="1">
            <a:blip r:embed="rId5" cstate="print"/>
            <a:srcRect l="3318" t="13045" r="83156" b="68700"/>
            <a:stretch/>
          </p:blipFill>
          <p:spPr>
            <a:xfrm>
              <a:off x="9645788" y="6263597"/>
              <a:ext cx="705897" cy="564717"/>
            </a:xfrm>
            <a:prstGeom prst="rect">
              <a:avLst/>
            </a:prstGeom>
          </p:spPr>
        </p:pic>
        <p:pic>
          <p:nvPicPr>
            <p:cNvPr id="11" name="Image 10"/>
            <p:cNvPicPr>
              <a:picLocks noChangeAspect="1"/>
            </p:cNvPicPr>
            <p:nvPr/>
          </p:nvPicPr>
          <p:blipFill>
            <a:blip r:embed="rId6"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3865889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p:cNvSpPr>
            <a:spLocks noGrp="1"/>
          </p:cNvSpPr>
          <p:nvPr>
            <p:ph type="title"/>
          </p:nvPr>
        </p:nvSpPr>
        <p:spPr>
          <a:xfrm>
            <a:off x="471810" y="296480"/>
            <a:ext cx="11359664" cy="1280890"/>
          </a:xfrm>
        </p:spPr>
        <p:txBody>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Бізнес-екологічна мережа </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БЕМ</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5" name="Espace réservé du contenu 2"/>
          <p:cNvSpPr>
            <a:spLocks noGrp="1"/>
          </p:cNvSpPr>
          <p:nvPr>
            <p:ph idx="1"/>
          </p:nvPr>
        </p:nvSpPr>
        <p:spPr>
          <a:xfrm>
            <a:off x="366106" y="1032176"/>
            <a:ext cx="11503468" cy="5362580"/>
          </a:xfrm>
        </p:spPr>
        <p:txBody>
          <a:bodyPr>
            <a:noAutofit/>
          </a:bodyPr>
          <a:lstStyle/>
          <a:p>
            <a:pPr marL="342900" lvl="2" indent="-342900">
              <a:lnSpc>
                <a:spcPct val="114000"/>
              </a:lnSpc>
              <a:spcBef>
                <a:spcPts val="500"/>
              </a:spcBef>
              <a:spcAft>
                <a:spcPts val="500"/>
              </a:spcAft>
              <a:buFont typeface="Wingdings" panose="05000000000000000000" pitchFamily="2" charset="2"/>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Формальна або неформальна мережа різних видів бізнесу</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галузей виробництва та інших партнерів</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академічні інститути</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громадськість</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неурядові організації, тощо</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p>
          <a:p>
            <a:pPr marL="342900" lvl="2" indent="-342900">
              <a:lnSpc>
                <a:spcPct val="114000"/>
              </a:lnSpc>
              <a:spcBef>
                <a:spcPts val="500"/>
              </a:spcBef>
              <a:spcAft>
                <a:spcPts val="500"/>
              </a:spcAft>
              <a:buFont typeface="Wingdings" panose="05000000000000000000" pitchFamily="2" charset="2"/>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Інструмент для запровадження екологічних рішень </a:t>
            </a:r>
          </a:p>
          <a:p>
            <a:pPr marL="0" lvl="2" indent="0">
              <a:lnSpc>
                <a:spcPct val="114000"/>
              </a:lnSpc>
              <a:spcBef>
                <a:spcPts val="500"/>
              </a:spcBef>
              <a:spcAft>
                <a:spcPts val="500"/>
              </a:spcAft>
              <a:buNone/>
            </a:pPr>
            <a:r>
              <a:rPr lang="uk-UA" sz="2400" dirty="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та визначення ролі бізнесу у суспільстві</a:t>
            </a:r>
            <a:endPar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500"/>
              </a:spcBef>
              <a:spcAft>
                <a:spcPts val="500"/>
              </a:spcAft>
              <a:buFont typeface="Wingdings" panose="05000000000000000000" pitchFamily="2" charset="2"/>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БЕМ допомагає</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p>
          <a:p>
            <a:pPr lvl="2">
              <a:lnSpc>
                <a:spcPct val="114000"/>
              </a:lnSpc>
              <a:spcBef>
                <a:spcPts val="500"/>
              </a:spcBef>
              <a:spcAft>
                <a:spcPts val="500"/>
              </a:spcAft>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Задіяти відповідних партнерів</a:t>
            </a:r>
            <a:endPar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500"/>
              </a:spcBef>
              <a:spcAft>
                <a:spcPts val="500"/>
              </a:spcAft>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Визначити сектори експертизи та прогалини у знаннях</a:t>
            </a:r>
            <a:endPar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500"/>
              </a:spcBef>
              <a:spcAft>
                <a:spcPts val="500"/>
              </a:spcAft>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Обмінятись досвідом та успішними прикладами</a:t>
            </a:r>
            <a:endPar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500"/>
              </a:spcBef>
              <a:spcAft>
                <a:spcPts val="500"/>
              </a:spcAft>
              <a:buFontTx/>
              <a:buChar char="-"/>
            </a:pP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Зрозуміти національні</a:t>
            </a:r>
            <a:r>
              <a:rPr lang="en-GB"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0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та міжнародні екологічні тенденції</a:t>
            </a:r>
            <a:endParaRPr lang="en-GB" sz="20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lvl="2">
              <a:lnSpc>
                <a:spcPct val="114000"/>
              </a:lnSpc>
              <a:spcBef>
                <a:spcPts val="500"/>
              </a:spcBef>
              <a:spcAft>
                <a:spcPts val="500"/>
              </a:spcAft>
              <a:buFontTx/>
              <a:buChar char="-"/>
            </a:pPr>
            <a:r>
              <a:rPr lang="uk-UA" sz="2000" b="1"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Взяти лідерство в тих напрямках, які стають важливими для України</a:t>
            </a:r>
            <a:endParaRPr lang="en-GB" sz="2000" dirty="0" smtClean="0">
              <a:solidFill>
                <a:schemeClr val="tx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p:txBody>
      </p:sp>
      <p:pic>
        <p:nvPicPr>
          <p:cNvPr id="8" name="Picture 6" descr="ENGAGEMENT AND PARTICIPATION FOR KNOWLEDGE SHARING AND COLLABORATION&#10;This report outlines 17 best practices for increasing employee engagement and participation in knowledge management tools and approaches.&#10;Find more members-only benchmarking content."/>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39" t="7063" r="1253" b="52395"/>
          <a:stretch/>
        </p:blipFill>
        <p:spPr bwMode="auto">
          <a:xfrm>
            <a:off x="8912601" y="2664393"/>
            <a:ext cx="2119720" cy="1565372"/>
          </a:xfrm>
          <a:prstGeom prst="rect">
            <a:avLst/>
          </a:prstGeom>
          <a:ln w="3175">
            <a:solidFill>
              <a:schemeClr val="bg1">
                <a:lumMod val="65000"/>
              </a:schemeClr>
            </a:solidFill>
          </a:ln>
          <a:effectLst/>
          <a:extLst>
            <a:ext uri="{909E8E84-426E-40DD-AFC4-6F175D3DCCD1}">
              <a14:hiddenFill xmlns:a14="http://schemas.microsoft.com/office/drawing/2010/main" xmlns="">
                <a:solidFill>
                  <a:srgbClr val="FFFFFF"/>
                </a:solidFill>
              </a14:hiddenFill>
            </a:ext>
          </a:extLst>
        </p:spPr>
      </p:pic>
      <p:pic>
        <p:nvPicPr>
          <p:cNvPr id="9" name="Image 8" descr="http://farm5.staticflickr.com/4153/4846106312_9b00a494d3_o.jpg"/>
          <p:cNvPicPr/>
          <p:nvPr/>
        </p:nvPicPr>
        <p:blipFill rotWithShape="1">
          <a:blip r:embed="rId4" cstate="print">
            <a:extLst>
              <a:ext uri="{28A0092B-C50C-407E-A947-70E740481C1C}">
                <a14:useLocalDpi xmlns:a14="http://schemas.microsoft.com/office/drawing/2010/main" xmlns="" val="0"/>
              </a:ext>
            </a:extLst>
          </a:blip>
          <a:srcRect l="937" b="9842"/>
          <a:stretch/>
        </p:blipFill>
        <p:spPr bwMode="auto">
          <a:xfrm>
            <a:off x="9684326" y="3596742"/>
            <a:ext cx="2022325" cy="1531407"/>
          </a:xfrm>
          <a:prstGeom prst="rect">
            <a:avLst/>
          </a:prstGeom>
          <a:ln w="3175">
            <a:solidFill>
              <a:schemeClr val="bg1">
                <a:lumMod val="65000"/>
              </a:schemeClr>
            </a:solidFill>
          </a:ln>
          <a:effectLst/>
        </p:spPr>
      </p:pic>
      <p:grpSp>
        <p:nvGrpSpPr>
          <p:cNvPr id="10" name="Groupe 9"/>
          <p:cNvGrpSpPr/>
          <p:nvPr/>
        </p:nvGrpSpPr>
        <p:grpSpPr>
          <a:xfrm>
            <a:off x="9645788" y="6263597"/>
            <a:ext cx="2326814" cy="564717"/>
            <a:chOff x="9645788" y="6263597"/>
            <a:chExt cx="2326814" cy="564717"/>
          </a:xfrm>
        </p:grpSpPr>
        <p:pic>
          <p:nvPicPr>
            <p:cNvPr id="11" name="Image 10" descr="C:\Users\Civiliste 2.kzein-HP.000\Desktop\Admin\SBA logo.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2" name="Image 11"/>
            <p:cNvPicPr>
              <a:picLocks noChangeAspect="1"/>
            </p:cNvPicPr>
            <p:nvPr/>
          </p:nvPicPr>
          <p:blipFill rotWithShape="1">
            <a:blip r:embed="rId6" cstate="print"/>
            <a:srcRect l="3318" t="13045" r="83156" b="68700"/>
            <a:stretch/>
          </p:blipFill>
          <p:spPr>
            <a:xfrm>
              <a:off x="9645788" y="6263597"/>
              <a:ext cx="705897" cy="564717"/>
            </a:xfrm>
            <a:prstGeom prst="rect">
              <a:avLst/>
            </a:prstGeom>
          </p:spPr>
        </p:pic>
        <p:pic>
          <p:nvPicPr>
            <p:cNvPr id="13" name="Image 12"/>
            <p:cNvPicPr>
              <a:picLocks noChangeAspect="1"/>
            </p:cNvPicPr>
            <p:nvPr/>
          </p:nvPicPr>
          <p:blipFill>
            <a:blip r:embed="rId7"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2080514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p:cNvSpPr>
            <a:spLocks noGrp="1"/>
          </p:cNvSpPr>
          <p:nvPr>
            <p:ph type="title"/>
          </p:nvPr>
        </p:nvSpPr>
        <p:spPr>
          <a:xfrm>
            <a:off x="471809" y="209392"/>
            <a:ext cx="11359664" cy="824749"/>
          </a:xfrm>
        </p:spPr>
        <p:txBody>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Як створюється успішна БЕМ</a:t>
            </a:r>
            <a:r>
              <a:rPr lang="en-GB"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5" name="ZoneTexte 4"/>
          <p:cNvSpPr txBox="1"/>
          <p:nvPr/>
        </p:nvSpPr>
        <p:spPr>
          <a:xfrm>
            <a:off x="471810" y="978660"/>
            <a:ext cx="12096708" cy="5876545"/>
          </a:xfrm>
          <a:prstGeom prst="rect">
            <a:avLst/>
          </a:prstGeom>
          <a:noFill/>
        </p:spPr>
        <p:txBody>
          <a:bodyPr wrap="square" rtlCol="0">
            <a:spAutoFit/>
          </a:bodyPr>
          <a:lstStyle/>
          <a:p>
            <a:pPr>
              <a:lnSpc>
                <a:spcPct val="114000"/>
              </a:lnSpc>
              <a:spcBef>
                <a:spcPts val="600"/>
              </a:spcBef>
              <a:spcAft>
                <a:spcPts val="600"/>
              </a:spcAft>
            </a:pPr>
            <a:r>
              <a:rPr lang="uk-UA" sz="2200" b="1" dirty="0" smtClean="0">
                <a:latin typeface="Meiryo" panose="020B0604030504040204" pitchFamily="34" charset="-128"/>
                <a:ea typeface="Meiryo" panose="020B0604030504040204" pitchFamily="34" charset="-128"/>
                <a:cs typeface="Meiryo" panose="020B0604030504040204" pitchFamily="34" charset="-128"/>
              </a:rPr>
              <a:t>Організаційні аспекти</a:t>
            </a:r>
            <a:r>
              <a:rPr lang="en-GB" sz="2200" b="1" dirty="0" smtClean="0">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Чітко визначене бачення та мотивація відповідно до галузі</a:t>
            </a:r>
            <a:endParaRPr lang="en-GB" sz="2200" dirty="0" smtClean="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Різноманітність членів БЕМ та галузей</a:t>
            </a:r>
            <a:endParaRPr lang="en-GB" sz="2200" dirty="0" smtClean="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Співпраця з науково-дослідними установами </a:t>
            </a:r>
            <a:r>
              <a:rPr lang="en-GB" sz="2200" dirty="0" smtClean="0">
                <a:latin typeface="Meiryo" panose="020B0604030504040204" pitchFamily="34" charset="-128"/>
                <a:ea typeface="Meiryo" panose="020B0604030504040204" pitchFamily="34" charset="-128"/>
                <a:cs typeface="Meiryo" panose="020B0604030504040204" pitchFamily="34" charset="-128"/>
              </a:rPr>
              <a:t>(</a:t>
            </a:r>
            <a:r>
              <a:rPr lang="uk-UA" sz="2200" dirty="0" smtClean="0">
                <a:latin typeface="Meiryo" panose="020B0604030504040204" pitchFamily="34" charset="-128"/>
                <a:ea typeface="Meiryo" panose="020B0604030504040204" pitchFamily="34" charset="-128"/>
                <a:cs typeface="Meiryo" panose="020B0604030504040204" pitchFamily="34" charset="-128"/>
              </a:rPr>
              <a:t>інновації</a:t>
            </a:r>
            <a:r>
              <a:rPr lang="en-GB" sz="2200" dirty="0" smtClean="0">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Незалежний менеджмент із залученням експертів</a:t>
            </a:r>
            <a:endParaRPr lang="en-GB" sz="2200" dirty="0" smtClean="0">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pPr>
            <a:endParaRPr lang="en-GB" sz="1000" dirty="0" smtClean="0">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pPr>
            <a:r>
              <a:rPr lang="uk-UA" sz="2200" b="1" dirty="0" smtClean="0">
                <a:latin typeface="Meiryo" panose="020B0604030504040204" pitchFamily="34" charset="-128"/>
                <a:ea typeface="Meiryo" panose="020B0604030504040204" pitchFamily="34" charset="-128"/>
                <a:cs typeface="Meiryo" panose="020B0604030504040204" pitchFamily="34" charset="-128"/>
              </a:rPr>
              <a:t>Основні функції</a:t>
            </a:r>
            <a:r>
              <a:rPr lang="en-GB" sz="2200" b="1" dirty="0" smtClean="0">
                <a:latin typeface="Meiryo" panose="020B0604030504040204" pitchFamily="34" charset="-128"/>
                <a:ea typeface="Meiryo" panose="020B0604030504040204" pitchFamily="34" charset="-128"/>
                <a:cs typeface="Meiryo" panose="020B0604030504040204" pitchFamily="34" charset="-128"/>
              </a:rPr>
              <a:t>:</a:t>
            </a: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Демонстрація</a:t>
            </a:r>
            <a:r>
              <a:rPr lang="en-GB" sz="2200" dirty="0" smtClean="0">
                <a:latin typeface="Meiryo" panose="020B0604030504040204" pitchFamily="34" charset="-128"/>
                <a:ea typeface="Meiryo" panose="020B0604030504040204" pitchFamily="34" charset="-128"/>
                <a:cs typeface="Meiryo" panose="020B0604030504040204" pitchFamily="34" charset="-128"/>
              </a:rPr>
              <a:t> “</a:t>
            </a:r>
            <a:r>
              <a:rPr lang="uk-UA" sz="2200" dirty="0" smtClean="0">
                <a:latin typeface="Meiryo" panose="020B0604030504040204" pitchFamily="34" charset="-128"/>
                <a:ea typeface="Meiryo" panose="020B0604030504040204" pitchFamily="34" charset="-128"/>
                <a:cs typeface="Meiryo" panose="020B0604030504040204" pitchFamily="34" charset="-128"/>
              </a:rPr>
              <a:t>доданої вартості</a:t>
            </a:r>
            <a:r>
              <a:rPr lang="en-GB" sz="2200" dirty="0" smtClean="0">
                <a:latin typeface="Meiryo" panose="020B0604030504040204" pitchFamily="34" charset="-128"/>
                <a:ea typeface="Meiryo" panose="020B0604030504040204" pitchFamily="34" charset="-128"/>
                <a:cs typeface="Meiryo" panose="020B0604030504040204" pitchFamily="34" charset="-128"/>
              </a:rPr>
              <a:t>” </a:t>
            </a:r>
            <a:r>
              <a:rPr lang="uk-UA" sz="2200" dirty="0" smtClean="0">
                <a:latin typeface="Meiryo" panose="020B0604030504040204" pitchFamily="34" charset="-128"/>
                <a:ea typeface="Meiryo" panose="020B0604030504040204" pitchFamily="34" charset="-128"/>
                <a:cs typeface="Meiryo" panose="020B0604030504040204" pitchFamily="34" charset="-128"/>
              </a:rPr>
              <a:t>від участі та результатів</a:t>
            </a:r>
            <a:endParaRPr lang="en-GB" sz="2200" dirty="0" smtClean="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Наголос на</a:t>
            </a:r>
            <a:r>
              <a:rPr lang="en-GB" sz="2200" dirty="0" smtClean="0">
                <a:latin typeface="Meiryo" panose="020B0604030504040204" pitchFamily="34" charset="-128"/>
                <a:ea typeface="Meiryo" panose="020B0604030504040204" pitchFamily="34" charset="-128"/>
                <a:cs typeface="Meiryo" panose="020B0604030504040204" pitchFamily="34" charset="-128"/>
              </a:rPr>
              <a:t> </a:t>
            </a:r>
            <a:r>
              <a:rPr lang="uk-UA" sz="2200" dirty="0" smtClean="0">
                <a:latin typeface="Meiryo" panose="020B0604030504040204" pitchFamily="34" charset="-128"/>
                <a:ea typeface="Meiryo" panose="020B0604030504040204" pitchFamily="34" charset="-128"/>
                <a:cs typeface="Meiryo" panose="020B0604030504040204" pitchFamily="34" charset="-128"/>
              </a:rPr>
              <a:t>низьковитратних опціях та швидких заощадженнях</a:t>
            </a:r>
            <a:endParaRPr lang="en-GB" sz="2200" dirty="0" smtClean="0">
              <a:latin typeface="Meiryo" panose="020B0604030504040204" pitchFamily="34" charset="-128"/>
              <a:ea typeface="Meiryo" panose="020B0604030504040204" pitchFamily="34" charset="-128"/>
              <a:cs typeface="Meiryo" panose="020B0604030504040204" pitchFamily="34" charset="-128"/>
            </a:endParaRP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Галузеві демонстраційні проекти</a:t>
            </a:r>
            <a:r>
              <a:rPr lang="en-GB" sz="2200" dirty="0" smtClean="0">
                <a:latin typeface="Meiryo" panose="020B0604030504040204" pitchFamily="34" charset="-128"/>
                <a:ea typeface="Meiryo" panose="020B0604030504040204" pitchFamily="34" charset="-128"/>
                <a:cs typeface="Meiryo" panose="020B0604030504040204" pitchFamily="34" charset="-128"/>
              </a:rPr>
              <a:t> </a:t>
            </a:r>
          </a:p>
          <a:p>
            <a:pPr marL="285750" indent="-285750">
              <a:lnSpc>
                <a:spcPct val="114000"/>
              </a:lnSpc>
              <a:spcBef>
                <a:spcPts val="600"/>
              </a:spcBef>
              <a:spcAft>
                <a:spcPts val="600"/>
              </a:spcAft>
              <a:buFontTx/>
              <a:buChar char="-"/>
            </a:pPr>
            <a:r>
              <a:rPr lang="uk-UA" sz="2200" dirty="0" smtClean="0">
                <a:latin typeface="Meiryo" panose="020B0604030504040204" pitchFamily="34" charset="-128"/>
                <a:ea typeface="Meiryo" panose="020B0604030504040204" pitchFamily="34" charset="-128"/>
                <a:cs typeface="Meiryo" panose="020B0604030504040204" pitchFamily="34" charset="-128"/>
              </a:rPr>
              <a:t>Он-лайн база даних для розповсюдження інформації</a:t>
            </a:r>
            <a:endParaRPr lang="en-GB" sz="2200" dirty="0" smtClean="0">
              <a:latin typeface="Meiryo" panose="020B0604030504040204" pitchFamily="34" charset="-128"/>
              <a:ea typeface="Meiryo" panose="020B0604030504040204" pitchFamily="34" charset="-128"/>
              <a:cs typeface="Meiryo" panose="020B0604030504040204" pitchFamily="34" charset="-128"/>
            </a:endParaRPr>
          </a:p>
        </p:txBody>
      </p:sp>
      <p:grpSp>
        <p:nvGrpSpPr>
          <p:cNvPr id="8" name="Groupe 7"/>
          <p:cNvGrpSpPr/>
          <p:nvPr/>
        </p:nvGrpSpPr>
        <p:grpSpPr>
          <a:xfrm>
            <a:off x="9645788" y="6263597"/>
            <a:ext cx="2326814" cy="564717"/>
            <a:chOff x="9645788" y="6263597"/>
            <a:chExt cx="2326814" cy="564717"/>
          </a:xfrm>
        </p:grpSpPr>
        <p:pic>
          <p:nvPicPr>
            <p:cNvPr id="9" name="Image 8"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0" name="Image 9"/>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11" name="Image 10"/>
            <p:cNvPicPr>
              <a:picLocks noChangeAspect="1"/>
            </p:cNvPicPr>
            <p:nvPr/>
          </p:nvPicPr>
          <p:blipFill>
            <a:blip r:embed="rId5"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4180732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p:cNvSpPr>
            <a:spLocks noGrp="1"/>
          </p:cNvSpPr>
          <p:nvPr>
            <p:ph type="title"/>
          </p:nvPr>
        </p:nvSpPr>
        <p:spPr>
          <a:xfrm>
            <a:off x="471810" y="448267"/>
            <a:ext cx="11359664" cy="726777"/>
          </a:xfrm>
        </p:spPr>
        <p:txBody>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Основні характеристики БЕМ</a:t>
            </a: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5" name="ZoneTexte 4"/>
          <p:cNvSpPr txBox="1"/>
          <p:nvPr/>
        </p:nvSpPr>
        <p:spPr>
          <a:xfrm>
            <a:off x="471810" y="1316112"/>
            <a:ext cx="11359664" cy="5071901"/>
          </a:xfrm>
          <a:prstGeom prst="rect">
            <a:avLst/>
          </a:prstGeom>
          <a:noFill/>
        </p:spPr>
        <p:txBody>
          <a:bodyPr wrap="square" rtlCol="0">
            <a:spAutoFit/>
          </a:bodyPr>
          <a:lstStyle/>
          <a:p>
            <a:pPr marL="342900" indent="-342900">
              <a:lnSpc>
                <a:spcPct val="114000"/>
              </a:lnSpc>
              <a:spcBef>
                <a:spcPts val="600"/>
              </a:spcBef>
              <a:spcAft>
                <a:spcPts val="600"/>
              </a:spcAft>
              <a:buFont typeface="Arial" panose="020B0604020202020204" pitchFamily="34" charset="0"/>
              <a:buChar char="•"/>
            </a:pPr>
            <a:r>
              <a:rPr lang="uk-UA" sz="2400" dirty="0" smtClean="0">
                <a:latin typeface="Meiryo" panose="020B0604030504040204" pitchFamily="34" charset="-128"/>
                <a:ea typeface="Meiryo" panose="020B0604030504040204" pitchFamily="34" charset="-128"/>
                <a:cs typeface="Meiryo" panose="020B0604030504040204" pitchFamily="34" charset="-128"/>
              </a:rPr>
              <a:t>Діючі БЕМ в Європі та Центральній Азії нараховують до </a:t>
            </a:r>
            <a:r>
              <a:rPr lang="en-GB" sz="2400" dirty="0" smtClean="0">
                <a:latin typeface="Meiryo" panose="020B0604030504040204" pitchFamily="34" charset="-128"/>
                <a:ea typeface="Meiryo" panose="020B0604030504040204" pitchFamily="34" charset="-128"/>
                <a:cs typeface="Meiryo" panose="020B0604030504040204" pitchFamily="34" charset="-128"/>
              </a:rPr>
              <a:t>20-40 </a:t>
            </a:r>
            <a:r>
              <a:rPr lang="uk-UA" sz="2400" dirty="0" smtClean="0">
                <a:latin typeface="Meiryo" panose="020B0604030504040204" pitchFamily="34" charset="-128"/>
                <a:ea typeface="Meiryo" panose="020B0604030504040204" pitchFamily="34" charset="-128"/>
                <a:cs typeface="Meiryo" panose="020B0604030504040204" pitchFamily="34" charset="-128"/>
              </a:rPr>
              <a:t>компаній у середньому з 6 галузей, включаючи сферу послуг</a:t>
            </a:r>
            <a:endParaRPr lang="en-GB" sz="2400" dirty="0">
              <a:latin typeface="Meiryo" panose="020B0604030504040204" pitchFamily="34" charset="-128"/>
              <a:ea typeface="Meiryo" panose="020B0604030504040204" pitchFamily="34" charset="-128"/>
              <a:cs typeface="Meiryo" panose="020B0604030504040204" pitchFamily="34" charset="-128"/>
            </a:endParaRPr>
          </a:p>
          <a:p>
            <a:pPr marL="342900" indent="-342900">
              <a:lnSpc>
                <a:spcPct val="114000"/>
              </a:lnSpc>
              <a:spcBef>
                <a:spcPts val="600"/>
              </a:spcBef>
              <a:spcAft>
                <a:spcPts val="600"/>
              </a:spcAft>
              <a:buFont typeface="Arial" panose="020B0604020202020204" pitchFamily="34" charset="0"/>
              <a:buChar char="•"/>
            </a:pPr>
            <a:r>
              <a:rPr lang="uk-UA" sz="2400" dirty="0" smtClean="0">
                <a:latin typeface="Meiryo" panose="020B0604030504040204" pitchFamily="34" charset="-128"/>
                <a:ea typeface="Meiryo" panose="020B0604030504040204" pitchFamily="34" charset="-128"/>
                <a:cs typeface="Meiryo" panose="020B0604030504040204" pitchFamily="34" charset="-128"/>
              </a:rPr>
              <a:t>Наявність коду поведінки</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міжнародні статути</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необов'язкового характеру</a:t>
            </a:r>
            <a:r>
              <a:rPr lang="en-GB" sz="2400" dirty="0" smtClean="0">
                <a:latin typeface="Meiryo" panose="020B0604030504040204" pitchFamily="34" charset="-128"/>
                <a:ea typeface="Meiryo" panose="020B0604030504040204" pitchFamily="34" charset="-128"/>
                <a:cs typeface="Meiryo" panose="020B0604030504040204" pitchFamily="34" charset="-128"/>
              </a:rPr>
              <a:t>)</a:t>
            </a:r>
          </a:p>
          <a:p>
            <a:pPr marL="342900" indent="-342900">
              <a:lnSpc>
                <a:spcPct val="114000"/>
              </a:lnSpc>
              <a:spcBef>
                <a:spcPts val="600"/>
              </a:spcBef>
              <a:spcAft>
                <a:spcPts val="600"/>
              </a:spcAft>
              <a:buFont typeface="Arial" panose="020B0604020202020204" pitchFamily="34" charset="0"/>
              <a:buChar char="•"/>
            </a:pPr>
            <a:r>
              <a:rPr lang="uk-UA" sz="2400" dirty="0" smtClean="0">
                <a:latin typeface="Meiryo" panose="020B0604030504040204" pitchFamily="34" charset="-128"/>
                <a:ea typeface="Meiryo" panose="020B0604030504040204" pitchFamily="34" charset="-128"/>
                <a:cs typeface="Meiryo" panose="020B0604030504040204" pitchFamily="34" charset="-128"/>
              </a:rPr>
              <a:t>Бачення, що включає 3 складові сталого розвитку та майбутню роль бізнесу</a:t>
            </a:r>
            <a:endParaRPr lang="en-GB" sz="24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nSpc>
                <a:spcPct val="114000"/>
              </a:lnSpc>
              <a:spcBef>
                <a:spcPts val="600"/>
              </a:spcBef>
              <a:spcAft>
                <a:spcPts val="600"/>
              </a:spcAft>
              <a:buFont typeface="Arial" panose="020B0604020202020204" pitchFamily="34" charset="0"/>
              <a:buChar char="•"/>
            </a:pPr>
            <a:r>
              <a:rPr lang="uk-UA" sz="2400" dirty="0" smtClean="0">
                <a:latin typeface="Meiryo" panose="020B0604030504040204" pitchFamily="34" charset="-128"/>
                <a:ea typeface="Meiryo" panose="020B0604030504040204" pitchFamily="34" charset="-128"/>
                <a:cs typeface="Meiryo" panose="020B0604030504040204" pitchFamily="34" charset="-128"/>
              </a:rPr>
              <a:t>Членські внески</a:t>
            </a:r>
            <a:r>
              <a:rPr lang="en-GB" sz="2400" dirty="0" smtClean="0">
                <a:latin typeface="Meiryo" panose="020B0604030504040204" pitchFamily="34" charset="-128"/>
                <a:ea typeface="Meiryo" panose="020B0604030504040204" pitchFamily="34" charset="-128"/>
                <a:cs typeface="Meiryo" panose="020B0604030504040204" pitchFamily="34" charset="-128"/>
              </a:rPr>
              <a:t> – </a:t>
            </a:r>
            <a:r>
              <a:rPr lang="uk-UA" sz="2400" dirty="0" smtClean="0">
                <a:latin typeface="Meiryo" panose="020B0604030504040204" pitchFamily="34" charset="-128"/>
                <a:ea typeface="Meiryo" panose="020B0604030504040204" pitchFamily="34" charset="-128"/>
                <a:cs typeface="Meiryo" panose="020B0604030504040204" pitchFamily="34" charset="-128"/>
              </a:rPr>
              <a:t>основа бюджету мережі</a:t>
            </a:r>
            <a:endParaRPr lang="en-GB" sz="24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nSpc>
                <a:spcPct val="114000"/>
              </a:lnSpc>
              <a:spcBef>
                <a:spcPts val="600"/>
              </a:spcBef>
              <a:spcAft>
                <a:spcPts val="600"/>
              </a:spcAft>
              <a:buFont typeface="Arial" panose="020B0604020202020204" pitchFamily="34" charset="0"/>
              <a:buChar char="•"/>
            </a:pPr>
            <a:r>
              <a:rPr lang="uk-UA" sz="2400" dirty="0" smtClean="0">
                <a:latin typeface="Meiryo" panose="020B0604030504040204" pitchFamily="34" charset="-128"/>
                <a:ea typeface="Meiryo" panose="020B0604030504040204" pitchFamily="34" charset="-128"/>
                <a:cs typeface="Meiryo" panose="020B0604030504040204" pitchFamily="34" charset="-128"/>
              </a:rPr>
              <a:t>Зосередження на </a:t>
            </a:r>
            <a:r>
              <a:rPr lang="uk-UA" sz="2400" dirty="0" err="1" smtClean="0">
                <a:latin typeface="Meiryo" panose="020B0604030504040204" pitchFamily="34" charset="-128"/>
                <a:ea typeface="Meiryo" panose="020B0604030504040204" pitchFamily="34" charset="-128"/>
                <a:cs typeface="Meiryo" panose="020B0604030504040204" pitchFamily="34" charset="-128"/>
              </a:rPr>
              <a:t>проактивних</a:t>
            </a:r>
            <a:r>
              <a:rPr lang="uk-UA" sz="2400" dirty="0" smtClean="0">
                <a:latin typeface="Meiryo" panose="020B0604030504040204" pitchFamily="34" charset="-128"/>
                <a:ea typeface="Meiryo" panose="020B0604030504040204" pitchFamily="34" charset="-128"/>
                <a:cs typeface="Meiryo" panose="020B0604030504040204" pitchFamily="34" charset="-128"/>
              </a:rPr>
              <a:t> компаніях, які демонструють зобов'язання щодо екологічного аспекту</a:t>
            </a:r>
            <a:endParaRPr lang="en-GB" sz="24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nSpc>
                <a:spcPct val="114000"/>
              </a:lnSpc>
              <a:spcBef>
                <a:spcPts val="600"/>
              </a:spcBef>
              <a:spcAft>
                <a:spcPts val="600"/>
              </a:spcAft>
              <a:buFont typeface="Arial" panose="020B0604020202020204" pitchFamily="34" charset="0"/>
              <a:buChar char="•"/>
            </a:pPr>
            <a:r>
              <a:rPr lang="uk-UA" sz="2400" dirty="0" smtClean="0">
                <a:latin typeface="Meiryo" panose="020B0604030504040204" pitchFamily="34" charset="-128"/>
                <a:ea typeface="Meiryo" panose="020B0604030504040204" pitchFamily="34" charset="-128"/>
                <a:cs typeface="Meiryo" panose="020B0604030504040204" pitchFamily="34" charset="-128"/>
              </a:rPr>
              <a:t>Попереднє</a:t>
            </a:r>
            <a:r>
              <a:rPr lang="en-US"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a:latin typeface="Meiryo" panose="020B0604030504040204" pitchFamily="34" charset="-128"/>
                <a:ea typeface="Meiryo" panose="020B0604030504040204" pitchFamily="34" charset="-128"/>
                <a:cs typeface="Meiryo" panose="020B0604030504040204" pitchFamily="34" charset="-128"/>
              </a:rPr>
              <a:t>у</a:t>
            </a:r>
            <a:r>
              <a:rPr lang="uk-UA" sz="2400" dirty="0" smtClean="0">
                <a:latin typeface="Meiryo" panose="020B0604030504040204" pitchFamily="34" charset="-128"/>
                <a:ea typeface="Meiryo" panose="020B0604030504040204" pitchFamily="34" charset="-128"/>
                <a:cs typeface="Meiryo" panose="020B0604030504040204" pitchFamily="34" charset="-128"/>
              </a:rPr>
              <a:t>хвалення членства в мережі</a:t>
            </a:r>
            <a:endParaRPr lang="fr-CH" sz="2400" dirty="0"/>
          </a:p>
        </p:txBody>
      </p:sp>
      <p:grpSp>
        <p:nvGrpSpPr>
          <p:cNvPr id="8" name="Groupe 7"/>
          <p:cNvGrpSpPr/>
          <p:nvPr/>
        </p:nvGrpSpPr>
        <p:grpSpPr>
          <a:xfrm>
            <a:off x="9645788" y="6263597"/>
            <a:ext cx="2326814" cy="564717"/>
            <a:chOff x="9645788" y="6263597"/>
            <a:chExt cx="2326814" cy="564717"/>
          </a:xfrm>
        </p:grpSpPr>
        <p:pic>
          <p:nvPicPr>
            <p:cNvPr id="9" name="Image 8"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0" name="Image 9"/>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11" name="Image 10"/>
            <p:cNvPicPr>
              <a:picLocks noChangeAspect="1"/>
            </p:cNvPicPr>
            <p:nvPr/>
          </p:nvPicPr>
          <p:blipFill>
            <a:blip r:embed="rId5"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25088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810" y="1615470"/>
            <a:ext cx="8936810" cy="5109560"/>
          </a:xfrm>
        </p:spPr>
        <p:txBody>
          <a:bodyPr>
            <a:noAutofit/>
          </a:bodyPr>
          <a:lstStyle/>
          <a:p>
            <a:pPr>
              <a:lnSpc>
                <a:spcPct val="114000"/>
              </a:lnSpc>
              <a:spcBef>
                <a:spcPts val="600"/>
              </a:spcBef>
              <a:spcAft>
                <a:spcPts val="600"/>
              </a:spcAft>
              <a:buFont typeface="Arial" panose="020B0604020202020204" pitchFamily="34" charset="0"/>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Організація комунікації та заходів для встановлення партнерств</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конференції</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семінари</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поїздки</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виставки</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endParaRPr lang="en-GB" sz="24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buFont typeface="Arial" panose="020B0604020202020204" pitchFamily="34" charset="0"/>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Надання консалтингових або дорадчих послуг для членів мережі</a:t>
            </a:r>
            <a:endParaRPr lang="en-GB" sz="24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buFont typeface="Arial" panose="020B0604020202020204" pitchFamily="34" charset="0"/>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Зв'язки з науково-освітніми установами</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освіта</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навчання</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 </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дослідницькі програми</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endParaRPr lang="en-GB" sz="24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buFont typeface="Arial" panose="020B0604020202020204" pitchFamily="34" charset="0"/>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Зв’язок з органами влади та урядовцями </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консультування, лобіювання</a:t>
            </a:r>
            <a:r>
              <a:rPr lang="en-GB"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a:t>
            </a:r>
            <a:endParaRPr lang="en-GB" sz="24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a:p>
            <a:pPr>
              <a:lnSpc>
                <a:spcPct val="114000"/>
              </a:lnSpc>
              <a:spcBef>
                <a:spcPts val="600"/>
              </a:spcBef>
              <a:spcAft>
                <a:spcPts val="600"/>
              </a:spcAft>
              <a:buFont typeface="Arial" panose="020B0604020202020204" pitchFamily="34" charset="0"/>
              <a:buChar char="•"/>
            </a:pPr>
            <a:r>
              <a:rPr lang="uk-UA" sz="2400" dirty="0" smtClean="0">
                <a:solidFill>
                  <a:schemeClr val="tx1"/>
                </a:solidFill>
                <a:latin typeface="Meiryo" panose="020B0604030504040204" pitchFamily="34" charset="-128"/>
                <a:ea typeface="Meiryo" panose="020B0604030504040204" pitchFamily="34" charset="-128"/>
                <a:cs typeface="Meiryo" panose="020B0604030504040204" pitchFamily="34" charset="-128"/>
              </a:rPr>
              <a:t>Он-лайн платформа для поширення інформації</a:t>
            </a:r>
            <a:endParaRPr lang="fr-CH" sz="2400" dirty="0">
              <a:solidFill>
                <a:schemeClr val="tx1"/>
              </a:solidFill>
              <a:latin typeface="Meiryo" panose="020B0604030504040204" pitchFamily="34" charset="-128"/>
              <a:ea typeface="Meiryo" panose="020B0604030504040204" pitchFamily="34" charset="-128"/>
              <a:cs typeface="Meiryo" panose="020B0604030504040204" pitchFamily="34" charset="-128"/>
            </a:endParaRPr>
          </a:p>
        </p:txBody>
      </p:sp>
      <p:sp>
        <p:nvSpPr>
          <p:cNvPr id="4" name="Titre 1"/>
          <p:cNvSpPr>
            <a:spLocks noGrp="1"/>
          </p:cNvSpPr>
          <p:nvPr>
            <p:ph type="title"/>
          </p:nvPr>
        </p:nvSpPr>
        <p:spPr>
          <a:xfrm>
            <a:off x="471810" y="491956"/>
            <a:ext cx="11359664" cy="810989"/>
          </a:xfrm>
        </p:spPr>
        <p:txBody>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Основна діяльність </a:t>
            </a: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pic>
        <p:nvPicPr>
          <p:cNvPr id="7" name="Image 6"/>
          <p:cNvPicPr>
            <a:picLocks noChangeAspect="1"/>
          </p:cNvPicPr>
          <p:nvPr/>
        </p:nvPicPr>
        <p:blipFill>
          <a:blip r:embed="rId3" cstate="print"/>
          <a:stretch>
            <a:fillRect/>
          </a:stretch>
        </p:blipFill>
        <p:spPr>
          <a:xfrm>
            <a:off x="9598967" y="2689126"/>
            <a:ext cx="2422854" cy="2123972"/>
          </a:xfrm>
          <a:prstGeom prst="rect">
            <a:avLst/>
          </a:prstGeom>
          <a:ln w="3175">
            <a:solidFill>
              <a:schemeClr val="bg1">
                <a:lumMod val="75000"/>
              </a:schemeClr>
            </a:solidFill>
          </a:ln>
          <a:effectLst/>
        </p:spPr>
      </p:pic>
      <p:grpSp>
        <p:nvGrpSpPr>
          <p:cNvPr id="8" name="Groupe 7"/>
          <p:cNvGrpSpPr/>
          <p:nvPr/>
        </p:nvGrpSpPr>
        <p:grpSpPr>
          <a:xfrm>
            <a:off x="9645788" y="6263597"/>
            <a:ext cx="2326814" cy="564717"/>
            <a:chOff x="9645788" y="6263597"/>
            <a:chExt cx="2326814" cy="564717"/>
          </a:xfrm>
        </p:grpSpPr>
        <p:pic>
          <p:nvPicPr>
            <p:cNvPr id="9" name="Image 8" descr="C:\Users\Civiliste 2.kzein-HP.000\Desktop\Admin\SBA logo.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10" name="Image 9"/>
            <p:cNvPicPr>
              <a:picLocks noChangeAspect="1"/>
            </p:cNvPicPr>
            <p:nvPr/>
          </p:nvPicPr>
          <p:blipFill rotWithShape="1">
            <a:blip r:embed="rId5" cstate="print"/>
            <a:srcRect l="3318" t="13045" r="83156" b="68700"/>
            <a:stretch/>
          </p:blipFill>
          <p:spPr>
            <a:xfrm>
              <a:off x="9645788" y="6263597"/>
              <a:ext cx="705897" cy="564717"/>
            </a:xfrm>
            <a:prstGeom prst="rect">
              <a:avLst/>
            </a:prstGeom>
          </p:spPr>
        </p:pic>
        <p:pic>
          <p:nvPicPr>
            <p:cNvPr id="11" name="Image 10"/>
            <p:cNvPicPr>
              <a:picLocks noChangeAspect="1"/>
            </p:cNvPicPr>
            <p:nvPr/>
          </p:nvPicPr>
          <p:blipFill>
            <a:blip r:embed="rId6"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4136902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02575" y="145126"/>
            <a:ext cx="11837025" cy="835407"/>
          </a:xfrm>
        </p:spPr>
        <p:txBody>
          <a:bodyPr>
            <a:normAutofit/>
          </a:bodyPr>
          <a:lstStyle/>
          <a:p>
            <a:r>
              <a:rPr lang="uk-UA" b="1" cap="small"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БЕМ як провідник інформаційного потоку</a:t>
            </a:r>
            <a:endParaRPr lang="fr-CH" b="1" cap="small"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sp>
        <p:nvSpPr>
          <p:cNvPr id="4" name="Rectangle 27"/>
          <p:cNvSpPr>
            <a:spLocks noChangeArrowheads="1"/>
          </p:cNvSpPr>
          <p:nvPr/>
        </p:nvSpPr>
        <p:spPr bwMode="auto">
          <a:xfrm>
            <a:off x="2592925" y="217370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grpSp>
        <p:nvGrpSpPr>
          <p:cNvPr id="5" name="Group 1"/>
          <p:cNvGrpSpPr>
            <a:grpSpLocks noChangeAspect="1"/>
          </p:cNvGrpSpPr>
          <p:nvPr/>
        </p:nvGrpSpPr>
        <p:grpSpPr bwMode="auto">
          <a:xfrm>
            <a:off x="1502777" y="888900"/>
            <a:ext cx="9175581" cy="5505855"/>
            <a:chOff x="1418" y="3090"/>
            <a:chExt cx="9070" cy="5442"/>
          </a:xfrm>
        </p:grpSpPr>
        <p:sp>
          <p:nvSpPr>
            <p:cNvPr id="6" name="AutoShape 26"/>
            <p:cNvSpPr>
              <a:spLocks noChangeAspect="1" noChangeArrowheads="1" noTextEdit="1"/>
            </p:cNvSpPr>
            <p:nvPr/>
          </p:nvSpPr>
          <p:spPr bwMode="auto">
            <a:xfrm>
              <a:off x="1418" y="3090"/>
              <a:ext cx="9070" cy="544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Rectangle 25"/>
            <p:cNvSpPr>
              <a:spLocks noChangeArrowheads="1"/>
            </p:cNvSpPr>
            <p:nvPr/>
          </p:nvSpPr>
          <p:spPr bwMode="auto">
            <a:xfrm>
              <a:off x="2739" y="4846"/>
              <a:ext cx="660" cy="46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8" name="Rectangle 24"/>
            <p:cNvSpPr>
              <a:spLocks noChangeArrowheads="1"/>
            </p:cNvSpPr>
            <p:nvPr/>
          </p:nvSpPr>
          <p:spPr bwMode="auto">
            <a:xfrm>
              <a:off x="2739" y="5432"/>
              <a:ext cx="660" cy="464"/>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9" name="Rectangle 23"/>
            <p:cNvSpPr>
              <a:spLocks noChangeArrowheads="1"/>
            </p:cNvSpPr>
            <p:nvPr/>
          </p:nvSpPr>
          <p:spPr bwMode="auto">
            <a:xfrm>
              <a:off x="2739" y="6017"/>
              <a:ext cx="660" cy="46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0" name="Oval 22"/>
            <p:cNvSpPr>
              <a:spLocks noChangeArrowheads="1"/>
            </p:cNvSpPr>
            <p:nvPr/>
          </p:nvSpPr>
          <p:spPr bwMode="auto">
            <a:xfrm>
              <a:off x="5275" y="5015"/>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1" name="Oval 21"/>
            <p:cNvSpPr>
              <a:spLocks noChangeArrowheads="1"/>
            </p:cNvSpPr>
            <p:nvPr/>
          </p:nvSpPr>
          <p:spPr bwMode="auto">
            <a:xfrm>
              <a:off x="5709" y="4235"/>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2" name="Oval 20"/>
            <p:cNvSpPr>
              <a:spLocks noChangeArrowheads="1"/>
            </p:cNvSpPr>
            <p:nvPr/>
          </p:nvSpPr>
          <p:spPr bwMode="auto">
            <a:xfrm>
              <a:off x="5262" y="5451"/>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3" name="Oval 19"/>
            <p:cNvSpPr>
              <a:spLocks noChangeArrowheads="1"/>
            </p:cNvSpPr>
            <p:nvPr/>
          </p:nvSpPr>
          <p:spPr bwMode="auto">
            <a:xfrm>
              <a:off x="5709" y="5451"/>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4" name="Oval 18"/>
            <p:cNvSpPr>
              <a:spLocks noChangeArrowheads="1"/>
            </p:cNvSpPr>
            <p:nvPr/>
          </p:nvSpPr>
          <p:spPr bwMode="auto">
            <a:xfrm>
              <a:off x="6147" y="5025"/>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5" name="Oval 17"/>
            <p:cNvSpPr>
              <a:spLocks noChangeArrowheads="1"/>
            </p:cNvSpPr>
            <p:nvPr/>
          </p:nvSpPr>
          <p:spPr bwMode="auto">
            <a:xfrm>
              <a:off x="5708" y="5919"/>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6" name="Oval 16"/>
            <p:cNvSpPr>
              <a:spLocks noChangeArrowheads="1"/>
            </p:cNvSpPr>
            <p:nvPr/>
          </p:nvSpPr>
          <p:spPr bwMode="auto">
            <a:xfrm>
              <a:off x="6150" y="5460"/>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7" name="Oval 15"/>
            <p:cNvSpPr>
              <a:spLocks noChangeArrowheads="1"/>
            </p:cNvSpPr>
            <p:nvPr/>
          </p:nvSpPr>
          <p:spPr bwMode="auto">
            <a:xfrm>
              <a:off x="5263" y="5933"/>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8" name="Oval 14"/>
            <p:cNvSpPr>
              <a:spLocks noChangeArrowheads="1"/>
            </p:cNvSpPr>
            <p:nvPr/>
          </p:nvSpPr>
          <p:spPr bwMode="auto">
            <a:xfrm>
              <a:off x="6158" y="5919"/>
              <a:ext cx="288" cy="277"/>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19" name="Rectangle 13"/>
            <p:cNvSpPr>
              <a:spLocks noChangeArrowheads="1"/>
            </p:cNvSpPr>
            <p:nvPr/>
          </p:nvSpPr>
          <p:spPr bwMode="auto">
            <a:xfrm>
              <a:off x="8226" y="6131"/>
              <a:ext cx="853" cy="507"/>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20" name="Rectangle 12"/>
            <p:cNvSpPr>
              <a:spLocks noChangeArrowheads="1"/>
            </p:cNvSpPr>
            <p:nvPr/>
          </p:nvSpPr>
          <p:spPr bwMode="auto">
            <a:xfrm>
              <a:off x="8208" y="4706"/>
              <a:ext cx="853" cy="507"/>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fr-CH"/>
            </a:p>
          </p:txBody>
        </p:sp>
        <p:sp>
          <p:nvSpPr>
            <p:cNvPr id="21" name="Text Box 11"/>
            <p:cNvSpPr txBox="1">
              <a:spLocks noChangeArrowheads="1"/>
            </p:cNvSpPr>
            <p:nvPr/>
          </p:nvSpPr>
          <p:spPr bwMode="auto">
            <a:xfrm>
              <a:off x="1650" y="6541"/>
              <a:ext cx="2832" cy="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fr-FR" sz="2000" b="1" i="0" u="none" strike="noStrike" cap="none" normalizeH="0" baseline="0" dirty="0" err="1"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Підприємства-лідери</a:t>
              </a:r>
              <a:r>
                <a:rPr kumimoji="0" lang="ru-RU" altLang="fr-FR" sz="20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 в </a:t>
              </a:r>
              <a:r>
                <a:rPr kumimoji="0" lang="ru-RU" altLang="fr-FR" sz="2000" b="1" i="0" u="none" strike="noStrike" cap="none" normalizeH="0" baseline="0" dirty="0" err="1"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галузях</a:t>
              </a:r>
              <a:endParaRPr kumimoji="0" lang="en-GB" altLang="fr-FR" sz="2000" b="0"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22" name="Text Box 10"/>
            <p:cNvSpPr txBox="1">
              <a:spLocks noChangeArrowheads="1"/>
            </p:cNvSpPr>
            <p:nvPr/>
          </p:nvSpPr>
          <p:spPr bwMode="auto">
            <a:xfrm>
              <a:off x="4854" y="6422"/>
              <a:ext cx="2169" cy="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fr-FR" sz="20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Малі та середні підприємства</a:t>
              </a:r>
              <a:endParaRPr kumimoji="0" lang="en-GB" altLang="fr-FR" sz="2000" b="0"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23" name="Text Box 9"/>
            <p:cNvSpPr txBox="1">
              <a:spLocks noChangeArrowheads="1"/>
            </p:cNvSpPr>
            <p:nvPr/>
          </p:nvSpPr>
          <p:spPr bwMode="auto">
            <a:xfrm>
              <a:off x="7988" y="6682"/>
              <a:ext cx="1535"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fr-FR" sz="20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Науковці</a:t>
              </a:r>
              <a:endParaRPr kumimoji="0" lang="en-GB" altLang="fr-FR" sz="2000" b="0"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24" name="Text Box 8"/>
            <p:cNvSpPr txBox="1">
              <a:spLocks noChangeArrowheads="1"/>
            </p:cNvSpPr>
            <p:nvPr/>
          </p:nvSpPr>
          <p:spPr bwMode="auto">
            <a:xfrm>
              <a:off x="7687" y="5283"/>
              <a:ext cx="2005"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fr-FR" sz="2000" b="1" dirty="0" smtClean="0">
                  <a:latin typeface="Meiryo" panose="020B0604030504040204" pitchFamily="34" charset="-128"/>
                  <a:ea typeface="Meiryo" panose="020B0604030504040204" pitchFamily="34" charset="-128"/>
                  <a:cs typeface="Meiryo" panose="020B0604030504040204" pitchFamily="34" charset="-128"/>
                </a:rPr>
                <a:t>Урядовці</a:t>
              </a:r>
              <a:endParaRPr kumimoji="0" lang="en-GB" altLang="fr-FR" sz="2000" b="0"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25" name="AutoShape 7"/>
            <p:cNvSpPr>
              <a:spLocks noChangeArrowheads="1"/>
            </p:cNvSpPr>
            <p:nvPr/>
          </p:nvSpPr>
          <p:spPr bwMode="auto">
            <a:xfrm>
              <a:off x="3753" y="5509"/>
              <a:ext cx="1244" cy="253"/>
            </a:xfrm>
            <a:prstGeom prst="rightArrow">
              <a:avLst>
                <a:gd name="adj1" fmla="val 32019"/>
                <a:gd name="adj2" fmla="val 86571"/>
              </a:avLst>
            </a:prstGeom>
            <a:solidFill>
              <a:srgbClr val="C6D9F1"/>
            </a:solidFill>
            <a:ln w="9525">
              <a:solidFill>
                <a:srgbClr val="0F243E"/>
              </a:solidFill>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26" name="AutoShape 6"/>
            <p:cNvSpPr>
              <a:spLocks noChangeArrowheads="1"/>
            </p:cNvSpPr>
            <p:nvPr/>
          </p:nvSpPr>
          <p:spPr bwMode="auto">
            <a:xfrm rot="-1501727">
              <a:off x="6702" y="5148"/>
              <a:ext cx="1244" cy="253"/>
            </a:xfrm>
            <a:prstGeom prst="rightArrow">
              <a:avLst>
                <a:gd name="adj1" fmla="val 32019"/>
                <a:gd name="adj2" fmla="val 86571"/>
              </a:avLst>
            </a:prstGeom>
            <a:solidFill>
              <a:srgbClr val="C6D9F1"/>
            </a:solidFill>
            <a:ln w="9525">
              <a:solidFill>
                <a:srgbClr val="0F243E"/>
              </a:solidFill>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27" name="AutoShape 5"/>
            <p:cNvSpPr>
              <a:spLocks noChangeArrowheads="1"/>
            </p:cNvSpPr>
            <p:nvPr/>
          </p:nvSpPr>
          <p:spPr bwMode="auto">
            <a:xfrm rot="1071891">
              <a:off x="6732" y="5872"/>
              <a:ext cx="1244" cy="253"/>
            </a:xfrm>
            <a:prstGeom prst="rightArrow">
              <a:avLst>
                <a:gd name="adj1" fmla="val 32019"/>
                <a:gd name="adj2" fmla="val 86571"/>
              </a:avLst>
            </a:prstGeom>
            <a:solidFill>
              <a:srgbClr val="C6D9F1"/>
            </a:solidFill>
            <a:ln w="9525">
              <a:solidFill>
                <a:srgbClr val="0F243E"/>
              </a:solidFill>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28" name="AutoShape 4"/>
            <p:cNvSpPr>
              <a:spLocks noChangeArrowheads="1"/>
            </p:cNvSpPr>
            <p:nvPr/>
          </p:nvSpPr>
          <p:spPr bwMode="auto">
            <a:xfrm rot="5400000">
              <a:off x="5075" y="4610"/>
              <a:ext cx="1181" cy="6382"/>
            </a:xfrm>
            <a:prstGeom prst="curvedLeftArrow">
              <a:avLst>
                <a:gd name="adj1" fmla="val 40654"/>
                <a:gd name="adj2" fmla="val 132921"/>
                <a:gd name="adj3" fmla="val 44745"/>
              </a:avLst>
            </a:prstGeom>
            <a:solidFill>
              <a:srgbClr val="C6D9F1"/>
            </a:solidFill>
            <a:ln w="9525">
              <a:solidFill>
                <a:srgbClr val="0F243E"/>
              </a:solidFill>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29" name="AutoShape 3"/>
            <p:cNvSpPr>
              <a:spLocks noChangeArrowheads="1"/>
            </p:cNvSpPr>
            <p:nvPr/>
          </p:nvSpPr>
          <p:spPr bwMode="auto">
            <a:xfrm rot="5268566">
              <a:off x="4954" y="719"/>
              <a:ext cx="1219" cy="6553"/>
            </a:xfrm>
            <a:prstGeom prst="curvedRightArrow">
              <a:avLst>
                <a:gd name="adj1" fmla="val 29616"/>
                <a:gd name="adj2" fmla="val 130013"/>
                <a:gd name="adj3" fmla="val 38773"/>
              </a:avLst>
            </a:prstGeom>
            <a:solidFill>
              <a:srgbClr val="C6D9F1"/>
            </a:solidFill>
            <a:ln w="9525">
              <a:solidFill>
                <a:srgbClr val="0F243E"/>
              </a:solidFill>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30" name="AutoShape 2"/>
            <p:cNvSpPr>
              <a:spLocks noChangeArrowheads="1"/>
            </p:cNvSpPr>
            <p:nvPr/>
          </p:nvSpPr>
          <p:spPr bwMode="auto">
            <a:xfrm rot="5400000">
              <a:off x="5538" y="4871"/>
              <a:ext cx="658" cy="237"/>
            </a:xfrm>
            <a:prstGeom prst="rightArrow">
              <a:avLst>
                <a:gd name="adj1" fmla="val 32019"/>
                <a:gd name="adj2" fmla="val 48882"/>
              </a:avLst>
            </a:prstGeom>
            <a:solidFill>
              <a:srgbClr val="C6D9F1"/>
            </a:solidFill>
            <a:ln w="9525">
              <a:solidFill>
                <a:srgbClr val="0F243E"/>
              </a:solidFill>
              <a:miter lim="800000"/>
              <a:headEnd/>
              <a:tailEnd/>
            </a:ln>
          </p:spPr>
          <p:txBody>
            <a:bodyPr vert="horz" wrap="square" lIns="91440" tIns="45720" rIns="91440" bIns="45720" numCol="1" anchor="t" anchorCtr="0" compatLnSpc="1">
              <a:prstTxWarp prst="textNoShape">
                <a:avLst/>
              </a:prstTxWarp>
            </a:bodyPr>
            <a:lstStyle/>
            <a:p>
              <a:endParaRPr lang="fr-CH"/>
            </a:p>
          </p:txBody>
        </p:sp>
      </p:grpSp>
      <p:grpSp>
        <p:nvGrpSpPr>
          <p:cNvPr id="33" name="Groupe 32"/>
          <p:cNvGrpSpPr/>
          <p:nvPr/>
        </p:nvGrpSpPr>
        <p:grpSpPr>
          <a:xfrm>
            <a:off x="9645788" y="6263597"/>
            <a:ext cx="2326814" cy="564717"/>
            <a:chOff x="9645788" y="6263597"/>
            <a:chExt cx="2326814" cy="564717"/>
          </a:xfrm>
        </p:grpSpPr>
        <p:pic>
          <p:nvPicPr>
            <p:cNvPr id="34" name="Image 33"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35" name="Image 34"/>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36" name="Image 35"/>
            <p:cNvPicPr>
              <a:picLocks noChangeAspect="1"/>
            </p:cNvPicPr>
            <p:nvPr/>
          </p:nvPicPr>
          <p:blipFill>
            <a:blip r:embed="rId5" cstate="print"/>
            <a:stretch>
              <a:fillRect/>
            </a:stretch>
          </p:blipFill>
          <p:spPr>
            <a:xfrm>
              <a:off x="10351685" y="6317736"/>
              <a:ext cx="473037" cy="473037"/>
            </a:xfrm>
            <a:prstGeom prst="rect">
              <a:avLst/>
            </a:prstGeom>
          </p:spPr>
        </p:pic>
      </p:grpSp>
    </p:spTree>
    <p:extLst>
      <p:ext uri="{BB962C8B-B14F-4D97-AF65-F5344CB8AC3E}">
        <p14:creationId xmlns:p14="http://schemas.microsoft.com/office/powerpoint/2010/main" xmlns="" val="1443825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2039" y="643160"/>
            <a:ext cx="8911687" cy="1280890"/>
          </a:xfrm>
        </p:spPr>
        <p:txBody>
          <a:bodyPr>
            <a:normAutofit fontScale="90000"/>
          </a:bodyPr>
          <a:lstStyle/>
          <a:p>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Бізнес-кейс</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a:t>
            </a:r>
            <a:r>
              <a:rPr lang="de-CH"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Швейцарська Бізнес Рада для сталого розвитку</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uk-UA" b="1" dirty="0" err="1" smtClean="0">
                <a:solidFill>
                  <a:schemeClr val="accent3"/>
                </a:solidFill>
                <a:latin typeface="Meiryo" panose="020B0604030504040204" pitchFamily="34" charset="-128"/>
                <a:ea typeface="Meiryo" panose="020B0604030504040204" pitchFamily="34" charset="-128"/>
                <a:cs typeface="Meiryo" panose="020B0604030504040204" pitchFamily="34" charset="-128"/>
              </a:rPr>
              <a:t>прибл</a:t>
            </a:r>
            <a:r>
              <a:rPr lang="en-GB" b="1" dirty="0" smtClean="0">
                <a:solidFill>
                  <a:schemeClr val="accent3"/>
                </a:solidFill>
                <a:latin typeface="Meiryo" panose="020B0604030504040204" pitchFamily="34" charset="-128"/>
                <a:ea typeface="Meiryo" panose="020B0604030504040204" pitchFamily="34" charset="-128"/>
                <a:cs typeface="Meiryo" panose="020B0604030504040204" pitchFamily="34" charset="-128"/>
              </a:rPr>
              <a:t>. </a:t>
            </a:r>
            <a:r>
              <a:rPr lang="en-GB" b="1" dirty="0">
                <a:solidFill>
                  <a:schemeClr val="accent3"/>
                </a:solidFill>
                <a:latin typeface="Meiryo" panose="020B0604030504040204" pitchFamily="34" charset="-128"/>
                <a:ea typeface="Meiryo" panose="020B0604030504040204" pitchFamily="34" charset="-128"/>
                <a:cs typeface="Meiryo" panose="020B0604030504040204" pitchFamily="34" charset="-128"/>
              </a:rPr>
              <a:t>1989)</a:t>
            </a:r>
            <a:r>
              <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rPr>
              <a:t/>
            </a:r>
            <a:br>
              <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rPr>
            </a:br>
            <a:endParaRPr lang="fr-CH" b="1" dirty="0">
              <a:solidFill>
                <a:schemeClr val="accent3"/>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5" name="Groupe 4"/>
          <p:cNvGrpSpPr/>
          <p:nvPr/>
        </p:nvGrpSpPr>
        <p:grpSpPr>
          <a:xfrm>
            <a:off x="9645788" y="6263597"/>
            <a:ext cx="2326814" cy="564717"/>
            <a:chOff x="9645788" y="6263597"/>
            <a:chExt cx="2326814" cy="564717"/>
          </a:xfrm>
        </p:grpSpPr>
        <p:pic>
          <p:nvPicPr>
            <p:cNvPr id="6" name="Image 5" descr="C:\Users\Civiliste 2.kzein-HP.000\Desktop\Admin\SBA log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3422" y="6380817"/>
              <a:ext cx="1059180" cy="330275"/>
            </a:xfrm>
            <a:prstGeom prst="rect">
              <a:avLst/>
            </a:prstGeom>
            <a:noFill/>
            <a:ln>
              <a:noFill/>
            </a:ln>
          </p:spPr>
        </p:pic>
        <p:pic>
          <p:nvPicPr>
            <p:cNvPr id="7" name="Image 6"/>
            <p:cNvPicPr>
              <a:picLocks noChangeAspect="1"/>
            </p:cNvPicPr>
            <p:nvPr/>
          </p:nvPicPr>
          <p:blipFill rotWithShape="1">
            <a:blip r:embed="rId4" cstate="print"/>
            <a:srcRect l="3318" t="13045" r="83156" b="68700"/>
            <a:stretch/>
          </p:blipFill>
          <p:spPr>
            <a:xfrm>
              <a:off x="9645788" y="6263597"/>
              <a:ext cx="705897" cy="564717"/>
            </a:xfrm>
            <a:prstGeom prst="rect">
              <a:avLst/>
            </a:prstGeom>
          </p:spPr>
        </p:pic>
        <p:pic>
          <p:nvPicPr>
            <p:cNvPr id="8" name="Image 7"/>
            <p:cNvPicPr>
              <a:picLocks noChangeAspect="1"/>
            </p:cNvPicPr>
            <p:nvPr/>
          </p:nvPicPr>
          <p:blipFill>
            <a:blip r:embed="rId5" cstate="print"/>
            <a:stretch>
              <a:fillRect/>
            </a:stretch>
          </p:blipFill>
          <p:spPr>
            <a:xfrm>
              <a:off x="10351685" y="6317736"/>
              <a:ext cx="473037" cy="473037"/>
            </a:xfrm>
            <a:prstGeom prst="rect">
              <a:avLst/>
            </a:prstGeom>
          </p:spPr>
        </p:pic>
      </p:grpSp>
      <p:graphicFrame>
        <p:nvGraphicFramePr>
          <p:cNvPr id="3" name="Objet 2"/>
          <p:cNvGraphicFramePr>
            <a:graphicFrameLocks noChangeAspect="1"/>
          </p:cNvGraphicFramePr>
          <p:nvPr>
            <p:extLst>
              <p:ext uri="{D42A27DB-BD31-4B8C-83A1-F6EECF244321}">
                <p14:modId xmlns:p14="http://schemas.microsoft.com/office/powerpoint/2010/main" xmlns="" val="224617503"/>
              </p:ext>
            </p:extLst>
          </p:nvPr>
        </p:nvGraphicFramePr>
        <p:xfrm>
          <a:off x="3505200" y="1924050"/>
          <a:ext cx="4594534" cy="2006915"/>
        </p:xfrm>
        <a:graphic>
          <a:graphicData uri="http://schemas.openxmlformats.org/presentationml/2006/ole">
            <p:oleObj spid="_x0000_s6173" name="Image bitmap" r:id="rId6" imgW="2591162" imgH="1133633" progId="PBrush">
              <p:embed/>
            </p:oleObj>
          </a:graphicData>
        </a:graphic>
      </p:graphicFrame>
      <p:sp>
        <p:nvSpPr>
          <p:cNvPr id="9" name="Rectangle 8"/>
          <p:cNvSpPr/>
          <p:nvPr/>
        </p:nvSpPr>
        <p:spPr>
          <a:xfrm>
            <a:off x="649224" y="4582331"/>
            <a:ext cx="10661904" cy="1277850"/>
          </a:xfrm>
          <a:prstGeom prst="rect">
            <a:avLst/>
          </a:prstGeom>
        </p:spPr>
        <p:txBody>
          <a:bodyPr wrap="square">
            <a:spAutoFit/>
          </a:bodyPr>
          <a:lstStyle/>
          <a:p>
            <a:pPr algn="just">
              <a:lnSpc>
                <a:spcPct val="107000"/>
              </a:lnSpc>
              <a:spcAft>
                <a:spcPts val="0"/>
              </a:spcAft>
            </a:pPr>
            <a:r>
              <a:rPr lang="uk-UA" sz="2400" dirty="0" smtClean="0">
                <a:latin typeface="Meiryo" panose="020B0604030504040204" pitchFamily="34" charset="-128"/>
                <a:ea typeface="Meiryo" panose="020B0604030504040204" pitchFamily="34" charset="-128"/>
                <a:cs typeface="Meiryo" panose="020B0604030504040204" pitchFamily="34" charset="-128"/>
              </a:rPr>
              <a:t>Бачення</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швейцарська економіка функціонує згідно з 3-ма складовими Сталого Розвитку та передбачає</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err="1" smtClean="0">
                <a:latin typeface="Meiryo" panose="020B0604030504040204" pitchFamily="34" charset="-128"/>
                <a:ea typeface="Meiryo" panose="020B0604030504040204" pitchFamily="34" charset="-128"/>
                <a:cs typeface="Meiryo" panose="020B0604030504040204" pitchFamily="34" charset="-128"/>
              </a:rPr>
              <a:t>екологічно-</a:t>
            </a:r>
            <a:r>
              <a:rPr lang="uk-UA" sz="2400" dirty="0" smtClean="0">
                <a:latin typeface="Meiryo" panose="020B0604030504040204" pitchFamily="34" charset="-128"/>
                <a:ea typeface="Meiryo" panose="020B0604030504040204" pitchFamily="34" charset="-128"/>
                <a:cs typeface="Meiryo" panose="020B0604030504040204" pitchFamily="34" charset="-128"/>
              </a:rPr>
              <a:t> та соціально-відповідальні дії</a:t>
            </a:r>
            <a:r>
              <a:rPr lang="en-GB" sz="2400" dirty="0" smtClean="0">
                <a:latin typeface="Meiryo" panose="020B0604030504040204" pitchFamily="34" charset="-128"/>
                <a:ea typeface="Meiryo" panose="020B0604030504040204" pitchFamily="34" charset="-128"/>
                <a:cs typeface="Meiryo" panose="020B0604030504040204" pitchFamily="34" charset="-128"/>
              </a:rPr>
              <a:t> </a:t>
            </a:r>
            <a:r>
              <a:rPr lang="uk-UA" sz="2400" dirty="0" smtClean="0">
                <a:latin typeface="Meiryo" panose="020B0604030504040204" pitchFamily="34" charset="-128"/>
                <a:ea typeface="Meiryo" panose="020B0604030504040204" pitchFamily="34" charset="-128"/>
                <a:cs typeface="Meiryo" panose="020B0604030504040204" pitchFamily="34" charset="-128"/>
              </a:rPr>
              <a:t>та інноваційні продукти</a:t>
            </a:r>
            <a:r>
              <a:rPr lang="en-GB" sz="2400" dirty="0" smtClean="0">
                <a:latin typeface="Meiryo" panose="020B0604030504040204" pitchFamily="34" charset="-128"/>
                <a:ea typeface="Meiryo" panose="020B0604030504040204" pitchFamily="34" charset="-128"/>
                <a:cs typeface="Meiryo" panose="020B0604030504040204" pitchFamily="34" charset="-128"/>
              </a:rPr>
              <a:t>.</a:t>
            </a:r>
            <a:endParaRPr lang="fr-CH" sz="24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xmlns="" val="2317522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1577</TotalTime>
  <Words>3488</Words>
  <Application>Microsoft Office PowerPoint</Application>
  <PresentationFormat>Произвольный</PresentationFormat>
  <Paragraphs>253</Paragraphs>
  <Slides>22</Slides>
  <Notes>14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Brin</vt:lpstr>
      <vt:lpstr>Image bitmap</vt:lpstr>
      <vt:lpstr>Бізнес-екологічна мережа </vt:lpstr>
      <vt:lpstr>Бізнес та промисловість – лідери в запровадженні змін</vt:lpstr>
      <vt:lpstr>Переваги ресурсоефективного та чистого виробництва</vt:lpstr>
      <vt:lpstr>Бізнес-екологічна мережа (БЕМ)</vt:lpstr>
      <vt:lpstr>Як створюється успішна БЕМ? </vt:lpstr>
      <vt:lpstr>Основні характеристики БЕМ</vt:lpstr>
      <vt:lpstr>Основна діяльність </vt:lpstr>
      <vt:lpstr>БЕМ як провідник інформаційного потоку</vt:lpstr>
      <vt:lpstr>Бізнес-кейс: Швейцарська Бізнес Рада для сталого розвитку (прибл. 1989) </vt:lpstr>
      <vt:lpstr>Слайд 10</vt:lpstr>
      <vt:lpstr>Бізнес-кейс: Entreprises pour l’Environnement, Франція (прибл. 1992) </vt:lpstr>
      <vt:lpstr>Слайд 12</vt:lpstr>
      <vt:lpstr>Бізнес-кейс: Форум відповідального бізнесу, Польща (прибл. 2000) </vt:lpstr>
      <vt:lpstr>Слайд 14</vt:lpstr>
      <vt:lpstr>Бізнес-кейс: Бізнес рада сталого розвитку Чехії (прибл. 1995) </vt:lpstr>
      <vt:lpstr>Слайд 16</vt:lpstr>
      <vt:lpstr>Кроки щодо становлення БЕМ</vt:lpstr>
      <vt:lpstr>Слайд 18</vt:lpstr>
      <vt:lpstr>Висновок: характеристики БЕМ в Україні</vt:lpstr>
      <vt:lpstr>Питання/відповіді та подальша дискусія</vt:lpstr>
      <vt:lpstr>Аналіз SWOT для БЕМ в контексті України</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Business-Environment Network  in Ukraine: Rationale and Operational Guidelines</dc:title>
  <dc:creator>CONSULTANT</dc:creator>
  <cp:lastModifiedBy>777</cp:lastModifiedBy>
  <cp:revision>102</cp:revision>
  <dcterms:created xsi:type="dcterms:W3CDTF">2014-09-24T07:38:18Z</dcterms:created>
  <dcterms:modified xsi:type="dcterms:W3CDTF">2014-10-08T10:54:28Z</dcterms:modified>
</cp:coreProperties>
</file>