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4358" r:id="rId1"/>
    <p:sldMasterId id="2147484403" r:id="rId2"/>
  </p:sldMasterIdLst>
  <p:notesMasterIdLst>
    <p:notesMasterId r:id="rId31"/>
  </p:notesMasterIdLst>
  <p:handoutMasterIdLst>
    <p:handoutMasterId r:id="rId32"/>
  </p:handoutMasterIdLst>
  <p:sldIdLst>
    <p:sldId id="490" r:id="rId3"/>
    <p:sldId id="559" r:id="rId4"/>
    <p:sldId id="580" r:id="rId5"/>
    <p:sldId id="561" r:id="rId6"/>
    <p:sldId id="562" r:id="rId7"/>
    <p:sldId id="564" r:id="rId8"/>
    <p:sldId id="581" r:id="rId9"/>
    <p:sldId id="572" r:id="rId10"/>
    <p:sldId id="573" r:id="rId11"/>
    <p:sldId id="589" r:id="rId12"/>
    <p:sldId id="590" r:id="rId13"/>
    <p:sldId id="574" r:id="rId14"/>
    <p:sldId id="586" r:id="rId15"/>
    <p:sldId id="587" r:id="rId16"/>
    <p:sldId id="591" r:id="rId17"/>
    <p:sldId id="566" r:id="rId18"/>
    <p:sldId id="577" r:id="rId19"/>
    <p:sldId id="567" r:id="rId20"/>
    <p:sldId id="582" r:id="rId21"/>
    <p:sldId id="583" r:id="rId22"/>
    <p:sldId id="584" r:id="rId23"/>
    <p:sldId id="585" r:id="rId24"/>
    <p:sldId id="565" r:id="rId25"/>
    <p:sldId id="575" r:id="rId26"/>
    <p:sldId id="579" r:id="rId27"/>
    <p:sldId id="592" r:id="rId28"/>
    <p:sldId id="569" r:id="rId29"/>
    <p:sldId id="571" r:id="rId30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FF"/>
    <a:srgbClr val="000099"/>
    <a:srgbClr val="FFFFCC"/>
    <a:srgbClr val="CCFF99"/>
    <a:srgbClr val="CCFFCC"/>
    <a:srgbClr val="808000"/>
    <a:srgbClr val="CCCC00"/>
    <a:srgbClr val="B2E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316" autoAdjust="0"/>
  </p:normalViewPr>
  <p:slideViewPr>
    <p:cSldViewPr>
      <p:cViewPr>
        <p:scale>
          <a:sx n="100" d="100"/>
          <a:sy n="100" d="100"/>
        </p:scale>
        <p:origin x="-480" y="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B98A522-E5A6-48C8-957D-609E3DE6121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76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93EF22-8ADD-4EAD-B6B4-5B30248AC2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88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E76235-C63D-4D1B-96D8-CFE03913FD19}" type="slidenum">
              <a:rPr lang="uk-UA" sz="1200"/>
              <a:pPr algn="r"/>
              <a:t>1</a:t>
            </a:fld>
            <a:endParaRPr lang="uk-U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5719" y="685728"/>
            <a:ext cx="5006564" cy="3428634"/>
          </a:xfrm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83852" y="8684899"/>
            <a:ext cx="2972547" cy="4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4BAC3D-DF1D-46A7-A261-D70F036F9BEE}" type="slidenum">
              <a:rPr lang="uk-UA" altLang="ru-RU" sz="1200"/>
              <a:pPr algn="r"/>
              <a:t>3</a:t>
            </a:fld>
            <a:endParaRPr lang="uk-UA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Количество предприятий – главных потребителей энергоресурсов по отраслям Украины</a:t>
            </a:r>
            <a:r>
              <a:rPr lang="en-US" baseline="0" dirty="0" smtClean="0"/>
              <a:t> </a:t>
            </a:r>
            <a:r>
              <a:rPr lang="ru-RU" dirty="0" smtClean="0"/>
              <a:t>и их доля во внутреннем валовом продукте. Наибольшую долю составляют предприятия горно-металлургического комплекса (27%); сами по себе они же являются и наиболее крупными</a:t>
            </a:r>
          </a:p>
          <a:p>
            <a:r>
              <a:rPr lang="ru-RU" dirty="0" smtClean="0"/>
              <a:t>предприятиями Украины (более 15% всех рабочих мест в Украине)</a:t>
            </a:r>
            <a:r>
              <a:rPr lang="en-US" baseline="0" dirty="0" smtClean="0"/>
              <a:t>. </a:t>
            </a:r>
            <a:r>
              <a:rPr lang="ru-RU" dirty="0" smtClean="0"/>
              <a:t>Эти же предприятия  являются и наиболее </a:t>
            </a:r>
            <a:r>
              <a:rPr lang="ru-RU" dirty="0" err="1" smtClean="0"/>
              <a:t>энергопотребляющими</a:t>
            </a:r>
            <a:endParaRPr lang="ru-RU" dirty="0" smtClean="0"/>
          </a:p>
          <a:p>
            <a:r>
              <a:rPr lang="ru-RU" dirty="0" smtClean="0"/>
              <a:t>и в наибольшей степени влияющими на экологию.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474"/>
            <a:ext cx="8219256" cy="10851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rgbClr val="339933"/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168D6FA-85CC-433B-9C70-D774579614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4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rgbClr val="339933"/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5C88F7B0-E291-408F-B365-181F3C11F04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A9F93A3-7C02-4E75-B20F-41CD7D0AD26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801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801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339933"/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rgbClr val="339933"/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089510C8-3500-4D8B-8390-F7C431BD99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339933"/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ru-RU" sz="2400" b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39933"/>
                </a:solidFill>
              </a:defRPr>
            </a:lvl1pPr>
            <a:lvl2pPr>
              <a:defRPr sz="20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D75DDAD-EE34-4E7F-BC18-4EE236671B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1C213F03-BB75-4FCB-8865-0D9FDA3B38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D2862479-30F3-4168-B8A3-6656100F406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800">
                <a:solidFill>
                  <a:srgbClr val="339933"/>
                </a:solidFill>
              </a:defRPr>
            </a:lvl2pPr>
            <a:lvl3pPr>
              <a:defRPr sz="2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E7B7D24-C695-4CC4-85B3-D1381E50C10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5B75CDF-ABB3-4DD4-AB36-2BAE84B07DC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3399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rgbClr val="339933"/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E301D0CE-4E9B-4B72-B056-36021387B4E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4625"/>
            <a:ext cx="2133600" cy="293688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4625"/>
            <a:ext cx="2895600" cy="293688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1">
                    <a:lumMod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4625"/>
            <a:ext cx="2133600" cy="293688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10553A9-3C97-407E-9946-60B5F3F4B8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33" name="Рисунок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690563" y="7938"/>
            <a:ext cx="845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solidFill>
                  <a:srgbClr val="376092"/>
                </a:solidFill>
              </a:rPr>
              <a:t>Центр ресурсоэффективного и чистого производства</a:t>
            </a:r>
            <a:endParaRPr lang="uk-UA" b="1" smtClean="0">
              <a:solidFill>
                <a:srgbClr val="37609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33993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37609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37609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37609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480175"/>
            <a:ext cx="9144000" cy="4048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480175"/>
            <a:ext cx="914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2" name="Рисунок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638" y="25400"/>
            <a:ext cx="669925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Box 12"/>
          <p:cNvSpPr txBox="1">
            <a:spLocks noChangeArrowheads="1"/>
          </p:cNvSpPr>
          <p:nvPr/>
        </p:nvSpPr>
        <p:spPr bwMode="auto">
          <a:xfrm>
            <a:off x="690563" y="7938"/>
            <a:ext cx="8453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b="1" smtClean="0">
                <a:solidFill>
                  <a:srgbClr val="376092"/>
                </a:solidFill>
              </a:rPr>
              <a:t>Центр ресурсоэффективного и чистого производства</a:t>
            </a:r>
            <a:endParaRPr lang="uk-UA" b="1" smtClean="0">
              <a:solidFill>
                <a:srgbClr val="376092"/>
              </a:solidFill>
            </a:endParaRPr>
          </a:p>
        </p:txBody>
      </p:sp>
      <p:pic>
        <p:nvPicPr>
          <p:cNvPr id="2054" name="Рисунок 1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19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Рисунок 13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763713" y="5635625"/>
            <a:ext cx="5622925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Прямоугольник 14"/>
          <p:cNvSpPr>
            <a:spLocks noChangeArrowheads="1"/>
          </p:cNvSpPr>
          <p:nvPr/>
        </p:nvSpPr>
        <p:spPr bwMode="auto">
          <a:xfrm>
            <a:off x="-9525" y="52292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b="1">
                <a:solidFill>
                  <a:srgbClr val="376092"/>
                </a:solidFill>
              </a:rPr>
              <a:t>Центр створено в рамках проекту  </a:t>
            </a:r>
            <a:r>
              <a:rPr lang="en-US" sz="1000" b="1">
                <a:solidFill>
                  <a:srgbClr val="376092"/>
                </a:solidFill>
              </a:rPr>
              <a:t>UNIDO</a:t>
            </a:r>
            <a:r>
              <a:rPr lang="ru-RU" sz="1000" b="1">
                <a:solidFill>
                  <a:srgbClr val="376092"/>
                </a:solidFill>
              </a:rPr>
              <a:t> з ресурсоефективного та більш чистого виробництва</a:t>
            </a:r>
          </a:p>
          <a:p>
            <a:pPr algn="ctr"/>
            <a:r>
              <a:rPr lang="ru-RU" sz="1000" b="1">
                <a:solidFill>
                  <a:srgbClr val="376092"/>
                </a:solidFill>
              </a:rPr>
              <a:t>Донори проекту - Швейцарська Конфедерація  та  Республіка </a:t>
            </a:r>
            <a:r>
              <a:rPr lang="en-US" sz="1000" b="1">
                <a:solidFill>
                  <a:srgbClr val="376092"/>
                </a:solidFill>
              </a:rPr>
              <a:t> </a:t>
            </a:r>
            <a:r>
              <a:rPr lang="ru-RU" sz="1000" b="1">
                <a:solidFill>
                  <a:srgbClr val="376092"/>
                </a:solidFill>
              </a:rPr>
              <a:t>Австрія</a:t>
            </a:r>
            <a:endParaRPr lang="uk-UA" sz="1000" b="1">
              <a:solidFill>
                <a:srgbClr val="376092"/>
              </a:solidFill>
            </a:endParaRPr>
          </a:p>
        </p:txBody>
      </p:sp>
      <p:sp>
        <p:nvSpPr>
          <p:cNvPr id="205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205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339933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3760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rgbClr val="339933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rgbClr val="37609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37609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7609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7609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7609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7609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rgbClr val="376092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ww.if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9138" y="2319338"/>
            <a:ext cx="7772400" cy="1470025"/>
          </a:xfrm>
        </p:spPr>
        <p:txBody>
          <a:bodyPr/>
          <a:lstStyle/>
          <a:p>
            <a:r>
              <a:rPr lang="uk-UA" sz="2400" dirty="0" smtClean="0"/>
              <a:t>Сприяння розвитку програми </a:t>
            </a:r>
            <a:r>
              <a:rPr lang="uk-UA" sz="2400" dirty="0" err="1" smtClean="0"/>
              <a:t>ресурсоефективності</a:t>
            </a:r>
            <a:r>
              <a:rPr lang="uk-UA" sz="2400" dirty="0" smtClean="0"/>
              <a:t> та більш чистого виробництва (РЕЧВ) шляхом створення та започаткування роботи Центру більш чистого виробництва </a:t>
            </a:r>
            <a:r>
              <a:rPr lang="en-GB" sz="2400" dirty="0" smtClean="0"/>
              <a:t>(</a:t>
            </a:r>
            <a:r>
              <a:rPr lang="uk-UA" sz="2400" dirty="0" smtClean="0"/>
              <a:t>ЦЕРЧВ</a:t>
            </a:r>
            <a:r>
              <a:rPr lang="en-GB" sz="2400" dirty="0" smtClean="0"/>
              <a:t>)</a:t>
            </a:r>
            <a:r>
              <a:rPr lang="uk-UA" sz="2400" dirty="0" smtClean="0"/>
              <a:t> в Україні</a:t>
            </a:r>
            <a:br>
              <a:rPr lang="uk-UA" sz="2400" dirty="0" smtClean="0"/>
            </a:br>
            <a:r>
              <a:rPr lang="uk-UA" sz="2400" dirty="0" smtClean="0"/>
              <a:t>Проект ЮНІДО</a:t>
            </a:r>
            <a:endParaRPr lang="uk-UA" sz="2400" dirty="0"/>
          </a:p>
        </p:txBody>
      </p:sp>
      <p:sp useBgFill="1"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1368425" y="4610100"/>
            <a:ext cx="6516688" cy="10144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376092"/>
                </a:solidFill>
              </a:rPr>
              <a:t>09 </a:t>
            </a:r>
            <a:r>
              <a:rPr lang="uk-UA" dirty="0" smtClean="0">
                <a:solidFill>
                  <a:srgbClr val="376092"/>
                </a:solidFill>
              </a:rPr>
              <a:t>жовтня</a:t>
            </a:r>
            <a:r>
              <a:rPr lang="ru-RU" dirty="0" smtClean="0">
                <a:solidFill>
                  <a:srgbClr val="376092"/>
                </a:solidFill>
              </a:rPr>
              <a:t> </a:t>
            </a:r>
            <a:r>
              <a:rPr lang="ru-RU" dirty="0" smtClean="0">
                <a:solidFill>
                  <a:srgbClr val="376092"/>
                </a:solidFill>
              </a:rPr>
              <a:t>201</a:t>
            </a:r>
            <a:r>
              <a:rPr lang="en-US" dirty="0" smtClean="0">
                <a:solidFill>
                  <a:srgbClr val="376092"/>
                </a:solidFill>
              </a:rPr>
              <a:t>4</a:t>
            </a:r>
            <a:r>
              <a:rPr lang="ru-RU" dirty="0" smtClean="0">
                <a:solidFill>
                  <a:srgbClr val="376092"/>
                </a:solidFill>
              </a:rPr>
              <a:t>, </a:t>
            </a:r>
            <a:r>
              <a:rPr lang="ru-RU" dirty="0" err="1" smtClean="0">
                <a:solidFill>
                  <a:srgbClr val="376092"/>
                </a:solidFill>
              </a:rPr>
              <a:t>Київ</a:t>
            </a:r>
            <a:endParaRPr lang="en-US" dirty="0">
              <a:solidFill>
                <a:srgbClr val="376092"/>
              </a:solidFill>
            </a:endParaRPr>
          </a:p>
          <a:p>
            <a:pPr algn="ctr">
              <a:spcBef>
                <a:spcPct val="50000"/>
              </a:spcBef>
            </a:pPr>
            <a:endParaRPr lang="uk-UA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uk-UA" altLang="ru-RU" sz="2200" dirty="0" smtClean="0">
                <a:latin typeface="Georgia" pitchFamily="18" charset="0"/>
              </a:rPr>
              <a:t>Спеціалізоване обладнання для проведення обстежень </a:t>
            </a:r>
            <a:endParaRPr lang="en-US" altLang="ru-RU" sz="2200" dirty="0" smtClean="0">
              <a:latin typeface="Georgia" pitchFamily="18" charset="0"/>
            </a:endParaRPr>
          </a:p>
        </p:txBody>
      </p:sp>
      <p:pic>
        <p:nvPicPr>
          <p:cNvPr id="24579" name="Picture 15"/>
          <p:cNvPicPr>
            <a:picLocks noChangeAspect="1" noChangeArrowheads="1"/>
          </p:cNvPicPr>
          <p:nvPr/>
        </p:nvPicPr>
        <p:blipFill>
          <a:blip r:embed="rId2"/>
          <a:srcRect l="9407" t="22939" r="27220" b="13564"/>
          <a:stretch>
            <a:fillRect/>
          </a:stretch>
        </p:blipFill>
        <p:spPr bwMode="auto">
          <a:xfrm>
            <a:off x="0" y="1265238"/>
            <a:ext cx="9144000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0" y="65309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800" b="1">
                <a:solidFill>
                  <a:schemeClr val="tx2"/>
                </a:solidFill>
              </a:rPr>
              <a:t>www.recpc.kpi.ua</a:t>
            </a:r>
            <a:endParaRPr lang="uk-UA" altLang="ru-RU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2013" y="2486025"/>
            <a:ext cx="4276725" cy="2951163"/>
          </a:xfrm>
          <a:prstGeom prst="rect">
            <a:avLst/>
          </a:prstGeom>
          <a:noFill/>
          <a:ln>
            <a:noFill/>
          </a:ln>
          <a:effectLst>
            <a:outerShdw blurRad="50800" dist="107763" dir="2700000" algn="ctr" rotWithShape="0">
              <a:srgbClr val="CCC6A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42875" y="5697538"/>
            <a:ext cx="8858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200" i="1"/>
              <a:t>Визначаються кількісні значення втрат, невраховані втрати, фактори, що призводять до втрат</a:t>
            </a:r>
          </a:p>
        </p:txBody>
      </p:sp>
      <p:sp>
        <p:nvSpPr>
          <p:cNvPr id="2355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388" y="500063"/>
            <a:ext cx="8743950" cy="123666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Georgia" pitchFamily="18" charset="0"/>
              </a:rPr>
              <a:t>Складання балансів матеріальних потоків, енергії та води (діаграми Сенкея)</a:t>
            </a:r>
            <a:endParaRPr lang="uk-UA" altLang="ru-RU" sz="2800" smtClean="0">
              <a:latin typeface="Georgia" pitchFamily="18" charset="0"/>
            </a:endParaRPr>
          </a:p>
        </p:txBody>
      </p:sp>
      <p:pic>
        <p:nvPicPr>
          <p:cNvPr id="23557" name="Picture 435"/>
          <p:cNvPicPr>
            <a:picLocks noChangeAspect="1" noChangeArrowheads="1"/>
          </p:cNvPicPr>
          <p:nvPr/>
        </p:nvPicPr>
        <p:blipFill>
          <a:blip r:embed="rId3"/>
          <a:srcRect l="21376" t="14561" r="18777" b="19791"/>
          <a:stretch>
            <a:fillRect/>
          </a:stretch>
        </p:blipFill>
        <p:spPr bwMode="auto">
          <a:xfrm>
            <a:off x="63500" y="1831975"/>
            <a:ext cx="49498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CCC6A4"/>
            </a:outerShdw>
          </a:effec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0" y="65309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800" b="1">
                <a:solidFill>
                  <a:schemeClr val="tx2"/>
                </a:solidFill>
              </a:rPr>
              <a:t>www.recpc.kpi.ua</a:t>
            </a:r>
            <a:endParaRPr lang="uk-UA" altLang="ru-RU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825" y="692150"/>
            <a:ext cx="7011988" cy="42703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200" b="1" smtClean="0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Реалізація проекту на підприємствах у 2013 р.</a:t>
            </a:r>
            <a:endParaRPr lang="uk-UA" altLang="ru-RU" sz="2200" b="1" smtClean="0">
              <a:solidFill>
                <a:srgbClr val="37609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19" name="Picture 4" descr="H:\UNIDO\Photos\IMG0368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600" y="706438"/>
            <a:ext cx="180340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400" y="1455738"/>
            <a:ext cx="4549775" cy="3113087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uk-UA" altLang="ru-RU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Київський регіон </a:t>
            </a:r>
          </a:p>
          <a:p>
            <a:pPr eaLnBrk="1" hangingPunct="1">
              <a:defRPr/>
            </a:pPr>
            <a:r>
              <a:rPr lang="uk-UA" alt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ПАТ «Богуславська суконна фабрика»</a:t>
            </a:r>
          </a:p>
          <a:p>
            <a:pPr eaLnBrk="1" hangingPunct="1">
              <a:defRPr/>
            </a:pPr>
            <a:r>
              <a:rPr lang="uk-UA" alt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ПАТ «Броварський комбінат будівельних конструкцій»</a:t>
            </a:r>
          </a:p>
          <a:p>
            <a:pPr eaLnBrk="1" hangingPunct="1">
              <a:defRPr/>
            </a:pPr>
            <a:r>
              <a:rPr lang="uk-UA" alt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ДП «Дарницький вагоноремонтний завод»</a:t>
            </a:r>
          </a:p>
          <a:p>
            <a:pPr eaLnBrk="1" hangingPunct="1">
              <a:defRPr/>
            </a:pPr>
            <a:r>
              <a:rPr lang="uk-UA" alt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НТУУ «КПІ» (навчальний корпус №18, </a:t>
            </a:r>
          </a:p>
          <a:p>
            <a:pPr eaLnBrk="1" hangingPunct="1">
              <a:defRPr/>
            </a:pPr>
            <a:r>
              <a:rPr lang="uk-UA" alt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спорткомплекс)</a:t>
            </a:r>
          </a:p>
          <a:p>
            <a:pPr eaLnBrk="1" hangingPunct="1">
              <a:defRPr/>
            </a:pPr>
            <a:r>
              <a:rPr lang="uk-UA" alt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ТОВ «Трипільський пакувальний комбінат»</a:t>
            </a:r>
          </a:p>
          <a:p>
            <a:pPr eaLnBrk="1" hangingPunct="1">
              <a:defRPr/>
            </a:pPr>
            <a:r>
              <a:rPr lang="uk-UA" altLang="ru-RU" sz="1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ТОВ «Фірма «Промгазтехнологія»</a:t>
            </a:r>
          </a:p>
        </p:txBody>
      </p:sp>
      <p:pic>
        <p:nvPicPr>
          <p:cNvPr id="34821" name="Picture 2" descr="D:\CP\2013\Launching Ceremony\EA100818-LX-06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0600" y="2349500"/>
            <a:ext cx="18034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3" descr="D:\CP\2012\PREDPRIJATIJA\KIEV\Жашков\Test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0600" y="4054475"/>
            <a:ext cx="180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437063" y="1493838"/>
            <a:ext cx="4491037" cy="2366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33993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37609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  <a:defRPr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Вінницька область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ПАТ «</a:t>
            </a: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Маяк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ТОВ «Вінницький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агрегатний завод»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ТОВ «</a:t>
            </a:r>
            <a:r>
              <a:rPr lang="uk-UA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Іллінецький</a:t>
            </a: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цукровий завод»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ДП «</a:t>
            </a:r>
            <a:r>
              <a:rPr lang="uk-UA" sz="1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Вінницятрансприлад</a:t>
            </a: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ВАТ «Харчосмакова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фабрика»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uk-UA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ФОП «Фенікс»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uk-UA" sz="1800" b="1" dirty="0" smtClean="0">
              <a:solidFill>
                <a:srgbClr val="2A1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endParaRPr lang="uk-UA" b="1" dirty="0" smtClean="0">
              <a:solidFill>
                <a:srgbClr val="2A1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2A1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2A1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uk-UA" b="1" dirty="0" smtClean="0">
              <a:solidFill>
                <a:srgbClr val="2A14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4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7813" t="21221" r="16490" b="8720"/>
          <a:stretch/>
        </p:blipFill>
        <p:spPr bwMode="auto">
          <a:xfrm>
            <a:off x="1975842" y="2996852"/>
            <a:ext cx="6916638" cy="36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Рисунок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1749" y="620689"/>
            <a:ext cx="6286475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34033" y="-99392"/>
            <a:ext cx="82184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000" dirty="0" smtClean="0">
                <a:latin typeface="Georgia" pitchFamily="18" charset="0"/>
              </a:rPr>
              <a:t>Технічний аудит пакувальної фабрики</a:t>
            </a:r>
          </a:p>
        </p:txBody>
      </p:sp>
    </p:spTree>
    <p:extLst>
      <p:ext uri="{BB962C8B-B14F-4D97-AF65-F5344CB8AC3E}">
        <p14:creationId xmlns:p14="http://schemas.microsoft.com/office/powerpoint/2010/main" val="310022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24604"/>
              </p:ext>
            </p:extLst>
          </p:nvPr>
        </p:nvGraphicFramePr>
        <p:xfrm>
          <a:off x="971601" y="933872"/>
          <a:ext cx="4968553" cy="2523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719"/>
                <a:gridCol w="748838"/>
                <a:gridCol w="194899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Статья расходов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Теплота, кВтч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Эквивалент природного газа, м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Нагрев изделий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~ 250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24…26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Прогрев стенок, крышки и пола камеры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~ 2590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Прогрев дополнительных материалов, загруженных в камеру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~ 460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48,4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Потери в окружающую среду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~ 250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Потери трубопроводов 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95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 </a:t>
                      </a:r>
                      <a:endParaRPr lang="ru-RU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Теплота с уходящими газами в котле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647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01894" y="520606"/>
            <a:ext cx="5391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34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Теплов</a:t>
            </a:r>
            <a:r>
              <a:rPr lang="uk-UA" sz="1800" b="1" dirty="0">
                <a:solidFill>
                  <a:srgbClr val="009900"/>
                </a:solidFill>
                <a:ea typeface="Calibri" pitchFamily="34" charset="0"/>
                <a:cs typeface="Arial" pitchFamily="34" charset="0"/>
              </a:rPr>
              <a:t>и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й баланс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нагрівання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з/б </a:t>
            </a:r>
            <a:r>
              <a:rPr kumimoji="0" lang="uk-UA" sz="18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виробів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588346"/>
            <a:ext cx="4752528" cy="201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70888"/>
            <a:ext cx="39909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30" y="3936463"/>
            <a:ext cx="2968302" cy="65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90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908720"/>
            <a:ext cx="3200400" cy="19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36712"/>
            <a:ext cx="2630170" cy="194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81339"/>
            <a:ext cx="4780707" cy="293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-99392"/>
            <a:ext cx="8218487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000" dirty="0" smtClean="0">
                <a:latin typeface="Georgia" pitchFamily="18" charset="0"/>
              </a:rPr>
              <a:t>Теплова обробка з/б плити </a:t>
            </a:r>
          </a:p>
        </p:txBody>
      </p:sp>
    </p:spTree>
    <p:extLst>
      <p:ext uri="{BB962C8B-B14F-4D97-AF65-F5344CB8AC3E}">
        <p14:creationId xmlns:p14="http://schemas.microsoft.com/office/powerpoint/2010/main" val="3671415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-1825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Технічні проблеми на рівні підприємс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т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в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979" y="2227511"/>
            <a:ext cx="3809405" cy="314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91"/>
          <a:stretch/>
        </p:blipFill>
        <p:spPr bwMode="auto">
          <a:xfrm>
            <a:off x="323528" y="692696"/>
            <a:ext cx="4392487" cy="30243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228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2575" y="1335088"/>
            <a:ext cx="4619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1431925"/>
            <a:ext cx="3646487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217488" y="4221163"/>
            <a:ext cx="8728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sz="2000" i="1"/>
              <a:t>Використання комп'ютерних технологій при вимірах робочих режимів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err="1" smtClean="0">
                <a:latin typeface="Georgia" pitchFamily="18" charset="0"/>
              </a:rPr>
              <a:t>Додаткові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err="1" smtClean="0">
                <a:latin typeface="Georgia" pitchFamily="18" charset="0"/>
              </a:rPr>
              <a:t>вимірювання</a:t>
            </a:r>
            <a:r>
              <a:rPr lang="ru-RU" dirty="0" smtClean="0">
                <a:latin typeface="Georgia" pitchFamily="18" charset="0"/>
              </a:rPr>
              <a:t> та </a:t>
            </a:r>
            <a:r>
              <a:rPr lang="ru-RU" dirty="0" err="1" smtClean="0">
                <a:latin typeface="Georgia" pitchFamily="18" charset="0"/>
              </a:rPr>
              <a:t>спостереження</a:t>
            </a:r>
            <a:r>
              <a:rPr lang="ru-RU" dirty="0" smtClean="0">
                <a:latin typeface="Georgia" pitchFamily="18" charset="0"/>
              </a:rPr>
              <a:t> (</a:t>
            </a:r>
            <a:r>
              <a:rPr lang="ru-RU" dirty="0" err="1" smtClean="0">
                <a:latin typeface="Georgia" pitchFamily="18" charset="0"/>
              </a:rPr>
              <a:t>експеримент</a:t>
            </a:r>
            <a:r>
              <a:rPr lang="ru-RU" dirty="0" smtClean="0">
                <a:latin typeface="Georgia" pitchFamily="18" charset="0"/>
              </a:rPr>
              <a:t>)</a:t>
            </a:r>
            <a:endParaRPr lang="uk-UA" dirty="0" smtClean="0">
              <a:latin typeface="Georgia" pitchFamily="18" charset="0"/>
            </a:endParaRPr>
          </a:p>
        </p:txBody>
      </p:sp>
      <p:pic>
        <p:nvPicPr>
          <p:cNvPr id="26630" name="Picture 8"/>
          <p:cNvPicPr>
            <a:picLocks noChangeAspect="1" noChangeArrowheads="1"/>
          </p:cNvPicPr>
          <p:nvPr/>
        </p:nvPicPr>
        <p:blipFill>
          <a:blip r:embed="rId4"/>
          <a:srcRect l="18253" t="33398" r="13446" b="35634"/>
          <a:stretch>
            <a:fillRect/>
          </a:stretch>
        </p:blipFill>
        <p:spPr bwMode="auto">
          <a:xfrm>
            <a:off x="965200" y="4603750"/>
            <a:ext cx="7183438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0" y="65309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800" b="1">
                <a:solidFill>
                  <a:schemeClr val="tx2"/>
                </a:solidFill>
              </a:rPr>
              <a:t>www.recpc.kpi.ua</a:t>
            </a:r>
            <a:endParaRPr lang="uk-UA" altLang="ru-RU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40" y="-1825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Технічні проблеми на рівні </a:t>
            </a:r>
            <a:r>
              <a:rPr lang="uk-UA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підприємтсв</a:t>
            </a:r>
            <a:endParaRPr lang="ru-RU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1" y="1082676"/>
            <a:ext cx="5154183" cy="2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0" name="Group 212"/>
          <p:cNvGrpSpPr>
            <a:grpSpLocks noChangeAspect="1"/>
          </p:cNvGrpSpPr>
          <p:nvPr/>
        </p:nvGrpSpPr>
        <p:grpSpPr bwMode="auto">
          <a:xfrm>
            <a:off x="5907459" y="1340768"/>
            <a:ext cx="2696989" cy="1099595"/>
            <a:chOff x="3803" y="6249"/>
            <a:chExt cx="7208" cy="2940"/>
          </a:xfrm>
        </p:grpSpPr>
        <p:sp>
          <p:nvSpPr>
            <p:cNvPr id="341" name="Freeform 202" descr="Контурные ромбики"/>
            <p:cNvSpPr>
              <a:spLocks noChangeAspect="1"/>
            </p:cNvSpPr>
            <p:nvPr/>
          </p:nvSpPr>
          <p:spPr bwMode="auto">
            <a:xfrm>
              <a:off x="3803" y="6249"/>
              <a:ext cx="7208" cy="2940"/>
            </a:xfrm>
            <a:custGeom>
              <a:avLst/>
              <a:gdLst>
                <a:gd name="T0" fmla="*/ 0 w 578"/>
                <a:gd name="T1" fmla="*/ 0 h 240"/>
                <a:gd name="T2" fmla="*/ 0 w 578"/>
                <a:gd name="T3" fmla="*/ 2147483647 h 240"/>
                <a:gd name="T4" fmla="*/ 2147483647 w 578"/>
                <a:gd name="T5" fmla="*/ 2147483647 h 240"/>
                <a:gd name="T6" fmla="*/ 2147483647 w 578"/>
                <a:gd name="T7" fmla="*/ 0 h 240"/>
                <a:gd name="T8" fmla="*/ 0 w 57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8"/>
                <a:gd name="T16" fmla="*/ 0 h 240"/>
                <a:gd name="T17" fmla="*/ 578 w 57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8" h="240">
                  <a:moveTo>
                    <a:pt x="0" y="0"/>
                  </a:moveTo>
                  <a:lnTo>
                    <a:pt x="0" y="240"/>
                  </a:lnTo>
                  <a:lnTo>
                    <a:pt x="578" y="239"/>
                  </a:lnTo>
                  <a:lnTo>
                    <a:pt x="578" y="0"/>
                  </a:lnTo>
                  <a:lnTo>
                    <a:pt x="0" y="0"/>
                  </a:lnTo>
                  <a:close/>
                </a:path>
              </a:pathLst>
            </a:custGeom>
            <a:pattFill prst="openDmnd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2" name="Freeform 203"/>
            <p:cNvSpPr>
              <a:spLocks noChangeAspect="1"/>
            </p:cNvSpPr>
            <p:nvPr/>
          </p:nvSpPr>
          <p:spPr bwMode="auto">
            <a:xfrm>
              <a:off x="4070" y="6463"/>
              <a:ext cx="6633" cy="2520"/>
            </a:xfrm>
            <a:custGeom>
              <a:avLst/>
              <a:gdLst>
                <a:gd name="T0" fmla="*/ 0 w 578"/>
                <a:gd name="T1" fmla="*/ 0 h 240"/>
                <a:gd name="T2" fmla="*/ 0 w 578"/>
                <a:gd name="T3" fmla="*/ 2147483647 h 240"/>
                <a:gd name="T4" fmla="*/ 2147483647 w 578"/>
                <a:gd name="T5" fmla="*/ 2147483647 h 240"/>
                <a:gd name="T6" fmla="*/ 2147483647 w 578"/>
                <a:gd name="T7" fmla="*/ 0 h 240"/>
                <a:gd name="T8" fmla="*/ 0 w 578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8"/>
                <a:gd name="T16" fmla="*/ 0 h 240"/>
                <a:gd name="T17" fmla="*/ 578 w 578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8" h="240">
                  <a:moveTo>
                    <a:pt x="0" y="0"/>
                  </a:moveTo>
                  <a:lnTo>
                    <a:pt x="0" y="240"/>
                  </a:lnTo>
                  <a:lnTo>
                    <a:pt x="578" y="239"/>
                  </a:lnTo>
                  <a:lnTo>
                    <a:pt x="5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3" name="Rectangle 204"/>
            <p:cNvSpPr>
              <a:spLocks noChangeAspect="1" noChangeArrowheads="1"/>
            </p:cNvSpPr>
            <p:nvPr/>
          </p:nvSpPr>
          <p:spPr bwMode="auto">
            <a:xfrm>
              <a:off x="4070" y="6466"/>
              <a:ext cx="2205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4" name="Rectangle 205"/>
            <p:cNvSpPr>
              <a:spLocks noChangeAspect="1" noChangeArrowheads="1"/>
            </p:cNvSpPr>
            <p:nvPr/>
          </p:nvSpPr>
          <p:spPr bwMode="auto">
            <a:xfrm>
              <a:off x="6281" y="6466"/>
              <a:ext cx="2205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5" name="Rectangle 206"/>
            <p:cNvSpPr>
              <a:spLocks noChangeAspect="1" noChangeArrowheads="1"/>
            </p:cNvSpPr>
            <p:nvPr/>
          </p:nvSpPr>
          <p:spPr bwMode="auto">
            <a:xfrm>
              <a:off x="8492" y="6466"/>
              <a:ext cx="2205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6" name="Rectangle 207"/>
            <p:cNvSpPr>
              <a:spLocks noChangeAspect="1" noChangeArrowheads="1"/>
            </p:cNvSpPr>
            <p:nvPr/>
          </p:nvSpPr>
          <p:spPr bwMode="auto">
            <a:xfrm>
              <a:off x="4092" y="8802"/>
              <a:ext cx="2183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7" name="Rectangle 208"/>
            <p:cNvSpPr>
              <a:spLocks noChangeAspect="1" noChangeArrowheads="1"/>
            </p:cNvSpPr>
            <p:nvPr/>
          </p:nvSpPr>
          <p:spPr bwMode="auto">
            <a:xfrm>
              <a:off x="6281" y="8802"/>
              <a:ext cx="2205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8" name="Rectangle 209"/>
            <p:cNvSpPr>
              <a:spLocks noChangeAspect="1" noChangeArrowheads="1"/>
            </p:cNvSpPr>
            <p:nvPr/>
          </p:nvSpPr>
          <p:spPr bwMode="auto">
            <a:xfrm>
              <a:off x="8492" y="8802"/>
              <a:ext cx="2190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49" name="Rectangle 210"/>
            <p:cNvSpPr>
              <a:spLocks noChangeAspect="1" noChangeArrowheads="1"/>
            </p:cNvSpPr>
            <p:nvPr/>
          </p:nvSpPr>
          <p:spPr bwMode="auto">
            <a:xfrm rot="-5400000">
              <a:off x="3057" y="7656"/>
              <a:ext cx="2205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50" name="Rectangle 211"/>
            <p:cNvSpPr>
              <a:spLocks noChangeAspect="1" noChangeArrowheads="1"/>
            </p:cNvSpPr>
            <p:nvPr/>
          </p:nvSpPr>
          <p:spPr bwMode="auto">
            <a:xfrm rot="-5400000">
              <a:off x="9489" y="7656"/>
              <a:ext cx="2205" cy="1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168" name="TextBox 7167"/>
          <p:cNvSpPr txBox="1"/>
          <p:nvPr/>
        </p:nvSpPr>
        <p:spPr>
          <a:xfrm>
            <a:off x="5508104" y="2636912"/>
            <a:ext cx="3528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0066FF"/>
                </a:solidFill>
              </a:rPr>
              <a:t>Економія енергії</a:t>
            </a:r>
            <a:r>
              <a:rPr lang="en-US" sz="1600" b="1" dirty="0" smtClean="0">
                <a:solidFill>
                  <a:srgbClr val="0066FF"/>
                </a:solidFill>
              </a:rPr>
              <a:t> 240</a:t>
            </a:r>
            <a:r>
              <a:rPr lang="uk-UA" sz="1600" b="1" dirty="0" smtClean="0">
                <a:solidFill>
                  <a:srgbClr val="0066FF"/>
                </a:solidFill>
              </a:rPr>
              <a:t> тис</a:t>
            </a:r>
            <a:r>
              <a:rPr lang="en-US" sz="1600" b="1" dirty="0" smtClean="0">
                <a:solidFill>
                  <a:srgbClr val="0066FF"/>
                </a:solidFill>
              </a:rPr>
              <a:t> UAH/</a:t>
            </a:r>
            <a:r>
              <a:rPr lang="uk-UA" sz="1600" b="1" dirty="0" smtClean="0">
                <a:solidFill>
                  <a:srgbClr val="0066FF"/>
                </a:solidFill>
              </a:rPr>
              <a:t>рік</a:t>
            </a:r>
            <a:endParaRPr lang="ru-RU" sz="1600" b="1" dirty="0">
              <a:solidFill>
                <a:srgbClr val="0066FF"/>
              </a:solidFill>
            </a:endParaRPr>
          </a:p>
        </p:txBody>
      </p:sp>
      <p:pic>
        <p:nvPicPr>
          <p:cNvPr id="352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573989"/>
            <a:ext cx="25717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4240" y="3629923"/>
            <a:ext cx="28559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" name="TextBox 353"/>
          <p:cNvSpPr txBox="1"/>
          <p:nvPr/>
        </p:nvSpPr>
        <p:spPr>
          <a:xfrm>
            <a:off x="5940152" y="3629923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Модернізація нагрівальної печі</a:t>
            </a:r>
            <a:r>
              <a:rPr lang="en-US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Зменшення акумульованої теплоти</a:t>
            </a:r>
            <a:endParaRPr lang="en-US" sz="16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нагрівання зменшено з</a:t>
            </a:r>
            <a:r>
              <a:rPr lang="en-US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uk-UA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</a:t>
            </a:r>
            <a:r>
              <a:rPr lang="en-US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en-US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3,5 </a:t>
            </a:r>
            <a:r>
              <a:rPr lang="uk-UA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</a:t>
            </a:r>
            <a:r>
              <a:rPr lang="en-US" sz="1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93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4" y="1340768"/>
            <a:ext cx="2702674" cy="1405564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518679"/>
            <a:ext cx="3278738" cy="67807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518678"/>
            <a:ext cx="3958160" cy="678075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84" y="1375934"/>
            <a:ext cx="2234528" cy="154901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3501994"/>
            <a:ext cx="3873261" cy="8631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43755" y="5934695"/>
            <a:ext cx="4643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Распределение температур по длине печи №5 </a:t>
            </a:r>
            <a:endParaRPr lang="uk-UA" sz="1600" dirty="0"/>
          </a:p>
        </p:txBody>
      </p:sp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4457702"/>
            <a:ext cx="2217428" cy="1419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29249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Распределение температур по длине печи №3 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29249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dirty="0"/>
              <a:t>Распределение температур по длине печи №4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0561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:\presentation\2005_VIC_outdoors_06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514" y="16955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833090" y="-71462"/>
            <a:ext cx="778668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 2" pitchFamily="18" charset="2"/>
              <a:buNone/>
            </a:pPr>
            <a:endParaRPr lang="en-US" sz="2000" dirty="0">
              <a:solidFill>
                <a:srgbClr val="0061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ü"/>
            </a:pPr>
            <a:r>
              <a:rPr lang="uk-UA" sz="2000" dirty="0" smtClean="0">
                <a:solidFill>
                  <a:srgbClr val="006100"/>
                </a:solidFill>
                <a:latin typeface="Times New Roman" pitchFamily="18" charset="0"/>
              </a:rPr>
              <a:t>Організація Об'єднаних націй з промислового розвитку (</a:t>
            </a:r>
            <a:r>
              <a:rPr lang="en-US" sz="2000" dirty="0" smtClean="0">
                <a:solidFill>
                  <a:srgbClr val="006100"/>
                </a:solidFill>
                <a:latin typeface="Times New Roman" pitchFamily="18" charset="0"/>
              </a:rPr>
              <a:t>UNIDO</a:t>
            </a:r>
            <a:r>
              <a:rPr lang="uk-UA" sz="2000" dirty="0" smtClean="0">
                <a:solidFill>
                  <a:srgbClr val="006100"/>
                </a:solidFill>
                <a:latin typeface="Times New Roman" pitchFamily="18" charset="0"/>
              </a:rPr>
              <a:t>)</a:t>
            </a:r>
            <a:r>
              <a:rPr lang="en-US" sz="2000" dirty="0" smtClean="0">
                <a:solidFill>
                  <a:srgbClr val="006100"/>
                </a:solidFill>
                <a:latin typeface="Times New Roman" pitchFamily="18" charset="0"/>
              </a:rPr>
              <a:t> </a:t>
            </a:r>
            <a:r>
              <a:rPr lang="uk-UA" sz="2000" dirty="0" smtClean="0">
                <a:solidFill>
                  <a:srgbClr val="006100"/>
                </a:solidFill>
                <a:latin typeface="Times New Roman" pitchFamily="18" charset="0"/>
              </a:rPr>
              <a:t>була заснована у 1</a:t>
            </a:r>
            <a:r>
              <a:rPr lang="en-US" sz="2000" dirty="0" smtClean="0">
                <a:solidFill>
                  <a:srgbClr val="006100"/>
                </a:solidFill>
                <a:latin typeface="Times New Roman" pitchFamily="18" charset="0"/>
              </a:rPr>
              <a:t>966</a:t>
            </a:r>
            <a:r>
              <a:rPr lang="uk-UA" sz="2000" dirty="0" smtClean="0">
                <a:solidFill>
                  <a:srgbClr val="006100"/>
                </a:solidFill>
                <a:latin typeface="Times New Roman" pitchFamily="18" charset="0"/>
              </a:rPr>
              <a:t>; головний офіс знаходиться у Відні</a:t>
            </a:r>
            <a:r>
              <a:rPr lang="en-US" sz="2000" dirty="0" smtClean="0">
                <a:solidFill>
                  <a:srgbClr val="006100"/>
                </a:solidFill>
                <a:latin typeface="Times New Roman" pitchFamily="18" charset="0"/>
              </a:rPr>
              <a:t>. </a:t>
            </a:r>
            <a:r>
              <a:rPr lang="uk-UA" sz="2000" dirty="0" smtClean="0">
                <a:solidFill>
                  <a:srgbClr val="006100"/>
                </a:solidFill>
                <a:latin typeface="Times New Roman" pitchFamily="18" charset="0"/>
              </a:rPr>
              <a:t>Організація представлена у більш ніж 50 країнах з перехідною економікою, та економікою, що розвивається</a:t>
            </a:r>
            <a:endParaRPr lang="en-US" sz="2000" b="1" i="1" dirty="0">
              <a:solidFill>
                <a:srgbClr val="006100"/>
              </a:solidFill>
              <a:latin typeface="Times New Roman" pitchFamily="18" charset="0"/>
            </a:endParaRPr>
          </a:p>
          <a:p>
            <a:pPr marL="0" indent="0"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000" b="1" i="1" dirty="0" smtClean="0">
              <a:solidFill>
                <a:srgbClr val="0061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006100"/>
                </a:solidFill>
                <a:latin typeface="Times New Roman" pitchFamily="18" charset="0"/>
              </a:rPr>
              <a:t>Більше 5</a:t>
            </a:r>
            <a:r>
              <a:rPr lang="en-US" sz="2000" b="1" i="1" dirty="0" smtClean="0">
                <a:solidFill>
                  <a:srgbClr val="006100"/>
                </a:solidFill>
                <a:latin typeface="Times New Roman" pitchFamily="18" charset="0"/>
              </a:rPr>
              <a:t>0 </a:t>
            </a:r>
            <a:r>
              <a:rPr lang="uk-UA" sz="2000" b="1" i="1" dirty="0" smtClean="0">
                <a:solidFill>
                  <a:srgbClr val="006100"/>
                </a:solidFill>
                <a:latin typeface="Times New Roman" pitchFamily="18" charset="0"/>
              </a:rPr>
              <a:t>Центрів з </a:t>
            </a:r>
            <a:r>
              <a:rPr lang="uk-UA" sz="2000" b="1" i="1" dirty="0" err="1" smtClean="0">
                <a:solidFill>
                  <a:srgbClr val="006100"/>
                </a:solidFill>
                <a:latin typeface="Times New Roman" pitchFamily="18" charset="0"/>
              </a:rPr>
              <a:t>ресурсоефективного</a:t>
            </a:r>
            <a:endParaRPr lang="uk-UA" sz="2000" b="1" i="1" dirty="0" smtClean="0">
              <a:solidFill>
                <a:srgbClr val="0061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uk-UA" sz="2000" b="1" i="1" dirty="0" smtClean="0">
                <a:solidFill>
                  <a:srgbClr val="006100"/>
                </a:solidFill>
                <a:latin typeface="Times New Roman" pitchFamily="18" charset="0"/>
              </a:rPr>
              <a:t>та більш чистого виробництва засновані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uk-UA" sz="2000" b="1" i="1" dirty="0" smtClean="0">
                <a:solidFill>
                  <a:srgbClr val="006100"/>
                </a:solidFill>
                <a:latin typeface="Times New Roman" pitchFamily="18" charset="0"/>
              </a:rPr>
              <a:t>у світі: Східна Європа, Азія, Центральна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uk-UA" sz="2000" b="1" i="1" dirty="0" smtClean="0">
                <a:solidFill>
                  <a:srgbClr val="006100"/>
                </a:solidFill>
                <a:latin typeface="Times New Roman" pitchFamily="18" charset="0"/>
              </a:rPr>
              <a:t>та Латинська Америка</a:t>
            </a:r>
            <a:endParaRPr lang="de-DE" sz="29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500570"/>
            <a:ext cx="6462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uk-UA" sz="1800" b="1" dirty="0" smtClean="0">
                <a:solidFill>
                  <a:srgbClr val="008000"/>
                </a:solidFill>
              </a:rPr>
              <a:t>Сприяти підвищенню ефективності, продуктивності, конкурентоспроможності та екологічній відповідальності українських підприємств шляхом впровадження методів, практик та технологій РЕЧВ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3929066"/>
            <a:ext cx="215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r>
              <a:rPr lang="en-US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6924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69500"/>
              </p:ext>
            </p:extLst>
          </p:nvPr>
        </p:nvGraphicFramePr>
        <p:xfrm>
          <a:off x="323528" y="764704"/>
          <a:ext cx="7992888" cy="5454412"/>
        </p:xfrm>
        <a:graphic>
          <a:graphicData uri="http://schemas.openxmlformats.org/drawingml/2006/table">
            <a:tbl>
              <a:tblPr/>
              <a:tblGrid>
                <a:gridCol w="3252982"/>
                <a:gridCol w="1118213"/>
                <a:gridCol w="1176939"/>
                <a:gridCol w="1122396"/>
                <a:gridCol w="1322358"/>
              </a:tblGrid>
              <a:tr h="797521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Боров от 4 печи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Боров после 3 и 5 печей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Перед входом в котел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4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 CO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ppm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4638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2291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829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 CO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5,35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11,8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4,07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4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 O</a:t>
                      </a:r>
                      <a:r>
                        <a:rPr lang="ru-RU" sz="1600" baseline="-25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10,1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3.2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12,7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4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 NO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ppm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4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Содержание SO2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ppm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307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Температура дымовых газов (4 боров и 3,5 боров - замер, вход в котел диспетчерские данные)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°С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330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773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54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Расход дымовых газов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нм</a:t>
                      </a:r>
                      <a:r>
                        <a:rPr lang="ru-RU" sz="1600" baseline="300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/ч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25927</a:t>
                      </a:r>
                      <a:endParaRPr lang="uk-UA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53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Концентрация пыли</a:t>
                      </a:r>
                      <a:endParaRPr lang="uk-UA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г/м</a:t>
                      </a:r>
                      <a:r>
                        <a:rPr lang="ru-RU" sz="1600" baseline="3000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uk-UA" sz="1600" baseline="30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554" marR="46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7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00628" y="1285860"/>
            <a:ext cx="38576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оценке тепловые потери всех боровов составляют около 400 кВт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4513"/>
            <a:ext cx="4519550" cy="274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2033"/>
            <a:ext cx="6086482" cy="164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871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980728"/>
            <a:ext cx="4847676" cy="29432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34490" y="4124000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Холодная зона в нижней части газохода перед входом в котел.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4219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573" y="1259175"/>
            <a:ext cx="3889375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200" i="1" u="sng" dirty="0" smtClean="0">
                <a:solidFill>
                  <a:srgbClr val="0066FF"/>
                </a:solidFill>
              </a:rPr>
              <a:t>Період повернення коштів: </a:t>
            </a:r>
            <a:endParaRPr lang="uk-UA" sz="2200" i="1" u="sng" dirty="0">
              <a:solidFill>
                <a:srgbClr val="0066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sz="2200" i="1" dirty="0">
                <a:solidFill>
                  <a:srgbClr val="0066FF"/>
                </a:solidFill>
              </a:rPr>
              <a:t>30 % </a:t>
            </a:r>
            <a:r>
              <a:rPr lang="uk-UA" sz="2200" i="1" dirty="0" smtClean="0">
                <a:solidFill>
                  <a:srgbClr val="0066FF"/>
                </a:solidFill>
              </a:rPr>
              <a:t>впроваджених</a:t>
            </a:r>
            <a:r>
              <a:rPr lang="en-US" sz="2200" i="1" dirty="0" smtClean="0">
                <a:solidFill>
                  <a:srgbClr val="0066FF"/>
                </a:solidFill>
              </a:rPr>
              <a:t>  </a:t>
            </a:r>
            <a:r>
              <a:rPr lang="uk-UA" sz="2200" i="1" dirty="0" smtClean="0">
                <a:solidFill>
                  <a:srgbClr val="0066FF"/>
                </a:solidFill>
              </a:rPr>
              <a:t>опцій не потребував інвестицій</a:t>
            </a:r>
            <a:endParaRPr lang="uk-UA" sz="2200" i="1" dirty="0">
              <a:solidFill>
                <a:srgbClr val="0066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363" y="3325341"/>
            <a:ext cx="424973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uk-UA" sz="2200" i="1" u="sng" dirty="0" smtClean="0">
                <a:solidFill>
                  <a:srgbClr val="000099"/>
                </a:solidFill>
              </a:rPr>
              <a:t>Ефективність:</a:t>
            </a:r>
            <a:endParaRPr lang="uk-UA" sz="2200" i="1" u="sng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uk-UA" sz="2200" i="1" dirty="0">
                <a:solidFill>
                  <a:srgbClr val="000099"/>
                </a:solidFill>
              </a:rPr>
              <a:t> </a:t>
            </a:r>
            <a:r>
              <a:rPr lang="uk-UA" sz="2200" i="1" dirty="0" smtClean="0">
                <a:solidFill>
                  <a:srgbClr val="000099"/>
                </a:solidFill>
              </a:rPr>
              <a:t>найбільший ефект дають опції з енергозбереження (</a:t>
            </a:r>
            <a:r>
              <a:rPr lang="uk-UA" sz="2200" i="1" dirty="0">
                <a:solidFill>
                  <a:srgbClr val="000099"/>
                </a:solidFill>
              </a:rPr>
              <a:t>25%)</a:t>
            </a:r>
          </a:p>
        </p:txBody>
      </p:sp>
      <p:pic>
        <p:nvPicPr>
          <p:cNvPr id="6" name="Рисунок 9" descr="Fig_1.JPG"/>
          <p:cNvPicPr>
            <a:picLocks noChangeAspect="1"/>
          </p:cNvPicPr>
          <p:nvPr/>
        </p:nvPicPr>
        <p:blipFill>
          <a:blip r:embed="rId2"/>
          <a:srcRect l="4909" t="2577" r="4601" b="4639"/>
          <a:stretch>
            <a:fillRect/>
          </a:stretch>
        </p:blipFill>
        <p:spPr bwMode="auto">
          <a:xfrm>
            <a:off x="4335005" y="1268760"/>
            <a:ext cx="40005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0" descr="Fig_2.JPG"/>
          <p:cNvPicPr>
            <a:picLocks noChangeAspect="1"/>
          </p:cNvPicPr>
          <p:nvPr/>
        </p:nvPicPr>
        <p:blipFill>
          <a:blip r:embed="rId3"/>
          <a:srcRect l="4611" t="5154" r="3175" b="7216"/>
          <a:stretch>
            <a:fillRect/>
          </a:stretch>
        </p:blipFill>
        <p:spPr bwMode="auto">
          <a:xfrm>
            <a:off x="4356100" y="3861048"/>
            <a:ext cx="41608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27584" y="33265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Результати впровадження РЕЧВ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38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8500" y="464462"/>
            <a:ext cx="8218488" cy="792163"/>
          </a:xfrm>
        </p:spPr>
        <p:txBody>
          <a:bodyPr/>
          <a:lstStyle/>
          <a:p>
            <a:pPr eaLnBrk="1" hangingPunct="1"/>
            <a:r>
              <a:rPr lang="uk-UA" altLang="uk-UA" sz="3400" i="1" dirty="0" smtClean="0"/>
              <a:t>Технічні рішення, які запропоновані на 12 підприємствах у 2013р. забезпечують:</a:t>
            </a:r>
          </a:p>
        </p:txBody>
      </p:sp>
      <p:pic>
        <p:nvPicPr>
          <p:cNvPr id="3584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4592638"/>
            <a:ext cx="2017713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563" y="4387850"/>
            <a:ext cx="31464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410075"/>
            <a:ext cx="1658938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Стрелка вправо 1"/>
          <p:cNvSpPr/>
          <p:nvPr/>
        </p:nvSpPr>
        <p:spPr>
          <a:xfrm>
            <a:off x="5522913" y="518318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/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464458" y="1426709"/>
            <a:ext cx="834571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5113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</a:rPr>
              <a:t>- </a:t>
            </a:r>
            <a:r>
              <a:rPr lang="ru-RU" altLang="ru-RU" b="1" dirty="0" err="1" smtClean="0">
                <a:solidFill>
                  <a:schemeClr val="tx2"/>
                </a:solidFill>
              </a:rPr>
              <a:t>Зниженн</a:t>
            </a:r>
            <a:r>
              <a:rPr lang="uk-UA" altLang="ru-RU" b="1" dirty="0">
                <a:solidFill>
                  <a:schemeClr val="tx2"/>
                </a:solidFill>
              </a:rPr>
              <a:t>я</a:t>
            </a:r>
            <a:r>
              <a:rPr lang="ru-RU" altLang="ru-RU" b="1" dirty="0" smtClean="0">
                <a:solidFill>
                  <a:schemeClr val="tx2"/>
                </a:solidFill>
              </a:rPr>
              <a:t> </a:t>
            </a:r>
            <a:r>
              <a:rPr lang="ru-RU" altLang="ru-RU" b="1" dirty="0" err="1" smtClean="0">
                <a:solidFill>
                  <a:schemeClr val="tx2"/>
                </a:solidFill>
              </a:rPr>
              <a:t>використання</a:t>
            </a:r>
            <a:r>
              <a:rPr lang="ru-RU" altLang="ru-RU" b="1" dirty="0" smtClean="0">
                <a:solidFill>
                  <a:schemeClr val="tx2"/>
                </a:solidFill>
              </a:rPr>
              <a:t> </a:t>
            </a:r>
            <a:r>
              <a:rPr lang="ru-RU" altLang="ru-RU" b="1" dirty="0" err="1" smtClean="0">
                <a:solidFill>
                  <a:schemeClr val="tx2"/>
                </a:solidFill>
              </a:rPr>
              <a:t>матеріалів</a:t>
            </a:r>
            <a:r>
              <a:rPr lang="ru-RU" altLang="ru-RU" b="1" dirty="0" smtClean="0">
                <a:solidFill>
                  <a:schemeClr val="tx2"/>
                </a:solidFill>
              </a:rPr>
              <a:t> на 4272 т / </a:t>
            </a:r>
            <a:r>
              <a:rPr lang="ru-RU" altLang="ru-RU" b="1" dirty="0" err="1" smtClean="0">
                <a:solidFill>
                  <a:schemeClr val="tx2"/>
                </a:solidFill>
              </a:rPr>
              <a:t>рік</a:t>
            </a:r>
            <a:endParaRPr lang="ru-RU" altLang="ru-RU" b="1" dirty="0" smtClean="0">
              <a:solidFill>
                <a:schemeClr val="tx2"/>
              </a:solidFill>
            </a:endParaRPr>
          </a:p>
          <a:p>
            <a:pPr indent="265113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</a:rPr>
              <a:t>- </a:t>
            </a:r>
            <a:r>
              <a:rPr lang="ru-RU" altLang="ru-RU" b="1" dirty="0" err="1" smtClean="0">
                <a:solidFill>
                  <a:schemeClr val="tx2"/>
                </a:solidFill>
              </a:rPr>
              <a:t>Скорочення</a:t>
            </a:r>
            <a:r>
              <a:rPr lang="ru-RU" altLang="ru-RU" b="1" dirty="0" smtClean="0">
                <a:solidFill>
                  <a:schemeClr val="tx2"/>
                </a:solidFill>
              </a:rPr>
              <a:t> </a:t>
            </a:r>
            <a:r>
              <a:rPr lang="ru-RU" altLang="ru-RU" b="1" dirty="0" err="1" smtClean="0">
                <a:solidFill>
                  <a:schemeClr val="tx2"/>
                </a:solidFill>
              </a:rPr>
              <a:t>споживання</a:t>
            </a:r>
            <a:r>
              <a:rPr lang="ru-RU" altLang="ru-RU" b="1" dirty="0" smtClean="0">
                <a:solidFill>
                  <a:schemeClr val="tx2"/>
                </a:solidFill>
              </a:rPr>
              <a:t> води 106708 м3 / </a:t>
            </a:r>
            <a:r>
              <a:rPr lang="ru-RU" altLang="ru-RU" b="1" dirty="0" err="1" smtClean="0">
                <a:solidFill>
                  <a:schemeClr val="tx2"/>
                </a:solidFill>
              </a:rPr>
              <a:t>рік</a:t>
            </a:r>
            <a:endParaRPr lang="ru-RU" altLang="ru-RU" b="1" dirty="0" smtClean="0">
              <a:solidFill>
                <a:schemeClr val="tx2"/>
              </a:solidFill>
            </a:endParaRPr>
          </a:p>
          <a:p>
            <a:pPr indent="265113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</a:rPr>
              <a:t>- </a:t>
            </a:r>
            <a:r>
              <a:rPr lang="ru-RU" altLang="ru-RU" b="1" dirty="0" err="1" smtClean="0">
                <a:solidFill>
                  <a:schemeClr val="tx2"/>
                </a:solidFill>
              </a:rPr>
              <a:t>Економію</a:t>
            </a:r>
            <a:r>
              <a:rPr lang="ru-RU" altLang="ru-RU" b="1" dirty="0" smtClean="0">
                <a:solidFill>
                  <a:schemeClr val="tx2"/>
                </a:solidFill>
              </a:rPr>
              <a:t> </a:t>
            </a:r>
            <a:r>
              <a:rPr lang="ru-RU" altLang="ru-RU" b="1" dirty="0" err="1" smtClean="0">
                <a:solidFill>
                  <a:schemeClr val="tx2"/>
                </a:solidFill>
              </a:rPr>
              <a:t>енергії</a:t>
            </a:r>
            <a:r>
              <a:rPr lang="ru-RU" altLang="ru-RU" b="1" dirty="0" smtClean="0">
                <a:solidFill>
                  <a:schemeClr val="tx2"/>
                </a:solidFill>
              </a:rPr>
              <a:t> на 33425 МВт-год / </a:t>
            </a:r>
            <a:r>
              <a:rPr lang="ru-RU" altLang="ru-RU" b="1" dirty="0" err="1" smtClean="0">
                <a:solidFill>
                  <a:schemeClr val="tx2"/>
                </a:solidFill>
              </a:rPr>
              <a:t>рік</a:t>
            </a:r>
            <a:endParaRPr lang="ru-RU" altLang="ru-RU" b="1" dirty="0" smtClean="0">
              <a:solidFill>
                <a:schemeClr val="tx2"/>
              </a:solidFill>
            </a:endParaRPr>
          </a:p>
          <a:p>
            <a:pPr indent="265113">
              <a:spcBef>
                <a:spcPct val="50000"/>
              </a:spcBef>
            </a:pPr>
            <a:r>
              <a:rPr lang="ru-RU" altLang="ru-RU" b="1" dirty="0" smtClean="0">
                <a:solidFill>
                  <a:schemeClr val="tx2"/>
                </a:solidFill>
              </a:rPr>
              <a:t>- </a:t>
            </a:r>
            <a:r>
              <a:rPr lang="ru-RU" altLang="ru-RU" b="1" dirty="0" err="1" smtClean="0">
                <a:solidFill>
                  <a:schemeClr val="tx2"/>
                </a:solidFill>
              </a:rPr>
              <a:t>Зниження</a:t>
            </a:r>
            <a:r>
              <a:rPr lang="ru-RU" altLang="ru-RU" b="1" dirty="0" smtClean="0">
                <a:solidFill>
                  <a:schemeClr val="tx2"/>
                </a:solidFill>
              </a:rPr>
              <a:t> </a:t>
            </a:r>
            <a:r>
              <a:rPr lang="ru-RU" altLang="ru-RU" b="1" dirty="0" err="1" smtClean="0">
                <a:solidFill>
                  <a:schemeClr val="tx2"/>
                </a:solidFill>
              </a:rPr>
              <a:t>викидів</a:t>
            </a:r>
            <a:r>
              <a:rPr lang="ru-RU" altLang="ru-RU" b="1" dirty="0" smtClean="0">
                <a:solidFill>
                  <a:schemeClr val="tx2"/>
                </a:solidFill>
              </a:rPr>
              <a:t> СО2 на 8666 т / </a:t>
            </a:r>
            <a:r>
              <a:rPr lang="ru-RU" altLang="ru-RU" b="1" dirty="0" err="1" smtClean="0">
                <a:solidFill>
                  <a:schemeClr val="tx2"/>
                </a:solidFill>
              </a:rPr>
              <a:t>рік</a:t>
            </a:r>
            <a:endParaRPr lang="ru-RU" altLang="ru-RU" b="1" dirty="0" smtClean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830" y="3594075"/>
            <a:ext cx="8752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err="1" smtClean="0">
                <a:solidFill>
                  <a:srgbClr val="CC3300"/>
                </a:solidFill>
              </a:rPr>
              <a:t>Загальний</a:t>
            </a:r>
            <a:r>
              <a:rPr lang="ru-RU" altLang="ru-RU" b="1" dirty="0" smtClean="0">
                <a:solidFill>
                  <a:srgbClr val="CC3300"/>
                </a:solidFill>
              </a:rPr>
              <a:t> </a:t>
            </a:r>
            <a:r>
              <a:rPr lang="ru-RU" altLang="ru-RU" b="1" dirty="0" err="1" smtClean="0">
                <a:solidFill>
                  <a:srgbClr val="CC3300"/>
                </a:solidFill>
              </a:rPr>
              <a:t>економічний</a:t>
            </a:r>
            <a:r>
              <a:rPr lang="ru-RU" altLang="ru-RU" b="1" dirty="0" smtClean="0">
                <a:solidFill>
                  <a:srgbClr val="CC3300"/>
                </a:solidFill>
              </a:rPr>
              <a:t> </a:t>
            </a:r>
            <a:r>
              <a:rPr lang="ru-RU" altLang="ru-RU" b="1" dirty="0" err="1" smtClean="0">
                <a:solidFill>
                  <a:srgbClr val="CC3300"/>
                </a:solidFill>
              </a:rPr>
              <a:t>ефект</a:t>
            </a:r>
            <a:r>
              <a:rPr lang="ru-RU" altLang="ru-RU" b="1" dirty="0" smtClean="0">
                <a:solidFill>
                  <a:srgbClr val="CC3300"/>
                </a:solidFill>
              </a:rPr>
              <a:t> </a:t>
            </a:r>
            <a:r>
              <a:rPr lang="ru-RU" altLang="ru-RU" b="1" dirty="0" err="1" smtClean="0">
                <a:solidFill>
                  <a:srgbClr val="CC3300"/>
                </a:solidFill>
              </a:rPr>
              <a:t>від</a:t>
            </a:r>
            <a:r>
              <a:rPr lang="ru-RU" altLang="ru-RU" b="1" dirty="0" smtClean="0">
                <a:solidFill>
                  <a:srgbClr val="CC3300"/>
                </a:solidFill>
              </a:rPr>
              <a:t> </a:t>
            </a:r>
            <a:r>
              <a:rPr lang="ru-RU" altLang="ru-RU" b="1" dirty="0" err="1" smtClean="0">
                <a:solidFill>
                  <a:srgbClr val="CC3300"/>
                </a:solidFill>
              </a:rPr>
              <a:t>запропонованих</a:t>
            </a:r>
            <a:r>
              <a:rPr lang="ru-RU" altLang="ru-RU" b="1" dirty="0" smtClean="0">
                <a:solidFill>
                  <a:srgbClr val="CC3300"/>
                </a:solidFill>
              </a:rPr>
              <a:t> </a:t>
            </a:r>
            <a:r>
              <a:rPr lang="ru-RU" altLang="ru-RU" b="1" dirty="0" err="1" smtClean="0">
                <a:solidFill>
                  <a:srgbClr val="CC3300"/>
                </a:solidFill>
              </a:rPr>
              <a:t>рішень</a:t>
            </a:r>
            <a:r>
              <a:rPr lang="ru-RU" altLang="ru-RU" b="1" dirty="0" smtClean="0">
                <a:solidFill>
                  <a:srgbClr val="CC3300"/>
                </a:solidFill>
              </a:rPr>
              <a:t> у 2013 р. </a:t>
            </a:r>
            <a:r>
              <a:rPr lang="ru-RU" altLang="ru-RU" b="1" dirty="0" err="1" smtClean="0">
                <a:solidFill>
                  <a:srgbClr val="CC3300"/>
                </a:solidFill>
              </a:rPr>
              <a:t>складає</a:t>
            </a:r>
            <a:r>
              <a:rPr lang="ru-RU" altLang="ru-RU" b="1" dirty="0" smtClean="0">
                <a:solidFill>
                  <a:srgbClr val="CC3300"/>
                </a:solidFill>
              </a:rPr>
              <a:t> 3,3 млн. </a:t>
            </a:r>
            <a:r>
              <a:rPr lang="ru-RU" altLang="ru-RU" b="1" dirty="0" err="1" smtClean="0">
                <a:solidFill>
                  <a:srgbClr val="CC3300"/>
                </a:solidFill>
              </a:rPr>
              <a:t>євро</a:t>
            </a:r>
            <a:r>
              <a:rPr lang="ru-RU" altLang="ru-RU" b="1" dirty="0" smtClean="0">
                <a:solidFill>
                  <a:srgbClr val="CC3300"/>
                </a:solidFill>
              </a:rPr>
              <a:t>/</a:t>
            </a:r>
            <a:r>
              <a:rPr lang="ru-RU" altLang="ru-RU" b="1" dirty="0" err="1" smtClean="0">
                <a:solidFill>
                  <a:srgbClr val="CC3300"/>
                </a:solidFill>
              </a:rPr>
              <a:t>рік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/>
          </p:cNvSpPr>
          <p:nvPr/>
        </p:nvSpPr>
        <p:spPr bwMode="auto">
          <a:xfrm>
            <a:off x="0" y="366713"/>
            <a:ext cx="9144000" cy="1085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uk-UA" altLang="ru-RU" sz="4000" b="1">
                <a:solidFill>
                  <a:srgbClr val="339933"/>
                </a:solidFill>
                <a:latin typeface="Georgia" pitchFamily="18" charset="0"/>
              </a:rPr>
              <a:t>Співпраця з міжнародними фінансовими організаціями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 l="13849" t="11328" r="16423" b="73308"/>
          <a:stretch>
            <a:fillRect/>
          </a:stretch>
        </p:blipFill>
        <p:spPr bwMode="auto">
          <a:xfrm>
            <a:off x="0" y="5319713"/>
            <a:ext cx="91440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 l="5722" t="12109" r="57468" b="69684"/>
          <a:stretch>
            <a:fillRect/>
          </a:stretch>
        </p:blipFill>
        <p:spPr bwMode="auto">
          <a:xfrm>
            <a:off x="0" y="1639888"/>
            <a:ext cx="47894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0" y="65309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800" b="1">
                <a:solidFill>
                  <a:schemeClr val="tx2"/>
                </a:solidFill>
              </a:rPr>
              <a:t>www.recpc.kpi.ua</a:t>
            </a:r>
            <a:endParaRPr lang="uk-UA" altLang="ru-RU" sz="1800" b="1">
              <a:solidFill>
                <a:schemeClr val="tx2"/>
              </a:solidFill>
            </a:endParaRPr>
          </a:p>
        </p:txBody>
      </p:sp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4"/>
          <a:srcRect l="26781" t="19597" r="47414" b="19206"/>
          <a:stretch>
            <a:fillRect/>
          </a:stretch>
        </p:blipFill>
        <p:spPr bwMode="auto">
          <a:xfrm>
            <a:off x="6284913" y="1495425"/>
            <a:ext cx="28606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0" y="3028950"/>
            <a:ext cx="622935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1800"/>
              <a:t>У межах угоди IFC співпрацює безпосередньо з Центром, надаючи консультативну підтримку. Мета співпраці - допомога підприємствам щодо залучення </a:t>
            </a:r>
            <a:r>
              <a:rPr lang="ru-RU" altLang="ru-RU" sz="1800"/>
              <a:t>інвестицій в проекти, які стосуються чистого виробництва, впровадження ресурсоефективних технологій та сприяння покращенню їх екологічних показників </a:t>
            </a:r>
          </a:p>
          <a:p>
            <a:pPr>
              <a:spcBef>
                <a:spcPct val="50000"/>
              </a:spcBef>
            </a:pPr>
            <a:endParaRPr lang="uk-UA" altLang="ru-RU" sz="1800"/>
          </a:p>
          <a:p>
            <a:pPr>
              <a:spcBef>
                <a:spcPct val="50000"/>
              </a:spcBef>
            </a:pPr>
            <a:endParaRPr lang="uk-UA" altLang="ru-RU" sz="1800"/>
          </a:p>
        </p:txBody>
      </p:sp>
    </p:spTree>
    <p:extLst>
      <p:ext uri="{BB962C8B-B14F-4D97-AF65-F5344CB8AC3E}">
        <p14:creationId xmlns:p14="http://schemas.microsoft.com/office/powerpoint/2010/main" val="3512723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77"/>
          <a:stretch/>
        </p:blipFill>
        <p:spPr bwMode="auto">
          <a:xfrm>
            <a:off x="467544" y="836713"/>
            <a:ext cx="2384487" cy="9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539552" y="116632"/>
            <a:ext cx="82184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39933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uk-UA" altLang="ru-RU" sz="2000" dirty="0" smtClean="0">
                <a:latin typeface="Georgia" pitchFamily="18" charset="0"/>
              </a:rPr>
              <a:t>Сприяння інвестиційним проектам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24" y="1124744"/>
            <a:ext cx="420535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37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6344766" cy="344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263470"/>
            <a:ext cx="4392488" cy="92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Зразок інвестиційної пропозиції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364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643314"/>
          </a:xfrm>
        </p:spPr>
        <p:txBody>
          <a:bodyPr/>
          <a:lstStyle/>
          <a:p>
            <a:r>
              <a:rPr lang="en-US" sz="7200" b="1" dirty="0" smtClean="0">
                <a:solidFill>
                  <a:srgbClr val="0000FF"/>
                </a:solidFill>
              </a:rPr>
              <a:t>Thank You!</a:t>
            </a:r>
            <a:br>
              <a:rPr lang="en-US" sz="7200" b="1" dirty="0" smtClean="0">
                <a:solidFill>
                  <a:srgbClr val="0000FF"/>
                </a:solidFill>
              </a:rPr>
            </a:br>
            <a:r>
              <a:rPr lang="en-US" sz="7200" b="1" dirty="0" smtClean="0">
                <a:solidFill>
                  <a:srgbClr val="0000FF"/>
                </a:solidFill>
              </a:rPr>
              <a:t>Questions?</a:t>
            </a:r>
            <a:endParaRPr lang="ru-RU" sz="7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0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1788"/>
            <a:ext cx="8218487" cy="1085850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latin typeface="Arial" pitchFamily="34" charset="0"/>
              </a:rPr>
              <a:t>Програма РЕЧВ в Україні</a:t>
            </a:r>
            <a:endParaRPr lang="uk-UA" altLang="ru-RU" sz="3600" smtClean="0">
              <a:latin typeface="Arial" pitchFamily="34" charset="0"/>
            </a:endParaRPr>
          </a:p>
        </p:txBody>
      </p:sp>
      <p:graphicFrame>
        <p:nvGraphicFramePr>
          <p:cNvPr id="56323" name="Group 3"/>
          <p:cNvGraphicFramePr>
            <a:graphicFrameLocks noGrp="1"/>
          </p:cNvGraphicFramePr>
          <p:nvPr>
            <p:ph idx="4294967295"/>
          </p:nvPr>
        </p:nvGraphicFramePr>
        <p:xfrm>
          <a:off x="482600" y="1412875"/>
          <a:ext cx="8229600" cy="4652964"/>
        </p:xfrm>
        <a:graphic>
          <a:graphicData uri="http://schemas.openxmlformats.org/drawingml/2006/table">
            <a:tbl>
              <a:tblPr/>
              <a:tblGrid>
                <a:gridCol w="1512888"/>
                <a:gridCol w="6716712"/>
              </a:tblGrid>
              <a:tr h="14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 – 2008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Пілотний проект «Впровадження та функціонування Програми з більш чистого виробництва в Україні»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 – 2010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Другий етап пілотного проекту «Впровадження та функціонування Програми з більш чистого виробництва в Україні»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89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uk-U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Початок реалізації Проекту UNIDO «Сприяння адаптації та впровадженню РЕЧВ (ресурсоефективного і більш чистого виробництва) шляхом створення та роботи Центру більш чистого виробництва»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06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Офіційне відкриття Київської міської інноваційної галузевої організації роботодавців «Центр ресурсоефективного та чистого виробництва»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62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Сектори економіки України</a:t>
            </a:r>
            <a:endParaRPr lang="ru-RU" sz="2800" b="1" dirty="0" smtClean="0">
              <a:solidFill>
                <a:srgbClr val="0070C0"/>
              </a:solidFill>
              <a:latin typeface="Tw Cen MT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48064" y="5877272"/>
            <a:ext cx="3528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0000FF"/>
                </a:solidFill>
              </a:rPr>
              <a:t>http</a:t>
            </a:r>
            <a:r>
              <a:rPr lang="ru-RU" sz="1400" b="1" dirty="0">
                <a:solidFill>
                  <a:srgbClr val="0000FF"/>
                </a:solidFill>
              </a:rPr>
              <a:t>://www.ukrstat.gov.ua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38936" y="1373982"/>
            <a:ext cx="216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1800" b="1" dirty="0" smtClean="0">
                <a:solidFill>
                  <a:srgbClr val="0066FF"/>
                </a:solidFill>
              </a:rPr>
              <a:t>Всього</a:t>
            </a:r>
            <a:r>
              <a:rPr lang="en-US" sz="1800" b="1" dirty="0" smtClean="0">
                <a:solidFill>
                  <a:srgbClr val="0066FF"/>
                </a:solidFill>
              </a:rPr>
              <a:t> </a:t>
            </a:r>
            <a:r>
              <a:rPr lang="ru-RU" sz="1800" b="1" dirty="0" smtClean="0">
                <a:solidFill>
                  <a:srgbClr val="0066FF"/>
                </a:solidFill>
              </a:rPr>
              <a:t> </a:t>
            </a:r>
            <a:r>
              <a:rPr lang="ru-RU" sz="1800" b="1" dirty="0">
                <a:solidFill>
                  <a:srgbClr val="0066FF"/>
                </a:solidFill>
              </a:rPr>
              <a:t>123082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96" y="1700809"/>
            <a:ext cx="7961336" cy="422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80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6808906" cy="409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35069" y="4875266"/>
            <a:ext cx="81375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uk-UA" sz="2000" b="1" i="1" dirty="0" smtClean="0"/>
              <a:t>Доля вартості енергії у ціні кінцевого продукту – чорний прокат: </a:t>
            </a:r>
            <a:r>
              <a:rPr lang="en-US" sz="2000" b="1" i="1" dirty="0" smtClean="0"/>
              <a:t>EU </a:t>
            </a:r>
            <a:r>
              <a:rPr lang="ru-RU" sz="2000" b="1" i="1" dirty="0" smtClean="0"/>
              <a:t>18—25%</a:t>
            </a:r>
            <a:r>
              <a:rPr lang="en-US" sz="2000" b="1" i="1" dirty="0" smtClean="0"/>
              <a:t>;</a:t>
            </a:r>
            <a:r>
              <a:rPr lang="ru-RU" sz="2000" b="1" i="1" dirty="0" smtClean="0"/>
              <a:t> </a:t>
            </a:r>
            <a:r>
              <a:rPr lang="en-US" sz="2000" b="1" i="1" dirty="0" smtClean="0"/>
              <a:t>Ukraine </a:t>
            </a:r>
            <a:r>
              <a:rPr lang="uk-UA" sz="2000" b="1" i="1" dirty="0" smtClean="0"/>
              <a:t>до</a:t>
            </a:r>
            <a:r>
              <a:rPr lang="ru-RU" sz="2000" b="1" i="1" dirty="0" smtClean="0"/>
              <a:t> </a:t>
            </a:r>
            <a:r>
              <a:rPr lang="ru-RU" sz="2000" b="1" i="1" dirty="0"/>
              <a:t>60 % </a:t>
            </a:r>
          </a:p>
        </p:txBody>
      </p:sp>
    </p:spTree>
    <p:extLst>
      <p:ext uri="{BB962C8B-B14F-4D97-AF65-F5344CB8AC3E}">
        <p14:creationId xmlns:p14="http://schemas.microsoft.com/office/powerpoint/2010/main" val="206468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850106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z="2400" b="1" dirty="0" smtClean="0">
                <a:solidFill>
                  <a:srgbClr val="0066FF"/>
                </a:solidFill>
                <a:effectLst/>
              </a:rPr>
              <a:t>Конкурентоспроможність українських підприємств</a:t>
            </a:r>
            <a:endParaRPr lang="ru-RU" sz="2400" b="1" dirty="0" smtClean="0">
              <a:solidFill>
                <a:srgbClr val="0066FF"/>
              </a:solidFill>
              <a:effectLst/>
            </a:endParaRPr>
          </a:p>
        </p:txBody>
      </p:sp>
      <p:sp>
        <p:nvSpPr>
          <p:cNvPr id="5" name="Rectangle 3"/>
          <p:cNvSpPr>
            <a:spLocks noGrp="1"/>
          </p:cNvSpPr>
          <p:nvPr>
            <p:ph type="body" idx="4294967295"/>
          </p:nvPr>
        </p:nvSpPr>
        <p:spPr>
          <a:xfrm>
            <a:off x="1258888" y="908720"/>
            <a:ext cx="7499350" cy="343291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i="1" dirty="0" smtClean="0">
                <a:solidFill>
                  <a:srgbClr val="0000FF"/>
                </a:solidFill>
              </a:rPr>
              <a:t>Згідно даних аналізу </a:t>
            </a:r>
            <a:r>
              <a:rPr lang="en-US" sz="2000" b="1" i="1" dirty="0" smtClean="0">
                <a:solidFill>
                  <a:srgbClr val="0000FF"/>
                </a:solidFill>
              </a:rPr>
              <a:t>IFC </a:t>
            </a:r>
            <a:r>
              <a:rPr lang="uk-UA" sz="2000" b="1" i="1" dirty="0" smtClean="0">
                <a:solidFill>
                  <a:srgbClr val="0000FF"/>
                </a:solidFill>
              </a:rPr>
              <a:t>модернізація (інновація) завершені тільки на </a:t>
            </a:r>
            <a:r>
              <a:rPr lang="en-US" sz="2000" b="1" i="1" dirty="0" smtClean="0">
                <a:solidFill>
                  <a:srgbClr val="0000FF"/>
                </a:solidFill>
              </a:rPr>
              <a:t>11,4% </a:t>
            </a:r>
            <a:r>
              <a:rPr lang="uk-UA" sz="2000" b="1" i="1" dirty="0" smtClean="0">
                <a:solidFill>
                  <a:srgbClr val="0000FF"/>
                </a:solidFill>
              </a:rPr>
              <a:t>українських компаній, що потребують вдосконалення</a:t>
            </a:r>
            <a:r>
              <a:rPr lang="en-US" sz="2400" b="1" i="1" dirty="0" smtClean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uk-UA" sz="2000" b="1" i="1" dirty="0" smtClean="0">
                <a:solidFill>
                  <a:srgbClr val="0000FF"/>
                </a:solidFill>
              </a:rPr>
              <a:t>Аналіз, зроблений </a:t>
            </a:r>
            <a:r>
              <a:rPr lang="en-US" sz="2000" b="1" i="1" dirty="0" smtClean="0">
                <a:solidFill>
                  <a:srgbClr val="0000FF"/>
                </a:solidFill>
              </a:rPr>
              <a:t>IFC</a:t>
            </a:r>
            <a:r>
              <a:rPr lang="uk-UA" sz="2000" b="1" i="1" dirty="0" smtClean="0">
                <a:solidFill>
                  <a:srgbClr val="0000FF"/>
                </a:solidFill>
              </a:rPr>
              <a:t>, виявив наступні проблеми, названі підприємцями, що заважають прогресу</a:t>
            </a:r>
            <a:endParaRPr lang="ru-RU" sz="2000" b="1" dirty="0" smtClean="0">
              <a:solidFill>
                <a:srgbClr val="0000FF"/>
              </a:solidFill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4060912" y="5882809"/>
            <a:ext cx="48387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200" i="1" dirty="0">
                <a:solidFill>
                  <a:srgbClr val="000000"/>
                </a:solidFill>
                <a:latin typeface="Tw Cen MT"/>
              </a:rPr>
              <a:t>International Financial Corporation of World Bank Group. </a:t>
            </a:r>
            <a:r>
              <a:rPr lang="en-US" sz="1200" dirty="0">
                <a:solidFill>
                  <a:srgbClr val="000000"/>
                </a:solidFill>
                <a:latin typeface="Tw Cen MT"/>
                <a:hlinkClick r:id="rId2"/>
              </a:rPr>
              <a:t>http://www.ifc.org</a:t>
            </a:r>
            <a:endParaRPr lang="uk-UA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71744"/>
            <a:ext cx="58209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2805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6513" y="152400"/>
            <a:ext cx="91074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dirty="0" smtClean="0">
                <a:solidFill>
                  <a:srgbClr val="0070C0"/>
                </a:solidFill>
              </a:rPr>
              <a:t>Концепція більш чистого виробництва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717555" y="1085854"/>
            <a:ext cx="7712097" cy="4595102"/>
            <a:chOff x="-14288" y="0"/>
            <a:chExt cx="9155113" cy="5516563"/>
          </a:xfrm>
        </p:grpSpPr>
        <p:pic>
          <p:nvPicPr>
            <p:cNvPr id="3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t="4893" r="82809" b="2"/>
            <a:stretch>
              <a:fillRect/>
            </a:stretch>
          </p:blipFill>
          <p:spPr bwMode="auto">
            <a:xfrm>
              <a:off x="8239125" y="80963"/>
              <a:ext cx="762000" cy="147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-14288" y="0"/>
              <a:ext cx="9155113" cy="551497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90000"/>
                  </a:schemeClr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4800">
                <a:latin typeface="Tahoma" pitchFamily="34" charset="0"/>
              </a:endParaRPr>
            </a:p>
          </p:txBody>
        </p:sp>
        <p:sp>
          <p:nvSpPr>
            <p:cNvPr id="40" name="Rectangle 7"/>
            <p:cNvSpPr>
              <a:spLocks noChangeArrowheads="1"/>
            </p:cNvSpPr>
            <p:nvPr/>
          </p:nvSpPr>
          <p:spPr bwMode="auto">
            <a:xfrm>
              <a:off x="4932363" y="4292600"/>
              <a:ext cx="1327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uk-UA" altLang="ru-RU" sz="2000" b="1"/>
                <a:t>Відходи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3579813" y="4279900"/>
              <a:ext cx="1439862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uk-UA" altLang="ru-RU" sz="2000" b="1"/>
                <a:t>Втрати тепла</a:t>
              </a:r>
              <a:endParaRPr lang="ru-RU" altLang="ru-RU" sz="2000" b="1"/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2035175" y="4279900"/>
              <a:ext cx="16002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uk-UA" altLang="ru-RU" sz="2000" b="1"/>
                <a:t>Токсичні відходи </a:t>
              </a:r>
            </a:p>
          </p:txBody>
        </p:sp>
        <p:pic>
          <p:nvPicPr>
            <p:cNvPr id="43" name="Picture 26" descr="oil_anim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57800" y="45085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44" name="Object 3"/>
            <p:cNvGraphicFramePr>
              <a:graphicFrameLocks/>
            </p:cNvGraphicFramePr>
            <p:nvPr/>
          </p:nvGraphicFramePr>
          <p:xfrm>
            <a:off x="2695575" y="1474788"/>
            <a:ext cx="4356100" cy="223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Clip" r:id="rId5" imgW="5807075" imgH="3009900" progId="">
                    <p:embed/>
                  </p:oleObj>
                </mc:Choice>
                <mc:Fallback>
                  <p:oleObj name="Clip" r:id="rId5" imgW="5807075" imgH="3009900" progId="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5575" y="1474788"/>
                          <a:ext cx="4356100" cy="2239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358775" y="2676525"/>
              <a:ext cx="1600200" cy="128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lnSpc>
                  <a:spcPct val="130000"/>
                </a:lnSpc>
              </a:pPr>
              <a:r>
                <a:rPr lang="uk-UA" altLang="ru-RU" sz="2000" b="1">
                  <a:latin typeface="Calibri" pitchFamily="34" charset="0"/>
                </a:rPr>
                <a:t>Сировина</a:t>
              </a:r>
            </a:p>
            <a:p>
              <a:pPr eaLnBrk="0" hangingPunct="0">
                <a:lnSpc>
                  <a:spcPct val="130000"/>
                </a:lnSpc>
              </a:pPr>
              <a:r>
                <a:rPr lang="uk-UA" altLang="ru-RU" sz="2000" b="1">
                  <a:latin typeface="Calibri" pitchFamily="34" charset="0"/>
                </a:rPr>
                <a:t>Енергія</a:t>
              </a:r>
            </a:p>
            <a:p>
              <a:pPr eaLnBrk="0" hangingPunct="0">
                <a:lnSpc>
                  <a:spcPct val="130000"/>
                </a:lnSpc>
              </a:pPr>
              <a:r>
                <a:rPr lang="uk-UA" altLang="ru-RU" sz="2000" b="1">
                  <a:latin typeface="Calibri" pitchFamily="34" charset="0"/>
                </a:rPr>
                <a:t>Вода</a:t>
              </a:r>
              <a:endParaRPr lang="ru-RU" altLang="ru-RU" sz="2000" b="1">
                <a:latin typeface="Calibri" pitchFamily="34" charset="0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5286375" y="3789363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7115175" y="3379788"/>
              <a:ext cx="381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8" name="Line 9"/>
            <p:cNvSpPr>
              <a:spLocks noChangeShapeType="1"/>
            </p:cNvSpPr>
            <p:nvPr/>
          </p:nvSpPr>
          <p:spPr bwMode="auto">
            <a:xfrm flipV="1">
              <a:off x="6124575" y="1189038"/>
              <a:ext cx="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3743325" y="1016000"/>
              <a:ext cx="1193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altLang="ru-RU" b="1" dirty="0">
                  <a:latin typeface="Calibri" pitchFamily="34" charset="0"/>
                </a:rPr>
                <a:t>В</a:t>
              </a:r>
              <a:r>
                <a:rPr lang="ru-RU" altLang="ru-RU" b="1" dirty="0" err="1">
                  <a:latin typeface="Calibri" pitchFamily="34" charset="0"/>
                </a:rPr>
                <a:t>икиди</a:t>
              </a:r>
              <a:endParaRPr lang="uk-UA" altLang="ru-RU" b="1" dirty="0">
                <a:latin typeface="Calibri" pitchFamily="34" charset="0"/>
              </a:endParaRPr>
            </a:p>
          </p:txBody>
        </p:sp>
        <p:sp>
          <p:nvSpPr>
            <p:cNvPr id="50" name="Line 11"/>
            <p:cNvSpPr>
              <a:spLocks noChangeShapeType="1"/>
            </p:cNvSpPr>
            <p:nvPr/>
          </p:nvSpPr>
          <p:spPr bwMode="auto">
            <a:xfrm>
              <a:off x="3076575" y="3789363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1" name="Line 12"/>
            <p:cNvSpPr>
              <a:spLocks noChangeShapeType="1"/>
            </p:cNvSpPr>
            <p:nvPr/>
          </p:nvSpPr>
          <p:spPr bwMode="auto">
            <a:xfrm>
              <a:off x="4219575" y="3789363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>
              <a:off x="6505575" y="3789363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3" name="Line 17"/>
            <p:cNvSpPr>
              <a:spLocks noChangeShapeType="1"/>
            </p:cNvSpPr>
            <p:nvPr/>
          </p:nvSpPr>
          <p:spPr bwMode="auto">
            <a:xfrm flipV="1">
              <a:off x="3990975" y="1550988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4" name="Line 18"/>
            <p:cNvSpPr>
              <a:spLocks noChangeShapeType="1"/>
            </p:cNvSpPr>
            <p:nvPr/>
          </p:nvSpPr>
          <p:spPr bwMode="auto">
            <a:xfrm flipV="1">
              <a:off x="4295775" y="1550988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5" name="Line 19"/>
            <p:cNvSpPr>
              <a:spLocks noChangeShapeType="1"/>
            </p:cNvSpPr>
            <p:nvPr/>
          </p:nvSpPr>
          <p:spPr bwMode="auto">
            <a:xfrm flipV="1">
              <a:off x="4600575" y="1550988"/>
              <a:ext cx="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7115175" y="2922588"/>
              <a:ext cx="38100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uk-UA"/>
            </a:p>
          </p:txBody>
        </p:sp>
        <p:pic>
          <p:nvPicPr>
            <p:cNvPr id="57" name="Picture 24" descr="drops_animation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508625" y="4364038"/>
              <a:ext cx="2016125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AutoShape 27"/>
            <p:cNvSpPr>
              <a:spLocks/>
            </p:cNvSpPr>
            <p:nvPr/>
          </p:nvSpPr>
          <p:spPr bwMode="auto">
            <a:xfrm>
              <a:off x="1763713" y="2601913"/>
              <a:ext cx="360362" cy="1439862"/>
            </a:xfrm>
            <a:prstGeom prst="rightBrace">
              <a:avLst>
                <a:gd name="adj1" fmla="val 33297"/>
                <a:gd name="adj2" fmla="val 50000"/>
              </a:avLst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59" name="Text Box 28"/>
            <p:cNvSpPr txBox="1">
              <a:spLocks noChangeArrowheads="1"/>
            </p:cNvSpPr>
            <p:nvPr/>
          </p:nvSpPr>
          <p:spPr bwMode="auto">
            <a:xfrm>
              <a:off x="2014538" y="2746375"/>
              <a:ext cx="9366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dirty="0" smtClean="0">
                  <a:latin typeface="+mn-lt"/>
                </a:rPr>
                <a:t>100%</a:t>
              </a:r>
            </a:p>
          </p:txBody>
        </p:sp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6767513" y="3789363"/>
              <a:ext cx="14414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ru-RU" dirty="0" smtClean="0">
                  <a:latin typeface="+mn-lt"/>
                </a:rPr>
                <a:t>70%-80%</a:t>
              </a:r>
            </a:p>
          </p:txBody>
        </p:sp>
        <p:sp>
          <p:nvSpPr>
            <p:cNvPr id="61" name="AutoShape 31"/>
            <p:cNvSpPr>
              <a:spLocks noChangeArrowheads="1"/>
            </p:cNvSpPr>
            <p:nvPr/>
          </p:nvSpPr>
          <p:spPr bwMode="auto">
            <a:xfrm>
              <a:off x="6156325" y="657225"/>
              <a:ext cx="1728788" cy="576263"/>
            </a:xfrm>
            <a:prstGeom prst="cloudCallout">
              <a:avLst>
                <a:gd name="adj1" fmla="val -44491"/>
                <a:gd name="adj2" fmla="val 89944"/>
              </a:avLst>
            </a:prstGeom>
            <a:gradFill rotWithShape="1">
              <a:gsLst>
                <a:gs pos="0">
                  <a:srgbClr val="4D4D4D"/>
                </a:gs>
                <a:gs pos="100000">
                  <a:srgbClr val="242424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 altLang="ru-RU" sz="1400"/>
            </a:p>
          </p:txBody>
        </p:sp>
        <p:sp>
          <p:nvSpPr>
            <p:cNvPr id="62" name="AutoShape 32"/>
            <p:cNvSpPr>
              <a:spLocks noChangeArrowheads="1"/>
            </p:cNvSpPr>
            <p:nvPr/>
          </p:nvSpPr>
          <p:spPr bwMode="auto">
            <a:xfrm>
              <a:off x="5853113" y="687388"/>
              <a:ext cx="1079500" cy="576262"/>
            </a:xfrm>
            <a:prstGeom prst="cloudCallout">
              <a:avLst>
                <a:gd name="adj1" fmla="val -41176"/>
                <a:gd name="adj2" fmla="val 89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 algn="ctr"/>
              <a:endParaRPr lang="ru-RU" altLang="ru-RU"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99592" y="5679633"/>
            <a:ext cx="7530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Використовуючи інженерні методи вимірів, розрахунків знайти ті місця, де можна вдосконалити, зекономити та запобігти втратам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28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1788"/>
            <a:ext cx="8218487" cy="1085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600" smtClean="0">
                <a:latin typeface="Georgia" pitchFamily="18" charset="0"/>
              </a:rPr>
              <a:t>4 кроки впровадження проектів </a:t>
            </a:r>
            <a:r>
              <a:rPr lang="ru-RU" altLang="ru-RU" sz="3200" smtClean="0">
                <a:latin typeface="Georgia" pitchFamily="18" charset="0"/>
              </a:rPr>
              <a:t>з РЕЧВ на підприємствах:</a:t>
            </a:r>
            <a:endParaRPr lang="uk-UA" altLang="ru-RU" sz="3200" smtClean="0">
              <a:latin typeface="Georgia" pitchFamily="18" charset="0"/>
            </a:endParaRPr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026" y="1317625"/>
            <a:ext cx="5815012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576263" y="1557338"/>
            <a:ext cx="4313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altLang="ru-RU" b="1" i="1"/>
              <a:t>Створення робочих груп</a:t>
            </a:r>
          </a:p>
        </p:txBody>
      </p:sp>
      <p:pic>
        <p:nvPicPr>
          <p:cNvPr id="21507" name="Рисунок 45" descr="Сталепрокат_фин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1676400"/>
            <a:ext cx="26352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6"/>
          <p:cNvSpPr>
            <a:spLocks noChangeArrowheads="1"/>
          </p:cNvSpPr>
          <p:nvPr/>
        </p:nvSpPr>
        <p:spPr bwMode="auto">
          <a:xfrm>
            <a:off x="115888" y="3973513"/>
            <a:ext cx="89566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200" b="1" i="1"/>
              <a:t>Загальний огляд підприємства і знайомство з технологією</a:t>
            </a:r>
            <a:endParaRPr lang="uk-UA" altLang="ru-RU" sz="2200" b="1" i="1"/>
          </a:p>
        </p:txBody>
      </p:sp>
      <p:pic>
        <p:nvPicPr>
          <p:cNvPr id="21509" name="Picture 2" descr="IMG_20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525963"/>
            <a:ext cx="2390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 descr="DSC009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498975"/>
            <a:ext cx="2457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" descr="IMG_27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506913"/>
            <a:ext cx="24511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331788"/>
            <a:ext cx="8218487" cy="1085850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latin typeface="Georgia" pitchFamily="18" charset="0"/>
              </a:rPr>
              <a:t>Технічна реалізація проекту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0" y="65309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1800" b="1">
                <a:solidFill>
                  <a:schemeClr val="tx2"/>
                </a:solidFill>
              </a:rPr>
              <a:t>www.recpc.kpi.ua</a:t>
            </a:r>
            <a:endParaRPr lang="uk-UA" altLang="ru-RU" sz="1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pc ukr l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recpc ukr lr">
  <a:themeElements>
    <a:clrScheme name="12_recpc ukr lr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recpc ukr lr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recpc ukr lr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886</Words>
  <Application>Microsoft Office PowerPoint</Application>
  <PresentationFormat>Экран (4:3)</PresentationFormat>
  <Paragraphs>164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recpc ukr lr</vt:lpstr>
      <vt:lpstr>12_recpc ukr lr</vt:lpstr>
      <vt:lpstr>Clip</vt:lpstr>
      <vt:lpstr>Сприяння розвитку програми ресурсоефективності та більш чистого виробництва (РЕЧВ) шляхом створення та започаткування роботи Центру більш чистого виробництва (ЦЕРЧВ) в Україні Проект ЮНІДО</vt:lpstr>
      <vt:lpstr>Презентация PowerPoint</vt:lpstr>
      <vt:lpstr>Програма РЕЧВ в Україні</vt:lpstr>
      <vt:lpstr>Сектори економіки України</vt:lpstr>
      <vt:lpstr>Презентация PowerPoint</vt:lpstr>
      <vt:lpstr>Конкурентоспроможність українських підприємств</vt:lpstr>
      <vt:lpstr>Концепція більш чистого виробництва</vt:lpstr>
      <vt:lpstr>4 кроки впровадження проектів з РЕЧВ на підприємствах:</vt:lpstr>
      <vt:lpstr>Технічна реалізація проекту</vt:lpstr>
      <vt:lpstr>Спеціалізоване обладнання для проведення обстежень </vt:lpstr>
      <vt:lpstr>Складання балансів матеріальних потоків, енергії та води (діаграми Сенкея)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Технічні проблеми на рівні підприємств</vt:lpstr>
      <vt:lpstr>Додаткові вимірювання та спостереження (експеримент)</vt:lpstr>
      <vt:lpstr>Технічні проблеми на рівні підприємтсв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Технічні рішення, які запропоновані на 12 підприємствах у 2013р. забезпечують:</vt:lpstr>
      <vt:lpstr>Презентация PowerPoint</vt:lpstr>
      <vt:lpstr>Презентация PowerPoint</vt:lpstr>
      <vt:lpstr>Презентация PowerPoint</vt:lpstr>
      <vt:lpstr>Thank You! Questions?</vt:lpstr>
    </vt:vector>
  </TitlesOfParts>
  <Company>УМЗ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Барбаш Валерій Анатолійович</dc:creator>
  <cp:lastModifiedBy>Пользователь Windows</cp:lastModifiedBy>
  <cp:revision>447</cp:revision>
  <dcterms:created xsi:type="dcterms:W3CDTF">2006-09-13T16:00:03Z</dcterms:created>
  <dcterms:modified xsi:type="dcterms:W3CDTF">2014-10-09T06:32:43Z</dcterms:modified>
</cp:coreProperties>
</file>