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sldIdLst>
    <p:sldId id="266" r:id="rId3"/>
    <p:sldId id="288" r:id="rId4"/>
    <p:sldId id="284" r:id="rId5"/>
    <p:sldId id="281" r:id="rId6"/>
    <p:sldId id="276" r:id="rId7"/>
    <p:sldId id="257" r:id="rId8"/>
    <p:sldId id="293" r:id="rId9"/>
    <p:sldId id="294" r:id="rId10"/>
    <p:sldId id="296" r:id="rId11"/>
    <p:sldId id="297" r:id="rId12"/>
    <p:sldId id="283" r:id="rId13"/>
    <p:sldId id="300" r:id="rId14"/>
    <p:sldId id="280" r:id="rId15"/>
    <p:sldId id="282" r:id="rId16"/>
    <p:sldId id="299" r:id="rId17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icha" initials="M" lastIdx="9" clrIdx="0"/>
  <p:cmAuthor id="1" name="Миронова І.В." initials="МІ" lastIdx="15" clrIdx="1"/>
  <p:cmAuthor id="2" name="Федорова З.Е." initials="ФЗ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A5D13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Помірний стиль 2 –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Без стилю та сі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Світлий стиль 1 –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ітлий стиль 3 –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845" autoAdjust="0"/>
    <p:restoredTop sz="97439" autoAdjust="0"/>
  </p:normalViewPr>
  <p:slideViewPr>
    <p:cSldViewPr>
      <p:cViewPr>
        <p:scale>
          <a:sx n="75" d="100"/>
          <a:sy n="75" d="100"/>
        </p:scale>
        <p:origin x="-880" y="2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5" d="100"/>
        <a:sy n="85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6D98B3-D7B9-43E4-A589-7454BAA55A73}" type="datetimeFigureOut">
              <a:rPr lang="uk-UA" smtClean="0"/>
              <a:pPr/>
              <a:t>09.10.2014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552CD1-F2AA-429C-B857-D8202A1B4CF0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856316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Uyk1MuSMicY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Давайте</a:t>
            </a:r>
            <a:r>
              <a:rPr lang="uk-UA" baseline="0" dirty="0" smtClean="0"/>
              <a:t> познайомимось:</a:t>
            </a:r>
          </a:p>
          <a:p>
            <a:r>
              <a:rPr lang="uk-UA" baseline="0" dirty="0" smtClean="0"/>
              <a:t>Ім”я, компанія, цікава теза від попереднього лектора</a:t>
            </a:r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52CD1-F2AA-429C-B857-D8202A1B4CF0}" type="slidenum">
              <a:rPr lang="uk-UA" smtClean="0"/>
              <a:pPr/>
              <a:t>1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6368265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52CD1-F2AA-429C-B857-D8202A1B4CF0}" type="slidenum">
              <a:rPr lang="uk-UA" smtClean="0"/>
              <a:pPr/>
              <a:t>10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8664148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Приклади</a:t>
            </a:r>
            <a:r>
              <a:rPr lang="uk-UA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відповідального маркетингу: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Надаємо рекламні площі під соціально-інформаційні кампанії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Відеоролики «</a:t>
            </a:r>
            <a:r>
              <a:rPr lang="uk-UA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Пристібнись</a:t>
            </a:r>
            <a:r>
              <a:rPr lang="uk-UA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Інфографіки</a:t>
            </a:r>
            <a:r>
              <a:rPr lang="uk-UA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Економної їзди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Живе спілкування з клієнтами через канали </a:t>
            </a:r>
            <a:r>
              <a:rPr lang="uk-UA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соцмереж</a:t>
            </a:r>
            <a:r>
              <a:rPr lang="uk-UA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гарячої лінії, сайту тощо.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Тут додаємо відео: </a:t>
            </a:r>
            <a:r>
              <a:rPr lang="uk-UA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http://www.youtube.com/watch?v=Uyk1MuSMicY</a:t>
            </a:r>
            <a:endParaRPr lang="uk-U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52CD1-F2AA-429C-B857-D8202A1B4CF0}" type="slidenum">
              <a:rPr lang="uk-UA" smtClean="0"/>
              <a:pPr/>
              <a:t>11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8664148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Одним з прикладів того, як наші соціальні ініціативи ефективно працюють і всередині компанії, і назовні – є програма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 green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до якої ми долучилися у 2008 році. Деякі досягнення – НА СЛАЙДІ.  Але найголовніше, що відбуваються зміни у свідомості наших працівників, вони самі стають носіями «зелених» ініціатив не тільки на роботі, а й у колі родини, друзів, тобто у суспільстві в цілому.</a:t>
            </a:r>
          </a:p>
          <a:p>
            <a:endParaRPr lang="uk-UA" dirty="0" smtClean="0"/>
          </a:p>
          <a:p>
            <a:r>
              <a:rPr lang="en-US" dirty="0" smtClean="0"/>
              <a:t>Go</a:t>
            </a:r>
            <a:r>
              <a:rPr lang="en-US" baseline="0" dirty="0" smtClean="0"/>
              <a:t> Green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розпочали</a:t>
            </a:r>
            <a:r>
              <a:rPr lang="ru-RU" baseline="0" dirty="0" smtClean="0"/>
              <a:t> з </a:t>
            </a:r>
            <a:r>
              <a:rPr lang="ru-RU" baseline="0" dirty="0" err="1" smtClean="0"/>
              <a:t>програми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Зелений</a:t>
            </a:r>
            <a:r>
              <a:rPr lang="ru-RU" baseline="0" dirty="0" smtClean="0"/>
              <a:t> оф</a:t>
            </a:r>
            <a:r>
              <a:rPr lang="uk-UA" baseline="0" dirty="0" smtClean="0"/>
              <a:t>і</a:t>
            </a:r>
            <a:r>
              <a:rPr lang="ru-RU" baseline="0" dirty="0" smtClean="0"/>
              <a:t>с, яка </a:t>
            </a:r>
            <a:r>
              <a:rPr lang="ru-RU" baseline="0" dirty="0" err="1" smtClean="0"/>
              <a:t>змінила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ставлення</a:t>
            </a:r>
            <a:r>
              <a:rPr lang="ru-RU" baseline="0" dirty="0" smtClean="0"/>
              <a:t> до </a:t>
            </a:r>
            <a:r>
              <a:rPr lang="ru-RU" baseline="0" dirty="0" err="1" smtClean="0"/>
              <a:t>довкілля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працівників</a:t>
            </a:r>
            <a:r>
              <a:rPr lang="ru-RU" baseline="0" dirty="0" smtClean="0"/>
              <a:t>. А </a:t>
            </a:r>
            <a:r>
              <a:rPr lang="ru-RU" baseline="0" dirty="0" err="1" smtClean="0"/>
              <a:t>це</a:t>
            </a:r>
            <a:r>
              <a:rPr lang="ru-RU" baseline="0" dirty="0" smtClean="0"/>
              <a:t> в свою </a:t>
            </a:r>
            <a:r>
              <a:rPr lang="ru-RU" baseline="0" dirty="0" err="1" smtClean="0"/>
              <a:t>чергу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вилилось</a:t>
            </a:r>
            <a:r>
              <a:rPr lang="ru-RU" baseline="0" dirty="0" smtClean="0"/>
              <a:t> у </a:t>
            </a:r>
            <a:r>
              <a:rPr lang="ru-RU" baseline="0" dirty="0" err="1" smtClean="0"/>
              <a:t>екологічні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бізнес-рішення</a:t>
            </a:r>
            <a:r>
              <a:rPr lang="ru-RU" baseline="0" dirty="0" smtClean="0"/>
              <a:t>: </a:t>
            </a:r>
            <a:r>
              <a:rPr lang="ru-RU" baseline="0" dirty="0" err="1" smtClean="0"/>
              <a:t>від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оснащення</a:t>
            </a:r>
            <a:r>
              <a:rPr lang="ru-RU" baseline="0" dirty="0" smtClean="0"/>
              <a:t> заправок </a:t>
            </a:r>
            <a:r>
              <a:rPr lang="ru-RU" baseline="0" dirty="0" err="1" smtClean="0"/>
              <a:t>сонячними</a:t>
            </a:r>
            <a:r>
              <a:rPr lang="ru-RU" baseline="0" dirty="0" smtClean="0"/>
              <a:t> панелями, </a:t>
            </a:r>
            <a:r>
              <a:rPr lang="ru-RU" baseline="0" dirty="0" err="1" smtClean="0"/>
              <a:t>встановлення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електрозаправки</a:t>
            </a:r>
            <a:r>
              <a:rPr lang="ru-RU" baseline="0" dirty="0" smtClean="0"/>
              <a:t>, переходу на </a:t>
            </a:r>
            <a:r>
              <a:rPr lang="ru-RU" baseline="0" dirty="0" err="1" smtClean="0"/>
              <a:t>світлодіодне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освітлення</a:t>
            </a:r>
            <a:r>
              <a:rPr lang="ru-RU" baseline="0" dirty="0" smtClean="0"/>
              <a:t> до </a:t>
            </a:r>
            <a:r>
              <a:rPr lang="ru-RU" baseline="0" dirty="0" err="1" smtClean="0"/>
              <a:t>дрібничок</a:t>
            </a:r>
            <a:r>
              <a:rPr lang="ru-RU" baseline="0" dirty="0" smtClean="0"/>
              <a:t> у ресторанах та </a:t>
            </a:r>
            <a:r>
              <a:rPr lang="ru-RU" baseline="0" dirty="0" err="1" smtClean="0"/>
              <a:t>сувенірці</a:t>
            </a:r>
            <a:r>
              <a:rPr lang="ru-RU" baseline="0" dirty="0" smtClean="0"/>
              <a:t>.</a:t>
            </a:r>
          </a:p>
          <a:p>
            <a:endParaRPr lang="ru-RU" baseline="0" dirty="0" smtClean="0"/>
          </a:p>
          <a:p>
            <a:r>
              <a:rPr lang="ru-RU" baseline="0" dirty="0" smtClean="0"/>
              <a:t>Тут </a:t>
            </a:r>
            <a:r>
              <a:rPr lang="ru-RU" baseline="0" dirty="0" err="1" smtClean="0"/>
              <a:t>ще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можна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згадати</a:t>
            </a:r>
            <a:r>
              <a:rPr lang="ru-RU" baseline="0" dirty="0" smtClean="0"/>
              <a:t> про </a:t>
            </a:r>
            <a:r>
              <a:rPr lang="ru-RU" baseline="0" dirty="0" err="1" smtClean="0"/>
              <a:t>рекуператори</a:t>
            </a:r>
            <a:r>
              <a:rPr lang="ru-RU" baseline="0" dirty="0" smtClean="0"/>
              <a:t> на </a:t>
            </a:r>
            <a:r>
              <a:rPr lang="ru-RU" baseline="0" dirty="0" err="1" smtClean="0"/>
              <a:t>нафтобазах</a:t>
            </a:r>
            <a:r>
              <a:rPr lang="ru-RU" baseline="0" dirty="0" smtClean="0"/>
              <a:t>, </a:t>
            </a:r>
            <a:r>
              <a:rPr lang="ru-RU" baseline="0" dirty="0" err="1" smtClean="0"/>
              <a:t>ефективну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логістику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пального</a:t>
            </a:r>
            <a:r>
              <a:rPr lang="ru-RU" baseline="0" dirty="0" smtClean="0"/>
              <a:t>, </a:t>
            </a:r>
            <a:r>
              <a:rPr lang="ru-RU" baseline="0" dirty="0" err="1" smtClean="0"/>
              <a:t>аератори</a:t>
            </a:r>
            <a:r>
              <a:rPr lang="ru-RU" baseline="0" dirty="0" smtClean="0"/>
              <a:t> на кранах, </a:t>
            </a:r>
            <a:r>
              <a:rPr lang="ru-RU" baseline="0" dirty="0" err="1" smtClean="0"/>
              <a:t>геотермальні</a:t>
            </a:r>
            <a:r>
              <a:rPr lang="ru-RU" baseline="0" dirty="0" smtClean="0"/>
              <a:t> насоси </a:t>
            </a:r>
            <a:r>
              <a:rPr lang="ru-RU" baseline="0" dirty="0" err="1" smtClean="0"/>
              <a:t>тощо</a:t>
            </a:r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52CD1-F2AA-429C-B857-D8202A1B4CF0}" type="slidenum">
              <a:rPr lang="uk-UA" smtClean="0"/>
              <a:pPr/>
              <a:t>12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8659734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Важливим документом, який допомагає нам систематизувати, оцінити й планувати надалі наші взаємини зі суспільством – є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нефінасовий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звіт компанії, який компанія готує щороку, починаючи з 2008-го. Цьогорічний звіт ми вперше підготували за методикою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GRI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і вперше винесли його на широке обговорення і всередині своєї команди, і в середовищі експертів, науковців, підприємців.</a:t>
            </a:r>
          </a:p>
          <a:p>
            <a:endParaRPr lang="uk-UA" dirty="0" smtClean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52CD1-F2AA-429C-B857-D8202A1B4CF0}" type="slidenum">
              <a:rPr lang="uk-UA" smtClean="0"/>
              <a:pPr/>
              <a:t>13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1563892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Зрештою, те саме можна сказати й про усі цінності, якими керується наш бізнес. Наші працівники активно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імплементують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їх у суспільство. А отже починає виникати замкнутий цикл: </a:t>
            </a:r>
            <a:r>
              <a:rPr lang="uk-UA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соціально відповідальній компанії виростають соціально відповідальні люди, вони несуть свої переконання у суспільство і воно у свою чергу стає відповідальнішим, а в такому суспільстві прозорому бізнесові працювати значно легше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Потрібно лише досягти такого рівня, коли в Україні цей цикл стане саморегульованим і перманентним. А для цього якомога більше бізнесів в Україні просто повинно дбати про сталий розвиток.</a:t>
            </a:r>
          </a:p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52CD1-F2AA-429C-B857-D8202A1B4CF0}" type="slidenum">
              <a:rPr lang="uk-UA" smtClean="0"/>
              <a:pPr/>
              <a:t>14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0123797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Масштабність: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«Концерн Галнафтогаз» (ОККО, Тобі, Террін, Нафтотермінал, УЛК, Автотранском). Ця стратегія також є орієнтиром в окремих соціальних проектах для інших бізнесів холдингу (Хлібпром, Ваш Дім, Лінкс, Технопарк), які поки що не займаються КСВ системно</a:t>
            </a:r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52CD1-F2AA-429C-B857-D8202A1B4CF0}" type="slidenum">
              <a:rPr lang="uk-UA" smtClean="0"/>
              <a:pPr/>
              <a:t>2</a:t>
            </a:fld>
            <a:endParaRPr lang="uk-U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«ОККО» в Україні є брендом з історією (наступного року нам 15). Ми зрілий бізнес, та водночас нам притаманний драйв, прагнення бути найкрутішим і впевненість, що ми здатні позмагатися наввипередки з часом.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Як «ОККО» випереджає час? Ми почали будувати багатофункціональні автозаправні комплекси ще тоді, коли більшість АЗС виглядало, як дві колонки під «грибочком».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Станом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 перше </a:t>
            </a:r>
            <a:r>
              <a:rPr lang="ru-R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грудня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мережа </a:t>
            </a:r>
            <a:r>
              <a:rPr lang="ru-R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налічує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391 АЗК.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Ми створили найбільшу мережу закладів харчування у дорозі, до того ж за цілком новою концепцією: на «ОККО» можна поїсти не тільки швидко, а й комфортно та смачно.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Дедалі більше наших закладів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облаштовано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за принципами безбар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єрності. Таким чином, ми стимулюємо людей з особливими потребами ставати мобільнішими.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нас ще нема такого парку електромобілів, як на Заході, але перша в Україні 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електрозарядка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для авто з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явилася саме на «ОККО». Одним словом, ми не наздоганяємо тренди, ми їх створюємо.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Ми багато вивчали досвід європейських колег – і як вони вибудовують бізнес, і як вибудовують стосунки зі суспільством.  Зараз у Європі ці два напрямки майже нероздільні. І в Україні ми рано чи пізно теж прийдемо до такого симбіозу. Що це нам дає як компанії? Ось простий приклад – стосунки з міжнародними інвесторами. У 2001 р. мережа «ОККО» отримала перший невеликий кредит від ЄБРР за лінією підтримки малого й середнього бізнесу в Україні. Сьогодні ЄБРР є одним з великих  акціонерів мережі «ОККО», а сама мережа постійно має доступ до дешевих кредитних ресурсів. ЄБРР бачить нашу орієнтацію на європейські цінності. І це зміцнює довіру між банком і компанією.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52CD1-F2AA-429C-B857-D8202A1B4CF0}" type="slidenum">
              <a:rPr lang="uk-UA" smtClean="0"/>
              <a:pPr/>
              <a:t>3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1563892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Тому ми побудували бізнес, який не просто заточений на те, щоб заробляти гроші, це бізнес, який бачить свою місію, який має свої цінності: ПЕРЕРАХОВУЄМО НА СЛАЙДІ</a:t>
            </a:r>
          </a:p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52CD1-F2AA-429C-B857-D8202A1B4CF0}" type="slidenum">
              <a:rPr lang="uk-UA" smtClean="0"/>
              <a:pPr/>
              <a:t>4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1563892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Ми до такого розуміння йшли роками. Але саме такий шлях вибирають відповідальні цивілізовані  компанії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Віхи КСВ у компанії – СЛАЙД</a:t>
            </a:r>
          </a:p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52CD1-F2AA-429C-B857-D8202A1B4CF0}" type="slidenum">
              <a:rPr lang="uk-UA" smtClean="0"/>
              <a:pPr/>
              <a:t>5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40551194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Одним з прикладів того, як наші соціальні ініціативи ефективно працюють і всередині компанії, і назовні – є програма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 green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до якої ми долучилися у 2008 році. Деякі досягнення – НА СЛАЙДІ.  Але найголовніше, що відбуваються зміни у свідомості наших працівників, вони самі стають носіями «зелених» ініціатив не тільки на роботі, а й у колі родини, друзів, тобто у суспільстві в цілому.</a:t>
            </a:r>
          </a:p>
          <a:p>
            <a:endParaRPr lang="uk-UA" dirty="0" smtClean="0"/>
          </a:p>
          <a:p>
            <a:r>
              <a:rPr lang="en-US" dirty="0" smtClean="0"/>
              <a:t>Go</a:t>
            </a:r>
            <a:r>
              <a:rPr lang="en-US" baseline="0" dirty="0" smtClean="0"/>
              <a:t> Green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розпочали</a:t>
            </a:r>
            <a:r>
              <a:rPr lang="ru-RU" baseline="0" dirty="0" smtClean="0"/>
              <a:t> з </a:t>
            </a:r>
            <a:r>
              <a:rPr lang="ru-RU" baseline="0" dirty="0" err="1" smtClean="0"/>
              <a:t>програми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Зелений</a:t>
            </a:r>
            <a:r>
              <a:rPr lang="ru-RU" baseline="0" dirty="0" smtClean="0"/>
              <a:t> оф</a:t>
            </a:r>
            <a:r>
              <a:rPr lang="uk-UA" baseline="0" dirty="0" smtClean="0"/>
              <a:t>і</a:t>
            </a:r>
            <a:r>
              <a:rPr lang="ru-RU" baseline="0" dirty="0" smtClean="0"/>
              <a:t>с, яка </a:t>
            </a:r>
            <a:r>
              <a:rPr lang="ru-RU" baseline="0" dirty="0" err="1" smtClean="0"/>
              <a:t>змінила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ставлення</a:t>
            </a:r>
            <a:r>
              <a:rPr lang="ru-RU" baseline="0" dirty="0" smtClean="0"/>
              <a:t> до </a:t>
            </a:r>
            <a:r>
              <a:rPr lang="ru-RU" baseline="0" dirty="0" err="1" smtClean="0"/>
              <a:t>довкілля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працівників</a:t>
            </a:r>
            <a:r>
              <a:rPr lang="ru-RU" baseline="0" dirty="0" smtClean="0"/>
              <a:t>. А </a:t>
            </a:r>
            <a:r>
              <a:rPr lang="ru-RU" baseline="0" dirty="0" err="1" smtClean="0"/>
              <a:t>це</a:t>
            </a:r>
            <a:r>
              <a:rPr lang="ru-RU" baseline="0" dirty="0" smtClean="0"/>
              <a:t> в свою </a:t>
            </a:r>
            <a:r>
              <a:rPr lang="ru-RU" baseline="0" dirty="0" err="1" smtClean="0"/>
              <a:t>чергу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вилилось</a:t>
            </a:r>
            <a:r>
              <a:rPr lang="ru-RU" baseline="0" dirty="0" smtClean="0"/>
              <a:t> у </a:t>
            </a:r>
            <a:r>
              <a:rPr lang="ru-RU" baseline="0" dirty="0" err="1" smtClean="0"/>
              <a:t>екологічні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бізнес-рішення</a:t>
            </a:r>
            <a:r>
              <a:rPr lang="ru-RU" baseline="0" dirty="0" smtClean="0"/>
              <a:t>: </a:t>
            </a:r>
            <a:r>
              <a:rPr lang="ru-RU" baseline="0" dirty="0" err="1" smtClean="0"/>
              <a:t>від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оснащення</a:t>
            </a:r>
            <a:r>
              <a:rPr lang="ru-RU" baseline="0" dirty="0" smtClean="0"/>
              <a:t> заправок </a:t>
            </a:r>
            <a:r>
              <a:rPr lang="ru-RU" baseline="0" dirty="0" err="1" smtClean="0"/>
              <a:t>сонячними</a:t>
            </a:r>
            <a:r>
              <a:rPr lang="ru-RU" baseline="0" dirty="0" smtClean="0"/>
              <a:t> панелями, </a:t>
            </a:r>
            <a:r>
              <a:rPr lang="ru-RU" baseline="0" dirty="0" err="1" smtClean="0"/>
              <a:t>встановлення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електрозаправки</a:t>
            </a:r>
            <a:r>
              <a:rPr lang="ru-RU" baseline="0" dirty="0" smtClean="0"/>
              <a:t>, переходу на </a:t>
            </a:r>
            <a:r>
              <a:rPr lang="ru-RU" baseline="0" dirty="0" err="1" smtClean="0"/>
              <a:t>світлодіодне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освітлення</a:t>
            </a:r>
            <a:r>
              <a:rPr lang="ru-RU" baseline="0" dirty="0" smtClean="0"/>
              <a:t> до </a:t>
            </a:r>
            <a:r>
              <a:rPr lang="ru-RU" baseline="0" dirty="0" err="1" smtClean="0"/>
              <a:t>дрібничок</a:t>
            </a:r>
            <a:r>
              <a:rPr lang="ru-RU" baseline="0" dirty="0" smtClean="0"/>
              <a:t> у ресторанах та </a:t>
            </a:r>
            <a:r>
              <a:rPr lang="ru-RU" baseline="0" dirty="0" err="1" smtClean="0"/>
              <a:t>сувенірці</a:t>
            </a:r>
            <a:r>
              <a:rPr lang="ru-RU" baseline="0" dirty="0" smtClean="0"/>
              <a:t>.</a:t>
            </a:r>
          </a:p>
          <a:p>
            <a:endParaRPr lang="ru-RU" baseline="0" dirty="0" smtClean="0"/>
          </a:p>
          <a:p>
            <a:r>
              <a:rPr lang="ru-RU" baseline="0" dirty="0" smtClean="0"/>
              <a:t>Тут </a:t>
            </a:r>
            <a:r>
              <a:rPr lang="ru-RU" baseline="0" dirty="0" err="1" smtClean="0"/>
              <a:t>ще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можна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згадати</a:t>
            </a:r>
            <a:r>
              <a:rPr lang="ru-RU" baseline="0" dirty="0" smtClean="0"/>
              <a:t> про </a:t>
            </a:r>
            <a:r>
              <a:rPr lang="ru-RU" baseline="0" dirty="0" err="1" smtClean="0"/>
              <a:t>рекуператори</a:t>
            </a:r>
            <a:r>
              <a:rPr lang="ru-RU" baseline="0" dirty="0" smtClean="0"/>
              <a:t> на </a:t>
            </a:r>
            <a:r>
              <a:rPr lang="ru-RU" baseline="0" dirty="0" err="1" smtClean="0"/>
              <a:t>нафтобазах</a:t>
            </a:r>
            <a:r>
              <a:rPr lang="ru-RU" baseline="0" dirty="0" smtClean="0"/>
              <a:t>, </a:t>
            </a:r>
            <a:r>
              <a:rPr lang="ru-RU" baseline="0" dirty="0" err="1" smtClean="0"/>
              <a:t>ефективну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логістику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пального</a:t>
            </a:r>
            <a:r>
              <a:rPr lang="ru-RU" baseline="0" dirty="0" smtClean="0"/>
              <a:t>, </a:t>
            </a:r>
            <a:r>
              <a:rPr lang="ru-RU" baseline="0" dirty="0" err="1" smtClean="0"/>
              <a:t>аератори</a:t>
            </a:r>
            <a:r>
              <a:rPr lang="ru-RU" baseline="0" dirty="0" smtClean="0"/>
              <a:t> на кранах, </a:t>
            </a:r>
            <a:r>
              <a:rPr lang="ru-RU" baseline="0" dirty="0" err="1" smtClean="0"/>
              <a:t>геотермальні</a:t>
            </a:r>
            <a:r>
              <a:rPr lang="ru-RU" baseline="0" dirty="0" smtClean="0"/>
              <a:t> насоси </a:t>
            </a:r>
            <a:r>
              <a:rPr lang="ru-RU" baseline="0" dirty="0" err="1" smtClean="0"/>
              <a:t>тощо</a:t>
            </a:r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52CD1-F2AA-429C-B857-D8202A1B4CF0}" type="slidenum">
              <a:rPr lang="uk-UA" smtClean="0"/>
              <a:pPr/>
              <a:t>6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8659734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52CD1-F2AA-429C-B857-D8202A1B4CF0}" type="slidenum">
              <a:rPr lang="uk-UA" smtClean="0"/>
              <a:pPr/>
              <a:t>7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8664148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</a:t>
            </a:r>
            <a:r>
              <a:rPr lang="uk-UA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тандарт ЄВРО – це, фактично, екологічний стандарт, який жорстко регламентує вміст токсинів у пальному. Їхня незначна кількість, як наслідок, суттєво покращує якість пального, яка визначається рівнем вмісту різних токсичних речовин: свинцю, сірки, бензолу та інших паливних складників. Саме ці речовини у пальному і є найбільшими забрудниками довкілля.</a:t>
            </a:r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52CD1-F2AA-429C-B857-D8202A1B4CF0}" type="slidenum">
              <a:rPr lang="uk-UA" smtClean="0"/>
              <a:pPr/>
              <a:t>8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8664148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52CD1-F2AA-429C-B857-D8202A1B4CF0}" type="slidenum">
              <a:rPr lang="uk-UA" smtClean="0"/>
              <a:pPr/>
              <a:t>9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866414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FAE77-F7B5-4807-AC37-06D1C0042F45}" type="datetimeFigureOut">
              <a:rPr lang="uk-UA" smtClean="0"/>
              <a:pPr/>
              <a:t>09.10.2014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7F189-87CF-45BE-9349-7ED60938B1B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FAE77-F7B5-4807-AC37-06D1C0042F45}" type="datetimeFigureOut">
              <a:rPr lang="uk-UA" smtClean="0"/>
              <a:pPr/>
              <a:t>09.10.2014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7F189-87CF-45BE-9349-7ED60938B1B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FAE77-F7B5-4807-AC37-06D1C0042F45}" type="datetimeFigureOut">
              <a:rPr lang="uk-UA" smtClean="0"/>
              <a:pPr/>
              <a:t>09.10.2014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7F189-87CF-45BE-9349-7ED60938B1B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EC829-9432-4A09-B85C-000814668428}" type="datetimeFigureOut">
              <a:rPr lang="uk-UA" smtClean="0"/>
              <a:pPr/>
              <a:t>09.10.2014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05636-63B2-48BD-BF47-30E3F9F0A9D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EC829-9432-4A09-B85C-000814668428}" type="datetimeFigureOut">
              <a:rPr lang="uk-UA" smtClean="0"/>
              <a:pPr/>
              <a:t>09.10.2014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05636-63B2-48BD-BF47-30E3F9F0A9D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EC829-9432-4A09-B85C-000814668428}" type="datetimeFigureOut">
              <a:rPr lang="uk-UA" smtClean="0"/>
              <a:pPr/>
              <a:t>09.10.2014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05636-63B2-48BD-BF47-30E3F9F0A9D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EC829-9432-4A09-B85C-000814668428}" type="datetimeFigureOut">
              <a:rPr lang="uk-UA" smtClean="0"/>
              <a:pPr/>
              <a:t>09.10.2014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05636-63B2-48BD-BF47-30E3F9F0A9D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EC829-9432-4A09-B85C-000814668428}" type="datetimeFigureOut">
              <a:rPr lang="uk-UA" smtClean="0"/>
              <a:pPr/>
              <a:t>09.10.2014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05636-63B2-48BD-BF47-30E3F9F0A9D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EC829-9432-4A09-B85C-000814668428}" type="datetimeFigureOut">
              <a:rPr lang="uk-UA" smtClean="0"/>
              <a:pPr/>
              <a:t>09.10.2014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05636-63B2-48BD-BF47-30E3F9F0A9D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EC829-9432-4A09-B85C-000814668428}" type="datetimeFigureOut">
              <a:rPr lang="uk-UA" smtClean="0"/>
              <a:pPr/>
              <a:t>09.10.2014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05636-63B2-48BD-BF47-30E3F9F0A9D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EC829-9432-4A09-B85C-000814668428}" type="datetimeFigureOut">
              <a:rPr lang="uk-UA" smtClean="0"/>
              <a:pPr/>
              <a:t>09.10.2014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05636-63B2-48BD-BF47-30E3F9F0A9D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FAE77-F7B5-4807-AC37-06D1C0042F45}" type="datetimeFigureOut">
              <a:rPr lang="uk-UA" smtClean="0"/>
              <a:pPr/>
              <a:t>09.10.2014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7F189-87CF-45BE-9349-7ED60938B1B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EC829-9432-4A09-B85C-000814668428}" type="datetimeFigureOut">
              <a:rPr lang="uk-UA" smtClean="0"/>
              <a:pPr/>
              <a:t>09.10.2014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05636-63B2-48BD-BF47-30E3F9F0A9D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EC829-9432-4A09-B85C-000814668428}" type="datetimeFigureOut">
              <a:rPr lang="uk-UA" smtClean="0"/>
              <a:pPr/>
              <a:t>09.10.2014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05636-63B2-48BD-BF47-30E3F9F0A9D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EC829-9432-4A09-B85C-000814668428}" type="datetimeFigureOut">
              <a:rPr lang="uk-UA" smtClean="0"/>
              <a:pPr/>
              <a:t>09.10.2014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05636-63B2-48BD-BF47-30E3F9F0A9D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FAE77-F7B5-4807-AC37-06D1C0042F45}" type="datetimeFigureOut">
              <a:rPr lang="uk-UA" smtClean="0"/>
              <a:pPr/>
              <a:t>09.10.2014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7F189-87CF-45BE-9349-7ED60938B1B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FAE77-F7B5-4807-AC37-06D1C0042F45}" type="datetimeFigureOut">
              <a:rPr lang="uk-UA" smtClean="0"/>
              <a:pPr/>
              <a:t>09.10.2014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7F189-87CF-45BE-9349-7ED60938B1B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FAE77-F7B5-4807-AC37-06D1C0042F45}" type="datetimeFigureOut">
              <a:rPr lang="uk-UA" smtClean="0"/>
              <a:pPr/>
              <a:t>09.10.2014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7F189-87CF-45BE-9349-7ED60938B1B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FAE77-F7B5-4807-AC37-06D1C0042F45}" type="datetimeFigureOut">
              <a:rPr lang="uk-UA" smtClean="0"/>
              <a:pPr/>
              <a:t>09.10.2014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7F189-87CF-45BE-9349-7ED60938B1B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FAE77-F7B5-4807-AC37-06D1C0042F45}" type="datetimeFigureOut">
              <a:rPr lang="uk-UA" smtClean="0"/>
              <a:pPr/>
              <a:t>09.10.2014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7F189-87CF-45BE-9349-7ED60938B1B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FAE77-F7B5-4807-AC37-06D1C0042F45}" type="datetimeFigureOut">
              <a:rPr lang="uk-UA" smtClean="0"/>
              <a:pPr/>
              <a:t>09.10.2014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7F189-87CF-45BE-9349-7ED60938B1B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FAE77-F7B5-4807-AC37-06D1C0042F45}" type="datetimeFigureOut">
              <a:rPr lang="uk-UA" smtClean="0"/>
              <a:pPr/>
              <a:t>09.10.2014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7F189-87CF-45BE-9349-7ED60938B1B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FAE77-F7B5-4807-AC37-06D1C0042F45}" type="datetimeFigureOut">
              <a:rPr lang="uk-UA" smtClean="0"/>
              <a:pPr/>
              <a:t>09.10.2014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7F189-87CF-45BE-9349-7ED60938B1B0}" type="slidenum">
              <a:rPr lang="uk-UA" smtClean="0"/>
              <a:pPr/>
              <a:t>‹#›</a:t>
            </a:fld>
            <a:endParaRPr lang="uk-UA"/>
          </a:p>
        </p:txBody>
      </p:sp>
      <p:pic>
        <p:nvPicPr>
          <p:cNvPr id="10" name="Picture 6" descr="C:\Users\MAkopyan\Desktop\logo_okko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643834" y="422591"/>
            <a:ext cx="1314447" cy="330407"/>
          </a:xfrm>
          <a:prstGeom prst="rect">
            <a:avLst/>
          </a:prstGeom>
          <a:noFill/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uk-UA" dirty="0"/>
          </a:p>
        </p:txBody>
      </p:sp>
      <p:sp>
        <p:nvSpPr>
          <p:cNvPr id="12" name="Текст 1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uk-UA" dirty="0"/>
          </a:p>
        </p:txBody>
      </p:sp>
      <p:pic>
        <p:nvPicPr>
          <p:cNvPr id="2050" name="Picture 2" descr="C:\Users\MAkopyan\Desktop\strilochka.jpg"/>
          <p:cNvPicPr>
            <a:picLocks noChangeAspect="1" noChangeArrowheads="1"/>
          </p:cNvPicPr>
          <p:nvPr userDrawn="1"/>
        </p:nvPicPr>
        <p:blipFill>
          <a:blip r:embed="rId14" cstate="print"/>
          <a:srcRect l="9284"/>
          <a:stretch>
            <a:fillRect/>
          </a:stretch>
        </p:blipFill>
        <p:spPr bwMode="auto">
          <a:xfrm>
            <a:off x="-32" y="389794"/>
            <a:ext cx="2093871" cy="3960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2200" b="0" kern="1200">
          <a:solidFill>
            <a:schemeClr val="tx1">
              <a:lumMod val="65000"/>
              <a:lumOff val="35000"/>
            </a:schemeClr>
          </a:solidFill>
          <a:latin typeface="Tahoma" pitchFamily="34" charset="0"/>
          <a:ea typeface="Tahoma" pitchFamily="34" charset="0"/>
          <a:cs typeface="Tahom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EC829-9432-4A09-B85C-000814668428}" type="datetimeFigureOut">
              <a:rPr lang="uk-UA" smtClean="0"/>
              <a:pPr/>
              <a:t>09.10.2014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005636-63B2-48BD-BF47-30E3F9F0A9DD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MAkopyan\Desktop\logo_gryf_gra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0" y="357166"/>
            <a:ext cx="1090639" cy="1395673"/>
          </a:xfrm>
          <a:prstGeom prst="rect">
            <a:avLst/>
          </a:prstGeom>
          <a:noFill/>
        </p:spPr>
      </p:pic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1500166" y="1000108"/>
            <a:ext cx="6072198" cy="785819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Tahoma" pitchFamily="34" charset="0"/>
                <a:cs typeface="Tahoma" pitchFamily="34" charset="0"/>
              </a:rPr>
              <a:t>Go Green: </a:t>
            </a:r>
            <a:r>
              <a:rPr lang="uk-UA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Tahoma" pitchFamily="34" charset="0"/>
                <a:cs typeface="Tahoma" pitchFamily="34" charset="0"/>
              </a:rPr>
              <a:t>на перетині комунікацій та бізнес процесів</a:t>
            </a:r>
            <a:endParaRPr lang="uk-UA" sz="3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" name="Picture 2" descr="C:\Users\MAkopyan\Desktop\strilochka.jpg"/>
          <p:cNvPicPr>
            <a:picLocks noChangeAspect="1" noChangeArrowheads="1"/>
          </p:cNvPicPr>
          <p:nvPr/>
        </p:nvPicPr>
        <p:blipFill>
          <a:blip r:embed="rId4" cstate="print"/>
          <a:srcRect l="9284"/>
          <a:stretch>
            <a:fillRect/>
          </a:stretch>
        </p:blipFill>
        <p:spPr bwMode="auto">
          <a:xfrm>
            <a:off x="-32" y="389794"/>
            <a:ext cx="2093871" cy="396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786182" y="5072074"/>
            <a:ext cx="43876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Ірина Миронова</a:t>
            </a:r>
          </a:p>
          <a:p>
            <a:r>
              <a:rPr lang="uk-U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Менеджер зі сталого розвитку 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uk-U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Концерн Галнафтогаз, мережа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АЗК «ОККО»</a:t>
            </a:r>
            <a:endParaRPr lang="uk-UA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1538" y="6286520"/>
            <a:ext cx="7572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Green Mind</a:t>
            </a:r>
            <a:r>
              <a:rPr lang="uk-U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B</a:t>
            </a:r>
            <a:r>
              <a:rPr lang="uk-U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ідповідальні комунікації та маркетинг. 9 жовтня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2014р.</a:t>
            </a:r>
            <a:endParaRPr lang="uk-UA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27" name="Picture 3" descr="C:\Users\moyo\Downloads\Okko-go-green-ekologia_3738_HBR-4.jpg"/>
          <p:cNvPicPr>
            <a:picLocks noChangeAspect="1" noChangeArrowheads="1"/>
          </p:cNvPicPr>
          <p:nvPr/>
        </p:nvPicPr>
        <p:blipFill>
          <a:blip r:embed="rId5" cstate="print"/>
          <a:srcRect l="1749" t="7901" b="33503"/>
          <a:stretch>
            <a:fillRect/>
          </a:stretch>
        </p:blipFill>
        <p:spPr bwMode="auto">
          <a:xfrm>
            <a:off x="1000100" y="2071678"/>
            <a:ext cx="7247992" cy="28709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1571604" y="-27384"/>
            <a:ext cx="6552728" cy="730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ea typeface="Tahoma" pitchFamily="34" charset="0"/>
                <a:cs typeface="Tahoma" pitchFamily="34" charset="0"/>
              </a:rPr>
              <a:t>Зелений офіс</a:t>
            </a:r>
            <a:endParaRPr kumimoji="0" lang="uk-UA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1928802"/>
            <a:ext cx="81439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t">
              <a:spcAft>
                <a:spcPts val="600"/>
              </a:spcAft>
              <a:buFont typeface="Wingdings" pitchFamily="2" charset="2"/>
              <a:buChar char="§"/>
            </a:pPr>
            <a:r>
              <a:rPr lang="uk-UA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ahoma" pitchFamily="34" charset="0"/>
                <a:cs typeface="Tahoma" pitchFamily="34" charset="0"/>
              </a:rPr>
              <a:t>Екологічна політика</a:t>
            </a:r>
          </a:p>
          <a:p>
            <a:pPr marL="285750" indent="-285750" fontAlgn="t">
              <a:spcAft>
                <a:spcPts val="600"/>
              </a:spcAft>
              <a:buFont typeface="Wingdings" pitchFamily="2" charset="2"/>
              <a:buChar char="§"/>
            </a:pPr>
            <a:r>
              <a:rPr lang="uk-UA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ahoma" pitchFamily="34" charset="0"/>
                <a:cs typeface="Tahoma" pitchFamily="34" charset="0"/>
              </a:rPr>
              <a:t>Екологічні характеристики пального</a:t>
            </a:r>
          </a:p>
          <a:p>
            <a:pPr marL="285750" indent="-285750" fontAlgn="t">
              <a:spcAft>
                <a:spcPts val="600"/>
              </a:spcAft>
              <a:buFont typeface="Wingdings" pitchFamily="2" charset="2"/>
              <a:buChar char="§"/>
            </a:pPr>
            <a:r>
              <a:rPr lang="uk-UA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ahoma" pitchFamily="34" charset="0"/>
                <a:cs typeface="Tahoma" pitchFamily="34" charset="0"/>
              </a:rPr>
              <a:t>Система екологічного менеджменту</a:t>
            </a:r>
          </a:p>
          <a:p>
            <a:pPr marL="285750" indent="-285750" fontAlgn="t">
              <a:spcAft>
                <a:spcPts val="600"/>
              </a:spcAft>
              <a:buFont typeface="Wingdings" pitchFamily="2" charset="2"/>
              <a:buChar char="§"/>
            </a:pPr>
            <a:r>
              <a:rPr lang="uk-UA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ahoma" pitchFamily="34" charset="0"/>
                <a:cs typeface="Tahoma" pitchFamily="34" charset="0"/>
              </a:rPr>
              <a:t>Зелений офіс</a:t>
            </a:r>
          </a:p>
          <a:p>
            <a:pPr marL="285750" indent="-285750" fontAlgn="t">
              <a:spcAft>
                <a:spcPts val="600"/>
              </a:spcAft>
              <a:buFont typeface="Wingdings" pitchFamily="2" charset="2"/>
              <a:buChar char="§"/>
            </a:pPr>
            <a:r>
              <a:rPr lang="uk-UA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ahoma" pitchFamily="34" charset="0"/>
                <a:cs typeface="Tahoma" pitchFamily="34" charset="0"/>
              </a:rPr>
              <a:t>Просвітницькі та волонтерські кампанії</a:t>
            </a:r>
          </a:p>
        </p:txBody>
      </p:sp>
      <p:grpSp>
        <p:nvGrpSpPr>
          <p:cNvPr id="2" name="Group 7"/>
          <p:cNvGrpSpPr/>
          <p:nvPr/>
        </p:nvGrpSpPr>
        <p:grpSpPr>
          <a:xfrm>
            <a:off x="428596" y="5357826"/>
            <a:ext cx="8202946" cy="1428760"/>
            <a:chOff x="428596" y="5357826"/>
            <a:chExt cx="8202946" cy="1428760"/>
          </a:xfrm>
        </p:grpSpPr>
        <p:pic>
          <p:nvPicPr>
            <p:cNvPr id="6" name="Picture 4" descr="https://lh4.googleusercontent.com/a2KICGeRbt9UjaOSgJHjaW81NSWI4g0PBMR-A5eMJWuw_l4NfGofaiy4YA-YWoPfXPOttQWD69kJuV09Fj5ETSsiZNsnjeuCMgg9saV2OPuaijJWmkDra3gt4r7T6kjrhi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28596" y="5357826"/>
              <a:ext cx="8202946" cy="1377137"/>
            </a:xfrm>
            <a:prstGeom prst="rect">
              <a:avLst/>
            </a:prstGeom>
            <a:noFill/>
          </p:spPr>
        </p:pic>
        <p:sp>
          <p:nvSpPr>
            <p:cNvPr id="7" name="Rounded Rectangle 6"/>
            <p:cNvSpPr/>
            <p:nvPr/>
          </p:nvSpPr>
          <p:spPr>
            <a:xfrm>
              <a:off x="2285984" y="5500702"/>
              <a:ext cx="5715040" cy="1285884"/>
            </a:xfrm>
            <a:prstGeom prst="roundRect">
              <a:avLst/>
            </a:prstGeom>
            <a:noFill/>
            <a:ln w="38100">
              <a:solidFill>
                <a:srgbClr val="92D05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pic>
        <p:nvPicPr>
          <p:cNvPr id="8" name="Shape 183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71406" y="811172"/>
            <a:ext cx="9001156" cy="60468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7869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4" y="857232"/>
            <a:ext cx="4119392" cy="5368287"/>
          </a:xfrm>
          <a:prstGeom prst="rect">
            <a:avLst/>
          </a:prstGeom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1619672" y="44624"/>
            <a:ext cx="6552728" cy="10715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400" b="1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ahoma" pitchFamily="34" charset="0"/>
                <a:cs typeface="Tahoma" pitchFamily="34" charset="0"/>
              </a:rPr>
              <a:t>Просвітницькі та волонтерські кампанії</a:t>
            </a:r>
            <a:endParaRPr kumimoji="0" lang="uk-UA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71538" y="6429396"/>
            <a:ext cx="26432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uk-UA" sz="1200" dirty="0" err="1" smtClean="0"/>
              <a:t>Інфографічний</a:t>
            </a:r>
            <a:r>
              <a:rPr lang="uk-UA" sz="1200" dirty="0" smtClean="0"/>
              <a:t> плакат </a:t>
            </a:r>
            <a:r>
              <a:rPr lang="uk-UA" sz="1200" dirty="0"/>
              <a:t>Економної </a:t>
            </a:r>
            <a:r>
              <a:rPr lang="uk-UA" sz="1200" dirty="0" smtClean="0"/>
              <a:t>їзди</a:t>
            </a:r>
            <a:endParaRPr lang="uk-UA" sz="1200" dirty="0"/>
          </a:p>
        </p:txBody>
      </p:sp>
      <p:sp>
        <p:nvSpPr>
          <p:cNvPr id="18" name="Округлений прямокутник 15"/>
          <p:cNvSpPr/>
          <p:nvPr/>
        </p:nvSpPr>
        <p:spPr>
          <a:xfrm>
            <a:off x="1000100" y="6429396"/>
            <a:ext cx="2719293" cy="276999"/>
          </a:xfrm>
          <a:prstGeom prst="round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uk-UA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9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62" y="1000108"/>
            <a:ext cx="2000264" cy="28794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6" y="1071546"/>
            <a:ext cx="1935720" cy="28073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Прямокутник 6"/>
          <p:cNvSpPr/>
          <p:nvPr/>
        </p:nvSpPr>
        <p:spPr>
          <a:xfrm>
            <a:off x="7000892" y="4071942"/>
            <a:ext cx="159512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uk-UA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ahoma" pitchFamily="34" charset="0"/>
                <a:cs typeface="Tahoma" pitchFamily="34" charset="0"/>
              </a:rPr>
              <a:t>Наліпки - нагадування</a:t>
            </a:r>
            <a:endParaRPr lang="uk-UA" sz="1100" b="1" dirty="0">
              <a:solidFill>
                <a:schemeClr val="tx1">
                  <a:lumMod val="65000"/>
                  <a:lumOff val="35000"/>
                </a:schemeClr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Округлений прямокутник 23"/>
          <p:cNvSpPr/>
          <p:nvPr/>
        </p:nvSpPr>
        <p:spPr>
          <a:xfrm>
            <a:off x="7000892" y="4000504"/>
            <a:ext cx="1595127" cy="374848"/>
          </a:xfrm>
          <a:prstGeom prst="round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uk-UA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3" name="Округлений прямокутник 24"/>
          <p:cNvSpPr/>
          <p:nvPr/>
        </p:nvSpPr>
        <p:spPr>
          <a:xfrm>
            <a:off x="4643438" y="4000504"/>
            <a:ext cx="1654065" cy="374848"/>
          </a:xfrm>
          <a:prstGeom prst="round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uk-UA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4" name="Прямокутник 29"/>
          <p:cNvSpPr/>
          <p:nvPr/>
        </p:nvSpPr>
        <p:spPr>
          <a:xfrm>
            <a:off x="4643438" y="4071942"/>
            <a:ext cx="159512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uk-UA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ahoma" pitchFamily="34" charset="0"/>
                <a:cs typeface="Tahoma" pitchFamily="34" charset="0"/>
              </a:rPr>
              <a:t>Інформаційні плакати</a:t>
            </a:r>
            <a:endParaRPr lang="uk-UA" sz="1100" b="1" dirty="0">
              <a:solidFill>
                <a:schemeClr val="tx1">
                  <a:lumMod val="65000"/>
                  <a:lumOff val="35000"/>
                </a:schemeClr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643438" y="4643446"/>
            <a:ext cx="41434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uk-UA" dirty="0" smtClean="0"/>
              <a:t>Навчання з економної їзди для працівників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/>
              <a:t>Підтримка та участь у “Зробимо Україну Чистою!” та інших волонтерських кампаніях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/>
              <a:t>Поширення досвіду Зеленого офісу </a:t>
            </a:r>
          </a:p>
        </p:txBody>
      </p:sp>
    </p:spTree>
    <p:extLst>
      <p:ext uri="{BB962C8B-B14F-4D97-AF65-F5344CB8AC3E}">
        <p14:creationId xmlns="" xmlns:p14="http://schemas.microsoft.com/office/powerpoint/2010/main" val="141804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826" y="1071546"/>
            <a:ext cx="1594120" cy="2359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2615" t="63462" r="-2"/>
          <a:stretch/>
        </p:blipFill>
        <p:spPr>
          <a:xfrm>
            <a:off x="3330834" y="4286256"/>
            <a:ext cx="2455612" cy="17871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184" t="13700" r="39056" b="18780"/>
          <a:stretch/>
        </p:blipFill>
        <p:spPr>
          <a:xfrm>
            <a:off x="1214414" y="1071546"/>
            <a:ext cx="1541261" cy="2324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770" b="10229"/>
          <a:stretch/>
        </p:blipFill>
        <p:spPr>
          <a:xfrm>
            <a:off x="3643306" y="1071546"/>
            <a:ext cx="1808411" cy="23403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1571604" y="285728"/>
            <a:ext cx="6552728" cy="9019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2400" b="1" noProof="0" dirty="0" smtClean="0">
              <a:solidFill>
                <a:schemeClr val="tx1">
                  <a:lumMod val="65000"/>
                  <a:lumOff val="35000"/>
                </a:schemeClr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Прямокутник 17"/>
          <p:cNvSpPr/>
          <p:nvPr/>
        </p:nvSpPr>
        <p:spPr>
          <a:xfrm>
            <a:off x="4286248" y="6286520"/>
            <a:ext cx="401905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uk-UA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ahoma" pitchFamily="34" charset="0"/>
                <a:cs typeface="Tahoma" pitchFamily="34" charset="0"/>
              </a:rPr>
              <a:t>Велостоянки біля </a:t>
            </a:r>
            <a:r>
              <a: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ahoma" pitchFamily="34" charset="0"/>
                <a:cs typeface="Tahoma" pitchFamily="34" charset="0"/>
              </a:rPr>
              <a:t>Hot Cafe</a:t>
            </a:r>
            <a:r>
              <a:rPr lang="uk-UA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ahoma" pitchFamily="34" charset="0"/>
                <a:cs typeface="Tahoma" pitchFamily="34" charset="0"/>
              </a:rPr>
              <a:t> у Львові</a:t>
            </a:r>
            <a:endParaRPr lang="uk-UA" sz="1200" b="1" dirty="0">
              <a:solidFill>
                <a:schemeClr val="tx1">
                  <a:lumMod val="65000"/>
                  <a:lumOff val="35000"/>
                </a:schemeClr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28" name="Прямокутник 27"/>
          <p:cNvSpPr/>
          <p:nvPr/>
        </p:nvSpPr>
        <p:spPr>
          <a:xfrm>
            <a:off x="6500826" y="3643314"/>
            <a:ext cx="168053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ru-RU" sz="11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ea typeface="Tahoma" pitchFamily="34" charset="0"/>
                <a:cs typeface="Tahoma" pitchFamily="34" charset="0"/>
              </a:rPr>
              <a:t>Екоторби</a:t>
            </a:r>
            <a:r>
              <a:rPr lang="ru-RU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ahoma" pitchFamily="34" charset="0"/>
                <a:cs typeface="Tahoma" pitchFamily="34" charset="0"/>
              </a:rPr>
              <a:t> у  мереж</a:t>
            </a:r>
            <a:r>
              <a:rPr lang="uk-UA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ahoma" pitchFamily="34" charset="0"/>
                <a:cs typeface="Tahoma" pitchFamily="34" charset="0"/>
              </a:rPr>
              <a:t>і </a:t>
            </a:r>
            <a:r>
              <a:rPr lang="en-US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ahoma" pitchFamily="34" charset="0"/>
                <a:cs typeface="Tahoma" pitchFamily="34" charset="0"/>
              </a:rPr>
              <a:t>Tobi</a:t>
            </a:r>
            <a:endParaRPr lang="uk-UA" sz="1100" b="1" dirty="0">
              <a:solidFill>
                <a:schemeClr val="tx1">
                  <a:lumMod val="65000"/>
                  <a:lumOff val="35000"/>
                </a:schemeClr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34" name="Заголовок 1"/>
          <p:cNvSpPr txBox="1">
            <a:spLocks/>
          </p:cNvSpPr>
          <p:nvPr/>
        </p:nvSpPr>
        <p:spPr>
          <a:xfrm>
            <a:off x="1428728" y="3000372"/>
            <a:ext cx="6552728" cy="5447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2400" noProof="0" dirty="0" smtClean="0">
              <a:solidFill>
                <a:schemeClr val="tx1">
                  <a:lumMod val="65000"/>
                  <a:lumOff val="35000"/>
                </a:schemeClr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Округлений прямокутник 18"/>
          <p:cNvSpPr/>
          <p:nvPr/>
        </p:nvSpPr>
        <p:spPr>
          <a:xfrm>
            <a:off x="4205681" y="6215082"/>
            <a:ext cx="4216131" cy="374848"/>
          </a:xfrm>
          <a:prstGeom prst="round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uk-UA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5" name="Округлений прямокутник 21"/>
          <p:cNvSpPr/>
          <p:nvPr/>
        </p:nvSpPr>
        <p:spPr>
          <a:xfrm>
            <a:off x="504363" y="6215082"/>
            <a:ext cx="2699080" cy="374848"/>
          </a:xfrm>
          <a:prstGeom prst="round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uk-UA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6" name="Округлений прямокутник 22"/>
          <p:cNvSpPr/>
          <p:nvPr/>
        </p:nvSpPr>
        <p:spPr>
          <a:xfrm>
            <a:off x="1142976" y="3571876"/>
            <a:ext cx="1566882" cy="374848"/>
          </a:xfrm>
          <a:prstGeom prst="round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uk-UA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0" name="Прямокутник 26"/>
          <p:cNvSpPr/>
          <p:nvPr/>
        </p:nvSpPr>
        <p:spPr>
          <a:xfrm>
            <a:off x="1142976" y="3643314"/>
            <a:ext cx="159512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uk-UA" sz="11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ea typeface="Tahoma" pitchFamily="34" charset="0"/>
                <a:cs typeface="Tahoma" pitchFamily="34" charset="0"/>
              </a:rPr>
              <a:t>Диспенсер</a:t>
            </a:r>
            <a:r>
              <a:rPr lang="uk-UA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ahoma" pitchFamily="34" charset="0"/>
                <a:cs typeface="Tahoma" pitchFamily="34" charset="0"/>
              </a:rPr>
              <a:t> серветок</a:t>
            </a:r>
            <a:endParaRPr lang="uk-UA" sz="1100" b="1" dirty="0">
              <a:solidFill>
                <a:schemeClr val="tx1">
                  <a:lumMod val="65000"/>
                  <a:lumOff val="35000"/>
                </a:schemeClr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32" name="Прямокутник 28"/>
          <p:cNvSpPr/>
          <p:nvPr/>
        </p:nvSpPr>
        <p:spPr>
          <a:xfrm>
            <a:off x="500034" y="6286520"/>
            <a:ext cx="264320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uk-UA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ahoma" pitchFamily="34" charset="0"/>
                <a:cs typeface="Tahoma" pitchFamily="34" charset="0"/>
              </a:rPr>
              <a:t>Збір пластику на 18 АЗК у Закарпатті</a:t>
            </a:r>
            <a:endParaRPr lang="uk-UA" sz="1100" b="1" dirty="0">
              <a:solidFill>
                <a:schemeClr val="tx1">
                  <a:lumMod val="65000"/>
                  <a:lumOff val="35000"/>
                </a:schemeClr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071670" y="357166"/>
            <a:ext cx="55721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uk-UA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Екологічні ініціативи для клієнтів</a:t>
            </a:r>
          </a:p>
        </p:txBody>
      </p:sp>
      <p:sp>
        <p:nvSpPr>
          <p:cNvPr id="36" name="Округлений прямокутник 21"/>
          <p:cNvSpPr/>
          <p:nvPr/>
        </p:nvSpPr>
        <p:spPr>
          <a:xfrm>
            <a:off x="3071802" y="3571876"/>
            <a:ext cx="3000396" cy="374848"/>
          </a:xfrm>
          <a:prstGeom prst="round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uk-UA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7" name="Прямокутник 28"/>
          <p:cNvSpPr/>
          <p:nvPr/>
        </p:nvSpPr>
        <p:spPr>
          <a:xfrm>
            <a:off x="3071802" y="3643314"/>
            <a:ext cx="300039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uk-UA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ahoma" pitchFamily="34" charset="0"/>
                <a:cs typeface="Tahoma" pitchFamily="34" charset="0"/>
              </a:rPr>
              <a:t>Зарядний пункт для електромобілів у Києві</a:t>
            </a:r>
            <a:endParaRPr lang="uk-UA" sz="1100" b="1" dirty="0">
              <a:solidFill>
                <a:schemeClr val="tx1">
                  <a:lumMod val="65000"/>
                  <a:lumOff val="35000"/>
                </a:schemeClr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38" name="Округлений прямокутник 20"/>
          <p:cNvSpPr/>
          <p:nvPr/>
        </p:nvSpPr>
        <p:spPr>
          <a:xfrm>
            <a:off x="6500826" y="3571876"/>
            <a:ext cx="1595890" cy="374848"/>
          </a:xfrm>
          <a:prstGeom prst="round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uk-UA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9" name="Picture 38" descr="1544982_10152741771572346_592936696146046240_n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1472" y="4286256"/>
            <a:ext cx="2680600" cy="178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" name="Picture 39" descr="10387578_10152298568627828_5265155787197720563_n.jpg"/>
          <p:cNvPicPr>
            <a:picLocks noChangeAspect="1"/>
          </p:cNvPicPr>
          <p:nvPr/>
        </p:nvPicPr>
        <p:blipFill>
          <a:blip r:embed="rId8"/>
          <a:srcRect l="20703" t="22916" r="10156" b="8333"/>
          <a:stretch>
            <a:fillRect/>
          </a:stretch>
        </p:blipFill>
        <p:spPr>
          <a:xfrm>
            <a:off x="5857884" y="4286256"/>
            <a:ext cx="3143272" cy="17581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1857356" y="214289"/>
            <a:ext cx="6072198" cy="7858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uk-UA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Звітування зі сталого розвитку</a:t>
            </a:r>
            <a:endParaRPr lang="uk-UA" sz="28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86314" y="1571612"/>
            <a:ext cx="35719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Системний аналіз впливу бізнесу на суспільство та </a:t>
            </a:r>
            <a:r>
              <a:rPr lang="uk-UA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довкілля</a:t>
            </a: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Tahoma" pitchFamily="34" charset="0"/>
              <a:cs typeface="Tahoma" pitchFamily="34" charset="0"/>
            </a:endParaRPr>
          </a:p>
          <a:p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Tahoma" pitchFamily="34" charset="0"/>
              <a:cs typeface="Tahoma" pitchFamily="34" charset="0"/>
            </a:endParaRPr>
          </a:p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http://okko.ua/uk/non-financial-report</a:t>
            </a:r>
            <a:endParaRPr lang="uk-UA" sz="16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578" y="4979015"/>
            <a:ext cx="1857388" cy="18789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9212"/>
          <a:stretch/>
        </p:blipFill>
        <p:spPr>
          <a:xfrm>
            <a:off x="2000232" y="4698162"/>
            <a:ext cx="1714512" cy="215983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48" y="4741388"/>
            <a:ext cx="1368152" cy="211661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67471"/>
          <a:stretch/>
        </p:blipFill>
        <p:spPr>
          <a:xfrm>
            <a:off x="5072066" y="4695934"/>
            <a:ext cx="1813366" cy="216206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148" r="33523"/>
          <a:stretch/>
        </p:blipFill>
        <p:spPr>
          <a:xfrm>
            <a:off x="3571868" y="4695934"/>
            <a:ext cx="1746494" cy="216206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58016" y="4714884"/>
            <a:ext cx="14287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2012</a:t>
            </a:r>
            <a:endParaRPr lang="uk-UA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2" name="Picture 11" descr="zvi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910" y="1500174"/>
            <a:ext cx="3454578" cy="277509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318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691680" y="214289"/>
            <a:ext cx="6552728" cy="7858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Бізнес, </a:t>
            </a:r>
            <a:r>
              <a:rPr lang="uk-UA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керований цінностями!</a:t>
            </a:r>
            <a:endParaRPr lang="uk-UA" sz="28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Picture 3" descr="ZUC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1071546"/>
            <a:ext cx="7786710" cy="517177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3541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714348" y="1214422"/>
            <a:ext cx="7772400" cy="1470025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+mj-lt"/>
              </a:rPr>
              <a:t>КОНТАКТИ</a:t>
            </a:r>
            <a:endParaRPr lang="ru-RU" sz="2800" b="1" dirty="0">
              <a:latin typeface="+mj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2571744"/>
            <a:ext cx="6400800" cy="1752600"/>
          </a:xfrm>
        </p:spPr>
        <p:txBody>
          <a:bodyPr>
            <a:normAutofit/>
          </a:bodyPr>
          <a:lstStyle/>
          <a:p>
            <a:r>
              <a:rPr lang="uk-UA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Ірина Миронова</a:t>
            </a:r>
            <a:endParaRPr lang="ru-RU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096 807 4884</a:t>
            </a:r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imyronova@gng.com.ua</a:t>
            </a:r>
            <a:endParaRPr lang="uk-UA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15602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857356" y="214289"/>
            <a:ext cx="6072198" cy="7858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Tahoma" pitchFamily="34" charset="0"/>
                <a:cs typeface="Tahoma" pitchFamily="34" charset="0"/>
              </a:rPr>
              <a:t>Концерн</a:t>
            </a:r>
            <a:r>
              <a:rPr kumimoji="0" lang="uk-UA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Tahoma" pitchFamily="34" charset="0"/>
                <a:cs typeface="Tahoma" pitchFamily="34" charset="0"/>
              </a:rPr>
              <a:t> Галнафтогаз</a:t>
            </a:r>
            <a:endParaRPr kumimoji="0" lang="uk-UA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j-lt"/>
              <a:ea typeface="Tahoma" pitchFamily="34" charset="0"/>
              <a:cs typeface="Tahoma" pitchFamily="34" charset="0"/>
            </a:endParaRPr>
          </a:p>
        </p:txBody>
      </p:sp>
      <p:pic>
        <p:nvPicPr>
          <p:cNvPr id="4099" name="Picture 3" descr="G:\fotos_press\АЗК_фото_всі\Гатне\Preview\SERDYUKOFF_00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0" y="5143512"/>
            <a:ext cx="1056000" cy="158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0" name="Picture 4" descr="G:\fotos_press\АЗК_фото_всі\Гатне\Preview\SERDYUKOFF_00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5143512"/>
            <a:ext cx="2376000" cy="158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42844" y="1285860"/>
            <a:ext cx="8786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8" name="Picture 2" descr="G:\fotos_press\АЗК_фото_всі\Гатне\Preview\SERDYUKOFF_019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5143512"/>
            <a:ext cx="2376000" cy="158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2" descr="G:\fotos_press\АЗК_фото_всі\Гатне\Preview\SERDYUKOFF_0193.jpg"/>
          <p:cNvPicPr>
            <a:picLocks noChangeAspect="1" noChangeArrowheads="1"/>
          </p:cNvPicPr>
          <p:nvPr/>
        </p:nvPicPr>
        <p:blipFill>
          <a:blip r:embed="rId6" cstate="print"/>
          <a:srcRect l="22813"/>
          <a:stretch>
            <a:fillRect/>
          </a:stretch>
        </p:blipFill>
        <p:spPr bwMode="auto">
          <a:xfrm>
            <a:off x="5214942" y="5143512"/>
            <a:ext cx="2417086" cy="158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714348" y="1142984"/>
            <a:ext cx="7786742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Провідна українська Компанія, що здійснює </a:t>
            </a:r>
            <a:r>
              <a:rPr lang="uk-UA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управління мережею АЗК «ОККО»</a:t>
            </a:r>
            <a:r>
              <a:rPr lang="uk-UA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основною діяльністю якої є роздрібна реалізація пального та супутніх товарів.</a:t>
            </a:r>
          </a:p>
          <a:p>
            <a:pPr lvl="1">
              <a:buFont typeface="Arial" pitchFamily="34" charset="0"/>
              <a:buChar char="•"/>
            </a:pPr>
            <a:r>
              <a:rPr lang="uk-UA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Кількість АЗК «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OKKO»</a:t>
            </a:r>
            <a:r>
              <a:rPr lang="uk-UA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- 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406</a:t>
            </a:r>
          </a:p>
          <a:p>
            <a:pPr lvl="1">
              <a:buFont typeface="Arial" pitchFamily="34" charset="0"/>
              <a:buChar char="•"/>
            </a:pPr>
            <a:r>
              <a:rPr lang="uk-UA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Кількість магазинів при АЗК - 3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87</a:t>
            </a:r>
            <a:endParaRPr lang="uk-UA" sz="2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uk-UA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Кількість ресторанів «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la minute» + </a:t>
            </a:r>
            <a:r>
              <a:rPr lang="uk-UA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«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Pasta mia»</a:t>
            </a:r>
            <a:r>
              <a:rPr lang="uk-UA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- 32+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8</a:t>
            </a:r>
          </a:p>
          <a:p>
            <a:pPr lvl="1">
              <a:buFont typeface="Arial" pitchFamily="34" charset="0"/>
              <a:buChar char="•"/>
            </a:pPr>
            <a:r>
              <a:rPr lang="uk-UA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Кількість «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Hot cafe»</a:t>
            </a:r>
            <a:r>
              <a:rPr lang="uk-UA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- 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400</a:t>
            </a:r>
          </a:p>
          <a:p>
            <a:pPr lvl="1">
              <a:buFont typeface="Arial" pitchFamily="34" charset="0"/>
              <a:buChar char="•"/>
            </a:pPr>
            <a:r>
              <a:rPr lang="uk-UA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Кількість бензовозів та газовозів - 129 + 6</a:t>
            </a:r>
          </a:p>
          <a:p>
            <a:pPr lvl="1">
              <a:buFont typeface="Arial" pitchFamily="34" charset="0"/>
              <a:buChar char="•"/>
            </a:pPr>
            <a:r>
              <a:rPr lang="uk-UA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Кількість акредитованих лабораторій – 12</a:t>
            </a:r>
          </a:p>
          <a:p>
            <a:pPr lvl="1">
              <a:buFont typeface="Arial" pitchFamily="34" charset="0"/>
              <a:buChar char="•"/>
            </a:pPr>
            <a:r>
              <a:rPr lang="uk-UA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Кількість діючих власних нафтобаз – 10</a:t>
            </a:r>
            <a:endParaRPr lang="en-US" sz="2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uk-UA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Кількість працівників – понад 9 000</a:t>
            </a:r>
          </a:p>
          <a:p>
            <a:endParaRPr lang="uk-UA" sz="2400" dirty="0" smtClean="0"/>
          </a:p>
          <a:p>
            <a:endParaRPr lang="uk-UA" sz="2400" dirty="0" smtClean="0"/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1857356" y="214289"/>
            <a:ext cx="6072198" cy="7858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uk-UA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Як «ОККО» випереджає час? </a:t>
            </a:r>
            <a:endParaRPr lang="uk-UA" sz="28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0388"/>
          <a:stretch>
            <a:fillRect/>
          </a:stretch>
        </p:blipFill>
        <p:spPr>
          <a:xfrm>
            <a:off x="0" y="1428736"/>
            <a:ext cx="4306812" cy="27715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314" y="1428736"/>
            <a:ext cx="4183227" cy="2780026"/>
          </a:xfrm>
          <a:prstGeom prst="rect">
            <a:avLst/>
          </a:prstGeom>
        </p:spPr>
      </p:pic>
      <p:sp>
        <p:nvSpPr>
          <p:cNvPr id="2" name="Стрілка вправо 1"/>
          <p:cNvSpPr/>
          <p:nvPr/>
        </p:nvSpPr>
        <p:spPr>
          <a:xfrm>
            <a:off x="4357686" y="2643182"/>
            <a:ext cx="357190" cy="357190"/>
          </a:xfrm>
          <a:prstGeom prst="rightArrow">
            <a:avLst/>
          </a:prstGeom>
          <a:solidFill>
            <a:srgbClr val="A5D137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TextBox 2"/>
          <p:cNvSpPr txBox="1"/>
          <p:nvPr/>
        </p:nvSpPr>
        <p:spPr>
          <a:xfrm>
            <a:off x="1000100" y="4429132"/>
            <a:ext cx="77768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uk-UA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перша мережа багатофункціональних автозаправних комплекс</a:t>
            </a:r>
            <a:r>
              <a:rPr lang="ru-RU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ів</a:t>
            </a: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uk-UA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найбільш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</a:t>
            </a:r>
            <a:r>
              <a:rPr lang="uk-UA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мережа </a:t>
            </a:r>
            <a:r>
              <a:rPr lang="uk-UA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закладів харчування у </a:t>
            </a:r>
            <a:r>
              <a:rPr lang="uk-UA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дорозі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пальне </a:t>
            </a:r>
            <a:r>
              <a:rPr lang="uk-UA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стандарту Євро 5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дотримання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uk-UA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принципів безбар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’</a:t>
            </a:r>
            <a:r>
              <a:rPr lang="uk-UA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єрності на АЗК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зарядка для електромобілів, світлодіодне освітлення, сонячні колектори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521" y="980728"/>
            <a:ext cx="4314825" cy="51625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923"/>
          <a:stretch/>
        </p:blipFill>
        <p:spPr>
          <a:xfrm>
            <a:off x="179512" y="1000109"/>
            <a:ext cx="4343400" cy="5143170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857356" y="214289"/>
            <a:ext cx="6072198" cy="7858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uk-UA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Місія та цінності</a:t>
            </a:r>
            <a:endParaRPr lang="uk-UA" sz="28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427"/>
          <a:stretch/>
        </p:blipFill>
        <p:spPr>
          <a:xfrm>
            <a:off x="3111470" y="3068960"/>
            <a:ext cx="2850101" cy="8359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05775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857356" y="214289"/>
            <a:ext cx="6072198" cy="7858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endParaRPr kumimoji="0" lang="uk-UA" sz="280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1612"/>
            <a:ext cx="9144000" cy="441407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161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 txBox="1">
            <a:spLocks/>
          </p:cNvSpPr>
          <p:nvPr/>
        </p:nvSpPr>
        <p:spPr>
          <a:xfrm>
            <a:off x="1571604" y="285728"/>
            <a:ext cx="6552728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Хто</a:t>
            </a: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uk-UA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підтримує </a:t>
            </a: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Go Green</a:t>
            </a:r>
            <a:endParaRPr lang="uk-UA" sz="2800" b="1" noProof="0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Picture 4" descr="kanal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658" y="1288940"/>
            <a:ext cx="7735782" cy="44260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35595" t="13541" r="33130" b="6250"/>
          <a:stretch>
            <a:fillRect/>
          </a:stretch>
        </p:blipFill>
        <p:spPr bwMode="auto">
          <a:xfrm>
            <a:off x="5038818" y="883096"/>
            <a:ext cx="4141694" cy="5974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1571604" y="214290"/>
            <a:ext cx="6552728" cy="730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85750" algn="ctr" fontAlgn="t">
              <a:spcAft>
                <a:spcPts val="600"/>
              </a:spcAft>
            </a:pPr>
            <a:r>
              <a:rPr lang="uk-UA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Екологічна політика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2910" y="1428736"/>
            <a:ext cx="450059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Містить зобов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’</a:t>
            </a:r>
            <a:r>
              <a:rPr lang="uk-UA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язання Компанії щодо навколишнього середовища (НС):</a:t>
            </a:r>
          </a:p>
          <a:p>
            <a:endParaRPr lang="uk-UA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uk-UA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Дотримуватися природоохоронного законодавства</a:t>
            </a:r>
          </a:p>
          <a:p>
            <a:pPr>
              <a:buFont typeface="Arial" pitchFamily="34" charset="0"/>
              <a:buChar char="•"/>
            </a:pPr>
            <a:r>
              <a:rPr lang="uk-UA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Проводити моніторинг впливів на НС </a:t>
            </a:r>
          </a:p>
          <a:p>
            <a:pPr>
              <a:buFont typeface="Arial" pitchFamily="34" charset="0"/>
              <a:buChar char="•"/>
            </a:pPr>
            <a:r>
              <a:rPr lang="uk-UA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Непреривно покращувати систему екологічного менеджмерту</a:t>
            </a:r>
          </a:p>
          <a:p>
            <a:pPr>
              <a:buFont typeface="Arial" pitchFamily="34" charset="0"/>
              <a:buChar char="•"/>
            </a:pPr>
            <a:r>
              <a:rPr lang="uk-UA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Сприяти збільшенню енергоефективності та ресурсозбереження</a:t>
            </a:r>
          </a:p>
          <a:p>
            <a:pPr>
              <a:buFont typeface="Arial" pitchFamily="34" charset="0"/>
              <a:buChar char="•"/>
            </a:pPr>
            <a:r>
              <a:rPr lang="uk-UA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Комунікувати стейкхолдерам про екополітику компанії</a:t>
            </a:r>
            <a:endParaRPr lang="uk-UA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5500702"/>
            <a:ext cx="4786346" cy="928694"/>
            <a:chOff x="428596" y="5357826"/>
            <a:chExt cx="8202946" cy="1428760"/>
          </a:xfrm>
        </p:grpSpPr>
        <p:pic>
          <p:nvPicPr>
            <p:cNvPr id="10" name="Picture 4" descr="https://lh4.googleusercontent.com/a2KICGeRbt9UjaOSgJHjaW81NSWI4g0PBMR-A5eMJWuw_l4NfGofaiy4YA-YWoPfXPOttQWD69kJuV09Fj5ETSsiZNsnjeuCMgg9saV2OPuaijJWmkDra3gt4r7T6kjrhi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28596" y="5357826"/>
              <a:ext cx="8202946" cy="1377137"/>
            </a:xfrm>
            <a:prstGeom prst="rect">
              <a:avLst/>
            </a:prstGeom>
            <a:noFill/>
          </p:spPr>
        </p:pic>
        <p:sp>
          <p:nvSpPr>
            <p:cNvPr id="12" name="Rounded Rectangle 11"/>
            <p:cNvSpPr/>
            <p:nvPr/>
          </p:nvSpPr>
          <p:spPr>
            <a:xfrm>
              <a:off x="2285984" y="5500702"/>
              <a:ext cx="5715040" cy="1285884"/>
            </a:xfrm>
            <a:prstGeom prst="roundRect">
              <a:avLst/>
            </a:prstGeom>
            <a:noFill/>
            <a:ln w="38100">
              <a:solidFill>
                <a:srgbClr val="92D05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</p:spTree>
    <p:extLst>
      <p:ext uri="{BB962C8B-B14F-4D97-AF65-F5344CB8AC3E}">
        <p14:creationId xmlns="" xmlns:p14="http://schemas.microsoft.com/office/powerpoint/2010/main" val="357869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1571604" y="214290"/>
            <a:ext cx="6552728" cy="730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85750" algn="ctr" fontAlgn="t">
              <a:spcAft>
                <a:spcPts val="600"/>
              </a:spcAft>
            </a:pPr>
            <a:r>
              <a:rPr lang="uk-UA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ahoma" pitchFamily="34" charset="0"/>
                <a:cs typeface="Tahoma" pitchFamily="34" charset="0"/>
              </a:rPr>
              <a:t>Екологічні характеристики пального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0034" y="1428736"/>
            <a:ext cx="7858180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t">
              <a:spcAft>
                <a:spcPts val="600"/>
              </a:spcAft>
            </a:pPr>
            <a:r>
              <a:rPr lang="uk-UA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ahoma" pitchFamily="34" charset="0"/>
                <a:cs typeface="Tahoma" pitchFamily="34" charset="0"/>
              </a:rPr>
              <a:t>Пальне стандарту Євро 5*</a:t>
            </a:r>
          </a:p>
          <a:p>
            <a:pPr marL="285750" indent="-285750" fontAlgn="t">
              <a:spcAft>
                <a:spcPts val="600"/>
              </a:spcAft>
              <a:buFont typeface="Arial" pitchFamily="34" charset="0"/>
              <a:buChar char="•"/>
            </a:pPr>
            <a:r>
              <a:rPr lang="uk-UA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ahoma" pitchFamily="34" charset="0"/>
                <a:cs typeface="Tahoma" pitchFamily="34" charset="0"/>
              </a:rPr>
              <a:t>Зменшує забруднення повітря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ahoma" pitchFamily="34" charset="0"/>
                <a:cs typeface="Tahoma" pitchFamily="34" charset="0"/>
              </a:rPr>
              <a:t> </a:t>
            </a:r>
            <a:endParaRPr lang="uk-UA" dirty="0" smtClean="0">
              <a:solidFill>
                <a:schemeClr val="tx1">
                  <a:lumMod val="65000"/>
                  <a:lumOff val="35000"/>
                </a:schemeClr>
              </a:solidFill>
              <a:ea typeface="Tahoma" pitchFamily="34" charset="0"/>
              <a:cs typeface="Tahoma" pitchFamily="34" charset="0"/>
            </a:endParaRPr>
          </a:p>
          <a:p>
            <a:pPr marL="285750" indent="-285750" fontAlgn="t">
              <a:spcAft>
                <a:spcPts val="600"/>
              </a:spcAft>
              <a:buFont typeface="Arial" pitchFamily="34" charset="0"/>
              <a:buChar char="•"/>
            </a:pPr>
            <a:r>
              <a:rPr lang="uk-UA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ahoma" pitchFamily="34" charset="0"/>
                <a:cs typeface="Tahoma" pitchFamily="34" charset="0"/>
              </a:rPr>
              <a:t>Вища ефективність їзди зменшує викиди парникових газів</a:t>
            </a:r>
          </a:p>
          <a:p>
            <a:pPr marL="285750" indent="-285750" fontAlgn="t">
              <a:spcAft>
                <a:spcPts val="600"/>
              </a:spcAft>
              <a:buFont typeface="Arial" pitchFamily="34" charset="0"/>
              <a:buChar char="•"/>
            </a:pPr>
            <a:r>
              <a:rPr lang="uk-UA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ahoma" pitchFamily="34" charset="0"/>
                <a:cs typeface="Tahoma" pitchFamily="34" charset="0"/>
              </a:rPr>
              <a:t>Вироблене на підприємствах, сертифікованих за станндартом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ahoma" pitchFamily="34" charset="0"/>
                <a:cs typeface="Tahoma" pitchFamily="34" charset="0"/>
              </a:rPr>
              <a:t>ISO 14001</a:t>
            </a:r>
            <a:r>
              <a:rPr lang="uk-UA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ahoma" pitchFamily="34" charset="0"/>
                <a:cs typeface="Tahoma" pitchFamily="34" charset="0"/>
              </a:rPr>
              <a:t> 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 l="26367" t="35417" r="13867" b="28125"/>
          <a:stretch>
            <a:fillRect/>
          </a:stretch>
        </p:blipFill>
        <p:spPr bwMode="auto">
          <a:xfrm>
            <a:off x="500034" y="3071810"/>
            <a:ext cx="832771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642910" y="6143644"/>
            <a:ext cx="4500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*http://okko.ua/uk/about_fuel</a:t>
            </a:r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357869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1571604" y="214290"/>
            <a:ext cx="6552728" cy="730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uk-UA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ahoma" pitchFamily="34" charset="0"/>
                <a:cs typeface="Tahoma" pitchFamily="34" charset="0"/>
              </a:rPr>
              <a:t>Система екологічного менеджменту</a:t>
            </a:r>
            <a:endParaRPr kumimoji="0" lang="uk-UA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472" y="1357298"/>
            <a:ext cx="521497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t">
              <a:spcAft>
                <a:spcPts val="600"/>
              </a:spcAft>
              <a:buFont typeface="Wingdings" pitchFamily="2" charset="2"/>
              <a:buChar char="§"/>
            </a:pPr>
            <a:r>
              <a:rPr lang="uk-UA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ahoma" pitchFamily="34" charset="0"/>
                <a:cs typeface="Tahoma" pitchFamily="34" charset="0"/>
              </a:rPr>
              <a:t>Відділ охорони навколишнього природного середовища</a:t>
            </a:r>
          </a:p>
          <a:p>
            <a:pPr marL="285750" indent="-285750" fontAlgn="t">
              <a:spcAft>
                <a:spcPts val="600"/>
              </a:spcAft>
              <a:buFont typeface="Wingdings" pitchFamily="2" charset="2"/>
              <a:buChar char="§"/>
            </a:pPr>
            <a:r>
              <a:rPr lang="uk-UA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ahoma" pitchFamily="34" charset="0"/>
                <a:cs typeface="Tahoma" pitchFamily="34" charset="0"/>
              </a:rPr>
              <a:t>Реконструкція нафтобаз – встановлення газовирівнювальних систем для вловлювання випарів пального</a:t>
            </a:r>
          </a:p>
          <a:p>
            <a:pPr marL="285750" indent="-285750" fontAlgn="t">
              <a:spcAft>
                <a:spcPts val="600"/>
              </a:spcAft>
              <a:buFont typeface="Wingdings" pitchFamily="2" charset="2"/>
              <a:buChar char="§"/>
            </a:pPr>
            <a:r>
              <a:rPr lang="uk-UA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ahoma" pitchFamily="34" charset="0"/>
                <a:cs typeface="Tahoma" pitchFamily="34" charset="0"/>
              </a:rPr>
              <a:t>Будівництво АЗК з використанням світлодіодного освітлення, сонячних та теплових колекторів</a:t>
            </a:r>
          </a:p>
          <a:p>
            <a:pPr marL="285750" indent="-285750" fontAlgn="t">
              <a:spcAft>
                <a:spcPts val="600"/>
              </a:spcAft>
              <a:buFont typeface="Wingdings" pitchFamily="2" charset="2"/>
              <a:buChar char="§"/>
            </a:pPr>
            <a:r>
              <a:rPr lang="uk-UA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ahoma" pitchFamily="34" charset="0"/>
                <a:cs typeface="Tahoma" pitchFamily="34" charset="0"/>
              </a:rPr>
              <a:t>Резервуари на АЗК для зберігання пального з подвійним дном</a:t>
            </a:r>
          </a:p>
          <a:p>
            <a:pPr marL="285750" indent="-285750" fontAlgn="t">
              <a:spcAft>
                <a:spcPts val="600"/>
              </a:spcAft>
              <a:buFont typeface="Wingdings" pitchFamily="2" charset="2"/>
              <a:buChar char="§"/>
            </a:pPr>
            <a:r>
              <a:rPr lang="uk-UA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ahoma" pitchFamily="34" charset="0"/>
                <a:cs typeface="Tahoma" pitchFamily="34" charset="0"/>
              </a:rPr>
              <a:t>Система логістики пального та товарів, оновлення парку бензовозів</a:t>
            </a:r>
          </a:p>
          <a:p>
            <a:pPr marL="285750" indent="-285750" fontAlgn="t">
              <a:spcAft>
                <a:spcPts val="600"/>
              </a:spcAft>
              <a:buFont typeface="Wingdings" pitchFamily="2" charset="2"/>
              <a:buChar char="§"/>
            </a:pPr>
            <a:r>
              <a:rPr lang="uk-UA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ahoma" pitchFamily="34" charset="0"/>
                <a:cs typeface="Tahoma" pitchFamily="34" charset="0"/>
              </a:rPr>
              <a:t>Збір та здача на переробку використаної картонної  та поліетиленової упаковки</a:t>
            </a:r>
          </a:p>
          <a:p>
            <a:pPr marL="285750" indent="-285750" fontAlgn="t">
              <a:spcAft>
                <a:spcPts val="600"/>
              </a:spcAft>
              <a:buFont typeface="Wingdings" pitchFamily="2" charset="2"/>
              <a:buChar char="§"/>
            </a:pPr>
            <a:endParaRPr lang="uk-UA" dirty="0" smtClean="0">
              <a:solidFill>
                <a:schemeClr val="tx1">
                  <a:lumMod val="65000"/>
                  <a:lumOff val="35000"/>
                </a:schemeClr>
              </a:solidFill>
              <a:ea typeface="Tahoma" pitchFamily="34" charset="0"/>
              <a:cs typeface="Tahoma" pitchFamily="34" charset="0"/>
            </a:endParaRPr>
          </a:p>
        </p:txBody>
      </p:sp>
      <p:pic>
        <p:nvPicPr>
          <p:cNvPr id="9" name="Рисунок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173"/>
          <a:stretch/>
        </p:blipFill>
        <p:spPr>
          <a:xfrm>
            <a:off x="6072198" y="1357298"/>
            <a:ext cx="2663957" cy="18346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/>
          <a:srcRect l="56836" t="33333" r="12695" b="47917"/>
          <a:stretch>
            <a:fillRect/>
          </a:stretch>
        </p:blipFill>
        <p:spPr bwMode="auto">
          <a:xfrm>
            <a:off x="5143504" y="5429264"/>
            <a:ext cx="3714776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/>
          <a:srcRect l="9961" t="23958" r="46399" b="25000"/>
          <a:stretch>
            <a:fillRect/>
          </a:stretch>
        </p:blipFill>
        <p:spPr bwMode="auto">
          <a:xfrm>
            <a:off x="6072198" y="3357562"/>
            <a:ext cx="2714644" cy="178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57869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3537</TotalTime>
  <Words>1340</Words>
  <Application>Microsoft Macintosh PowerPoint</Application>
  <PresentationFormat>On-screen Show (4:3)</PresentationFormat>
  <Paragraphs>123</Paragraphs>
  <Slides>15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Тема Office</vt:lpstr>
      <vt:lpstr>Специальное оформление</vt:lpstr>
      <vt:lpstr>Go Green: на перетині комунікацій та бізнес процесів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КОНТАКТИ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MAkopyan</dc:creator>
  <cp:lastModifiedBy>Irynka</cp:lastModifiedBy>
  <cp:revision>218</cp:revision>
  <dcterms:created xsi:type="dcterms:W3CDTF">2013-07-18T09:24:42Z</dcterms:created>
  <dcterms:modified xsi:type="dcterms:W3CDTF">2014-10-09T12:59:52Z</dcterms:modified>
</cp:coreProperties>
</file>