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1" r:id="rId3"/>
    <p:sldId id="272" r:id="rId4"/>
    <p:sldId id="257" r:id="rId5"/>
    <p:sldId id="258" r:id="rId6"/>
    <p:sldId id="259" r:id="rId7"/>
    <p:sldId id="263" r:id="rId8"/>
    <p:sldId id="273" r:id="rId9"/>
    <p:sldId id="274" r:id="rId10"/>
    <p:sldId id="275" r:id="rId11"/>
    <p:sldId id="276" r:id="rId12"/>
    <p:sldId id="278" r:id="rId13"/>
    <p:sldId id="282" r:id="rId14"/>
    <p:sldId id="280" r:id="rId15"/>
    <p:sldId id="281" r:id="rId16"/>
    <p:sldId id="290" r:id="rId17"/>
    <p:sldId id="265" r:id="rId18"/>
    <p:sldId id="286" r:id="rId19"/>
    <p:sldId id="287" r:id="rId20"/>
    <p:sldId id="288" r:id="rId21"/>
    <p:sldId id="285" r:id="rId22"/>
    <p:sldId id="289" r:id="rId23"/>
    <p:sldId id="268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6491" autoAdjust="0"/>
  </p:normalViewPr>
  <p:slideViewPr>
    <p:cSldViewPr>
      <p:cViewPr>
        <p:scale>
          <a:sx n="95" d="100"/>
          <a:sy n="95" d="100"/>
        </p:scale>
        <p:origin x="-145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02084-6811-41EE-959B-A9BCA4DA84D7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30BFB-5D9D-4356-AA62-F07836DC25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3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0BFB-5D9D-4356-AA62-F07836DC25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6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0BFB-5D9D-4356-AA62-F07836DC25E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0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7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7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7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7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4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2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3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0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EBD6-2947-409F-A938-E2EB9B5DE575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3800-3E24-4F9C-95BA-7867DCF98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ppvkn\Documents\NTsyura\Spilnota%20CSR\Image_0" TargetMode="External"/><Relationship Id="rId5" Type="http://schemas.openxmlformats.org/officeDocument/2006/relationships/image" Target="../media/image16.png"/><Relationship Id="rId4" Type="http://schemas.openxmlformats.org/officeDocument/2006/relationships/hyperlink" Target="mailto:gladskih555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- gladskih\111_ АКАДЕМИЯ КСО\!!!!!!!_НАБОР_14.10.2013\картинки для презентаций\картинки  222\1377216348_green-ec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086725" cy="5832648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Рейтинг социального капитала компаний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Совместный </a:t>
            </a:r>
            <a:r>
              <a:rPr lang="ru-RU" sz="2800" dirty="0">
                <a:solidFill>
                  <a:schemeClr val="tx1"/>
                </a:solidFill>
              </a:rPr>
              <a:t>проект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Ekonomika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Communication Hub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аналитического центра </a:t>
            </a:r>
            <a:r>
              <a:rPr lang="ru-RU" sz="2800" dirty="0">
                <a:solidFill>
                  <a:schemeClr val="tx1"/>
                </a:solidFill>
              </a:rPr>
              <a:t>«</a:t>
            </a:r>
            <a:r>
              <a:rPr lang="ru-RU" sz="2800" dirty="0" err="1">
                <a:solidFill>
                  <a:schemeClr val="tx1"/>
                </a:solidFill>
              </a:rPr>
              <a:t>Спільнота</a:t>
            </a:r>
            <a:r>
              <a:rPr lang="ru-RU" sz="2800" dirty="0">
                <a:solidFill>
                  <a:schemeClr val="tx1"/>
                </a:solidFill>
              </a:rPr>
              <a:t> СВБ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gladskih\Рабочий стол\ГРЕБЦЫ_NEW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2" y="260647"/>
            <a:ext cx="8442588" cy="63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Разрывы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в оценках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влияния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бизнеса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на общество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5040560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Подход</a:t>
            </a:r>
            <a:endParaRPr lang="ru-RU" sz="2600" b="1" dirty="0"/>
          </a:p>
          <a:p>
            <a:pPr marL="0" indent="0">
              <a:buNone/>
            </a:pPr>
            <a:r>
              <a:rPr lang="ru-RU" sz="1400" dirty="0" smtClean="0"/>
              <a:t>Компании и заинтересованные  стороны назвали существенные </a:t>
            </a:r>
          </a:p>
          <a:p>
            <a:pPr marL="0" indent="0">
              <a:buNone/>
            </a:pPr>
            <a:r>
              <a:rPr lang="ru-RU" sz="1400" dirty="0" smtClean="0"/>
              <a:t>вопросы влияния </a:t>
            </a:r>
            <a:r>
              <a:rPr lang="ru-RU" sz="1400" dirty="0"/>
              <a:t>компаний  </a:t>
            </a:r>
            <a:r>
              <a:rPr lang="ru-RU" sz="1400" dirty="0" smtClean="0"/>
              <a:t>на </a:t>
            </a:r>
            <a:r>
              <a:rPr lang="ru-RU" sz="1400" dirty="0"/>
              <a:t>общество </a:t>
            </a:r>
            <a:r>
              <a:rPr lang="ru-RU" sz="1400" dirty="0" smtClean="0"/>
              <a:t>и оценили </a:t>
            </a:r>
            <a:r>
              <a:rPr lang="ru-RU" sz="1400" dirty="0"/>
              <a:t>динамику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их изменения за </a:t>
            </a:r>
            <a:r>
              <a:rPr lang="ru-RU" sz="1400" dirty="0"/>
              <a:t>последнее </a:t>
            </a:r>
            <a:r>
              <a:rPr lang="ru-RU" sz="1400" dirty="0" smtClean="0"/>
              <a:t>время. </a:t>
            </a:r>
          </a:p>
          <a:p>
            <a:pPr marL="0" indent="0">
              <a:buNone/>
            </a:pPr>
            <a:r>
              <a:rPr lang="ru-RU" sz="1400" dirty="0" smtClean="0"/>
              <a:t>А мы проанализировали</a:t>
            </a:r>
            <a:r>
              <a:rPr lang="ru-RU" sz="1400" dirty="0"/>
              <a:t>,  </a:t>
            </a:r>
            <a:r>
              <a:rPr lang="ru-RU" sz="1400" dirty="0" smtClean="0"/>
              <a:t>где имеются </a:t>
            </a:r>
            <a:r>
              <a:rPr lang="ru-RU" sz="1400" dirty="0"/>
              <a:t>наиболее серьезные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разрывы </a:t>
            </a:r>
            <a:r>
              <a:rPr lang="ru-RU" sz="1400" dirty="0"/>
              <a:t>в </a:t>
            </a:r>
            <a:r>
              <a:rPr lang="ru-RU" sz="1400" dirty="0" smtClean="0"/>
              <a:t>оценках.</a:t>
            </a:r>
          </a:p>
          <a:p>
            <a:pPr marL="0" indent="0">
              <a:buNone/>
            </a:pPr>
            <a:r>
              <a:rPr lang="ru-RU" sz="3100" b="1" dirty="0"/>
              <a:t>Кто </a:t>
            </a:r>
            <a:r>
              <a:rPr lang="ru-RU" sz="3100" b="1" dirty="0" smtClean="0"/>
              <a:t>участвовал в </a:t>
            </a:r>
            <a:r>
              <a:rPr lang="ru-RU" sz="3100" b="1" dirty="0"/>
              <a:t>исследовании</a:t>
            </a:r>
          </a:p>
          <a:p>
            <a:pPr marL="0" indent="0">
              <a:buNone/>
            </a:pPr>
            <a:r>
              <a:rPr lang="ru-RU" sz="4700" dirty="0">
                <a:solidFill>
                  <a:schemeClr val="accent2">
                    <a:lumMod val="75000"/>
                  </a:schemeClr>
                </a:solidFill>
              </a:rPr>
              <a:t>50 экспертов: </a:t>
            </a:r>
            <a:endParaRPr lang="ru-RU" sz="4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400" dirty="0" smtClean="0"/>
              <a:t>преподаватели ведущих бизнес-школ</a:t>
            </a:r>
            <a:r>
              <a:rPr lang="ru-RU" sz="1400" dirty="0"/>
              <a:t>, вузов и представители</a:t>
            </a:r>
          </a:p>
          <a:p>
            <a:pPr marL="0" indent="0">
              <a:buNone/>
            </a:pPr>
            <a:r>
              <a:rPr lang="ru-RU" sz="1400" dirty="0"/>
              <a:t>профильных НИИ (9), </a:t>
            </a:r>
            <a:r>
              <a:rPr lang="ru-RU" sz="1400" dirty="0" smtClean="0"/>
              <a:t>общественные активисты </a:t>
            </a:r>
            <a:r>
              <a:rPr lang="ru-RU" sz="1400" dirty="0"/>
              <a:t>(12), представители эксперт-</a:t>
            </a:r>
          </a:p>
          <a:p>
            <a:pPr marL="0" indent="0">
              <a:buNone/>
            </a:pPr>
            <a:r>
              <a:rPr lang="ru-RU" sz="1400" dirty="0" err="1"/>
              <a:t>ных</a:t>
            </a:r>
            <a:r>
              <a:rPr lang="ru-RU" sz="1400" dirty="0"/>
              <a:t> организаций — проектных </a:t>
            </a:r>
            <a:r>
              <a:rPr lang="ru-RU" sz="1400" dirty="0" smtClean="0"/>
              <a:t>офисов</a:t>
            </a:r>
            <a:r>
              <a:rPr lang="ru-RU" sz="1400" dirty="0"/>
              <a:t>, профильных ассоциаций и т.п. (16),</a:t>
            </a:r>
          </a:p>
          <a:p>
            <a:pPr marL="0" indent="0">
              <a:buNone/>
            </a:pPr>
            <a:r>
              <a:rPr lang="ru-RU" sz="1400" dirty="0"/>
              <a:t>представители центральных и </a:t>
            </a:r>
            <a:r>
              <a:rPr lang="ru-RU" sz="1400" dirty="0" smtClean="0"/>
              <a:t>местных органов </a:t>
            </a:r>
            <a:r>
              <a:rPr lang="ru-RU" sz="1400" dirty="0"/>
              <a:t>власти (9) и представители</a:t>
            </a:r>
          </a:p>
          <a:p>
            <a:pPr marL="0" indent="0">
              <a:buNone/>
            </a:pPr>
            <a:r>
              <a:rPr lang="ru-RU" sz="1400" dirty="0"/>
              <a:t>профильных СМИ (3).</a:t>
            </a:r>
          </a:p>
          <a:p>
            <a:pPr marL="0" indent="0">
              <a:buNone/>
            </a:pPr>
            <a:r>
              <a:rPr lang="ru-RU" sz="4700" dirty="0">
                <a:solidFill>
                  <a:schemeClr val="accent2">
                    <a:lumMod val="75000"/>
                  </a:schemeClr>
                </a:solidFill>
              </a:rPr>
              <a:t>38 компаний</a:t>
            </a:r>
            <a:r>
              <a:rPr lang="ru-RU" sz="1400" dirty="0"/>
              <a:t>, вошедших в рейтинг «ТОП-100.</a:t>
            </a:r>
          </a:p>
          <a:p>
            <a:pPr marL="0" indent="0">
              <a:buNone/>
            </a:pPr>
            <a:r>
              <a:rPr lang="ru-RU" sz="1400" dirty="0"/>
              <a:t>Крупнейшие компании Украины»,</a:t>
            </a:r>
          </a:p>
          <a:p>
            <a:pPr marL="0" indent="0">
              <a:buNone/>
            </a:pPr>
            <a:r>
              <a:rPr lang="ru-RU" sz="1400" dirty="0"/>
              <a:t>включая компании </a:t>
            </a:r>
            <a:r>
              <a:rPr lang="ru-RU" sz="1400" dirty="0" smtClean="0"/>
              <a:t>холдингов «</a:t>
            </a:r>
            <a:r>
              <a:rPr lang="ru-RU" sz="1400" dirty="0" err="1" smtClean="0"/>
              <a:t>Метинвест</a:t>
            </a:r>
            <a:r>
              <a:rPr lang="ru-RU" sz="1400" dirty="0"/>
              <a:t>», ДТЭК, ИСД, </a:t>
            </a:r>
            <a:r>
              <a:rPr lang="ru-RU" sz="1400" dirty="0" err="1"/>
              <a:t>Group</a:t>
            </a:r>
            <a:r>
              <a:rPr lang="ru-RU" sz="1400" dirty="0"/>
              <a:t> DF,</a:t>
            </a:r>
          </a:p>
          <a:p>
            <a:pPr marL="0" indent="0">
              <a:buNone/>
            </a:pPr>
            <a:r>
              <a:rPr lang="ru-RU" sz="1400" dirty="0"/>
              <a:t>МХП, «</a:t>
            </a:r>
            <a:r>
              <a:rPr lang="ru-RU" sz="1400" dirty="0" err="1"/>
              <a:t>Кернел</a:t>
            </a:r>
            <a:r>
              <a:rPr lang="ru-RU" sz="1400" dirty="0"/>
              <a:t>».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Доля </a:t>
            </a:r>
            <a:r>
              <a:rPr lang="ru-RU" sz="1400" dirty="0"/>
              <a:t>по доходам компаний, принявших участие в опросе,</a:t>
            </a:r>
          </a:p>
          <a:p>
            <a:pPr marL="0" indent="0">
              <a:buNone/>
            </a:pPr>
            <a:r>
              <a:rPr lang="ru-RU" sz="1400" dirty="0"/>
              <a:t>составляет </a:t>
            </a:r>
            <a:r>
              <a:rPr lang="ru-RU" sz="5200" dirty="0">
                <a:solidFill>
                  <a:schemeClr val="accent2">
                    <a:lumMod val="75000"/>
                  </a:schemeClr>
                </a:solidFill>
              </a:rPr>
              <a:t>42,46%</a:t>
            </a:r>
            <a:r>
              <a:rPr lang="ru-RU" sz="5200" dirty="0"/>
              <a:t> </a:t>
            </a:r>
            <a:r>
              <a:rPr lang="ru-RU" sz="1400" dirty="0"/>
              <a:t>от совокупной </a:t>
            </a:r>
            <a:r>
              <a:rPr lang="ru-RU" sz="1400" dirty="0" smtClean="0"/>
              <a:t>доли компаний</a:t>
            </a:r>
            <a:r>
              <a:rPr lang="ru-RU" sz="1400" dirty="0"/>
              <a:t>, вошедших в «</a:t>
            </a:r>
            <a:r>
              <a:rPr lang="ru-RU" sz="1400" dirty="0" smtClean="0"/>
              <a:t>ТОП-100. Крупнейшие </a:t>
            </a:r>
            <a:r>
              <a:rPr lang="ru-RU" sz="1400" dirty="0"/>
              <a:t>компании Украины».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6148" name="Picture 4" descr="\\Server-vm\arhive_video\ГЛАДСКИХ\2014_07_ ТОП-100 Устойчивое развитие\666 ТОП-100 Устойчивое развитие\инфографика\Инфографика_РАЗРЫ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8742"/>
            <a:ext cx="3624886" cy="62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862" y="476672"/>
            <a:ext cx="3138938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Существенные вопросы</a:t>
            </a:r>
          </a:p>
          <a:p>
            <a:pPr marL="0" indent="0">
              <a:buNone/>
            </a:pPr>
            <a:r>
              <a:rPr lang="ru-RU" sz="1000" dirty="0" smtClean="0"/>
              <a:t>1. Качество </a:t>
            </a:r>
            <a:r>
              <a:rPr lang="ru-RU" sz="1000" dirty="0"/>
              <a:t>продукции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2.  </a:t>
            </a:r>
            <a:r>
              <a:rPr lang="ru-RU" sz="1000" dirty="0"/>
              <a:t>Ответственная реструктуризация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3. Ответственное </a:t>
            </a:r>
            <a:r>
              <a:rPr lang="ru-RU" sz="1000" dirty="0"/>
              <a:t>лоббирование </a:t>
            </a:r>
            <a:r>
              <a:rPr lang="ru-RU" sz="1000" dirty="0" smtClean="0"/>
              <a:t>4</a:t>
            </a:r>
          </a:p>
          <a:p>
            <a:pPr marL="0" indent="0">
              <a:buNone/>
            </a:pPr>
            <a:r>
              <a:rPr lang="ru-RU" sz="1000" dirty="0" smtClean="0"/>
              <a:t>4. Участие </a:t>
            </a:r>
            <a:r>
              <a:rPr lang="ru-RU" sz="1000" dirty="0"/>
              <a:t>в работе тематических или отраслевых коалиций</a:t>
            </a:r>
          </a:p>
          <a:p>
            <a:pPr marL="0" indent="0">
              <a:buNone/>
            </a:pPr>
            <a:r>
              <a:rPr lang="ru-RU" sz="1000" dirty="0"/>
              <a:t>5. Качество корпоративного управления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6</a:t>
            </a:r>
            <a:r>
              <a:rPr lang="ru-RU" sz="1000" dirty="0"/>
              <a:t>. Коррупция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7</a:t>
            </a:r>
            <a:r>
              <a:rPr lang="ru-RU" sz="1000" dirty="0"/>
              <a:t>. Поддержка малого бизнеса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8</a:t>
            </a:r>
            <a:r>
              <a:rPr lang="ru-RU" sz="1000" dirty="0"/>
              <a:t>. Ответственный маркетинг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9</a:t>
            </a:r>
            <a:r>
              <a:rPr lang="ru-RU" sz="1000" dirty="0"/>
              <a:t>. Защита прав потребителей</a:t>
            </a:r>
          </a:p>
          <a:p>
            <a:pPr marL="0" indent="0">
              <a:buNone/>
            </a:pPr>
            <a:r>
              <a:rPr lang="ru-RU" sz="1000" dirty="0"/>
              <a:t>10. Взаимодействие с заинтересованными сторонами 11. Ответственные закупки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12</a:t>
            </a:r>
            <a:r>
              <a:rPr lang="ru-RU" sz="1000" dirty="0"/>
              <a:t>. Честная конкуренция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13</a:t>
            </a:r>
            <a:r>
              <a:rPr lang="ru-RU" sz="1000" dirty="0"/>
              <a:t>. Диверсификация рынков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14</a:t>
            </a:r>
            <a:r>
              <a:rPr lang="ru-RU" sz="1000" dirty="0"/>
              <a:t>. </a:t>
            </a:r>
            <a:r>
              <a:rPr lang="ru-RU" sz="1000" dirty="0" smtClean="0"/>
              <a:t>Развитие и </a:t>
            </a:r>
            <a:r>
              <a:rPr lang="ru-RU" sz="1000" dirty="0"/>
              <a:t>внедрение инноваций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15</a:t>
            </a:r>
            <a:r>
              <a:rPr lang="ru-RU" sz="1000" dirty="0"/>
              <a:t>. Повышение эффективности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16</a:t>
            </a:r>
            <a:r>
              <a:rPr lang="ru-RU" sz="1000" dirty="0"/>
              <a:t>. Загрязнение окружающей среды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17</a:t>
            </a:r>
            <a:r>
              <a:rPr lang="ru-RU" sz="1000" dirty="0"/>
              <a:t>. Использование земельных ресурсов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18</a:t>
            </a:r>
            <a:r>
              <a:rPr lang="ru-RU" sz="1000" dirty="0"/>
              <a:t>. </a:t>
            </a:r>
            <a:r>
              <a:rPr lang="ru-RU" sz="1000" dirty="0" smtClean="0"/>
              <a:t>Экологическое воздействие </a:t>
            </a:r>
            <a:r>
              <a:rPr lang="ru-RU" sz="1000" dirty="0"/>
              <a:t>продукции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19</a:t>
            </a:r>
            <a:r>
              <a:rPr lang="ru-RU" sz="1000" dirty="0"/>
              <a:t>. </a:t>
            </a:r>
            <a:r>
              <a:rPr lang="ru-RU" sz="1000" dirty="0" err="1"/>
              <a:t>Энергоэффективность</a:t>
            </a:r>
            <a:r>
              <a:rPr lang="ru-RU" sz="1000" dirty="0"/>
              <a:t>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20</a:t>
            </a:r>
            <a:r>
              <a:rPr lang="ru-RU" sz="1000" dirty="0"/>
              <a:t>. Условия труда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21</a:t>
            </a:r>
            <a:r>
              <a:rPr lang="ru-RU" sz="1000" dirty="0"/>
              <a:t>. Повышение квалификации работников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22</a:t>
            </a:r>
            <a:r>
              <a:rPr lang="ru-RU" sz="1000" dirty="0"/>
              <a:t>. Охрана труда и промышленная безопасность</a:t>
            </a:r>
          </a:p>
          <a:p>
            <a:pPr marL="0" indent="0">
              <a:buNone/>
            </a:pPr>
            <a:r>
              <a:rPr lang="ru-RU" sz="1000" dirty="0"/>
              <a:t>23. Развитие территорий присутствия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24</a:t>
            </a:r>
            <a:r>
              <a:rPr lang="ru-RU" sz="1000" dirty="0"/>
              <a:t>. Создание рабочих мест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25</a:t>
            </a:r>
            <a:r>
              <a:rPr lang="ru-RU" sz="1000" dirty="0"/>
              <a:t>. Взаимодействие с учебными заведениями </a:t>
            </a:r>
            <a:endParaRPr lang="ru-RU" sz="1000" dirty="0"/>
          </a:p>
          <a:p>
            <a:pPr marL="0" indent="0">
              <a:buNone/>
            </a:pPr>
            <a:r>
              <a:rPr lang="ru-RU" sz="1000" dirty="0" smtClean="0"/>
              <a:t>26</a:t>
            </a:r>
            <a:r>
              <a:rPr lang="ru-RU" sz="1000" dirty="0"/>
              <a:t>. Эффективность бизнес-процессов</a:t>
            </a:r>
          </a:p>
          <a:p>
            <a:pPr marL="0" indent="0">
              <a:buNone/>
            </a:pPr>
            <a:r>
              <a:rPr lang="ru-RU" sz="1000" dirty="0"/>
              <a:t>27. Стратегическая благотворительность </a:t>
            </a: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28</a:t>
            </a:r>
            <a:r>
              <a:rPr lang="ru-RU" sz="1000" dirty="0"/>
              <a:t>. Участие в работе над </a:t>
            </a:r>
            <a:r>
              <a:rPr lang="ru-RU" sz="1000" dirty="0" smtClean="0"/>
              <a:t>системными изменениями </a:t>
            </a:r>
          </a:p>
          <a:p>
            <a:pPr marL="0" indent="0">
              <a:buNone/>
            </a:pPr>
            <a:r>
              <a:rPr lang="ru-RU" sz="1000" dirty="0" smtClean="0"/>
              <a:t>29</a:t>
            </a:r>
            <a:r>
              <a:rPr lang="ru-RU" sz="1000" dirty="0"/>
              <a:t>. Доступность и прозрачность информации</a:t>
            </a:r>
          </a:p>
        </p:txBody>
      </p:sp>
      <p:pic>
        <p:nvPicPr>
          <p:cNvPr id="8195" name="Picture 3" descr="\\Server-vm\arhive_video\ГЛАДСКИХ\2014_07_ ТОП-100 Устойчивое развитие\666 ТОП-100 Устойчивое развитие\инфографика\ве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" y="31081"/>
            <a:ext cx="5626625" cy="65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229200"/>
            <a:ext cx="8435280" cy="1368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000" dirty="0"/>
              <a:t>1. Качество продукции 2. Ответственная реструктуризация 3. Ответственное лоббирование 4. Участие в работе тематических или отраслевых коалиций</a:t>
            </a:r>
          </a:p>
          <a:p>
            <a:pPr marL="0" indent="0">
              <a:buNone/>
            </a:pPr>
            <a:r>
              <a:rPr lang="ru-RU" sz="1000" dirty="0"/>
              <a:t>5. Качество корпоративного управления 6. Коррупция 7. Поддержка малого бизнеса 8. Ответственный маркетинг 9. Защита прав потребителей</a:t>
            </a:r>
          </a:p>
          <a:p>
            <a:pPr marL="0" indent="0">
              <a:buNone/>
            </a:pPr>
            <a:r>
              <a:rPr lang="ru-RU" sz="1000" dirty="0"/>
              <a:t>10. Взаимодействие с заинтересованными сторонами 11. Ответственные закупки 12. Честная конкуренция 13. Диверсификация рынков 14. Развитие</a:t>
            </a:r>
          </a:p>
          <a:p>
            <a:pPr marL="0" indent="0">
              <a:buNone/>
            </a:pPr>
            <a:r>
              <a:rPr lang="ru-RU" sz="1000" dirty="0"/>
              <a:t>и внедрение инноваций 15. Повышение эффективности 16. Загрязнение окружающей среды 17. Использование земельных ресурсов 18. Экологическое</a:t>
            </a:r>
          </a:p>
          <a:p>
            <a:pPr marL="0" indent="0">
              <a:buNone/>
            </a:pPr>
            <a:r>
              <a:rPr lang="ru-RU" sz="1000" dirty="0"/>
              <a:t>воздействие продукции 19. </a:t>
            </a:r>
            <a:r>
              <a:rPr lang="ru-RU" sz="1000" dirty="0" err="1"/>
              <a:t>Энергоэффективность</a:t>
            </a:r>
            <a:r>
              <a:rPr lang="ru-RU" sz="1000" dirty="0"/>
              <a:t> 20. Условия труда 21. Повышение квалификации работников 22. Охрана труда и промышленная безопасность</a:t>
            </a:r>
          </a:p>
          <a:p>
            <a:pPr marL="0" indent="0">
              <a:buNone/>
            </a:pPr>
            <a:r>
              <a:rPr lang="ru-RU" sz="1000" dirty="0"/>
              <a:t>23. Развитие территорий присутствия 24. Создание рабочих мест 25. Взаимодействие с учебными заведениями 26. Эффективность бизнес-процессов</a:t>
            </a:r>
          </a:p>
          <a:p>
            <a:pPr marL="0" indent="0">
              <a:buNone/>
            </a:pPr>
            <a:r>
              <a:rPr lang="ru-RU" sz="1000" dirty="0"/>
              <a:t>27. Стратегическая благотворительность 28. Участие в работе над системные изменениями 29. Доступность и прозрачность информации</a:t>
            </a:r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1026" name="Picture 2" descr="\\Server-vm\arhive_video\ГЛАДСКИХ\2014_07_ ТОП-100 Устойчивое развитие\666 ТОП-100 Устойчивое развитие\инфографика\вектор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" y="260648"/>
            <a:ext cx="9046747" cy="49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3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21" y="513084"/>
            <a:ext cx="8625648" cy="792089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/>
              <a:t>Ожидания компаний и заинтересованных сторон совпадают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700807"/>
            <a:ext cx="2808312" cy="439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2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овышение </a:t>
            </a:r>
            <a:r>
              <a:rPr lang="ru-RU" sz="2000" dirty="0" err="1" smtClean="0"/>
              <a:t>энергоэффективности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Уменьшение загрязнения </a:t>
            </a:r>
            <a:r>
              <a:rPr lang="ru-RU" sz="2000" dirty="0"/>
              <a:t>окружающей </a:t>
            </a:r>
            <a:r>
              <a:rPr lang="ru-RU" sz="2000" dirty="0" smtClean="0"/>
              <a:t>среды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Повышении </a:t>
            </a:r>
            <a:r>
              <a:rPr lang="ru-RU" sz="2000" dirty="0"/>
              <a:t>качества </a:t>
            </a:r>
            <a:r>
              <a:rPr lang="ru-RU" sz="2000" dirty="0" smtClean="0"/>
              <a:t>продукции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66" y="261466"/>
            <a:ext cx="8828673" cy="5032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пороге </a:t>
            </a:r>
            <a:r>
              <a:rPr lang="ru-RU" b="1" dirty="0" smtClean="0"/>
              <a:t>нового общественного </a:t>
            </a:r>
            <a:r>
              <a:rPr lang="ru-RU" b="1" dirty="0"/>
              <a:t>договора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580" y="1697938"/>
            <a:ext cx="2685350" cy="45252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3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Борьба </a:t>
            </a:r>
            <a:r>
              <a:rPr lang="ru-RU" sz="2000" dirty="0">
                <a:solidFill>
                  <a:schemeClr val="bg1"/>
                </a:solidFill>
              </a:rPr>
              <a:t>с коррупцией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</a:t>
            </a:r>
            <a:r>
              <a:rPr lang="ru-RU" sz="2000" dirty="0" smtClean="0">
                <a:solidFill>
                  <a:schemeClr val="bg1"/>
                </a:solidFill>
              </a:rPr>
              <a:t>едение </a:t>
            </a:r>
            <a:r>
              <a:rPr lang="ru-RU" sz="2000" dirty="0">
                <a:solidFill>
                  <a:schemeClr val="bg1"/>
                </a:solidFill>
              </a:rPr>
              <a:t>честной конкуренции.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Обеспечение </a:t>
            </a:r>
            <a:r>
              <a:rPr lang="ru-RU" sz="2000" dirty="0">
                <a:solidFill>
                  <a:schemeClr val="bg1"/>
                </a:solidFill>
              </a:rPr>
              <a:t>устойчивого развития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Поддержка </a:t>
            </a:r>
            <a:r>
              <a:rPr lang="ru-RU" sz="2000" dirty="0">
                <a:solidFill>
                  <a:schemeClr val="bg1"/>
                </a:solidFill>
              </a:rPr>
              <a:t>развития малого бизнеса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039164" y="3429000"/>
            <a:ext cx="5819274" cy="2794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3861048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9512" y="1697939"/>
            <a:ext cx="2664296" cy="45540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1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Создание </a:t>
            </a:r>
            <a:r>
              <a:rPr lang="ru-RU" sz="2000" dirty="0">
                <a:solidFill>
                  <a:schemeClr val="bg1"/>
                </a:solidFill>
              </a:rPr>
              <a:t>рабочих </a:t>
            </a:r>
            <a:r>
              <a:rPr lang="ru-RU" sz="2000" dirty="0" smtClean="0">
                <a:solidFill>
                  <a:schemeClr val="bg1"/>
                </a:solidFill>
              </a:rPr>
              <a:t>мест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Наполнение </a:t>
            </a:r>
            <a:r>
              <a:rPr lang="ru-RU" sz="2000" dirty="0">
                <a:solidFill>
                  <a:schemeClr val="bg1"/>
                </a:solidFill>
              </a:rPr>
              <a:t>бюджета и приумножение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капиталов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прежде всего финансового, человеческого,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промышленного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2952328" cy="504056"/>
          </a:xfrm>
        </p:spPr>
        <p:txBody>
          <a:bodyPr>
            <a:noAutofit/>
          </a:bodyPr>
          <a:lstStyle/>
          <a:p>
            <a:pPr marL="0" indent="0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Приоритеты совпадают. Правда с «обратным»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знаком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72816"/>
            <a:ext cx="2088232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66" y="261466"/>
            <a:ext cx="8828673" cy="5032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пороге </a:t>
            </a:r>
            <a:r>
              <a:rPr lang="ru-RU" b="1" dirty="0" smtClean="0"/>
              <a:t>нового общественного </a:t>
            </a:r>
            <a:r>
              <a:rPr lang="ru-RU" b="1" dirty="0"/>
              <a:t>договора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860032" y="836712"/>
            <a:ext cx="4125510" cy="33123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Разрыв 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800" dirty="0" smtClean="0"/>
              <a:t>Заинтересованные </a:t>
            </a:r>
            <a:r>
              <a:rPr lang="ru-RU" sz="1800" dirty="0"/>
              <a:t>стороны, в отличие от компаний-респондентов, приписывают менее важную роль крупному бизнесу при формировании условий ведения бизнеса.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Эксперты </a:t>
            </a:r>
            <a:r>
              <a:rPr lang="ru-RU" sz="1800" dirty="0"/>
              <a:t>и активисты видят бизнес и власть как отдельные сферы, желательно с наименьшим влиянием крупного </a:t>
            </a:r>
            <a:r>
              <a:rPr lang="ru-RU" sz="1800" dirty="0" smtClean="0"/>
              <a:t>бизнеса на </a:t>
            </a:r>
            <a:r>
              <a:rPr lang="ru-RU" sz="1800" dirty="0"/>
              <a:t>власть.</a:t>
            </a:r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8681" y="3918300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4886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2191" y="3789040"/>
            <a:ext cx="400177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Бизнес должен играть </a:t>
            </a:r>
            <a:r>
              <a:rPr lang="ru-RU" dirty="0" smtClean="0">
                <a:solidFill>
                  <a:srgbClr val="FF0000"/>
                </a:solidFill>
              </a:rPr>
              <a:t>незначительную </a:t>
            </a:r>
            <a:r>
              <a:rPr lang="ru-RU" dirty="0">
                <a:solidFill>
                  <a:srgbClr val="FF0000"/>
                </a:solidFill>
              </a:rPr>
              <a:t>роль </a:t>
            </a:r>
            <a:r>
              <a:rPr lang="ru-RU" sz="1800" dirty="0" smtClean="0"/>
              <a:t>в </a:t>
            </a:r>
            <a:r>
              <a:rPr lang="ru-RU" sz="1800" dirty="0"/>
              <a:t>повышении </a:t>
            </a:r>
            <a:r>
              <a:rPr lang="ru-RU" sz="1800" dirty="0" smtClean="0"/>
              <a:t>эффективности центральных </a:t>
            </a:r>
            <a:r>
              <a:rPr lang="ru-RU" sz="1800" dirty="0"/>
              <a:t>органов </a:t>
            </a:r>
            <a:r>
              <a:rPr lang="ru-RU" sz="1800" dirty="0" smtClean="0"/>
              <a:t>власти и </a:t>
            </a:r>
            <a:r>
              <a:rPr lang="ru-RU" sz="1800" dirty="0"/>
              <a:t>прозрачности </a:t>
            </a:r>
            <a:r>
              <a:rPr lang="ru-RU" sz="1800" dirty="0" smtClean="0"/>
              <a:t>принятия ими </a:t>
            </a:r>
            <a:r>
              <a:rPr lang="ru-RU" sz="1800" dirty="0"/>
              <a:t>решений, в </a:t>
            </a:r>
            <a:r>
              <a:rPr lang="ru-RU" sz="1800" dirty="0" smtClean="0"/>
              <a:t>подготовке кадрового </a:t>
            </a:r>
            <a:r>
              <a:rPr lang="ru-RU" sz="1800" dirty="0"/>
              <a:t>запаса для </a:t>
            </a:r>
            <a:r>
              <a:rPr lang="ru-RU" sz="1800" dirty="0" smtClean="0"/>
              <a:t>органов власти </a:t>
            </a:r>
            <a:r>
              <a:rPr lang="ru-RU" sz="1800" dirty="0"/>
              <a:t>всех </a:t>
            </a:r>
            <a:r>
              <a:rPr lang="ru-RU" sz="1800" dirty="0" smtClean="0"/>
              <a:t>уровней.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2155" y="3843432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860032" y="4653136"/>
            <a:ext cx="4125510" cy="1570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Общество </a:t>
            </a:r>
            <a:r>
              <a:rPr lang="ru-RU" sz="2800" b="1" dirty="0">
                <a:solidFill>
                  <a:schemeClr val="bg1"/>
                </a:solidFill>
              </a:rPr>
              <a:t>не желает</a:t>
            </a:r>
          </a:p>
          <a:p>
            <a:pPr marL="0" indent="0">
              <a:buNone/>
            </a:pPr>
            <a:r>
              <a:rPr lang="ru-RU" sz="2800" b="1" dirty="0" err="1">
                <a:solidFill>
                  <a:schemeClr val="bg1"/>
                </a:solidFill>
              </a:rPr>
              <a:t>корпоратизации</a:t>
            </a:r>
            <a:r>
              <a:rPr lang="ru-RU" sz="2800" b="1" dirty="0">
                <a:solidFill>
                  <a:schemeClr val="bg1"/>
                </a:solidFill>
              </a:rPr>
              <a:t> страны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898776" cy="142616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04864" y="1124744"/>
            <a:ext cx="1008112" cy="50014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5781840" y="-837554"/>
            <a:ext cx="8625648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1700807"/>
            <a:ext cx="2808312" cy="4392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48064" y="332656"/>
            <a:ext cx="3652867" cy="58905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Оценка компаний значительно выше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Рациональное </a:t>
            </a:r>
            <a:r>
              <a:rPr lang="ru-RU" sz="1800" b="1" dirty="0">
                <a:solidFill>
                  <a:schemeClr val="bg1"/>
                </a:solidFill>
              </a:rPr>
              <a:t>использование земельных ресурсов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Ответственные закупки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Охрана </a:t>
            </a:r>
            <a:r>
              <a:rPr lang="ru-RU" sz="1800" b="1" dirty="0">
                <a:solidFill>
                  <a:schemeClr val="bg1"/>
                </a:solidFill>
              </a:rPr>
              <a:t>труда и промышленная безопасность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Доступность </a:t>
            </a:r>
            <a:r>
              <a:rPr lang="ru-RU" sz="1800" b="1" dirty="0">
                <a:solidFill>
                  <a:schemeClr val="bg1"/>
                </a:solidFill>
              </a:rPr>
              <a:t>и прозрачность информации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Взаимодействие </a:t>
            </a:r>
            <a:r>
              <a:rPr lang="ru-RU" sz="1800" b="1" dirty="0">
                <a:solidFill>
                  <a:schemeClr val="bg1"/>
                </a:solidFill>
              </a:rPr>
              <a:t>с заинтересованными сторонами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39164" y="3429000"/>
            <a:ext cx="5819274" cy="2794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3861048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79512" y="332655"/>
            <a:ext cx="3960440" cy="58905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Ожидания заинтересованных сторон значительно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выше</a:t>
            </a:r>
          </a:p>
          <a:p>
            <a:pPr marL="0" indent="0" algn="ctr">
              <a:buNone/>
            </a:pPr>
            <a:endParaRPr lang="ru-RU" sz="2400" dirty="0"/>
          </a:p>
          <a:p>
            <a:r>
              <a:rPr lang="ru-RU" sz="2000" b="1" dirty="0" smtClean="0"/>
              <a:t>Развитие </a:t>
            </a:r>
            <a:r>
              <a:rPr lang="ru-RU" sz="2000" b="1" dirty="0"/>
              <a:t>и внедрение </a:t>
            </a:r>
            <a:r>
              <a:rPr lang="ru-RU" sz="2000" b="1" dirty="0" smtClean="0"/>
              <a:t>инноваций</a:t>
            </a:r>
          </a:p>
          <a:p>
            <a:endParaRPr lang="ru-RU" sz="2000" b="1" dirty="0"/>
          </a:p>
          <a:p>
            <a:r>
              <a:rPr lang="ru-RU" sz="2000" b="1" dirty="0"/>
              <a:t>Уменьшение экологического следа </a:t>
            </a:r>
            <a:r>
              <a:rPr lang="ru-RU" sz="2000" b="1" dirty="0" smtClean="0"/>
              <a:t>продукции</a:t>
            </a:r>
          </a:p>
          <a:p>
            <a:endParaRPr lang="ru-RU" sz="2000" b="1" dirty="0" smtClean="0"/>
          </a:p>
          <a:p>
            <a:r>
              <a:rPr lang="ru-RU" sz="2000" b="1" dirty="0"/>
              <a:t>Повышение эффективности</a:t>
            </a:r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91" y="764702"/>
            <a:ext cx="5779369" cy="64807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700" b="1" dirty="0" smtClean="0">
                <a:solidFill>
                  <a:srgbClr val="C00000"/>
                </a:solidFill>
              </a:rPr>
              <a:t>Наибольшие </a:t>
            </a:r>
            <a:r>
              <a:rPr lang="ru-RU" sz="2700" b="1" dirty="0">
                <a:solidFill>
                  <a:srgbClr val="C00000"/>
                </a:solidFill>
              </a:rPr>
              <a:t>разрывы во </a:t>
            </a:r>
            <a:r>
              <a:rPr lang="ru-RU" sz="2700" b="1" dirty="0" smtClean="0">
                <a:solidFill>
                  <a:srgbClr val="C00000"/>
                </a:solidFill>
              </a:rPr>
              <a:t>мнениях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544616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Компании-респонденты приписывают </a:t>
            </a:r>
            <a:r>
              <a:rPr lang="ru-RU" sz="1800" dirty="0"/>
              <a:t>себе </a:t>
            </a:r>
            <a:r>
              <a:rPr lang="ru-RU" sz="1800" dirty="0" smtClean="0"/>
              <a:t>значительно </a:t>
            </a:r>
            <a:r>
              <a:rPr lang="ru-RU" sz="1800" dirty="0"/>
              <a:t>большее значение </a:t>
            </a:r>
            <a:r>
              <a:rPr lang="ru-RU" sz="1800" dirty="0" smtClean="0"/>
              <a:t>в вопросах </a:t>
            </a:r>
            <a:r>
              <a:rPr lang="ru-RU" sz="1800" dirty="0"/>
              <a:t>социального </a:t>
            </a:r>
            <a:r>
              <a:rPr lang="ru-RU" sz="1800" dirty="0" smtClean="0"/>
              <a:t>обеспечения </a:t>
            </a:r>
            <a:r>
              <a:rPr lang="ru-RU" sz="1800" dirty="0"/>
              <a:t>сотрудников </a:t>
            </a:r>
            <a:r>
              <a:rPr lang="ru-RU" sz="1800" dirty="0" smtClean="0"/>
              <a:t>и повышения </a:t>
            </a:r>
            <a:r>
              <a:rPr lang="ru-RU" sz="1800" dirty="0"/>
              <a:t>качества </a:t>
            </a:r>
            <a:r>
              <a:rPr lang="ru-RU" sz="1800" dirty="0" smtClean="0"/>
              <a:t>человеческого </a:t>
            </a:r>
            <a:r>
              <a:rPr lang="ru-RU" sz="1800" dirty="0"/>
              <a:t>капитала, чем </a:t>
            </a:r>
            <a:r>
              <a:rPr lang="ru-RU" sz="1800" dirty="0" smtClean="0"/>
              <a:t>заинтересованные </a:t>
            </a:r>
            <a:r>
              <a:rPr lang="ru-RU" sz="1800" dirty="0"/>
              <a:t>стороны.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Заинтересованные </a:t>
            </a:r>
            <a:r>
              <a:rPr lang="ru-RU" sz="1800" dirty="0"/>
              <a:t>стороны не видят критической роли крупного бизнеса в этом </a:t>
            </a:r>
            <a:r>
              <a:rPr lang="ru-RU" sz="1800" dirty="0" smtClean="0"/>
              <a:t>вопросе. 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66" y="261466"/>
            <a:ext cx="8828673" cy="5032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пороге </a:t>
            </a:r>
            <a:r>
              <a:rPr lang="ru-RU" b="1" dirty="0" smtClean="0"/>
              <a:t>нового общественного </a:t>
            </a:r>
            <a:r>
              <a:rPr lang="ru-RU" b="1" dirty="0"/>
              <a:t>договора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084168" y="764704"/>
            <a:ext cx="2774271" cy="19442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«</a:t>
            </a:r>
            <a:r>
              <a:rPr lang="ru-RU" sz="2400" b="1" dirty="0" err="1">
                <a:solidFill>
                  <a:schemeClr val="bg1"/>
                </a:solidFill>
              </a:rPr>
              <a:t>Социалку</a:t>
            </a:r>
            <a:r>
              <a:rPr lang="ru-RU" sz="2400" b="1" dirty="0">
                <a:solidFill>
                  <a:schemeClr val="bg1"/>
                </a:solidFill>
              </a:rPr>
              <a:t>»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>
                <a:solidFill>
                  <a:schemeClr val="bg1"/>
                </a:solidFill>
              </a:rPr>
              <a:t>ставят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</a:rPr>
              <a:t>изнесу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>
                <a:solidFill>
                  <a:schemeClr val="bg1"/>
                </a:solidFill>
              </a:rPr>
              <a:t>приоритеты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43808" y="2708920"/>
            <a:ext cx="6014630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36912" y="2780928"/>
            <a:ext cx="553954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9552" y="3752165"/>
            <a:ext cx="8299648" cy="23868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Актуальное направление для диалога: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Социальное обеспечение, повышение квалификаций и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развитие </a:t>
            </a:r>
            <a:r>
              <a:rPr lang="ru-RU" sz="2000" dirty="0">
                <a:solidFill>
                  <a:schemeClr val="bg1"/>
                </a:solidFill>
              </a:rPr>
              <a:t>человеческого капитала, которые </a:t>
            </a:r>
            <a:r>
              <a:rPr lang="ru-RU" sz="2000" dirty="0" smtClean="0">
                <a:solidFill>
                  <a:schemeClr val="bg1"/>
                </a:solidFill>
              </a:rPr>
              <a:t>необходимы бизнесу.</a:t>
            </a:r>
          </a:p>
          <a:p>
            <a:pPr marL="0" indent="0">
              <a:buNone/>
            </a:pPr>
            <a:r>
              <a:rPr lang="ru-RU" sz="2000" dirty="0" smtClean="0"/>
              <a:t>Необходимо </a:t>
            </a:r>
            <a:r>
              <a:rPr lang="ru-RU" sz="2000" dirty="0"/>
              <a:t>понимание, кто в конечном итоге за это отвечает — сами сотрудники, государство, местные громады или возможна некая комбинация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429000"/>
            <a:ext cx="354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91" y="764702"/>
            <a:ext cx="5779369" cy="64807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052736"/>
            <a:ext cx="5457427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Уменьшение загрязнения окружающей среды и повышение </a:t>
            </a:r>
            <a:r>
              <a:rPr lang="ru-RU" sz="1600" dirty="0" err="1"/>
              <a:t>энергоэффективности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также названы существенными вопросами для крупного бизнеса и компаниями, и экспертами.</a:t>
            </a:r>
            <a:br>
              <a:rPr lang="ru-RU" sz="1600" dirty="0"/>
            </a:br>
            <a:r>
              <a:rPr lang="ru-RU" sz="1600" dirty="0"/>
              <a:t>Но при этом сами компании низко оценивают свою роль в улучшении экологической ситуации.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Получается</a:t>
            </a:r>
            <a:r>
              <a:rPr lang="ru-RU" sz="1600" dirty="0"/>
              <a:t>, что понимание важности есть, </a:t>
            </a:r>
            <a:r>
              <a:rPr lang="ru-RU" sz="1600" dirty="0" smtClean="0"/>
              <a:t>а оценка </a:t>
            </a:r>
            <a:r>
              <a:rPr lang="ru-RU" sz="1600" dirty="0"/>
              <a:t>реального влияния — противоположная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66" y="261466"/>
            <a:ext cx="8828673" cy="5032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 пороге </a:t>
            </a:r>
            <a:r>
              <a:rPr lang="ru-RU" b="1" dirty="0" smtClean="0"/>
              <a:t>нового общественного </a:t>
            </a:r>
            <a:r>
              <a:rPr lang="ru-RU" b="1" dirty="0"/>
              <a:t>договора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53814" y="980728"/>
            <a:ext cx="2685350" cy="21602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Кто отвечает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за </a:t>
            </a:r>
            <a:r>
              <a:rPr lang="ru-RU" sz="2400" b="1" dirty="0">
                <a:solidFill>
                  <a:schemeClr val="bg1"/>
                </a:solidFill>
              </a:rPr>
              <a:t>экологию: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мнения </a:t>
            </a:r>
            <a:r>
              <a:rPr lang="ru-RU" sz="2400" b="1" dirty="0">
                <a:solidFill>
                  <a:schemeClr val="bg1"/>
                </a:solidFill>
              </a:rPr>
              <a:t>разделились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53814" y="3356992"/>
            <a:ext cx="241798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36912" y="2780928"/>
            <a:ext cx="553954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275856" y="3284984"/>
            <a:ext cx="5256584" cy="28540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 smtClean="0"/>
              <a:t>?</a:t>
            </a:r>
          </a:p>
          <a:p>
            <a:pPr marL="0" indent="0">
              <a:buNone/>
            </a:pPr>
            <a:r>
              <a:rPr lang="ru-RU" sz="2000" b="1" dirty="0" smtClean="0"/>
              <a:t>Бизнес стремится </a:t>
            </a:r>
            <a:r>
              <a:rPr lang="ru-RU" sz="2000" b="1" dirty="0"/>
              <a:t>переложить </a:t>
            </a:r>
            <a:r>
              <a:rPr lang="ru-RU" sz="2000" b="1" dirty="0" smtClean="0"/>
              <a:t>ответственность </a:t>
            </a:r>
            <a:r>
              <a:rPr lang="ru-RU" sz="2000" b="1" dirty="0"/>
              <a:t>за </a:t>
            </a:r>
            <a:r>
              <a:rPr lang="ru-RU" sz="2000" b="1" dirty="0" smtClean="0"/>
              <a:t>обеспечение решения экологических вопросов </a:t>
            </a:r>
            <a:r>
              <a:rPr lang="ru-RU" sz="2000" b="1" dirty="0"/>
              <a:t>на </a:t>
            </a:r>
            <a:r>
              <a:rPr lang="ru-RU" sz="2000" b="1" dirty="0" smtClean="0"/>
              <a:t>государственные или </a:t>
            </a:r>
            <a:r>
              <a:rPr lang="ru-RU" sz="2000" b="1" dirty="0"/>
              <a:t>местные органы </a:t>
            </a:r>
            <a:r>
              <a:rPr lang="ru-RU" sz="2000" b="1" dirty="0" smtClean="0"/>
              <a:t>власти или на население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429000"/>
            <a:ext cx="3547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11" y="274638"/>
            <a:ext cx="4543269" cy="490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Влияние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бизнеса на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общество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—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виртуальная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реальность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0" y="4797152"/>
            <a:ext cx="1954560" cy="1329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791" y="764702"/>
            <a:ext cx="5779369" cy="64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4604" y="836712"/>
            <a:ext cx="554461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Заинтересованные стороны  оценивают это влияние </a:t>
            </a:r>
            <a:r>
              <a:rPr lang="ru-RU" sz="4000" dirty="0"/>
              <a:t>на </a:t>
            </a:r>
            <a:r>
              <a:rPr lang="ru-RU" sz="4000" dirty="0" smtClean="0"/>
              <a:t>20% ниже</a:t>
            </a:r>
            <a:r>
              <a:rPr lang="ru-RU" sz="1800" dirty="0"/>
              <a:t>, чем </a:t>
            </a:r>
            <a:r>
              <a:rPr lang="ru-RU" sz="1800" dirty="0" smtClean="0"/>
              <a:t>корпоративный сектор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16216" y="0"/>
            <a:ext cx="2342223" cy="62662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Наибольшие негативные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разрывы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Оценка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влияния </a:t>
            </a:r>
            <a:r>
              <a:rPr lang="ru-RU" sz="1600" dirty="0">
                <a:solidFill>
                  <a:schemeClr val="bg1"/>
                </a:solidFill>
              </a:rPr>
              <a:t>крупного бизнеса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на качество жизни и </a:t>
            </a:r>
            <a:r>
              <a:rPr lang="ru-RU" sz="1600" dirty="0" err="1" smtClean="0">
                <a:solidFill>
                  <a:schemeClr val="bg1"/>
                </a:solidFill>
              </a:rPr>
              <a:t>повы</a:t>
            </a:r>
            <a:r>
              <a:rPr lang="ru-RU" sz="1600" dirty="0" smtClean="0">
                <a:solidFill>
                  <a:schemeClr val="bg1"/>
                </a:solidFill>
              </a:rPr>
              <a:t>- </a:t>
            </a:r>
            <a:r>
              <a:rPr lang="ru-RU" sz="1600" dirty="0" err="1" smtClean="0">
                <a:solidFill>
                  <a:schemeClr val="bg1"/>
                </a:solidFill>
              </a:rPr>
              <a:t>шение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доверия в обществе.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Наименьшие </a:t>
            </a:r>
            <a:r>
              <a:rPr lang="ru-RU" sz="1600" dirty="0">
                <a:solidFill>
                  <a:schemeClr val="bg1"/>
                </a:solidFill>
              </a:rPr>
              <a:t>— </a:t>
            </a:r>
            <a:r>
              <a:rPr lang="ru-RU" sz="1600" dirty="0" smtClean="0">
                <a:solidFill>
                  <a:schemeClr val="bg1"/>
                </a:solidFill>
              </a:rPr>
              <a:t>относительно </a:t>
            </a:r>
            <a:r>
              <a:rPr lang="ru-RU" sz="1600" dirty="0">
                <a:solidFill>
                  <a:schemeClr val="bg1"/>
                </a:solidFill>
              </a:rPr>
              <a:t>выбросов в атмосферу,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использования природных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ресурсов и повышения </a:t>
            </a:r>
            <a:r>
              <a:rPr lang="ru-RU" sz="1600" dirty="0" smtClean="0">
                <a:solidFill>
                  <a:schemeClr val="bg1"/>
                </a:solidFill>
              </a:rPr>
              <a:t>качества </a:t>
            </a:r>
            <a:r>
              <a:rPr lang="ru-RU" sz="1600" dirty="0">
                <a:solidFill>
                  <a:schemeClr val="bg1"/>
                </a:solidFill>
              </a:rPr>
              <a:t>человеческого капитала.</a:t>
            </a:r>
          </a:p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43808" y="3212976"/>
            <a:ext cx="223224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36912" y="2780928"/>
            <a:ext cx="553954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6763" y="3501007"/>
            <a:ext cx="2289013" cy="25848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почти </a:t>
            </a:r>
            <a:r>
              <a:rPr lang="ru-RU" dirty="0"/>
              <a:t>70% </a:t>
            </a:r>
            <a:r>
              <a:rPr lang="ru-RU" sz="2000" dirty="0" smtClean="0"/>
              <a:t>компаний </a:t>
            </a:r>
            <a:r>
              <a:rPr lang="ru-RU" sz="2000" dirty="0"/>
              <a:t>считают, что их </a:t>
            </a:r>
            <a:r>
              <a:rPr lang="ru-RU" sz="2000" dirty="0" smtClean="0"/>
              <a:t>влияние </a:t>
            </a:r>
            <a:r>
              <a:rPr lang="ru-RU" sz="2000" dirty="0"/>
              <a:t>на повышение </a:t>
            </a:r>
            <a:r>
              <a:rPr lang="ru-RU" sz="2000" dirty="0" err="1" smtClean="0"/>
              <a:t>инновационности</a:t>
            </a:r>
            <a:r>
              <a:rPr lang="ru-RU" sz="2000" dirty="0" smtClean="0"/>
              <a:t> </a:t>
            </a:r>
            <a:r>
              <a:rPr lang="ru-RU" sz="2000" dirty="0"/>
              <a:t>увеличилось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699792" y="3501007"/>
            <a:ext cx="360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— при том</a:t>
            </a:r>
            <a:r>
              <a:rPr lang="ru-RU" sz="1600" dirty="0"/>
              <a:t>, что экономика остается</a:t>
            </a:r>
          </a:p>
          <a:p>
            <a:r>
              <a:rPr lang="ru-RU" sz="1600" dirty="0"/>
              <a:t>в большинстве сырьевой и без</a:t>
            </a:r>
          </a:p>
          <a:p>
            <a:r>
              <a:rPr lang="ru-RU" sz="1600" dirty="0"/>
              <a:t>более-менее вразумительной</a:t>
            </a:r>
          </a:p>
          <a:p>
            <a:r>
              <a:rPr lang="ru-RU" sz="1600" dirty="0"/>
              <a:t>системы инноваций на </a:t>
            </a:r>
            <a:r>
              <a:rPr lang="ru-RU" sz="1600" dirty="0" smtClean="0"/>
              <a:t>уровне </a:t>
            </a:r>
            <a:r>
              <a:rPr lang="ru-RU" sz="1600" dirty="0"/>
              <a:t>государства.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Возможно</a:t>
            </a:r>
            <a:r>
              <a:rPr lang="ru-RU" sz="1600" dirty="0"/>
              <a:t>,</a:t>
            </a:r>
          </a:p>
          <a:p>
            <a:r>
              <a:rPr lang="ru-RU" sz="1600" dirty="0"/>
              <a:t>крупный бизнес знает то, </a:t>
            </a:r>
            <a:r>
              <a:rPr lang="ru-RU" sz="1600" dirty="0" smtClean="0"/>
              <a:t>о чем </a:t>
            </a:r>
            <a:r>
              <a:rPr lang="ru-RU" sz="1600" dirty="0"/>
              <a:t>стоит рассказать </a:t>
            </a:r>
            <a:r>
              <a:rPr lang="ru-RU" sz="1600" dirty="0" smtClean="0"/>
              <a:t>общественности </a:t>
            </a:r>
            <a:r>
              <a:rPr lang="ru-RU" sz="1600" dirty="0"/>
              <a:t>по этому </a:t>
            </a:r>
            <a:r>
              <a:rPr lang="ru-RU" sz="1600" dirty="0" smtClean="0"/>
              <a:t>вопросу</a:t>
            </a:r>
            <a:r>
              <a:rPr lang="ru-RU" sz="1600" dirty="0"/>
              <a:t>? 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4604" y="2492896"/>
            <a:ext cx="649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риукрашивания реальности</a:t>
            </a:r>
            <a:r>
              <a:rPr lang="ru-RU" dirty="0">
                <a:solidFill>
                  <a:srgbClr val="FF0000"/>
                </a:solidFill>
              </a:rPr>
              <a:t>, выдачи желаемого за</a:t>
            </a:r>
          </a:p>
          <a:p>
            <a:r>
              <a:rPr lang="ru-RU" dirty="0">
                <a:solidFill>
                  <a:srgbClr val="FF0000"/>
                </a:solidFill>
              </a:rPr>
              <a:t>действительное.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62544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728699"/>
            <a:ext cx="8587681" cy="52227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Первый этап проекта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203932"/>
            <a:ext cx="6196067" cy="287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И</a:t>
            </a:r>
            <a:r>
              <a:rPr lang="ru-RU" sz="2000" dirty="0" smtClean="0"/>
              <a:t>сследование </a:t>
            </a:r>
            <a:r>
              <a:rPr lang="ru-RU" sz="2000" dirty="0"/>
              <a:t>«Влияние </a:t>
            </a:r>
            <a:r>
              <a:rPr lang="ru-RU" sz="2000" dirty="0" smtClean="0"/>
              <a:t>крупного бизнеса </a:t>
            </a:r>
            <a:r>
              <a:rPr lang="ru-RU" sz="2000" dirty="0"/>
              <a:t>на </a:t>
            </a:r>
            <a:r>
              <a:rPr lang="ru-RU" sz="2000" dirty="0" smtClean="0"/>
              <a:t>общество»  для </a:t>
            </a:r>
            <a:r>
              <a:rPr lang="ru-RU" sz="2000" dirty="0"/>
              <a:t>«ТОП-100 крупнейших </a:t>
            </a:r>
            <a:r>
              <a:rPr lang="ru-RU" sz="2000" dirty="0" smtClean="0"/>
              <a:t>компаний </a:t>
            </a:r>
            <a:r>
              <a:rPr lang="ru-RU" sz="2000" dirty="0"/>
              <a:t>Украины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r>
              <a:rPr lang="ru-RU" sz="2000" dirty="0"/>
              <a:t>Т</a:t>
            </a:r>
            <a:r>
              <a:rPr lang="ru-RU" sz="2000" dirty="0" smtClean="0"/>
              <a:t>ак </a:t>
            </a:r>
            <a:r>
              <a:rPr lang="ru-RU" sz="2000" dirty="0"/>
              <a:t>как история </a:t>
            </a:r>
            <a:r>
              <a:rPr lang="ru-RU" sz="2000" dirty="0" smtClean="0"/>
              <a:t>бизнеса в </a:t>
            </a:r>
            <a:r>
              <a:rPr lang="ru-RU" sz="2000" dirty="0"/>
              <a:t>Украине измеряется далеко</a:t>
            </a:r>
          </a:p>
          <a:p>
            <a:pPr marL="0" indent="0">
              <a:buNone/>
            </a:pPr>
            <a:r>
              <a:rPr lang="ru-RU" sz="2000" dirty="0"/>
              <a:t>не столетиями, то до </a:t>
            </a:r>
            <a:r>
              <a:rPr lang="ru-RU" sz="2000" dirty="0" smtClean="0"/>
              <a:t>широкого </a:t>
            </a:r>
            <a:r>
              <a:rPr lang="ru-RU" sz="2000" dirty="0"/>
              <a:t>обсуждения влияния </a:t>
            </a:r>
            <a:r>
              <a:rPr lang="ru-RU" sz="2000" dirty="0" smtClean="0"/>
              <a:t>бизнеса </a:t>
            </a:r>
            <a:r>
              <a:rPr lang="ru-RU" sz="2000" dirty="0"/>
              <a:t>на социум дело </a:t>
            </a:r>
            <a:r>
              <a:rPr lang="ru-RU" sz="2000" dirty="0" smtClean="0"/>
              <a:t>никогда не </a:t>
            </a:r>
            <a:r>
              <a:rPr lang="ru-RU" sz="2000" dirty="0"/>
              <a:t>доходило. Такой </a:t>
            </a:r>
            <a:r>
              <a:rPr lang="ru-RU" sz="2000" dirty="0" smtClean="0"/>
              <a:t>дискурс заменяло </a:t>
            </a:r>
            <a:r>
              <a:rPr lang="ru-RU" sz="2000" dirty="0"/>
              <a:t>традиционно </a:t>
            </a:r>
            <a:r>
              <a:rPr lang="ru-RU" sz="2000" dirty="0" err="1" smtClean="0"/>
              <a:t>пофигистское</a:t>
            </a:r>
            <a:r>
              <a:rPr lang="ru-RU" sz="2000" dirty="0"/>
              <a:t>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/>
              <a:t>якось</a:t>
            </a:r>
            <a:r>
              <a:rPr lang="ru-RU" sz="2000" dirty="0"/>
              <a:t> не </a:t>
            </a:r>
            <a:r>
              <a:rPr lang="ru-RU" sz="2000" dirty="0" err="1"/>
              <a:t>було</a:t>
            </a:r>
            <a:r>
              <a:rPr lang="ru-RU" sz="2000" dirty="0"/>
              <a:t>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2" y="282548"/>
            <a:ext cx="8826347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Рейтинг социального капитала компаний</a:t>
            </a:r>
            <a:r>
              <a:rPr lang="ru-RU" sz="1050" dirty="0"/>
              <a:t/>
            </a:r>
            <a:br>
              <a:rPr lang="ru-RU" sz="105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6309320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D:\Документы - gladskih\111_ АКАДЕМИЯ КСО\!!! 2013 НАБОР\ПРЕЗЕНТАЦИИ НОВЫЕ\фото для перезнтации\ФОТО 10_интерпайп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r="3744"/>
          <a:stretch/>
        </p:blipFill>
        <p:spPr bwMode="auto">
          <a:xfrm>
            <a:off x="6482377" y="1250977"/>
            <a:ext cx="2356823" cy="503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Документы - gladskih\111_ АКАДЕМИЯ КСО\!!! 2013 НАБОР\ПРЕЗЕНТАЦИИ НОВЫЕ\фото для перезнтации\ФОТО 8_фармак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6832"/>
            <a:ext cx="3361865" cy="223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51518" y="4076832"/>
            <a:ext cx="2592289" cy="222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300" b="1" dirty="0" smtClean="0">
                <a:solidFill>
                  <a:schemeClr val="bg1"/>
                </a:solidFill>
              </a:rPr>
              <a:t>В 2014 г. </a:t>
            </a:r>
            <a:r>
              <a:rPr lang="en-US" sz="2300" b="1" dirty="0" err="1" smtClean="0">
                <a:solidFill>
                  <a:schemeClr val="bg1"/>
                </a:solidFill>
              </a:rPr>
              <a:t>Ekonomika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Communication Hub </a:t>
            </a:r>
            <a:r>
              <a:rPr lang="ru-RU" sz="2300" b="1" dirty="0">
                <a:solidFill>
                  <a:schemeClr val="bg1"/>
                </a:solidFill>
              </a:rPr>
              <a:t>и аналитический центр «</a:t>
            </a:r>
            <a:r>
              <a:rPr lang="ru-RU" sz="2300" b="1" dirty="0" err="1">
                <a:solidFill>
                  <a:schemeClr val="bg1"/>
                </a:solidFill>
              </a:rPr>
              <a:t>Спільнота</a:t>
            </a:r>
            <a:r>
              <a:rPr lang="ru-RU" sz="2300" b="1" dirty="0">
                <a:solidFill>
                  <a:schemeClr val="bg1"/>
                </a:solidFill>
              </a:rPr>
              <a:t> СВБ»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bg1"/>
                </a:solidFill>
              </a:rPr>
              <a:t>начали совместный </a:t>
            </a:r>
            <a:r>
              <a:rPr lang="ru-RU" sz="2300" b="1" dirty="0">
                <a:solidFill>
                  <a:schemeClr val="bg1"/>
                </a:solidFill>
              </a:rPr>
              <a:t>проект оценки нефинансовых аспектов деятельности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bg1"/>
                </a:solidFill>
              </a:rPr>
              <a:t>бизнеса </a:t>
            </a:r>
            <a:r>
              <a:rPr lang="ru-RU" sz="2300" b="1" dirty="0">
                <a:solidFill>
                  <a:schemeClr val="bg1"/>
                </a:solidFill>
              </a:rPr>
              <a:t>в Украине</a:t>
            </a:r>
          </a:p>
          <a:p>
            <a:pPr marL="0" indent="0">
              <a:buFont typeface="Arial" pitchFamily="34" charset="0"/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2"/>
            <a:ext cx="8229600" cy="6529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Стейкхолдеры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недооценивают «прозрачность» бизнеса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600201"/>
            <a:ext cx="8435281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2791" y="764702"/>
            <a:ext cx="5779369" cy="64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/>
            </a:r>
            <a:br>
              <a:rPr lang="ru-RU" sz="2000" smtClean="0"/>
            </a:br>
            <a:r>
              <a:rPr lang="ru-RU" sz="1800" smtClean="0"/>
              <a:t>.</a:t>
            </a:r>
            <a:br>
              <a:rPr lang="ru-RU" sz="1800" smtClean="0"/>
            </a:br>
            <a:r>
              <a:rPr lang="ru-RU" sz="2000" smtClean="0">
                <a:solidFill>
                  <a:srgbClr val="C00000"/>
                </a:solidFill>
              </a:rPr>
              <a:t/>
            </a:r>
            <a:br>
              <a:rPr lang="ru-RU" sz="200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63888" y="1772816"/>
            <a:ext cx="5097387" cy="1226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</a:rPr>
              <a:t>Заинтересованные стороны  недостаточно </a:t>
            </a:r>
            <a:r>
              <a:rPr lang="ru-RU" sz="1800" b="1" dirty="0">
                <a:solidFill>
                  <a:srgbClr val="000000"/>
                </a:solidFill>
              </a:rPr>
              <a:t>используют в </a:t>
            </a:r>
            <a:r>
              <a:rPr lang="ru-RU" sz="1800" b="1" dirty="0" smtClean="0">
                <a:solidFill>
                  <a:srgbClr val="000000"/>
                </a:solidFill>
              </a:rPr>
              <a:t>своей работе </a:t>
            </a:r>
            <a:r>
              <a:rPr lang="ru-RU" sz="1800" b="1" dirty="0">
                <a:solidFill>
                  <a:srgbClr val="000000"/>
                </a:solidFill>
              </a:rPr>
              <a:t>данные от компаний</a:t>
            </a:r>
            <a:r>
              <a:rPr lang="ru-RU" sz="1800" b="1" dirty="0" smtClean="0">
                <a:solidFill>
                  <a:srgbClr val="000000"/>
                </a:solidFill>
              </a:rPr>
              <a:t>.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2791" y="1772816"/>
            <a:ext cx="3043065" cy="28083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Недооценивается роль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бизнеса </a:t>
            </a:r>
            <a:r>
              <a:rPr lang="ru-RU" sz="2400" b="1" dirty="0">
                <a:solidFill>
                  <a:schemeClr val="bg1"/>
                </a:solidFill>
              </a:rPr>
              <a:t>в предоставлении </a:t>
            </a:r>
            <a:r>
              <a:rPr lang="ru-RU" sz="2400" b="1" dirty="0" smtClean="0">
                <a:solidFill>
                  <a:schemeClr val="bg1"/>
                </a:solidFill>
              </a:rPr>
              <a:t>информации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1519" y="4226808"/>
            <a:ext cx="5760642" cy="858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2791" y="2204864"/>
            <a:ext cx="577936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53814" y="3356992"/>
            <a:ext cx="241798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36912" y="2780928"/>
            <a:ext cx="5539544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 flipV="1">
            <a:off x="282191" y="6093295"/>
            <a:ext cx="5513946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1521" y="5013176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076056" y="2999812"/>
            <a:ext cx="3456384" cy="3139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bg1"/>
                </a:solidFill>
              </a:rPr>
              <a:t>Парадоксально, но бизнес намного выше оценивает важность информационной открытости и необходимость взаимодействия с заинтересованными сторонами. </a:t>
            </a:r>
          </a:p>
          <a:p>
            <a:pPr marL="0" indent="0"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6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erver-vm\arhive_video\ГЛАДСКИХ\2014_07_ ТОП-100 Устойчивое развитие\666 ТОП-100 Устойчивое развитие\инфографика\векто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356992"/>
            <a:ext cx="8321427" cy="26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424935" cy="720080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Остались без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ответа: вопросы не понятны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стейкхолдерам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048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1. </a:t>
            </a:r>
            <a:r>
              <a:rPr lang="ru-RU" sz="1800" dirty="0" smtClean="0">
                <a:solidFill>
                  <a:srgbClr val="7030A0"/>
                </a:solidFill>
              </a:rPr>
              <a:t>Оценка </a:t>
            </a:r>
            <a:r>
              <a:rPr lang="ru-RU" sz="1800" dirty="0" err="1" smtClean="0">
                <a:solidFill>
                  <a:srgbClr val="7030A0"/>
                </a:solidFill>
              </a:rPr>
              <a:t>стейкхолдерами</a:t>
            </a:r>
            <a:r>
              <a:rPr lang="ru-RU" sz="1800" dirty="0" smtClean="0">
                <a:solidFill>
                  <a:srgbClr val="7030A0"/>
                </a:solidFill>
              </a:rPr>
              <a:t> влияния  бизнеса на повышение экономической </a:t>
            </a:r>
            <a:r>
              <a:rPr lang="ru-RU" sz="1800" dirty="0">
                <a:solidFill>
                  <a:srgbClr val="7030A0"/>
                </a:solidFill>
              </a:rPr>
              <a:t>добавленной </a:t>
            </a:r>
            <a:r>
              <a:rPr lang="ru-RU" sz="1800" dirty="0" smtClean="0">
                <a:solidFill>
                  <a:srgbClr val="7030A0"/>
                </a:solidFill>
              </a:rPr>
              <a:t>стоимости </a:t>
            </a:r>
            <a:r>
              <a:rPr lang="ru-RU" sz="1800" dirty="0">
                <a:solidFill>
                  <a:srgbClr val="7030A0"/>
                </a:solidFill>
              </a:rPr>
              <a:t>(EVA). </a:t>
            </a:r>
            <a:endParaRPr lang="ru-RU" sz="1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Это сигнал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повышать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уровень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общей экономической грамотности населения. </a:t>
            </a:r>
            <a:r>
              <a:rPr lang="ru-RU" sz="1800" dirty="0" smtClean="0"/>
              <a:t>Иначе аргументы бизнеса относительно</a:t>
            </a:r>
            <a:r>
              <a:rPr lang="ru-RU" sz="1800" dirty="0"/>
              <a:t> </a:t>
            </a:r>
            <a:r>
              <a:rPr lang="ru-RU" sz="1800" dirty="0" smtClean="0"/>
              <a:t>вопросов налогообложения могут </a:t>
            </a:r>
            <a:r>
              <a:rPr lang="ru-RU" sz="1800" dirty="0"/>
              <a:t>быть не поняты </a:t>
            </a:r>
            <a:r>
              <a:rPr lang="ru-RU" sz="1800" dirty="0" smtClean="0"/>
              <a:t>при подготовке </a:t>
            </a:r>
            <a:r>
              <a:rPr lang="ru-RU" sz="1800" dirty="0"/>
              <a:t>законопроектов </a:t>
            </a:r>
            <a:r>
              <a:rPr lang="ru-RU" sz="1800" dirty="0" smtClean="0"/>
              <a:t>и обсуждении </a:t>
            </a:r>
            <a:r>
              <a:rPr lang="ru-RU" sz="1800" dirty="0"/>
              <a:t>логики </a:t>
            </a:r>
            <a:r>
              <a:rPr lang="ru-RU" sz="1800" dirty="0" smtClean="0"/>
              <a:t>реформирования.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2. </a:t>
            </a:r>
            <a:r>
              <a:rPr lang="ru-RU" sz="1800" dirty="0" smtClean="0">
                <a:solidFill>
                  <a:srgbClr val="7030A0"/>
                </a:solidFill>
              </a:rPr>
              <a:t>Ответственная реструктуризация </a:t>
            </a:r>
            <a:r>
              <a:rPr lang="ru-RU" sz="1800" dirty="0">
                <a:solidFill>
                  <a:srgbClr val="7030A0"/>
                </a:solidFill>
              </a:rPr>
              <a:t>и </a:t>
            </a:r>
            <a:r>
              <a:rPr lang="ru-RU" sz="1800" dirty="0" smtClean="0">
                <a:solidFill>
                  <a:srgbClr val="7030A0"/>
                </a:solidFill>
              </a:rPr>
              <a:t>развитие государства.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территорий присутствия. </a:t>
            </a:r>
          </a:p>
        </p:txBody>
      </p:sp>
    </p:spTree>
    <p:extLst>
      <p:ext uri="{BB962C8B-B14F-4D97-AF65-F5344CB8AC3E}">
        <p14:creationId xmlns:p14="http://schemas.microsoft.com/office/powerpoint/2010/main" val="163987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Оказались в конце списка существенных вопросов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как со стороны компаний, так и со стороны </a:t>
            </a:r>
            <a:r>
              <a:rPr lang="ru-RU" dirty="0" smtClean="0"/>
              <a:t>заинтересованных </a:t>
            </a:r>
            <a:r>
              <a:rPr lang="ru-RU" dirty="0"/>
              <a:t>сторон </a:t>
            </a:r>
          </a:p>
          <a:p>
            <a:pPr marL="0" indent="0">
              <a:buNone/>
            </a:pPr>
            <a:r>
              <a:rPr lang="ru-RU" dirty="0" smtClean="0"/>
              <a:t>такие вопросы как:</a:t>
            </a:r>
            <a:endParaRPr lang="ru-RU" dirty="0"/>
          </a:p>
          <a:p>
            <a:r>
              <a:rPr lang="ru-RU" dirty="0"/>
              <a:t>ответственный маркетинг, </a:t>
            </a:r>
          </a:p>
          <a:p>
            <a:r>
              <a:rPr lang="ru-RU" dirty="0"/>
              <a:t>участие в тематических или отраслевых коалициях, </a:t>
            </a:r>
          </a:p>
          <a:p>
            <a:r>
              <a:rPr lang="ru-RU" dirty="0"/>
              <a:t>вовлечение в стратегические изменения,</a:t>
            </a:r>
          </a:p>
          <a:p>
            <a:r>
              <a:rPr lang="ru-RU" dirty="0" smtClean="0"/>
              <a:t>ответственная </a:t>
            </a:r>
            <a:r>
              <a:rPr lang="ru-RU" dirty="0"/>
              <a:t>реструктуризация,  </a:t>
            </a:r>
          </a:p>
          <a:p>
            <a:r>
              <a:rPr lang="ru-RU" dirty="0"/>
              <a:t>стратегическая </a:t>
            </a:r>
            <a:r>
              <a:rPr lang="ru-RU" dirty="0" smtClean="0"/>
              <a:t>филантропия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2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79628"/>
            <a:ext cx="5607787" cy="3784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8" y="548680"/>
            <a:ext cx="8587681" cy="136815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Исследование наметило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актуальные темы для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дискуссий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между бизнесом 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обществом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6480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600" dirty="0" smtClean="0"/>
              <a:t>Это те </a:t>
            </a:r>
            <a:r>
              <a:rPr lang="ru-RU" sz="5600" dirty="0"/>
              <a:t>сферы, в </a:t>
            </a:r>
            <a:r>
              <a:rPr lang="ru-RU" sz="5600" dirty="0" smtClean="0"/>
              <a:t>которых ожидания </a:t>
            </a:r>
            <a:r>
              <a:rPr lang="ru-RU" sz="5600" dirty="0"/>
              <a:t>от </a:t>
            </a:r>
            <a:r>
              <a:rPr lang="ru-RU" sz="5600" dirty="0" smtClean="0"/>
              <a:t>бизнеса </a:t>
            </a:r>
            <a:r>
              <a:rPr lang="ru-RU" sz="5600" dirty="0"/>
              <a:t>со стороны </a:t>
            </a:r>
            <a:r>
              <a:rPr lang="ru-RU" sz="5600" dirty="0" smtClean="0"/>
              <a:t>общества значительно </a:t>
            </a:r>
            <a:r>
              <a:rPr lang="ru-RU" sz="5600" dirty="0"/>
              <a:t>отличаются </a:t>
            </a:r>
            <a:r>
              <a:rPr lang="ru-RU" sz="5600" dirty="0" smtClean="0"/>
              <a:t>от понимания </a:t>
            </a:r>
            <a:r>
              <a:rPr lang="ru-RU" sz="5600" dirty="0"/>
              <a:t>самого бизнеса</a:t>
            </a:r>
            <a:r>
              <a:rPr lang="ru-RU" sz="5600" dirty="0" smtClean="0"/>
              <a:t>.</a:t>
            </a:r>
            <a:endParaRPr lang="ru-RU" sz="5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253" y="246544"/>
            <a:ext cx="758952" cy="518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3" y="282548"/>
            <a:ext cx="8028384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1560" y="2924944"/>
            <a:ext cx="2664296" cy="33391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Такая дискуссия жизненно 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необходима, чтобы прийти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к общему видению как решения актуальных проблем, так и стратегического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пути развития страны. 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созданию нового общественного договора — реального, а не виртуального.</a:t>
            </a:r>
          </a:p>
          <a:p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53" y="1215802"/>
            <a:ext cx="3048734" cy="2285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8" y="755514"/>
            <a:ext cx="8587681" cy="65509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988840"/>
            <a:ext cx="4464497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Владимир Воробей</a:t>
            </a:r>
          </a:p>
          <a:p>
            <a:pPr marL="0" indent="0">
              <a:buNone/>
            </a:pPr>
            <a:r>
              <a:rPr lang="en-US" sz="2000" b="1" dirty="0"/>
              <a:t>v.vorobey@svb.org.ua</a:t>
            </a:r>
            <a:endParaRPr lang="en-US" sz="2000" dirty="0"/>
          </a:p>
          <a:p>
            <a:pPr marL="0" indent="0">
              <a:buNone/>
            </a:pPr>
            <a:r>
              <a:rPr lang="ru-RU" sz="1800" b="1" dirty="0" smtClean="0"/>
              <a:t>«</a:t>
            </a:r>
            <a:r>
              <a:rPr lang="ru-RU" sz="1800" b="1" dirty="0" err="1" smtClean="0"/>
              <a:t>Спільнота</a:t>
            </a:r>
            <a:r>
              <a:rPr lang="ru-RU" sz="1800" b="1" dirty="0"/>
              <a:t>» </a:t>
            </a:r>
            <a:r>
              <a:rPr lang="ru-RU" sz="1800" b="1" dirty="0" smtClean="0"/>
              <a:t>СВБ</a:t>
            </a:r>
            <a:r>
              <a:rPr lang="ru-RU" sz="1800" dirty="0" smtClean="0"/>
              <a:t> </a:t>
            </a:r>
            <a:r>
              <a:rPr lang="ru-RU" sz="1800" dirty="0"/>
              <a:t> </a:t>
            </a:r>
            <a:r>
              <a:rPr lang="ru-RU" sz="1800" dirty="0" smtClean="0"/>
              <a:t>(аналитический центр): консультирует </a:t>
            </a:r>
            <a:r>
              <a:rPr lang="ru-RU" sz="1800" dirty="0"/>
              <a:t>украинские компании </a:t>
            </a:r>
            <a:r>
              <a:rPr lang="ru-RU" sz="1800" dirty="0" smtClean="0"/>
              <a:t>по вопросам </a:t>
            </a:r>
            <a:r>
              <a:rPr lang="ru-RU" sz="1800" dirty="0"/>
              <a:t>социальной ответственности бизнеса, помогает в </a:t>
            </a:r>
            <a:r>
              <a:rPr lang="ru-RU" sz="1800" dirty="0" smtClean="0"/>
              <a:t>разработке стратегий </a:t>
            </a:r>
            <a:r>
              <a:rPr lang="ru-RU" sz="1800" dirty="0"/>
              <a:t>и внедрении операционных </a:t>
            </a:r>
            <a:r>
              <a:rPr lang="ru-RU" sz="1800" dirty="0" smtClean="0"/>
              <a:t>программ.</a:t>
            </a:r>
          </a:p>
          <a:p>
            <a:pPr marL="0" indent="0">
              <a:buNone/>
            </a:pPr>
            <a:r>
              <a:rPr lang="en-US" sz="1800" b="1" dirty="0"/>
              <a:t>• www.svb.org.ua </a:t>
            </a:r>
            <a:endParaRPr lang="ru-RU" sz="1800" b="1" dirty="0" smtClean="0"/>
          </a:p>
          <a:p>
            <a:pPr marL="0" indent="0">
              <a:buNone/>
            </a:pPr>
            <a:r>
              <a:rPr lang="en-US" sz="1800" b="1" dirty="0" smtClean="0"/>
              <a:t>• </a:t>
            </a:r>
            <a:r>
              <a:rPr lang="en-US" sz="1800" b="1" dirty="0"/>
              <a:t>fb.com/</a:t>
            </a:r>
            <a:r>
              <a:rPr lang="en-US" sz="1800" b="1" dirty="0" err="1"/>
              <a:t>SpilnotaSVB</a:t>
            </a:r>
            <a:r>
              <a:rPr lang="en-US" sz="1800" b="1" dirty="0"/>
              <a:t> </a:t>
            </a:r>
            <a:endParaRPr lang="ru-RU" sz="1800" b="1" dirty="0" smtClean="0"/>
          </a:p>
          <a:p>
            <a:pPr marL="0" indent="0">
              <a:buNone/>
            </a:pPr>
            <a:r>
              <a:rPr lang="en-US" sz="1800" b="1" dirty="0" smtClean="0"/>
              <a:t>• k.kravchuk@svb.org.ua</a:t>
            </a: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2548"/>
            <a:ext cx="8844920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5696" y="3645024"/>
            <a:ext cx="388843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 smtClean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220072" y="3501008"/>
            <a:ext cx="3624848" cy="2722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Елена </a:t>
            </a:r>
            <a:r>
              <a:rPr lang="ru-RU" sz="1800" b="1" dirty="0" err="1" smtClean="0">
                <a:solidFill>
                  <a:schemeClr val="bg1"/>
                </a:solidFill>
              </a:rPr>
              <a:t>Гладских</a:t>
            </a:r>
            <a:r>
              <a:rPr lang="ru-RU" sz="1800" b="1" dirty="0" smtClean="0">
                <a:solidFill>
                  <a:schemeClr val="bg1"/>
                </a:solidFill>
              </a:rPr>
              <a:t>, </a:t>
            </a:r>
          </a:p>
          <a:p>
            <a:pPr marL="0" indent="0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Ekonomika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Communication </a:t>
            </a:r>
            <a:r>
              <a:rPr lang="en-US" sz="1800" dirty="0" smtClean="0">
                <a:solidFill>
                  <a:schemeClr val="bg1"/>
                </a:solidFill>
              </a:rPr>
              <a:t>Hub</a:t>
            </a:r>
            <a:r>
              <a:rPr lang="ru-RU" sz="1800" dirty="0" smtClean="0">
                <a:solidFill>
                  <a:schemeClr val="bg1"/>
                </a:solidFill>
              </a:rPr>
              <a:t>, редактор </a:t>
            </a:r>
            <a:r>
              <a:rPr lang="ru-RU" sz="1800" dirty="0">
                <a:solidFill>
                  <a:schemeClr val="bg1"/>
                </a:solidFill>
              </a:rPr>
              <a:t>Delo.UA, 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куратор СSR </a:t>
            </a:r>
            <a:r>
              <a:rPr lang="ru-RU" sz="1800" dirty="0" err="1" smtClean="0">
                <a:solidFill>
                  <a:schemeClr val="bg1"/>
                </a:solidFill>
              </a:rPr>
              <a:t>Academy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</a:rPr>
              <a:t>(067) 239 20 08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gladskih555@gmail.com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www.facebook.com/lena.gek</a:t>
            </a:r>
            <a:endParaRPr lang="ru-RU" sz="1800" dirty="0"/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Image_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07504" y="751455"/>
            <a:ext cx="223224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gladskih\Рабочий стол\берзина Мейд грин\лого\EkonomikaNEW.ep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47" y="728700"/>
            <a:ext cx="1230481" cy="16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 - gladskih\111_ АКАДЕМИЯ КСО\!!!!!!!_НАБОР_14.10.2013\картинки для презентаций\картинки  222\green-so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" y="3319834"/>
            <a:ext cx="4983796" cy="31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728700"/>
            <a:ext cx="8587681" cy="468052"/>
          </a:xfrm>
        </p:spPr>
        <p:txBody>
          <a:bodyPr>
            <a:noAutofit/>
          </a:bodyPr>
          <a:lstStyle/>
          <a:p>
            <a:r>
              <a:rPr lang="ru-RU" sz="3200" b="1" dirty="0" err="1"/>
              <a:t>Развиртуализация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832648" cy="4948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В </a:t>
            </a:r>
            <a:r>
              <a:rPr lang="ru-RU" sz="1800" b="1" dirty="0"/>
              <a:t>стране впервые </a:t>
            </a:r>
            <a:r>
              <a:rPr lang="ru-RU" sz="1800" b="1" dirty="0" smtClean="0"/>
              <a:t>происходит </a:t>
            </a:r>
            <a:r>
              <a:rPr lang="ru-RU" sz="1800" b="1" dirty="0" err="1"/>
              <a:t>развиртуализация</a:t>
            </a:r>
            <a:r>
              <a:rPr lang="ru-RU" sz="1800" b="1" dirty="0"/>
              <a:t>.</a:t>
            </a:r>
          </a:p>
          <a:p>
            <a:pPr marL="0" indent="0">
              <a:buNone/>
            </a:pPr>
            <a:r>
              <a:rPr lang="ru-RU" sz="1800" b="1" dirty="0"/>
              <a:t>До этого у нас </a:t>
            </a:r>
            <a:r>
              <a:rPr lang="ru-RU" sz="1800" b="1" dirty="0" smtClean="0"/>
              <a:t>существовало некое </a:t>
            </a:r>
            <a:r>
              <a:rPr lang="ru-RU" sz="1800" b="1" dirty="0"/>
              <a:t>подобие </a:t>
            </a:r>
            <a:r>
              <a:rPr lang="ru-RU" sz="1800" b="1" dirty="0" smtClean="0"/>
              <a:t>общественного </a:t>
            </a:r>
            <a:r>
              <a:rPr lang="ru-RU" sz="1800" b="1" dirty="0"/>
              <a:t>договора. 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Сейчас обществом поставлены </a:t>
            </a:r>
            <a:r>
              <a:rPr lang="ru-RU" sz="1800" b="1" dirty="0" smtClean="0"/>
              <a:t>нужные </a:t>
            </a:r>
            <a:r>
              <a:rPr lang="ru-RU" sz="1800" b="1" dirty="0"/>
              <a:t>вопросы: </a:t>
            </a:r>
          </a:p>
          <a:p>
            <a:r>
              <a:rPr lang="ru-RU" sz="1800" b="1" dirty="0"/>
              <a:t>что </a:t>
            </a:r>
            <a:r>
              <a:rPr lang="ru-RU" sz="1800" b="1" dirty="0" smtClean="0"/>
              <a:t>является бизнесом</a:t>
            </a:r>
            <a:r>
              <a:rPr lang="ru-RU" sz="1800" b="1" dirty="0"/>
              <a:t>, создающим </a:t>
            </a:r>
            <a:r>
              <a:rPr lang="ru-RU" sz="1800" b="1" dirty="0" smtClean="0"/>
              <a:t>реальную </a:t>
            </a:r>
            <a:r>
              <a:rPr lang="ru-RU" sz="1800" b="1" dirty="0"/>
              <a:t>добавочную стоимость,</a:t>
            </a:r>
          </a:p>
          <a:p>
            <a:r>
              <a:rPr lang="ru-RU" sz="1800" b="1" dirty="0"/>
              <a:t>а что — преступной группировкой, паразитирующей </a:t>
            </a:r>
            <a:r>
              <a:rPr lang="ru-RU" sz="1800" b="1" dirty="0" smtClean="0"/>
              <a:t>на общественной </a:t>
            </a:r>
            <a:r>
              <a:rPr lang="ru-RU" sz="1800" b="1" dirty="0"/>
              <a:t>собственности? </a:t>
            </a:r>
          </a:p>
          <a:p>
            <a:r>
              <a:rPr lang="ru-RU" sz="1800" b="1" dirty="0"/>
              <a:t>Кто собственник? </a:t>
            </a:r>
          </a:p>
          <a:p>
            <a:r>
              <a:rPr lang="ru-RU" sz="1800" b="1" dirty="0"/>
              <a:t>Нужен ли такой бизнес в принципе?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5348" y="282548"/>
            <a:ext cx="8028384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Рейтинг социального капитала компаний</a:t>
            </a:r>
            <a:r>
              <a:rPr lang="ru-RU" sz="1050" dirty="0"/>
              <a:t/>
            </a:r>
            <a:br>
              <a:rPr lang="ru-RU" sz="1050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6309320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324638" y="1340767"/>
            <a:ext cx="2509094" cy="48245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Мы начали называть вещи своими именами: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коррупция,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отсутствие денег,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некомпетентность,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отсутствие системных решений,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воровство,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отсталость,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ментальность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«совка». </a:t>
            </a:r>
          </a:p>
          <a:p>
            <a:pPr marL="0" indent="0">
              <a:buFont typeface="Arial" pitchFamily="34" charset="0"/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54" y="2348880"/>
            <a:ext cx="4873564" cy="38652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780928" y="2492896"/>
            <a:ext cx="3384376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7632" y="908720"/>
            <a:ext cx="8587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200" b="1" dirty="0" smtClean="0">
                <a:solidFill>
                  <a:schemeClr val="accent3">
                    <a:lumMod val="75000"/>
                  </a:schemeClr>
                </a:solidFill>
              </a:rPr>
              <a:t>Три сценария для Украины </a:t>
            </a:r>
          </a:p>
          <a:p>
            <a:r>
              <a:rPr lang="ru-RU" sz="2900" dirty="0" smtClean="0"/>
              <a:t>Исследование </a:t>
            </a:r>
            <a:r>
              <a:rPr lang="ru-RU" sz="2900" dirty="0"/>
              <a:t>Всемирного экономического</a:t>
            </a:r>
          </a:p>
          <a:p>
            <a:r>
              <a:rPr lang="ru-RU" sz="2900" dirty="0" smtClean="0"/>
              <a:t>форума (ВЭФ) , апрель 2014 г.</a:t>
            </a:r>
          </a:p>
          <a:p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5129" y="2204864"/>
            <a:ext cx="8692685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45269" y="332656"/>
            <a:ext cx="8951635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Рейтинг социального капитала компаний</a:t>
            </a:r>
            <a:r>
              <a:rPr lang="ru-RU" sz="1050" dirty="0"/>
              <a:t/>
            </a:r>
            <a:br>
              <a:rPr lang="ru-RU" sz="1050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72816"/>
            <a:ext cx="43204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Поставлены т</a:t>
            </a:r>
            <a:r>
              <a:rPr lang="ru-RU" dirty="0" smtClean="0"/>
              <a:t>очные </a:t>
            </a:r>
            <a:r>
              <a:rPr lang="ru-RU" dirty="0"/>
              <a:t>вопросы для</a:t>
            </a:r>
          </a:p>
          <a:p>
            <a:r>
              <a:rPr lang="ru-RU" dirty="0"/>
              <a:t>определения роли различных</a:t>
            </a:r>
          </a:p>
          <a:p>
            <a:r>
              <a:rPr lang="ru-RU" dirty="0"/>
              <a:t>секторов, </a:t>
            </a:r>
            <a:endParaRPr lang="ru-RU" dirty="0" smtClean="0"/>
          </a:p>
          <a:p>
            <a:r>
              <a:rPr lang="ru-RU" dirty="0" smtClean="0"/>
              <a:t>включая крупный бизнес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малый </a:t>
            </a:r>
            <a:r>
              <a:rPr lang="ru-RU" dirty="0"/>
              <a:t>и средний </a:t>
            </a:r>
            <a:r>
              <a:rPr lang="ru-RU" dirty="0" smtClean="0"/>
              <a:t>бизнес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государство </a:t>
            </a:r>
            <a:r>
              <a:rPr lang="ru-RU" dirty="0"/>
              <a:t>и </a:t>
            </a:r>
            <a:endParaRPr lang="ru-RU" dirty="0" smtClean="0"/>
          </a:p>
          <a:p>
            <a:r>
              <a:rPr lang="ru-RU" dirty="0" smtClean="0"/>
              <a:t>гражданское </a:t>
            </a:r>
            <a:r>
              <a:rPr lang="ru-RU" dirty="0"/>
              <a:t>общество.</a:t>
            </a:r>
          </a:p>
          <a:p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/>
              <a:t>и сколько платит </a:t>
            </a:r>
            <a:r>
              <a:rPr lang="ru-RU" dirty="0" smtClean="0"/>
              <a:t>налогов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и как </a:t>
            </a:r>
            <a:r>
              <a:rPr lang="ru-RU" dirty="0" smtClean="0"/>
              <a:t>стимулирует государство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Кого </a:t>
            </a:r>
            <a:r>
              <a:rPr lang="ru-RU" dirty="0"/>
              <a:t>и </a:t>
            </a:r>
            <a:r>
              <a:rPr lang="ru-RU" dirty="0" smtClean="0"/>
              <a:t>каким образом </a:t>
            </a:r>
            <a:r>
              <a:rPr lang="ru-RU" dirty="0"/>
              <a:t>контролирует </a:t>
            </a:r>
            <a:r>
              <a:rPr lang="ru-RU" dirty="0" smtClean="0"/>
              <a:t>общественность</a:t>
            </a:r>
            <a:r>
              <a:rPr lang="ru-RU" dirty="0"/>
              <a:t>? </a:t>
            </a:r>
            <a:endParaRPr lang="ru-RU" dirty="0" smtClean="0"/>
          </a:p>
          <a:p>
            <a:endParaRPr lang="ru-RU" sz="1600" i="1" dirty="0" smtClean="0"/>
          </a:p>
          <a:p>
            <a:r>
              <a:rPr lang="ru-RU" sz="1600" i="1" dirty="0" smtClean="0"/>
              <a:t>Опрошено более </a:t>
            </a:r>
            <a:r>
              <a:rPr lang="ru-RU" sz="1600" i="1" dirty="0"/>
              <a:t>300 </a:t>
            </a:r>
            <a:r>
              <a:rPr lang="ru-RU" sz="1600" i="1" dirty="0" smtClean="0"/>
              <a:t>ключевых лиц </a:t>
            </a:r>
            <a:r>
              <a:rPr lang="ru-RU" sz="1600" i="1" dirty="0"/>
              <a:t>украинского </a:t>
            </a:r>
            <a:r>
              <a:rPr lang="ru-RU" sz="1600" i="1" dirty="0" smtClean="0"/>
              <a:t>правительства</a:t>
            </a:r>
            <a:r>
              <a:rPr lang="ru-RU" sz="1600" i="1" dirty="0"/>
              <a:t>, бизнеса, </a:t>
            </a:r>
            <a:r>
              <a:rPr lang="ru-RU" sz="1600" i="1" dirty="0" smtClean="0"/>
              <a:t>гражданского общества</a:t>
            </a:r>
            <a:r>
              <a:rPr lang="ru-RU" sz="1600" i="1" dirty="0"/>
              <a:t>, </a:t>
            </a:r>
            <a:r>
              <a:rPr lang="ru-RU" sz="1600" i="1" dirty="0" smtClean="0"/>
              <a:t>ведущие эксперты</a:t>
            </a:r>
            <a:endParaRPr lang="ru-RU" sz="16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8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724" y="2276871"/>
            <a:ext cx="5238947" cy="39292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1052736"/>
            <a:ext cx="8587681" cy="49492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Зачем мы это делаем?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290" y="1556792"/>
            <a:ext cx="856591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Эти вопросы</a:t>
            </a:r>
          </a:p>
          <a:p>
            <a:pPr marL="0" indent="0">
              <a:buNone/>
            </a:pPr>
            <a:r>
              <a:rPr lang="ru-RU" sz="1600" b="1" dirty="0"/>
              <a:t>требуют наличия общего</a:t>
            </a:r>
          </a:p>
          <a:p>
            <a:pPr marL="0" indent="0">
              <a:buNone/>
            </a:pPr>
            <a:r>
              <a:rPr lang="ru-RU" sz="1600" b="1" dirty="0"/>
              <a:t>видения, так как являются</a:t>
            </a:r>
          </a:p>
          <a:p>
            <a:pPr marL="0" indent="0">
              <a:buNone/>
            </a:pPr>
            <a:r>
              <a:rPr lang="ru-RU" sz="1600" b="1" dirty="0"/>
              <a:t>основой для реформ, а их</a:t>
            </a:r>
          </a:p>
          <a:p>
            <a:pPr marL="0" indent="0">
              <a:buNone/>
            </a:pPr>
            <a:r>
              <a:rPr lang="ru-RU" sz="1600" b="1" dirty="0"/>
              <a:t>решение способно создать</a:t>
            </a:r>
          </a:p>
          <a:p>
            <a:pPr marL="0" indent="0">
              <a:buNone/>
            </a:pPr>
            <a:r>
              <a:rPr lang="ru-RU" sz="1600" b="1" dirty="0"/>
              <a:t>благоприятные условия для</a:t>
            </a:r>
          </a:p>
          <a:p>
            <a:pPr marL="0" indent="0">
              <a:buNone/>
            </a:pPr>
            <a:r>
              <a:rPr lang="ru-RU" sz="1600" b="1" dirty="0"/>
              <a:t>р</a:t>
            </a:r>
            <a:r>
              <a:rPr lang="ru-RU" sz="1600" b="1" dirty="0" smtClean="0"/>
              <a:t>азвития </a:t>
            </a:r>
            <a:r>
              <a:rPr lang="ru-RU" sz="1600" b="1" dirty="0" smtClean="0"/>
              <a:t>бизнеса</a:t>
            </a:r>
            <a:r>
              <a:rPr lang="ru-RU" sz="1600" b="1" dirty="0"/>
              <a:t>.</a:t>
            </a:r>
          </a:p>
          <a:p>
            <a:endParaRPr lang="ru-RU" sz="1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43608" y="79918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53082" y="282548"/>
            <a:ext cx="8028384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26" y="4005064"/>
            <a:ext cx="3543654" cy="2212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931224" cy="576064"/>
          </a:xfrm>
        </p:spPr>
        <p:txBody>
          <a:bodyPr>
            <a:noAutofit/>
          </a:bodyPr>
          <a:lstStyle/>
          <a:p>
            <a:pPr marL="0" indent="0" algn="l"/>
            <a:r>
              <a:rPr lang="ru-RU" sz="2400" b="1" dirty="0"/>
              <a:t>«Сценарии </a:t>
            </a:r>
            <a:r>
              <a:rPr lang="ru-RU" sz="2400" b="1" dirty="0" smtClean="0"/>
              <a:t>для Украины</a:t>
            </a:r>
            <a:r>
              <a:rPr lang="ru-RU" sz="2400" b="1" dirty="0"/>
              <a:t>: </a:t>
            </a:r>
            <a:r>
              <a:rPr lang="ru-RU" sz="2400" b="1" dirty="0" smtClean="0"/>
              <a:t>реформирование институций</a:t>
            </a:r>
            <a:r>
              <a:rPr lang="ru-RU" sz="2400" b="1" dirty="0"/>
              <a:t>, </a:t>
            </a:r>
            <a:r>
              <a:rPr lang="ru-RU" sz="2400" b="1" dirty="0" smtClean="0"/>
              <a:t>укрепление экономики </a:t>
            </a:r>
            <a:r>
              <a:rPr lang="ru-RU" sz="2400" b="1" dirty="0"/>
              <a:t>после кризиса»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80920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Т</a:t>
            </a:r>
            <a:r>
              <a:rPr lang="ru-RU" sz="2400" dirty="0" smtClean="0"/>
              <a:t>ри стратегические задачи: </a:t>
            </a:r>
          </a:p>
          <a:p>
            <a:pPr marL="0" indent="0">
              <a:buNone/>
            </a:pPr>
            <a:r>
              <a:rPr lang="ru-RU" sz="2400" dirty="0" smtClean="0"/>
              <a:t>Адаптация </a:t>
            </a:r>
            <a:r>
              <a:rPr lang="ru-RU" sz="2400" dirty="0"/>
              <a:t>к </a:t>
            </a:r>
            <a:r>
              <a:rPr lang="ru-RU" sz="2400" dirty="0" smtClean="0"/>
              <a:t>географическим изменениям </a:t>
            </a:r>
          </a:p>
          <a:p>
            <a:pPr marL="0" indent="0">
              <a:buNone/>
            </a:pPr>
            <a:r>
              <a:rPr lang="ru-RU" sz="2400" dirty="0" smtClean="0"/>
              <a:t>глобального спроса</a:t>
            </a:r>
          </a:p>
          <a:p>
            <a:pPr marL="0" indent="0">
              <a:buNone/>
            </a:pPr>
            <a:r>
              <a:rPr lang="ru-RU" sz="2400" dirty="0" smtClean="0"/>
              <a:t>Улучшение</a:t>
            </a:r>
            <a:r>
              <a:rPr lang="ru-RU" sz="2400" dirty="0"/>
              <a:t> </a:t>
            </a:r>
            <a:r>
              <a:rPr lang="ru-RU" sz="2400" dirty="0" smtClean="0"/>
              <a:t>уровней </a:t>
            </a:r>
            <a:r>
              <a:rPr lang="ru-RU" sz="2400" dirty="0"/>
              <a:t>создания </a:t>
            </a:r>
            <a:r>
              <a:rPr lang="ru-RU" sz="2400" dirty="0" smtClean="0"/>
              <a:t>стоимости </a:t>
            </a: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украинской </a:t>
            </a:r>
            <a:r>
              <a:rPr lang="ru-RU" sz="2400" dirty="0" smtClean="0"/>
              <a:t>экономике</a:t>
            </a:r>
          </a:p>
          <a:p>
            <a:pPr marL="0" indent="0">
              <a:buNone/>
            </a:pPr>
            <a:r>
              <a:rPr lang="ru-RU" sz="2400" dirty="0" smtClean="0"/>
              <a:t>Снижение энергоемкости </a:t>
            </a:r>
            <a:r>
              <a:rPr lang="ru-RU" sz="2400" dirty="0"/>
              <a:t>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обеспечение надежного </a:t>
            </a:r>
            <a:r>
              <a:rPr lang="ru-RU" sz="2400" dirty="0"/>
              <a:t>доступа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к энергоносителям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2" y="282548"/>
            <a:ext cx="9023643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Рейтинг социального капитала компаний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452320" y="1556792"/>
            <a:ext cx="1584176" cy="26642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Для обсуждения были выбраны три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стратегические 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задачи, определяющие,</a:t>
            </a:r>
          </a:p>
          <a:p>
            <a:pPr algn="l"/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в какой степени Украина</a:t>
            </a:r>
          </a:p>
          <a:p>
            <a:pPr algn="l"/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может раскрыть свой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потенциал </a:t>
            </a:r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и выгоды от изменения</a:t>
            </a:r>
          </a:p>
          <a:p>
            <a:pPr algn="l"/>
            <a:r>
              <a:rPr lang="ru-RU" sz="1400" b="1" dirty="0">
                <a:solidFill>
                  <a:schemeClr val="bg1">
                    <a:lumMod val="95000"/>
                  </a:schemeClr>
                </a:solidFill>
              </a:rPr>
              <a:t>внешней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6488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8700"/>
            <a:ext cx="8382000" cy="4680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Три сценария для Украины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268760"/>
            <a:ext cx="4227010" cy="309634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 smtClean="0"/>
              <a:t>1</a:t>
            </a:r>
          </a:p>
          <a:p>
            <a:pPr marL="0" indent="0">
              <a:buNone/>
            </a:pPr>
            <a:r>
              <a:rPr lang="ru-RU" sz="1900" b="1" dirty="0" smtClean="0"/>
              <a:t>«</a:t>
            </a:r>
            <a:r>
              <a:rPr lang="ru-RU" sz="1900" b="1" dirty="0"/>
              <a:t>Запуск </a:t>
            </a:r>
            <a:r>
              <a:rPr lang="ru-RU" sz="1900" b="1" dirty="0" smtClean="0"/>
              <a:t>механизма оздоровления»</a:t>
            </a:r>
            <a:r>
              <a:rPr lang="ru-RU" sz="1900" dirty="0" smtClean="0"/>
              <a:t> </a:t>
            </a:r>
          </a:p>
          <a:p>
            <a:pPr marL="0" indent="0">
              <a:buNone/>
            </a:pPr>
            <a:r>
              <a:rPr lang="ru-RU" sz="1900" dirty="0" smtClean="0"/>
              <a:t>Условие:</a:t>
            </a:r>
            <a:r>
              <a:rPr lang="ru-RU" sz="1900" dirty="0"/>
              <a:t> </a:t>
            </a:r>
            <a:r>
              <a:rPr lang="ru-RU" sz="1900" dirty="0" smtClean="0"/>
              <a:t>происходит </a:t>
            </a:r>
            <a:r>
              <a:rPr lang="ru-RU" sz="1900" dirty="0" smtClean="0"/>
              <a:t>фундаментальная </a:t>
            </a:r>
            <a:r>
              <a:rPr lang="ru-RU" sz="1900" dirty="0"/>
              <a:t>трансформация </a:t>
            </a:r>
            <a:r>
              <a:rPr lang="ru-RU" sz="1900" dirty="0" smtClean="0"/>
              <a:t>на базе </a:t>
            </a:r>
            <a:r>
              <a:rPr lang="ru-RU" sz="1900" dirty="0"/>
              <a:t>нового </a:t>
            </a:r>
            <a:r>
              <a:rPr lang="ru-RU" sz="1900" dirty="0" smtClean="0"/>
              <a:t>общественного договора</a:t>
            </a:r>
            <a:r>
              <a:rPr lang="ru-RU" sz="1900" dirty="0"/>
              <a:t>, которая </a:t>
            </a:r>
            <a:r>
              <a:rPr lang="ru-RU" sz="1900" dirty="0" smtClean="0"/>
              <a:t>создаст фискальное пространство для </a:t>
            </a:r>
            <a:r>
              <a:rPr lang="ru-RU" sz="1900" dirty="0"/>
              <a:t>поддержки </a:t>
            </a:r>
            <a:r>
              <a:rPr lang="ru-RU" sz="1900" dirty="0" smtClean="0"/>
              <a:t>модернизации </a:t>
            </a:r>
            <a:r>
              <a:rPr lang="ru-RU" sz="1900" dirty="0"/>
              <a:t>экономики и </a:t>
            </a:r>
            <a:r>
              <a:rPr lang="ru-RU" sz="1900" dirty="0" smtClean="0"/>
              <a:t>запустит механизм </a:t>
            </a:r>
            <a:r>
              <a:rPr lang="ru-RU" sz="1900" dirty="0"/>
              <a:t>оздоровления.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3" y="282548"/>
            <a:ext cx="8931352" cy="44615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6223208"/>
            <a:ext cx="8587681" cy="861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1518" y="4509120"/>
            <a:ext cx="8692687" cy="187220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3</a:t>
            </a:r>
          </a:p>
          <a:p>
            <a:pPr marL="0" indent="0">
              <a:buNone/>
            </a:pPr>
            <a:r>
              <a:rPr lang="ru-RU" sz="1800" b="1" dirty="0" smtClean="0"/>
              <a:t>«Назад </a:t>
            </a:r>
            <a:r>
              <a:rPr lang="ru-RU" sz="1800" b="1" dirty="0"/>
              <a:t>в будущее</a:t>
            </a:r>
            <a:r>
              <a:rPr lang="ru-RU" sz="1800" b="1" dirty="0" smtClean="0"/>
              <a:t>»</a:t>
            </a:r>
          </a:p>
          <a:p>
            <a:pPr marL="0" indent="0">
              <a:buNone/>
            </a:pPr>
            <a:r>
              <a:rPr lang="ru-RU" sz="1800" dirty="0" smtClean="0"/>
              <a:t>Отдельные</a:t>
            </a:r>
            <a:r>
              <a:rPr lang="ru-RU" sz="1800" dirty="0"/>
              <a:t> </a:t>
            </a:r>
            <a:r>
              <a:rPr lang="ru-RU" sz="1800" dirty="0" smtClean="0"/>
              <a:t>изменения </a:t>
            </a:r>
            <a:r>
              <a:rPr lang="ru-RU" sz="1800" dirty="0"/>
              <a:t>помогут </a:t>
            </a:r>
            <a:r>
              <a:rPr lang="ru-RU" sz="1800" dirty="0" smtClean="0"/>
              <a:t>стране найти </a:t>
            </a:r>
            <a:r>
              <a:rPr lang="ru-RU" sz="1800" dirty="0"/>
              <a:t>новое </a:t>
            </a:r>
            <a:r>
              <a:rPr lang="ru-RU" sz="1800" dirty="0" smtClean="0"/>
              <a:t>равновесие, однако </a:t>
            </a:r>
            <a:r>
              <a:rPr lang="ru-RU" sz="1800" dirty="0"/>
              <a:t>приоритет </a:t>
            </a:r>
            <a:r>
              <a:rPr lang="ru-RU" sz="1800" dirty="0" smtClean="0"/>
              <a:t>быстрых результатов </a:t>
            </a:r>
            <a:r>
              <a:rPr lang="ru-RU" sz="1800" dirty="0"/>
              <a:t>будет </a:t>
            </a:r>
            <a:r>
              <a:rPr lang="ru-RU" sz="1800" dirty="0" smtClean="0"/>
              <a:t>сдерживать фундаментальную трансформацию экономики и </a:t>
            </a:r>
            <a:r>
              <a:rPr lang="ru-RU" sz="1800" dirty="0"/>
              <a:t>общества.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6016" y="1196752"/>
            <a:ext cx="3960439" cy="30963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2</a:t>
            </a:r>
          </a:p>
          <a:p>
            <a:pPr algn="l"/>
            <a:r>
              <a:rPr lang="ru-RU" sz="1800" b="1" dirty="0" smtClean="0"/>
              <a:t>«Потеря </a:t>
            </a:r>
            <a:r>
              <a:rPr lang="ru-RU" sz="1800" b="1" dirty="0"/>
              <a:t>себя в </a:t>
            </a:r>
            <a:r>
              <a:rPr lang="ru-RU" sz="1800" b="1" dirty="0" smtClean="0"/>
              <a:t>стагнации (коллапс</a:t>
            </a:r>
            <a:r>
              <a:rPr lang="ru-RU" sz="1800" b="1" dirty="0"/>
              <a:t>)». </a:t>
            </a:r>
            <a:endParaRPr lang="ru-RU" sz="1800" b="1" dirty="0" smtClean="0"/>
          </a:p>
          <a:p>
            <a:pPr algn="l"/>
            <a:r>
              <a:rPr lang="ru-RU" sz="1800" dirty="0"/>
              <a:t>У</a:t>
            </a:r>
            <a:r>
              <a:rPr lang="ru-RU" sz="1800" dirty="0" smtClean="0"/>
              <a:t>худшение </a:t>
            </a:r>
            <a:r>
              <a:rPr lang="ru-RU" sz="1800" dirty="0"/>
              <a:t>глобального </a:t>
            </a:r>
            <a:r>
              <a:rPr lang="ru-RU" sz="1800" dirty="0" smtClean="0"/>
              <a:t>экономического </a:t>
            </a:r>
            <a:r>
              <a:rPr lang="ru-RU" sz="1800" dirty="0"/>
              <a:t>контекста и </a:t>
            </a:r>
            <a:r>
              <a:rPr lang="ru-RU" sz="1800" dirty="0" smtClean="0"/>
              <a:t>неспособность </a:t>
            </a:r>
            <a:r>
              <a:rPr lang="ru-RU" sz="1800" dirty="0"/>
              <a:t>украинских </a:t>
            </a:r>
            <a:r>
              <a:rPr lang="ru-RU" sz="1800" dirty="0" err="1" smtClean="0"/>
              <a:t>стейкхолдеров</a:t>
            </a:r>
            <a:r>
              <a:rPr lang="ru-RU" sz="1800" dirty="0" smtClean="0"/>
              <a:t> </a:t>
            </a:r>
            <a:r>
              <a:rPr lang="ru-RU" sz="1800" dirty="0" smtClean="0"/>
              <a:t> достичь </a:t>
            </a:r>
            <a:r>
              <a:rPr lang="ru-RU" sz="1800" dirty="0"/>
              <a:t>согласия </a:t>
            </a:r>
            <a:r>
              <a:rPr lang="ru-RU" sz="1800" dirty="0" smtClean="0"/>
              <a:t>относительно </a:t>
            </a:r>
            <a:r>
              <a:rPr lang="ru-RU" sz="1800" dirty="0"/>
              <a:t>будущего </a:t>
            </a:r>
            <a:r>
              <a:rPr lang="ru-RU" sz="1800" dirty="0" smtClean="0"/>
              <a:t>приведут к </a:t>
            </a:r>
            <a:r>
              <a:rPr lang="ru-RU" sz="1800" dirty="0"/>
              <a:t>стремительной </a:t>
            </a:r>
            <a:r>
              <a:rPr lang="ru-RU" sz="1800" dirty="0" smtClean="0"/>
              <a:t>деградации страны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118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Documents and Settings\gladskih\Рабочий стол\ГРЕБЦЫ_NEW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8" y="332656"/>
            <a:ext cx="86705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7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gladskih\Рабочий стол\ГРЕБЦЫ_NEW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0" y="188640"/>
            <a:ext cx="8368445" cy="58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51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1543</Words>
  <Application>Microsoft Office PowerPoint</Application>
  <PresentationFormat>Экран (4:3)</PresentationFormat>
  <Paragraphs>280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Первый этап проекта </vt:lpstr>
      <vt:lpstr>Развиртуализация</vt:lpstr>
      <vt:lpstr>Презентация PowerPoint</vt:lpstr>
      <vt:lpstr>Зачем мы это делаем?  </vt:lpstr>
      <vt:lpstr>«Сценарии для Украины: реформирование институций, укрепление экономики после кризиса»</vt:lpstr>
      <vt:lpstr>Три сценария для Украины</vt:lpstr>
      <vt:lpstr>Презентация PowerPoint</vt:lpstr>
      <vt:lpstr>Презентация PowerPoint</vt:lpstr>
      <vt:lpstr>Презентация PowerPoint</vt:lpstr>
      <vt:lpstr>Разрывы в оценках  влияния бизнеса на общество</vt:lpstr>
      <vt:lpstr>Презентация PowerPoint</vt:lpstr>
      <vt:lpstr>Презентация PowerPoint</vt:lpstr>
      <vt:lpstr> Ожидания компаний и заинтересованных сторон совпадают </vt:lpstr>
      <vt:lpstr> Приоритеты совпадают. Правда с «обратным» знаком </vt:lpstr>
      <vt:lpstr> </vt:lpstr>
      <vt:lpstr> Наибольшие разрывы во мнениях</vt:lpstr>
      <vt:lpstr> .  </vt:lpstr>
      <vt:lpstr>Влияние бизнеса на общество — виртуальная реальность</vt:lpstr>
      <vt:lpstr>Стейкхолдеры недооценивают «прозрачность» бизнеса </vt:lpstr>
      <vt:lpstr>Остались без ответа: вопросы не понятны стейкхолдерам</vt:lpstr>
      <vt:lpstr>Оказались в конце списка существенных вопросов </vt:lpstr>
      <vt:lpstr>Исследование наметило актуальные темы для дискуссий между бизнесом и обществом</vt:lpstr>
      <vt:lpstr>КОНТАКТЫ</vt:lpstr>
    </vt:vector>
  </TitlesOfParts>
  <Company>Ekonomika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Гладских Елена</dc:creator>
  <cp:lastModifiedBy>gladskih</cp:lastModifiedBy>
  <cp:revision>189</cp:revision>
  <dcterms:created xsi:type="dcterms:W3CDTF">2013-06-20T20:16:30Z</dcterms:created>
  <dcterms:modified xsi:type="dcterms:W3CDTF">2014-10-08T06:21:11Z</dcterms:modified>
</cp:coreProperties>
</file>