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2" r:id="rId3"/>
    <p:sldId id="356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54" r:id="rId18"/>
  </p:sldIdLst>
  <p:sldSz cx="9144000" cy="6858000" type="screen4x3"/>
  <p:notesSz cx="6797675" cy="9926638"/>
  <p:embeddedFontLst>
    <p:embeddedFont>
      <p:font typeface="Futura Medium" pitchFamily="2" charset="0"/>
      <p:regular r:id="rId21"/>
      <p:bold r:id="rId22"/>
      <p:italic r:id="rId23"/>
      <p:boldItalic r:id="rId24"/>
    </p:embeddedFont>
    <p:embeddedFont>
      <p:font typeface="Book Antiqua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Futura Light" pitchFamily="2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492"/>
    <a:srgbClr val="339B6E"/>
    <a:srgbClr val="CCE9DB"/>
    <a:srgbClr val="99CDB7"/>
    <a:srgbClr val="DFD1DE"/>
    <a:srgbClr val="C0A2BD"/>
    <a:srgbClr val="A0749B"/>
    <a:srgbClr val="81457A"/>
    <a:srgbClr val="CCD7E6"/>
    <a:srgbClr val="99AF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95994" autoAdjust="0"/>
  </p:normalViewPr>
  <p:slideViewPr>
    <p:cSldViewPr snapToGrid="0" showGuides="1">
      <p:cViewPr>
        <p:scale>
          <a:sx n="70" d="100"/>
          <a:sy n="70" d="100"/>
        </p:scale>
        <p:origin x="-1440" y="-354"/>
      </p:cViewPr>
      <p:guideLst>
        <p:guide orient="horz" pos="4144"/>
        <p:guide orient="horz" pos="149"/>
        <p:guide orient="horz" pos="831"/>
        <p:guide orient="horz" pos="465"/>
        <p:guide orient="horz" pos="4021"/>
        <p:guide orient="horz" pos="2095"/>
        <p:guide orient="horz" pos="1787"/>
        <p:guide pos="574"/>
        <p:guide pos="5466"/>
        <p:guide pos="2930"/>
        <p:guide pos="300"/>
        <p:guide pos="3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40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Балаклейский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92.6</c:v>
                </c:pt>
                <c:pt idx="1">
                  <c:v>86.9</c:v>
                </c:pt>
                <c:pt idx="2">
                  <c:v>85</c:v>
                </c:pt>
                <c:pt idx="3">
                  <c:v>84</c:v>
                </c:pt>
                <c:pt idx="4">
                  <c:v>83.5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Барвенковский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31.5</c:v>
                </c:pt>
                <c:pt idx="1">
                  <c:v>27.474</c:v>
                </c:pt>
                <c:pt idx="2">
                  <c:v>25.27</c:v>
                </c:pt>
                <c:pt idx="3">
                  <c:v>23.991</c:v>
                </c:pt>
                <c:pt idx="4">
                  <c:v>23.387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Изюмский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</c:v>
                </c:pt>
                <c:pt idx="1">
                  <c:v>19.994999999999997</c:v>
                </c:pt>
                <c:pt idx="2">
                  <c:v>18.907999999999998</c:v>
                </c:pt>
                <c:pt idx="3">
                  <c:v>18.364999999999995</c:v>
                </c:pt>
                <c:pt idx="4">
                  <c:v>18.106000000000005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г. Изюм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56.114000000000004</c:v>
                </c:pt>
                <c:pt idx="1">
                  <c:v>53.994</c:v>
                </c:pt>
                <c:pt idx="2">
                  <c:v>52.821000000000005</c:v>
                </c:pt>
                <c:pt idx="3">
                  <c:v>51.934000000000005</c:v>
                </c:pt>
                <c:pt idx="4">
                  <c:v>51.510999999999996</c:v>
                </c:pt>
              </c:numCache>
            </c:numRef>
          </c:val>
        </c:ser>
        <c:dLbls/>
        <c:marker val="1"/>
        <c:axId val="153432448"/>
        <c:axId val="153433984"/>
      </c:lineChart>
      <c:catAx>
        <c:axId val="153432448"/>
        <c:scaling>
          <c:orientation val="minMax"/>
        </c:scaling>
        <c:axPos val="b"/>
        <c:numFmt formatCode="General" sourceLinked="1"/>
        <c:tickLblPos val="nextTo"/>
        <c:crossAx val="153433984"/>
        <c:crosses val="autoZero"/>
        <c:auto val="1"/>
        <c:lblAlgn val="ctr"/>
        <c:lblOffset val="100"/>
      </c:catAx>
      <c:valAx>
        <c:axId val="153433984"/>
        <c:scaling>
          <c:orientation val="minMax"/>
        </c:scaling>
        <c:axPos val="l"/>
        <c:majorGridlines/>
        <c:numFmt formatCode="General" sourceLinked="1"/>
        <c:tickLblPos val="nextTo"/>
        <c:crossAx val="1534324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Александровский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22.882999999999996</c:v>
                </c:pt>
                <c:pt idx="1">
                  <c:v>21.314000000000004</c:v>
                </c:pt>
                <c:pt idx="2">
                  <c:v>20.431999999999999</c:v>
                </c:pt>
                <c:pt idx="3">
                  <c:v>20.09</c:v>
                </c:pt>
                <c:pt idx="4">
                  <c:v>19.803999999999995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Артемовский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53.866</c:v>
                </c:pt>
                <c:pt idx="1">
                  <c:v>48.603000000000002</c:v>
                </c:pt>
                <c:pt idx="2">
                  <c:v>46.65</c:v>
                </c:pt>
                <c:pt idx="3">
                  <c:v>45.972000000000001</c:v>
                </c:pt>
                <c:pt idx="4">
                  <c:v>45.367000000000004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Добропольский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20.841999999999999</c:v>
                </c:pt>
                <c:pt idx="1">
                  <c:v>18.641999999999999</c:v>
                </c:pt>
                <c:pt idx="2">
                  <c:v>17.359000000000005</c:v>
                </c:pt>
                <c:pt idx="3">
                  <c:v>17.103999999999999</c:v>
                </c:pt>
                <c:pt idx="4">
                  <c:v>16.979999999999997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Константиновский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21.032</c:v>
                </c:pt>
                <c:pt idx="1">
                  <c:v>19.114999999999998</c:v>
                </c:pt>
                <c:pt idx="2">
                  <c:v>19.451000000000001</c:v>
                </c:pt>
                <c:pt idx="3">
                  <c:v>19.358000000000001</c:v>
                </c:pt>
                <c:pt idx="4">
                  <c:v>19.256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Краснолиманский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79.2</c:v>
                </c:pt>
                <c:pt idx="1">
                  <c:v>69.7</c:v>
                </c:pt>
                <c:pt idx="2">
                  <c:v>64</c:v>
                </c:pt>
                <c:pt idx="3">
                  <c:v>69.2</c:v>
                </c:pt>
                <c:pt idx="4">
                  <c:v>68.099999999999994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Марьинский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90.045000000000002</c:v>
                </c:pt>
                <c:pt idx="4">
                  <c:v>84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Словянский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Sheet1!$H$2:$H$6</c:f>
              <c:numCache>
                <c:formatCode>General</c:formatCode>
                <c:ptCount val="5"/>
                <c:pt idx="0">
                  <c:v>38.4</c:v>
                </c:pt>
                <c:pt idx="1">
                  <c:v>36.1</c:v>
                </c:pt>
                <c:pt idx="2">
                  <c:v>34.9</c:v>
                </c:pt>
                <c:pt idx="3">
                  <c:v>34.700000000000003</c:v>
                </c:pt>
                <c:pt idx="4">
                  <c:v>34.300000000000011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г. Словянск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Sheet1!$I$2:$I$6</c:f>
              <c:numCache>
                <c:formatCode>General</c:formatCode>
                <c:ptCount val="5"/>
                <c:pt idx="0">
                  <c:v>145.19999999999999</c:v>
                </c:pt>
                <c:pt idx="1">
                  <c:v>142.1</c:v>
                </c:pt>
                <c:pt idx="2">
                  <c:v>140.19999999999999</c:v>
                </c:pt>
                <c:pt idx="3">
                  <c:v>139.1</c:v>
                </c:pt>
                <c:pt idx="4">
                  <c:v>138.5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Ясиноватский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2007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Sheet1!$J$2:$J$6</c:f>
              <c:numCache>
                <c:formatCode>General</c:formatCode>
                <c:ptCount val="5"/>
                <c:pt idx="0">
                  <c:v>30.164999999999999</c:v>
                </c:pt>
                <c:pt idx="1">
                  <c:v>28.916</c:v>
                </c:pt>
                <c:pt idx="2">
                  <c:v>28.538</c:v>
                </c:pt>
                <c:pt idx="3">
                  <c:v>28.213999999999999</c:v>
                </c:pt>
                <c:pt idx="4">
                  <c:v>28.053999999999995</c:v>
                </c:pt>
              </c:numCache>
            </c:numRef>
          </c:val>
        </c:ser>
        <c:dLbls/>
        <c:marker val="1"/>
        <c:axId val="153649152"/>
        <c:axId val="153650688"/>
      </c:lineChart>
      <c:catAx>
        <c:axId val="153649152"/>
        <c:scaling>
          <c:orientation val="minMax"/>
        </c:scaling>
        <c:axPos val="b"/>
        <c:numFmt formatCode="General" sourceLinked="1"/>
        <c:tickLblPos val="nextTo"/>
        <c:crossAx val="153650688"/>
        <c:crosses val="autoZero"/>
        <c:auto val="1"/>
        <c:lblAlgn val="ctr"/>
        <c:lblOffset val="100"/>
      </c:catAx>
      <c:valAx>
        <c:axId val="153650688"/>
        <c:scaling>
          <c:orientation val="minMax"/>
        </c:scaling>
        <c:axPos val="l"/>
        <c:majorGridlines/>
        <c:numFmt formatCode="General" sourceLinked="1"/>
        <c:tickLblPos val="nextTo"/>
        <c:crossAx val="1536491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Система кровообращения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Балаклейский</c:v>
                </c:pt>
                <c:pt idx="1">
                  <c:v>Барвенковский</c:v>
                </c:pt>
                <c:pt idx="2">
                  <c:v>Изюмский</c:v>
                </c:pt>
                <c:pt idx="3">
                  <c:v>Александровский</c:v>
                </c:pt>
                <c:pt idx="4">
                  <c:v>Артемовский</c:v>
                </c:pt>
                <c:pt idx="5">
                  <c:v>Добропольский</c:v>
                </c:pt>
                <c:pt idx="6">
                  <c:v>Константиновский</c:v>
                </c:pt>
                <c:pt idx="7">
                  <c:v>Краснолиманский</c:v>
                </c:pt>
                <c:pt idx="8">
                  <c:v>Словянский</c:v>
                </c:pt>
                <c:pt idx="9">
                  <c:v>Ясиноватский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72.099999999999994</c:v>
                </c:pt>
                <c:pt idx="1">
                  <c:v>71</c:v>
                </c:pt>
                <c:pt idx="2">
                  <c:v>75.3</c:v>
                </c:pt>
                <c:pt idx="3">
                  <c:v>70.5</c:v>
                </c:pt>
                <c:pt idx="4">
                  <c:v>72.099999999999994</c:v>
                </c:pt>
                <c:pt idx="5">
                  <c:v>62.8</c:v>
                </c:pt>
                <c:pt idx="6">
                  <c:v>68.7</c:v>
                </c:pt>
                <c:pt idx="7">
                  <c:v>70.400000000000006</c:v>
                </c:pt>
                <c:pt idx="8">
                  <c:v>67.7</c:v>
                </c:pt>
                <c:pt idx="9">
                  <c:v>67.3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Новообразования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Балаклейский</c:v>
                </c:pt>
                <c:pt idx="1">
                  <c:v>Барвенковский</c:v>
                </c:pt>
                <c:pt idx="2">
                  <c:v>Изюмский</c:v>
                </c:pt>
                <c:pt idx="3">
                  <c:v>Александровский</c:v>
                </c:pt>
                <c:pt idx="4">
                  <c:v>Артемовский</c:v>
                </c:pt>
                <c:pt idx="5">
                  <c:v>Добропольский</c:v>
                </c:pt>
                <c:pt idx="6">
                  <c:v>Константиновский</c:v>
                </c:pt>
                <c:pt idx="7">
                  <c:v>Краснолиманский</c:v>
                </c:pt>
                <c:pt idx="8">
                  <c:v>Словянский</c:v>
                </c:pt>
                <c:pt idx="9">
                  <c:v>Ясиноватский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10.4</c:v>
                </c:pt>
                <c:pt idx="1">
                  <c:v>11</c:v>
                </c:pt>
                <c:pt idx="2">
                  <c:v>9.1</c:v>
                </c:pt>
                <c:pt idx="3">
                  <c:v>11.8</c:v>
                </c:pt>
                <c:pt idx="4">
                  <c:v>14.3</c:v>
                </c:pt>
                <c:pt idx="5">
                  <c:v>11</c:v>
                </c:pt>
                <c:pt idx="6">
                  <c:v>15.2</c:v>
                </c:pt>
                <c:pt idx="7">
                  <c:v>13.4</c:v>
                </c:pt>
                <c:pt idx="8">
                  <c:v>13.3</c:v>
                </c:pt>
                <c:pt idx="9">
                  <c:v>10.8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Органы дыхания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Sheet1!$A$2:$A$11</c:f>
              <c:strCache>
                <c:ptCount val="10"/>
                <c:pt idx="0">
                  <c:v>Балаклейский</c:v>
                </c:pt>
                <c:pt idx="1">
                  <c:v>Барвенковский</c:v>
                </c:pt>
                <c:pt idx="2">
                  <c:v>Изюмский</c:v>
                </c:pt>
                <c:pt idx="3">
                  <c:v>Александровский</c:v>
                </c:pt>
                <c:pt idx="4">
                  <c:v>Артемовский</c:v>
                </c:pt>
                <c:pt idx="5">
                  <c:v>Добропольский</c:v>
                </c:pt>
                <c:pt idx="6">
                  <c:v>Константиновский</c:v>
                </c:pt>
                <c:pt idx="7">
                  <c:v>Краснолиманский</c:v>
                </c:pt>
                <c:pt idx="8">
                  <c:v>Словянский</c:v>
                </c:pt>
                <c:pt idx="9">
                  <c:v>Ясиноватский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3.7</c:v>
                </c:pt>
                <c:pt idx="1">
                  <c:v>5.2</c:v>
                </c:pt>
                <c:pt idx="2">
                  <c:v>1.8</c:v>
                </c:pt>
                <c:pt idx="3">
                  <c:v>1.7</c:v>
                </c:pt>
                <c:pt idx="4">
                  <c:v>1.2</c:v>
                </c:pt>
                <c:pt idx="5">
                  <c:v>5.2</c:v>
                </c:pt>
                <c:pt idx="6">
                  <c:v>2.4</c:v>
                </c:pt>
                <c:pt idx="7">
                  <c:v>5.8</c:v>
                </c:pt>
                <c:pt idx="8">
                  <c:v>2.9</c:v>
                </c:pt>
                <c:pt idx="9">
                  <c:v>2.7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Органы пищеварения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Балаклейский</c:v>
                </c:pt>
                <c:pt idx="1">
                  <c:v>Барвенковский</c:v>
                </c:pt>
                <c:pt idx="2">
                  <c:v>Изюмский</c:v>
                </c:pt>
                <c:pt idx="3">
                  <c:v>Александровский</c:v>
                </c:pt>
                <c:pt idx="4">
                  <c:v>Артемовский</c:v>
                </c:pt>
                <c:pt idx="5">
                  <c:v>Добропольский</c:v>
                </c:pt>
                <c:pt idx="6">
                  <c:v>Константиновский</c:v>
                </c:pt>
                <c:pt idx="7">
                  <c:v>Краснолиманский</c:v>
                </c:pt>
                <c:pt idx="8">
                  <c:v>Словянский</c:v>
                </c:pt>
                <c:pt idx="9">
                  <c:v>Ясиноватский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3.3</c:v>
                </c:pt>
                <c:pt idx="1">
                  <c:v>3</c:v>
                </c:pt>
                <c:pt idx="2">
                  <c:v>4.5</c:v>
                </c:pt>
                <c:pt idx="3">
                  <c:v>6.1</c:v>
                </c:pt>
                <c:pt idx="4">
                  <c:v>3.9</c:v>
                </c:pt>
                <c:pt idx="5">
                  <c:v>7.3</c:v>
                </c:pt>
                <c:pt idx="6">
                  <c:v>6.3</c:v>
                </c:pt>
                <c:pt idx="7">
                  <c:v>2.7</c:v>
                </c:pt>
                <c:pt idx="8">
                  <c:v>5.2</c:v>
                </c:pt>
                <c:pt idx="9">
                  <c:v>4.7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Инфекционные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Балаклейский</c:v>
                </c:pt>
                <c:pt idx="1">
                  <c:v>Барвенковский</c:v>
                </c:pt>
                <c:pt idx="2">
                  <c:v>Изюмский</c:v>
                </c:pt>
                <c:pt idx="3">
                  <c:v>Александровский</c:v>
                </c:pt>
                <c:pt idx="4">
                  <c:v>Артемовский</c:v>
                </c:pt>
                <c:pt idx="5">
                  <c:v>Добропольский</c:v>
                </c:pt>
                <c:pt idx="6">
                  <c:v>Константиновский</c:v>
                </c:pt>
                <c:pt idx="7">
                  <c:v>Краснолиманский</c:v>
                </c:pt>
                <c:pt idx="8">
                  <c:v>Словянский</c:v>
                </c:pt>
                <c:pt idx="9">
                  <c:v>Ясиноватский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2.2999999999999998</c:v>
                </c:pt>
                <c:pt idx="1">
                  <c:v>1.9000000000000001</c:v>
                </c:pt>
                <c:pt idx="2">
                  <c:v>1.3</c:v>
                </c:pt>
                <c:pt idx="3">
                  <c:v>2.6</c:v>
                </c:pt>
                <c:pt idx="4">
                  <c:v>1.9000000000000001</c:v>
                </c:pt>
                <c:pt idx="5">
                  <c:v>4.3</c:v>
                </c:pt>
                <c:pt idx="6">
                  <c:v>0.9</c:v>
                </c:pt>
                <c:pt idx="7">
                  <c:v>1.8</c:v>
                </c:pt>
                <c:pt idx="8">
                  <c:v>2.2999999999999998</c:v>
                </c:pt>
                <c:pt idx="9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Внешние причины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Балаклейский</c:v>
                </c:pt>
                <c:pt idx="1">
                  <c:v>Барвенковский</c:v>
                </c:pt>
                <c:pt idx="2">
                  <c:v>Изюмский</c:v>
                </c:pt>
                <c:pt idx="3">
                  <c:v>Александровский</c:v>
                </c:pt>
                <c:pt idx="4">
                  <c:v>Артемовский</c:v>
                </c:pt>
                <c:pt idx="5">
                  <c:v>Добропольский</c:v>
                </c:pt>
                <c:pt idx="6">
                  <c:v>Константиновский</c:v>
                </c:pt>
                <c:pt idx="7">
                  <c:v>Краснолиманский</c:v>
                </c:pt>
                <c:pt idx="8">
                  <c:v>Словянский</c:v>
                </c:pt>
                <c:pt idx="9">
                  <c:v>Ясиноватский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5.6</c:v>
                </c:pt>
                <c:pt idx="1">
                  <c:v>5.8</c:v>
                </c:pt>
                <c:pt idx="2">
                  <c:v>7.1</c:v>
                </c:pt>
                <c:pt idx="3">
                  <c:v>7.3</c:v>
                </c:pt>
                <c:pt idx="4">
                  <c:v>6.5</c:v>
                </c:pt>
                <c:pt idx="5">
                  <c:v>9.5</c:v>
                </c:pt>
                <c:pt idx="6">
                  <c:v>6.6</c:v>
                </c:pt>
                <c:pt idx="7">
                  <c:v>5.8</c:v>
                </c:pt>
                <c:pt idx="8">
                  <c:v>8.5</c:v>
                </c:pt>
                <c:pt idx="9">
                  <c:v>8.8000000000000007</c:v>
                </c:pt>
              </c:numCache>
            </c:numRef>
          </c:val>
        </c:ser>
        <c:dLbls/>
        <c:overlap val="100"/>
        <c:axId val="153734528"/>
        <c:axId val="153744512"/>
      </c:barChart>
      <c:catAx>
        <c:axId val="153734528"/>
        <c:scaling>
          <c:orientation val="minMax"/>
        </c:scaling>
        <c:axPos val="b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153744512"/>
        <c:crosses val="autoZero"/>
        <c:auto val="1"/>
        <c:lblAlgn val="ctr"/>
        <c:lblOffset val="100"/>
      </c:catAx>
      <c:valAx>
        <c:axId val="153744512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53734528"/>
        <c:crosses val="autoZero"/>
        <c:crossBetween val="between"/>
      </c:valAx>
    </c:plotArea>
    <c:legend>
      <c:legendPos val="r"/>
      <c:layout/>
      <c:spPr>
        <a:ln>
          <a:noFill/>
        </a:ln>
      </c:sp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ru-RU" smtClean="0">
                <a:latin typeface="Futura Medium" pitchFamily="2" charset="0"/>
              </a:rPr>
              <a:pPr/>
              <a:t>07.10.2014</a:t>
            </a:fld>
            <a:endParaRPr lang="ru-RU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ru-RU" smtClean="0">
                <a:latin typeface="Futura Medium" pitchFamily="2" charset="0"/>
              </a:rPr>
              <a:pPr/>
              <a:t>‹#›</a:t>
            </a:fld>
            <a:endParaRPr lang="ru-RU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Futura Medium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ru-RU" smtClean="0">
                <a:latin typeface="Futura Medium" pitchFamily="2" charset="0"/>
              </a:rPr>
              <a:pPr/>
              <a:t>1</a:t>
            </a:fld>
            <a:endParaRPr lang="ru-RU" dirty="0">
              <a:latin typeface="Futura Medium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468313" y="226142"/>
            <a:ext cx="8208961" cy="6167226"/>
            <a:chOff x="468313" y="226142"/>
            <a:chExt cx="8208961" cy="6167226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 flipH="1">
              <a:off x="468313" y="1307018"/>
              <a:ext cx="7020000" cy="50863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 flipH="1">
              <a:off x="1548071" y="226142"/>
              <a:ext cx="7129203" cy="50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 flipH="1">
              <a:off x="1548072" y="1307018"/>
              <a:ext cx="5942197" cy="3960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23" name="Picture 22" descr="Shell-2010-Pecten-RGBpc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468313" y="290934"/>
              <a:ext cx="720000" cy="667868"/>
            </a:xfrm>
            <a:prstGeom prst="rect">
              <a:avLst/>
            </a:prstGeom>
            <a:noFill/>
          </p:spPr>
        </p:pic>
      </p:grp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697782" y="1400847"/>
            <a:ext cx="5694536" cy="1206000"/>
          </a:xfrm>
          <a:noFill/>
        </p:spPr>
        <p:txBody>
          <a:bodyPr lIns="0" tIns="0" rIns="0"/>
          <a:lstStyle>
            <a:lvl1pPr>
              <a:defRPr kern="1200" cap="all" spc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697782" y="2851200"/>
            <a:ext cx="2700000" cy="1620000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6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8064" y="5402511"/>
            <a:ext cx="5857896" cy="196455"/>
          </a:xfrm>
        </p:spPr>
        <p:txBody>
          <a:bodyPr anchor="t" anchorCtr="0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insert</a:t>
            </a:r>
            <a:r>
              <a:rPr lang="ru-RU" dirty="0" smtClean="0"/>
              <a:t> </a:t>
            </a:r>
            <a:r>
              <a:rPr lang="ru-RU" dirty="0" err="1" smtClean="0"/>
              <a:t>Author’s</a:t>
            </a:r>
            <a:r>
              <a:rPr lang="ru-RU" dirty="0" smtClean="0"/>
              <a:t> </a:t>
            </a:r>
            <a:r>
              <a:rPr lang="ru-RU" dirty="0" err="1" smtClean="0"/>
              <a:t>Name</a:t>
            </a:r>
            <a:endParaRPr lang="ru-RU" dirty="0"/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78064" y="5627540"/>
            <a:ext cx="5857896" cy="196455"/>
          </a:xfrm>
        </p:spPr>
        <p:txBody>
          <a:bodyPr anchor="t" anchorCtr="0"/>
          <a:lstStyle>
            <a:lvl1pPr>
              <a:buNone/>
              <a:defRPr sz="1200">
                <a:latin typeface="+mn-lt"/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insert</a:t>
            </a:r>
            <a:r>
              <a:rPr lang="ru-RU" dirty="0" smtClean="0"/>
              <a:t> </a:t>
            </a:r>
            <a:r>
              <a:rPr lang="ru-RU" dirty="0" err="1" smtClean="0"/>
              <a:t>Role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Organisation</a:t>
            </a:r>
            <a:endParaRPr lang="ru-RU" dirty="0"/>
          </a:p>
        </p:txBody>
      </p:sp>
      <p:sp>
        <p:nvSpPr>
          <p:cNvPr id="24" name="Text Box 11" descr="Text Box 11"/>
          <p:cNvSpPr txBox="1">
            <a:spLocks noChangeArrowheads="1"/>
          </p:cNvSpPr>
          <p:nvPr userDrawn="1"/>
        </p:nvSpPr>
        <p:spPr bwMode="auto">
          <a:xfrm>
            <a:off x="468000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0799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4400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5862638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8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11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900000" y="648000"/>
            <a:ext cx="7380000" cy="5633999"/>
            <a:chOff x="900000" y="648000"/>
            <a:chExt cx="7380000" cy="5633999"/>
          </a:xfrm>
        </p:grpSpPr>
        <p:sp>
          <p:nvSpPr>
            <p:cNvPr id="12" name="Rectangle 4"/>
            <p:cNvSpPr>
              <a:spLocks noChangeArrowheads="1"/>
            </p:cNvSpPr>
            <p:nvPr userDrawn="1"/>
          </p:nvSpPr>
          <p:spPr bwMode="auto">
            <a:xfrm flipH="1">
              <a:off x="900000" y="1367999"/>
              <a:ext cx="6661152" cy="4914000"/>
            </a:xfrm>
            <a:prstGeom prst="rect">
              <a:avLst/>
            </a:prstGeom>
            <a:solidFill>
              <a:srgbClr val="FCEC8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648000"/>
              <a:ext cx="6660000" cy="4914000"/>
            </a:xfrm>
            <a:prstGeom prst="rect">
              <a:avLst/>
            </a:prstGeom>
            <a:solidFill>
              <a:srgbClr val="FAE37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1367999"/>
              <a:ext cx="5940000" cy="419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ru-RU" dirty="0" smtClean="0"/>
              <a:t>Q &amp; A</a:t>
            </a:r>
            <a:endParaRPr lang="ru-RU" dirty="0"/>
          </a:p>
        </p:txBody>
      </p:sp>
      <p:sp>
        <p:nvSpPr>
          <p:cNvPr id="10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Picture 2" descr="Shell-2010-Pecten-RGBpc.wm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418626" y="2285524"/>
              <a:ext cx="2340000" cy="217057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a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5159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928800" tIns="133200" rIns="3600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2400" b="1" dirty="0">
              <a:solidFill>
                <a:schemeClr val="tx2"/>
              </a:solidFill>
              <a:latin typeface="Futura" pitchFamily="18" charset="0"/>
              <a:cs typeface="+mn-cs"/>
            </a:endParaRPr>
          </a:p>
        </p:txBody>
      </p:sp>
      <p:sp>
        <p:nvSpPr>
          <p:cNvPr id="5" name="Rectangle 6" descr="Rectangle 6"/>
          <p:cNvSpPr txBox="1">
            <a:spLocks noChangeArrowheads="1"/>
          </p:cNvSpPr>
          <p:nvPr userDrawn="1"/>
        </p:nvSpPr>
        <p:spPr bwMode="auto">
          <a:xfrm>
            <a:off x="8377238" y="6469063"/>
            <a:ext cx="2667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/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2B105F9-52A7-4138-B177-34761FB69EF4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892175" y="6469063"/>
            <a:ext cx="1454150" cy="16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latin typeface="+mn-lt"/>
              </a:rPr>
              <a:t>Copyright of Royal Dutch Shell plc</a:t>
            </a:r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2490788" y="6469063"/>
            <a:ext cx="822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anchor="b"/>
          <a:lstStyle/>
          <a:p>
            <a:pPr>
              <a:defRPr/>
            </a:pPr>
            <a:r>
              <a:rPr lang="en-US" sz="800" dirty="0">
                <a:latin typeface="+mn-lt"/>
                <a:cs typeface="Arial" charset="0"/>
              </a:rPr>
              <a:t>Date </a:t>
            </a:r>
            <a:fld id="{8DDB6C74-FDB1-46CF-84BD-EFFA9A30B88A}" type="datetime1">
              <a:rPr lang="en-GB" sz="800">
                <a:latin typeface="+mn-lt"/>
                <a:cs typeface="Arial" charset="0"/>
              </a:rPr>
              <a:pPr>
                <a:defRPr/>
              </a:pPr>
              <a:t>07/10/2014</a:t>
            </a:fld>
            <a:endParaRPr lang="en-US" sz="800" dirty="0">
              <a:latin typeface="+mn-lt"/>
              <a:cs typeface="Arial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906511" y="1312201"/>
            <a:ext cx="7770763" cy="5071137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906512" y="1312202"/>
            <a:ext cx="7766050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20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906512" y="1312202"/>
            <a:ext cx="7766050" cy="5071136"/>
          </a:xfrm>
        </p:spPr>
        <p:txBody>
          <a:bodyPr/>
          <a:lstStyle>
            <a:lvl1pPr marL="0" indent="0" defTabSz="268288">
              <a:lnSpc>
                <a:spcPct val="120000"/>
              </a:lnSpc>
              <a:spcBef>
                <a:spcPts val="0"/>
              </a:spcBef>
              <a:defRPr sz="1600"/>
            </a:lvl1pPr>
            <a:lvl2pPr marL="271463" indent="-271463" defTabSz="268288">
              <a:lnSpc>
                <a:spcPct val="120000"/>
              </a:lnSpc>
              <a:spcBef>
                <a:spcPts val="0"/>
              </a:spcBef>
              <a:defRPr sz="1600"/>
            </a:lvl2pPr>
            <a:lvl3pPr marL="450850" indent="-180975"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3pPr>
            <a:lvl4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defTabSz="26828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8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9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69875" indent="-26987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54025" indent="-1841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635000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76225" indent="-27622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47675" indent="-1714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2000"/>
            </a:lvl3pPr>
            <a:lvl4pPr marL="635000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</p:txBody>
      </p:sp>
      <p:sp>
        <p:nvSpPr>
          <p:cNvPr id="13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69875" indent="-269875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54025" indent="-1841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2000"/>
            </a:lvl3pPr>
            <a:lvl4pPr marL="635000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96950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200"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/>
            </a:lvl1pPr>
            <a:lvl2pPr marL="276225" indent="-276225"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/>
            </a:lvl2pPr>
            <a:lvl3pPr marL="449263" indent="-173038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2000"/>
            </a:lvl3pPr>
            <a:lvl4pPr marL="635000" indent="-180975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4pPr>
            <a:lvl5pPr marL="811213" indent="-1698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5pPr>
            <a:lvl6pPr marL="992188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</p:txBody>
      </p:sp>
      <p:sp>
        <p:nvSpPr>
          <p:cNvPr id="11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8675688" cy="8937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2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74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945062" y="1310400"/>
            <a:ext cx="3732213" cy="50724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69875" indent="-2698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54025" indent="-1841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600"/>
            </a:lvl3pPr>
            <a:lvl4pPr marL="635000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811213" indent="-1698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992188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900592" y="1310400"/>
            <a:ext cx="3738563" cy="507331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/>
            </a:lvl1pPr>
            <a:lvl2pPr marL="276225" indent="-276225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600"/>
            </a:lvl2pPr>
            <a:lvl3pPr marL="447675" indent="-1714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3pPr>
            <a:lvl4pPr marL="635000" indent="-174625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811213" indent="-1698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992188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</p:txBody>
      </p:sp>
      <p:sp>
        <p:nvSpPr>
          <p:cNvPr id="11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 dirty="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904072" y="6267688"/>
            <a:ext cx="3747304" cy="99509"/>
          </a:xfrm>
        </p:spPr>
        <p:txBody>
          <a:bodyPr wrap="square">
            <a:noAutofit/>
          </a:bodyPr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CLICK TO EDIT SOURCE</a:t>
            </a:r>
            <a:endParaRPr lang="ru-RU" dirty="0"/>
          </a:p>
        </p:txBody>
      </p:sp>
      <p:sp>
        <p:nvSpPr>
          <p:cNvPr id="31" name="Rectangle 4"/>
          <p:cNvSpPr>
            <a:spLocks noChangeArrowheads="1"/>
          </p:cNvSpPr>
          <p:nvPr userDrawn="1"/>
        </p:nvSpPr>
        <p:spPr bwMode="auto">
          <a:xfrm>
            <a:off x="0" y="228599"/>
            <a:ext cx="8675688" cy="51646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928800" tIns="13320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Futura Medium" pitchFamily="18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00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noProof="0" dirty="0" err="1" smtClean="0"/>
              <a:t>Click</a:t>
            </a:r>
            <a:r>
              <a:rPr lang="ru-RU" noProof="0" dirty="0" smtClean="0"/>
              <a:t> </a:t>
            </a:r>
            <a:r>
              <a:rPr lang="ru-RU" noProof="0" dirty="0" err="1" smtClean="0"/>
              <a:t>to</a:t>
            </a:r>
            <a:r>
              <a:rPr lang="ru-RU" noProof="0" dirty="0" smtClean="0"/>
              <a:t> </a:t>
            </a:r>
            <a:r>
              <a:rPr lang="ru-RU" noProof="0" dirty="0" err="1" smtClean="0"/>
              <a:t>edit</a:t>
            </a:r>
            <a:r>
              <a:rPr lang="ru-RU" noProof="0" dirty="0" smtClean="0"/>
              <a:t> </a:t>
            </a:r>
            <a:r>
              <a:rPr lang="ru-RU" noProof="0" dirty="0" err="1" smtClean="0"/>
              <a:t>Master</a:t>
            </a:r>
            <a:r>
              <a:rPr lang="ru-RU" noProof="0" dirty="0" smtClean="0"/>
              <a:t> </a:t>
            </a:r>
            <a:r>
              <a:rPr lang="ru-RU" noProof="0" dirty="0" err="1" smtClean="0"/>
              <a:t>title</a:t>
            </a:r>
            <a:r>
              <a:rPr lang="ru-RU" noProof="0" dirty="0" smtClean="0"/>
              <a:t> </a:t>
            </a:r>
            <a:r>
              <a:rPr lang="ru-RU" noProof="0" dirty="0" err="1" smtClean="0"/>
              <a:t>style</a:t>
            </a:r>
            <a:endParaRPr lang="ru-RU" noProof="0" dirty="0" smtClean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911225" y="4179607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Unit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measure</a:t>
            </a:r>
            <a:endParaRPr lang="ru-RU" dirty="0"/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911225" y="3844644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ru-RU" dirty="0" smtClean="0"/>
              <a:t>CHART TITLE APPEARS HERE</a:t>
            </a:r>
            <a:endParaRPr lang="ru-RU" dirty="0"/>
          </a:p>
        </p:txBody>
      </p:sp>
      <p:cxnSp>
        <p:nvCxnSpPr>
          <p:cNvPr id="41" name="Straight Connector 40"/>
          <p:cNvCxnSpPr/>
          <p:nvPr userDrawn="1"/>
        </p:nvCxnSpPr>
        <p:spPr>
          <a:xfrm flipV="1">
            <a:off x="911225" y="4122457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911225" y="4436262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904071" y="5944860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911225" y="1654176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Unit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measure</a:t>
            </a:r>
            <a:endParaRPr lang="ru-RU" dirty="0"/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911225" y="1319213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ru-RU" dirty="0" smtClean="0"/>
              <a:t>CHART TITLE APPEARS HERE</a:t>
            </a:r>
            <a:endParaRPr lang="ru-RU" dirty="0"/>
          </a:p>
        </p:txBody>
      </p:sp>
      <p:cxnSp>
        <p:nvCxnSpPr>
          <p:cNvPr id="101" name="Straight Connector 100"/>
          <p:cNvCxnSpPr/>
          <p:nvPr userDrawn="1"/>
        </p:nvCxnSpPr>
        <p:spPr>
          <a:xfrm flipV="1">
            <a:off x="911225" y="1597026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911225" y="1910831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cxnSp>
        <p:nvCxnSpPr>
          <p:cNvPr id="103" name="Straight Connector 102"/>
          <p:cNvCxnSpPr/>
          <p:nvPr userDrawn="1"/>
        </p:nvCxnSpPr>
        <p:spPr>
          <a:xfrm>
            <a:off x="904071" y="3419429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4965700" y="4179607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Unit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measure</a:t>
            </a:r>
            <a:endParaRPr lang="ru-RU" dirty="0"/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4965700" y="3844644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ru-RU" dirty="0" smtClean="0"/>
              <a:t>CHART TITLE APPEARS HERE</a:t>
            </a:r>
            <a:endParaRPr lang="ru-RU" dirty="0"/>
          </a:p>
        </p:txBody>
      </p:sp>
      <p:cxnSp>
        <p:nvCxnSpPr>
          <p:cNvPr id="106" name="Straight Connector 105"/>
          <p:cNvCxnSpPr/>
          <p:nvPr userDrawn="1"/>
        </p:nvCxnSpPr>
        <p:spPr>
          <a:xfrm flipV="1">
            <a:off x="4965700" y="4122457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4965700" y="4436262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>
            <a:off x="4958546" y="5944860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4965700" y="1654176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Unit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measure</a:t>
            </a:r>
            <a:endParaRPr lang="ru-RU" dirty="0"/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4965700" y="1319213"/>
            <a:ext cx="3697200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ru-RU" dirty="0" smtClean="0"/>
              <a:t>CHART TITLE APPEARS HERE</a:t>
            </a:r>
            <a:endParaRPr lang="ru-RU" dirty="0"/>
          </a:p>
        </p:txBody>
      </p:sp>
      <p:cxnSp>
        <p:nvCxnSpPr>
          <p:cNvPr id="111" name="Straight Connector 110"/>
          <p:cNvCxnSpPr/>
          <p:nvPr userDrawn="1"/>
        </p:nvCxnSpPr>
        <p:spPr>
          <a:xfrm flipV="1">
            <a:off x="4965700" y="1597026"/>
            <a:ext cx="3697200" cy="79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4965700" y="1910831"/>
            <a:ext cx="3697200" cy="170327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4958546" y="3419429"/>
            <a:ext cx="3697200" cy="158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 dirty="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900000" y="648000"/>
            <a:ext cx="7380000" cy="5633999"/>
            <a:chOff x="900000" y="648000"/>
            <a:chExt cx="7380000" cy="5633999"/>
          </a:xfrm>
        </p:grpSpPr>
        <p:sp>
          <p:nvSpPr>
            <p:cNvPr id="15" name="Rectangle 4"/>
            <p:cNvSpPr>
              <a:spLocks noChangeArrowheads="1"/>
            </p:cNvSpPr>
            <p:nvPr userDrawn="1"/>
          </p:nvSpPr>
          <p:spPr bwMode="auto">
            <a:xfrm flipH="1">
              <a:off x="900000" y="1367999"/>
              <a:ext cx="6661152" cy="491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noProof="0" dirty="0"/>
            </a:p>
          </p:txBody>
        </p:sp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648000"/>
              <a:ext cx="6660000" cy="491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noProof="0" dirty="0"/>
            </a:p>
          </p:txBody>
        </p:sp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 flipH="1">
              <a:off x="1620000" y="1367999"/>
              <a:ext cx="5940000" cy="419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noProof="0" dirty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82070" y="3198783"/>
            <a:ext cx="5603468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1782070" y="2379407"/>
            <a:ext cx="5603468" cy="7416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782070" y="1415008"/>
            <a:ext cx="2243127" cy="96462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>
                <a:solidFill>
                  <a:schemeClr val="accent2"/>
                </a:solidFill>
                <a:latin typeface="Futura Light" pitchFamily="2" charset="0"/>
              </a:defRPr>
            </a:lvl1pPr>
          </a:lstStyle>
          <a:p>
            <a:pPr lvl="0"/>
            <a:r>
              <a:rPr lang="ru-RU" dirty="0" smtClean="0"/>
              <a:t>0.0</a:t>
            </a:r>
            <a:endParaRPr lang="ru-RU" dirty="0"/>
          </a:p>
        </p:txBody>
      </p:sp>
      <p:sp>
        <p:nvSpPr>
          <p:cNvPr id="12" name="Text Box 11" descr="Text Box 11"/>
          <p:cNvSpPr txBox="1">
            <a:spLocks noChangeArrowheads="1"/>
          </p:cNvSpPr>
          <p:nvPr userDrawn="1"/>
        </p:nvSpPr>
        <p:spPr bwMode="auto">
          <a:xfrm>
            <a:off x="911225" y="6470359"/>
            <a:ext cx="2520000" cy="3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Шелл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Эксплорейшн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энд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Продакшн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Юкрейн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Инвестментс</a:t>
            </a:r>
            <a:r>
              <a:rPr lang="ru-RU" sz="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(IV) Б.В.</a:t>
            </a:r>
            <a:endParaRPr lang="ru-RU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6599" y="6470360"/>
            <a:ext cx="266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069" y="6469199"/>
            <a:ext cx="2520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 Box 11" descr="CONFIDENTIAL_TAG_0xFFEE"/>
          <p:cNvSpPr txBox="1">
            <a:spLocks noChangeArrowheads="1"/>
          </p:cNvSpPr>
          <p:nvPr userDrawn="1"/>
        </p:nvSpPr>
        <p:spPr bwMode="auto">
          <a:xfrm>
            <a:off x="6099175" y="6470650"/>
            <a:ext cx="10795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sz="800">
              <a:solidFill>
                <a:schemeClr val="accent2"/>
              </a:solidFill>
              <a:latin typeface="Futura Medium" pitchFamily="2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704" y="1310400"/>
            <a:ext cx="7747176" cy="507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Xx</a:t>
            </a:r>
            <a:endParaRPr lang="ru-RU" dirty="0" smtClean="0"/>
          </a:p>
          <a:p>
            <a:pPr lvl="5"/>
            <a:r>
              <a:rPr lang="ru-RU" dirty="0" err="1" smtClean="0"/>
              <a:t>xx</a:t>
            </a:r>
            <a:endParaRPr lang="ru-RU" dirty="0" smtClean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295253"/>
            <a:ext cx="7700963" cy="419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89" r:id="rId3"/>
    <p:sldLayoutId id="2147483691" r:id="rId4"/>
    <p:sldLayoutId id="2147483667" r:id="rId5"/>
    <p:sldLayoutId id="2147483690" r:id="rId6"/>
    <p:sldLayoutId id="2147483692" r:id="rId7"/>
    <p:sldLayoutId id="2147483694" r:id="rId8"/>
    <p:sldLayoutId id="2147483680" r:id="rId9"/>
    <p:sldLayoutId id="2147483678" r:id="rId10"/>
    <p:sldLayoutId id="2147483679" r:id="rId11"/>
    <p:sldLayoutId id="2147483681" r:id="rId12"/>
    <p:sldLayoutId id="2147483682" r:id="rId13"/>
    <p:sldLayoutId id="2147483683" r:id="rId14"/>
    <p:sldLayoutId id="2147483695" r:id="rId15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4025" indent="-18415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1825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173038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89013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descr="&lt;TITLE&gt;{94,96063,448,3887,110,3029,133,6836}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Результаты оценки состояния экологической и социальной среды на </a:t>
            </a:r>
            <a:r>
              <a:rPr lang="ru-RU" sz="2000" dirty="0" err="1" smtClean="0"/>
              <a:t>Юзовском</a:t>
            </a:r>
            <a:r>
              <a:rPr lang="ru-RU" sz="2000" dirty="0" smtClean="0"/>
              <a:t> лицензионном участке</a:t>
            </a:r>
            <a:endParaRPr lang="ru-RU" sz="2000" dirty="0"/>
          </a:p>
        </p:txBody>
      </p:sp>
      <p:sp>
        <p:nvSpPr>
          <p:cNvPr id="23" name="Subtitle 22" descr="&lt;SUBTITLE&gt;{127,5591,212,5984,224,5039,133,6836}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200" dirty="0" smtClean="0"/>
              <a:t>Международный форум для устойчивого развития бизнеса </a:t>
            </a:r>
            <a:r>
              <a:rPr lang="ru-RU" sz="1200" dirty="0" err="1" smtClean="0"/>
              <a:t>Green</a:t>
            </a:r>
            <a:r>
              <a:rPr lang="ru-RU" sz="1200" dirty="0" smtClean="0"/>
              <a:t> </a:t>
            </a:r>
            <a:r>
              <a:rPr lang="ru-RU" sz="1200" dirty="0" err="1" smtClean="0"/>
              <a:t>Mind</a:t>
            </a:r>
            <a:endParaRPr lang="ru-RU" sz="1200" dirty="0" smtClean="0"/>
          </a:p>
          <a:p>
            <a:r>
              <a:rPr lang="ru-RU" sz="1200" dirty="0" smtClean="0"/>
              <a:t>Киев, 08.10.2014</a:t>
            </a:r>
          </a:p>
          <a:p>
            <a:endParaRPr lang="ru-RU" sz="1200" dirty="0"/>
          </a:p>
        </p:txBody>
      </p:sp>
      <p:sp>
        <p:nvSpPr>
          <p:cNvPr id="24" name="Text Placeholder 23" descr="&lt;NAME&gt;{15,4689,461,2516,425,3946,124,257}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Дмитрий Орел</a:t>
            </a:r>
          </a:p>
        </p:txBody>
      </p:sp>
      <p:sp>
        <p:nvSpPr>
          <p:cNvPr id="25" name="Text Placeholder 24" descr="&lt;ROLE&gt;{15,4689,461,2516,443,1134,124,257}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Специалист по охране окружающей </a:t>
            </a:r>
            <a:r>
              <a:rPr lang="ru-RU" dirty="0" smtClean="0"/>
              <a:t>среды компании «Шелл»</a:t>
            </a:r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4518890" y="2851342"/>
            <a:ext cx="2880000" cy="23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err="1" smtClean="0">
                <a:solidFill>
                  <a:schemeClr val="tx1"/>
                </a:solidFill>
              </a:rPr>
              <a:t>Use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this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area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for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cover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image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ru-RU" sz="1200" dirty="0" err="1" smtClean="0">
                <a:solidFill>
                  <a:schemeClr val="tx1"/>
                </a:solidFill>
              </a:rPr>
              <a:t>height</a:t>
            </a:r>
            <a:r>
              <a:rPr lang="ru-RU" sz="1200" dirty="0" smtClean="0">
                <a:solidFill>
                  <a:schemeClr val="tx1"/>
                </a:solidFill>
              </a:rPr>
              <a:t> 6.5cm, </a:t>
            </a:r>
            <a:r>
              <a:rPr lang="ru-RU" sz="1200" dirty="0" err="1" smtClean="0">
                <a:solidFill>
                  <a:schemeClr val="tx1"/>
                </a:solidFill>
              </a:rPr>
              <a:t>width</a:t>
            </a:r>
            <a:r>
              <a:rPr lang="ru-RU" sz="1200" dirty="0" smtClean="0">
                <a:solidFill>
                  <a:schemeClr val="tx1"/>
                </a:solidFill>
              </a:rPr>
              <a:t> 8cm)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841" y="2851342"/>
            <a:ext cx="2877931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почв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2" t="4032" r="1671" b="1132"/>
          <a:stretch/>
        </p:blipFill>
        <p:spPr bwMode="auto">
          <a:xfrm>
            <a:off x="228607" y="835275"/>
            <a:ext cx="3894992" cy="558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34608" y="764939"/>
            <a:ext cx="4360984" cy="5758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 smtClean="0"/>
              <a:t>Преобладают черноземы обыкновенные </a:t>
            </a:r>
            <a:r>
              <a:rPr lang="ru-RU" sz="1200" dirty="0" err="1" smtClean="0"/>
              <a:t>среднегумусные</a:t>
            </a:r>
            <a:r>
              <a:rPr lang="ru-RU" sz="1200" dirty="0" smtClean="0"/>
              <a:t> (37,39%), дерново-слабоподзолистые песчаные и глинисто-песчаные грунты (19,9%), черноземы обыкновенные </a:t>
            </a:r>
            <a:r>
              <a:rPr lang="ru-RU" sz="1200" dirty="0" err="1" smtClean="0"/>
              <a:t>малогумусные</a:t>
            </a:r>
            <a:r>
              <a:rPr lang="ru-RU" sz="1200" dirty="0" smtClean="0"/>
              <a:t> (5,03%).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/>
              <a:t>Эталонная мощность </a:t>
            </a:r>
            <a:r>
              <a:rPr lang="ru-RU" sz="1200" dirty="0" err="1"/>
              <a:t>гумусированного</a:t>
            </a:r>
            <a:r>
              <a:rPr lang="ru-RU" sz="1200" dirty="0"/>
              <a:t> горизонта дерново-подзолистых почв составляет 33-37 см, черноземов обыкновенных на лессовидных породах – от 77 до 92 см</a:t>
            </a:r>
            <a:r>
              <a:rPr lang="ru-RU" sz="1200" dirty="0" smtClean="0"/>
              <a:t>.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/>
              <a:t>Во всех городах Донецкой области содержание свинца в почвах превышает </a:t>
            </a:r>
            <a:r>
              <a:rPr lang="ru-RU" sz="1200" dirty="0" smtClean="0"/>
              <a:t>нормативы.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/>
              <a:t>Гамма-фон на всей территории </a:t>
            </a:r>
            <a:r>
              <a:rPr lang="ru-RU" sz="1200" dirty="0" err="1"/>
              <a:t>Юзовского</a:t>
            </a:r>
            <a:r>
              <a:rPr lang="ru-RU" sz="1200" dirty="0"/>
              <a:t> лицензионного участка меньше предельно допустимого </a:t>
            </a:r>
            <a:r>
              <a:rPr lang="ru-RU" sz="1200" dirty="0" smtClean="0"/>
              <a:t>уровня согласно НРБУ-97 (</a:t>
            </a:r>
            <a:r>
              <a:rPr lang="ru-RU" sz="1200" dirty="0"/>
              <a:t>14-20 </a:t>
            </a:r>
            <a:r>
              <a:rPr lang="ru-RU" sz="1200" dirty="0" err="1" smtClean="0"/>
              <a:t>мкР</a:t>
            </a:r>
            <a:r>
              <a:rPr lang="ru-RU" sz="1200" dirty="0" smtClean="0"/>
              <a:t>/час)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/>
              <a:t>Суммарная площадь деградированных земель на территории </a:t>
            </a:r>
            <a:r>
              <a:rPr lang="ru-RU" sz="1200" dirty="0" err="1"/>
              <a:t>Юзовского</a:t>
            </a:r>
            <a:r>
              <a:rPr lang="ru-RU" sz="1200" dirty="0"/>
              <a:t> лицензионного участка в пределах Харьковской области составляет 4187 га</a:t>
            </a:r>
            <a:r>
              <a:rPr lang="ru-RU" sz="1200" dirty="0" smtClean="0"/>
              <a:t>.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/>
              <a:t>Наибольшая </a:t>
            </a:r>
            <a:r>
              <a:rPr lang="ru-RU" sz="1200" dirty="0" err="1"/>
              <a:t>эродированность</a:t>
            </a:r>
            <a:r>
              <a:rPr lang="ru-RU" sz="1200" dirty="0"/>
              <a:t> почвенного покрова Донецкой области отмечается в Артемовском, Славянском и </a:t>
            </a:r>
            <a:r>
              <a:rPr lang="ru-RU" sz="1200" dirty="0" err="1"/>
              <a:t>Марьинском</a:t>
            </a:r>
            <a:r>
              <a:rPr lang="ru-RU" sz="1200" dirty="0"/>
              <a:t> районах.</a:t>
            </a: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1901425"/>
              </p:ext>
            </p:extLst>
          </p:nvPr>
        </p:nvGraphicFramePr>
        <p:xfrm>
          <a:off x="4343400" y="2286500"/>
          <a:ext cx="43082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754"/>
                <a:gridCol w="3112477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Уровень загрязнения почв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effectLst/>
                          <a:latin typeface="Book Antiqua"/>
                        </a:rPr>
                        <a:t>Наименование административных районов и населенных пунктов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Book Antiqu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 Antiqua"/>
                        </a:rPr>
                        <a:t>Допустимый</a:t>
                      </a:r>
                      <a:endParaRPr lang="en-US" sz="1100">
                        <a:effectLst/>
                        <a:latin typeface="Book Antiqu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 Antiqua"/>
                        </a:rPr>
                        <a:t>Балаклейский, Барвенковский, Изюмский, Краснолиманский, Славянский, Александровский</a:t>
                      </a:r>
                      <a:endParaRPr lang="en-US" sz="1100">
                        <a:effectLst/>
                        <a:latin typeface="Book Antiqu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 Antiqua"/>
                        </a:rPr>
                        <a:t>Умеренно опасный</a:t>
                      </a:r>
                      <a:endParaRPr lang="en-US" sz="1100">
                        <a:effectLst/>
                        <a:latin typeface="Book Antiqu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 Antiqua"/>
                        </a:rPr>
                        <a:t>города Славянск, Артёмовск, Селидово, Доброполье; Ясиноватский, Марьинский районы</a:t>
                      </a:r>
                      <a:endParaRPr lang="en-US" sz="1100">
                        <a:effectLst/>
                        <a:latin typeface="Book Antiqu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 Antiqua"/>
                        </a:rPr>
                        <a:t>Опасный</a:t>
                      </a:r>
                      <a:endParaRPr lang="en-US" sz="1100">
                        <a:effectLst/>
                        <a:latin typeface="Book Antiqu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Book Antiqua"/>
                        </a:rPr>
                        <a:t>города Дзержинск, Краматорск, Дружковка, Донецк, Макеевка</a:t>
                      </a:r>
                      <a:endParaRPr lang="en-US" sz="1100">
                        <a:effectLst/>
                        <a:latin typeface="Book Antiqu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Чрезвычайно опасный</a:t>
                      </a:r>
                      <a:endParaRPr lang="en-US" sz="11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города Горловка, Енакиево, Константиновка</a:t>
                      </a:r>
                      <a:endParaRPr lang="en-US" sz="11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304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Сейсмичность территории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8" t="2015" r="2070" b="3202"/>
          <a:stretch/>
        </p:blipFill>
        <p:spPr>
          <a:xfrm>
            <a:off x="175850" y="967155"/>
            <a:ext cx="4079631" cy="520504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78572" y="967156"/>
            <a:ext cx="4545624" cy="5460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dirty="0"/>
              <a:t>Территория </a:t>
            </a:r>
            <a:r>
              <a:rPr lang="ru-RU" sz="1400" dirty="0" err="1" smtClean="0"/>
              <a:t>Юзовского</a:t>
            </a:r>
            <a:r>
              <a:rPr lang="ru-RU" sz="1400" dirty="0" smtClean="0"/>
              <a:t> участка находится </a:t>
            </a:r>
            <a:r>
              <a:rPr lang="ru-RU" sz="1400" dirty="0"/>
              <a:t>в пределах </a:t>
            </a:r>
            <a:r>
              <a:rPr lang="ru-RU" sz="1400" dirty="0" err="1"/>
              <a:t>Припятско</a:t>
            </a:r>
            <a:r>
              <a:rPr lang="ru-RU" sz="1400" dirty="0"/>
              <a:t>-Днепровско-Донецкой провинции платформенной части территории </a:t>
            </a:r>
            <a:r>
              <a:rPr lang="ru-RU" sz="1400" dirty="0" smtClean="0"/>
              <a:t>Украины</a:t>
            </a:r>
          </a:p>
          <a:p>
            <a:endParaRPr lang="ru-RU" sz="1400" dirty="0" smtClean="0"/>
          </a:p>
          <a:p>
            <a:r>
              <a:rPr lang="ru-RU" sz="1400" dirty="0"/>
              <a:t>Ближайшие сейсмоопасные области :  </a:t>
            </a:r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Карпатский регион (район </a:t>
            </a:r>
            <a:r>
              <a:rPr lang="ru-RU" sz="1400" dirty="0" err="1"/>
              <a:t>Вранча</a:t>
            </a:r>
            <a:r>
              <a:rPr lang="ru-RU" sz="1400" dirty="0"/>
              <a:t>): 920км,Мmax=8;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Район </a:t>
            </a:r>
            <a:r>
              <a:rPr lang="ru-RU" sz="1400" dirty="0" err="1"/>
              <a:t>Добруджа</a:t>
            </a:r>
            <a:r>
              <a:rPr lang="ru-RU" sz="1400" dirty="0"/>
              <a:t> (</a:t>
            </a:r>
            <a:r>
              <a:rPr lang="ru-RU" sz="1400" dirty="0" err="1"/>
              <a:t>Румыния,Болгария</a:t>
            </a:r>
            <a:r>
              <a:rPr lang="ru-RU" sz="1400" dirty="0"/>
              <a:t>): 762км,Мmax=7;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Крымско-Черноморский регион: 412км,Мmax=7;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Северная Турция: 800–1000 км,  </a:t>
            </a:r>
            <a:r>
              <a:rPr lang="ru-RU" sz="1400" dirty="0" err="1"/>
              <a:t>Мmax</a:t>
            </a:r>
            <a:r>
              <a:rPr lang="ru-RU" sz="1400" dirty="0"/>
              <a:t>=8;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Местные </a:t>
            </a:r>
            <a:r>
              <a:rPr lang="ru-RU" sz="1400" dirty="0" err="1"/>
              <a:t>сейсмогенные</a:t>
            </a:r>
            <a:r>
              <a:rPr lang="ru-RU" sz="1400" dirty="0"/>
              <a:t> структуры: </a:t>
            </a:r>
            <a:r>
              <a:rPr lang="ru-RU" sz="1400" dirty="0" err="1"/>
              <a:t>Мmax</a:t>
            </a:r>
            <a:r>
              <a:rPr lang="ru-RU" sz="1400" dirty="0"/>
              <a:t>=3.0-5.3</a:t>
            </a:r>
            <a:r>
              <a:rPr lang="ru-RU" sz="1400" dirty="0" smtClean="0"/>
              <a:t>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В </a:t>
            </a:r>
            <a:r>
              <a:rPr lang="ru-RU" sz="1400" dirty="0"/>
              <a:t>случае реализации в этих зонах максимально возможных землетрясений, интенсивность сейсмического воздействия на территорию </a:t>
            </a:r>
            <a:r>
              <a:rPr lang="ru-RU" sz="1400" dirty="0" smtClean="0"/>
              <a:t>Юзовского участка </a:t>
            </a:r>
            <a:r>
              <a:rPr lang="ru-RU" sz="1400" dirty="0"/>
              <a:t>будет ниже 4.0-5.0 баллов </a:t>
            </a:r>
            <a:r>
              <a:rPr lang="ru-RU" sz="1400" dirty="0" smtClean="0"/>
              <a:t>и </a:t>
            </a:r>
            <a:r>
              <a:rPr lang="ru-RU" sz="1400" dirty="0"/>
              <a:t>не представляет </a:t>
            </a:r>
            <a:r>
              <a:rPr lang="ru-RU" sz="1400" dirty="0" smtClean="0"/>
              <a:t>опасность для человека.</a:t>
            </a:r>
            <a:endParaRPr lang="en-US" sz="1400" dirty="0"/>
          </a:p>
          <a:p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пределах района исследований в радиусе </a:t>
            </a:r>
            <a:r>
              <a:rPr lang="ru-RU" sz="1400" dirty="0" smtClean="0"/>
              <a:t>150км </a:t>
            </a:r>
            <a:r>
              <a:rPr lang="ru-RU" sz="1400" dirty="0"/>
              <a:t>от центра </a:t>
            </a:r>
            <a:r>
              <a:rPr lang="ru-RU" sz="1400" dirty="0" err="1" smtClean="0"/>
              <a:t>Юзовского</a:t>
            </a:r>
            <a:r>
              <a:rPr lang="ru-RU" sz="1400" dirty="0" smtClean="0"/>
              <a:t> участка </a:t>
            </a:r>
            <a:r>
              <a:rPr lang="ru-RU" sz="1400" dirty="0"/>
              <a:t>выделяется </a:t>
            </a:r>
            <a:r>
              <a:rPr lang="ru-RU" sz="1400" dirty="0" smtClean="0"/>
              <a:t>ряд </a:t>
            </a:r>
            <a:r>
              <a:rPr lang="ru-RU" sz="1400" dirty="0"/>
              <a:t>зон </a:t>
            </a:r>
            <a:r>
              <a:rPr lang="ru-RU" sz="1400" dirty="0" smtClean="0"/>
              <a:t>ВОЗ и </a:t>
            </a:r>
            <a:r>
              <a:rPr lang="ru-RU" sz="1400" dirty="0"/>
              <a:t>сейсмотектонических зон с возможной максимальной магнитудой </a:t>
            </a:r>
            <a:r>
              <a:rPr lang="ru-RU" sz="1400" dirty="0" smtClean="0"/>
              <a:t>3.0 </a:t>
            </a:r>
            <a:r>
              <a:rPr lang="ru-RU" sz="1400" dirty="0"/>
              <a:t>– 4.5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Оценка </a:t>
            </a:r>
            <a:r>
              <a:rPr lang="ru-RU" sz="1400" dirty="0"/>
              <a:t>сейсмической опасности </a:t>
            </a:r>
            <a:r>
              <a:rPr lang="ru-RU" sz="1400" dirty="0" smtClean="0"/>
              <a:t>от </a:t>
            </a:r>
            <a:r>
              <a:rPr lang="ru-RU" sz="1400" dirty="0"/>
              <a:t>этих зон изменяется в интервале 2.1 – 3.75 балла, оставаясь ниже 4-х баллов, что не представляет </a:t>
            </a:r>
            <a:r>
              <a:rPr lang="ru-RU" sz="1400" dirty="0" smtClean="0"/>
              <a:t>опасность для человека.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8428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Флора и фауна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298939" y="887499"/>
            <a:ext cx="55215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111 видов животных включены в Европейский список редких видов </a:t>
            </a:r>
            <a:r>
              <a:rPr lang="ru-RU" sz="1400" dirty="0" smtClean="0"/>
              <a:t>фауны;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77 </a:t>
            </a:r>
            <a:r>
              <a:rPr lang="ru-RU" sz="1400" dirty="0"/>
              <a:t>видов животных занесены в Красную книгу </a:t>
            </a:r>
            <a:r>
              <a:rPr lang="ru-RU" sz="1400" dirty="0" smtClean="0"/>
              <a:t>Украины;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84 </a:t>
            </a:r>
            <a:r>
              <a:rPr lang="ru-RU" sz="1400" dirty="0"/>
              <a:t>вида животных занесены в приложения Бернской конвенции (Конвенция об охране дикой флоры и фауны и природных сред обитания в </a:t>
            </a:r>
            <a:r>
              <a:rPr lang="ru-RU" sz="1400" dirty="0" smtClean="0"/>
              <a:t>Европе)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82 </a:t>
            </a:r>
            <a:r>
              <a:rPr lang="ru-RU" sz="1400" dirty="0"/>
              <a:t>вида занесены в приложения </a:t>
            </a:r>
            <a:r>
              <a:rPr lang="ru-RU" sz="1400" dirty="0" smtClean="0"/>
              <a:t>Конвенции </a:t>
            </a:r>
            <a:r>
              <a:rPr lang="ru-RU" sz="1400" dirty="0"/>
              <a:t>о сохранении мигрирующих видов диких животных (Боннской конвенции, CMS</a:t>
            </a:r>
            <a:r>
              <a:rPr lang="ru-RU" sz="1400" dirty="0" smtClean="0"/>
              <a:t>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36 </a:t>
            </a:r>
            <a:r>
              <a:rPr lang="ru-RU" sz="1400" dirty="0"/>
              <a:t>видов из списка водоплавающих птиц, нуждающихся в охране, в соответствии с Приложением II "Соглашения о сохранении афро-евразийских мигрирующих водоплавающих птиц" (AEWA</a:t>
            </a:r>
            <a:r>
              <a:rPr lang="ru-RU" sz="1400" dirty="0" smtClean="0"/>
              <a:t>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4 </a:t>
            </a:r>
            <a:r>
              <a:rPr lang="ru-RU" sz="1400" dirty="0"/>
              <a:t>вида включены в список Конвенции о международной торговле видами дикой фауны и флоры, находящимися под угрозой уничтожения (CITES</a:t>
            </a:r>
            <a:r>
              <a:rPr lang="ru-RU" sz="1400" dirty="0" smtClean="0"/>
              <a:t>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11 </a:t>
            </a:r>
            <a:r>
              <a:rPr lang="ru-RU" sz="1400" dirty="0"/>
              <a:t>видов животных включены в список редких видов животных регионального </a:t>
            </a:r>
            <a:r>
              <a:rPr lang="ru-RU" sz="1400" dirty="0" smtClean="0"/>
              <a:t>значения.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33 </a:t>
            </a:r>
            <a:r>
              <a:rPr lang="ru-RU" sz="1400" dirty="0" smtClean="0"/>
              <a:t>вида растений </a:t>
            </a:r>
            <a:r>
              <a:rPr lang="ru-RU" sz="1400" dirty="0"/>
              <a:t>включено </a:t>
            </a:r>
            <a:r>
              <a:rPr lang="ru-RU" sz="1400" dirty="0" smtClean="0"/>
              <a:t>в </a:t>
            </a:r>
            <a:r>
              <a:rPr lang="ru-RU" sz="1400" dirty="0"/>
              <a:t>Красную книгу </a:t>
            </a:r>
            <a:r>
              <a:rPr lang="ru-RU" sz="1400" dirty="0" smtClean="0"/>
              <a:t>Украины;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3 вида подпадает </a:t>
            </a:r>
            <a:r>
              <a:rPr lang="ru-RU" sz="1400" dirty="0"/>
              <a:t>под действие Бернской </a:t>
            </a:r>
            <a:r>
              <a:rPr lang="ru-RU" sz="1400" dirty="0" smtClean="0"/>
              <a:t>конвенции;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3 вида </a:t>
            </a:r>
            <a:r>
              <a:rPr lang="ru-RU" sz="1400" dirty="0" smtClean="0"/>
              <a:t>зафиксированы </a:t>
            </a:r>
            <a:r>
              <a:rPr lang="ru-RU" sz="1400" dirty="0"/>
              <a:t>в списке </a:t>
            </a:r>
            <a:r>
              <a:rPr lang="ru-RU" sz="1400" dirty="0" smtClean="0"/>
              <a:t>CITES;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/>
              <a:t>3 вида </a:t>
            </a:r>
            <a:r>
              <a:rPr lang="ru-RU" sz="1400" dirty="0" smtClean="0"/>
              <a:t>включены в </a:t>
            </a:r>
            <a:r>
              <a:rPr lang="ru-RU" sz="1400" dirty="0"/>
              <a:t>Европейский Красный </a:t>
            </a:r>
            <a:r>
              <a:rPr lang="ru-RU" sz="1400" dirty="0" smtClean="0"/>
              <a:t>список;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211 </a:t>
            </a:r>
            <a:r>
              <a:rPr lang="ru-RU" sz="1400" dirty="0"/>
              <a:t>видов занесены в Красную Книгу Донецкой области </a:t>
            </a:r>
          </a:p>
        </p:txBody>
      </p:sp>
      <p:pic>
        <p:nvPicPr>
          <p:cNvPr id="8" name="Picture 7" descr="C:\Users\veronika\Desktop\Биоработа\12401_580_3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656" y="5249589"/>
            <a:ext cx="1198562" cy="106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veronika\Desktop\Биоработа\88925_580_3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78" y="5249589"/>
            <a:ext cx="1331913" cy="106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veronika\Desktop\Биоработа\60150_580_3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06" r="10289"/>
          <a:stretch>
            <a:fillRect/>
          </a:stretch>
        </p:blipFill>
        <p:spPr bwMode="auto">
          <a:xfrm>
            <a:off x="7796237" y="5249588"/>
            <a:ext cx="1031240" cy="106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2" descr="C:\Users\veronika\Desktop\28017_580_3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689" y="966470"/>
            <a:ext cx="1355419" cy="94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 descr="C:\Users\veronika\Desktop\elets-danilevsk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308" y="957678"/>
            <a:ext cx="1420495" cy="9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 descr="C:\Users\veronika\Desktop\06445_580_36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689" y="1949096"/>
            <a:ext cx="1161986" cy="10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 descr="C:\Users\veronika\Desktop\27285_580_36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966" y="1949097"/>
            <a:ext cx="1672797" cy="10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 descr="C:\Users\veronika\Desktop\1263814646_vyxuxol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689" y="3049399"/>
            <a:ext cx="1744540" cy="102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" descr="C:\Users\veronika\Desktop\98989_580_360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22" r="8174"/>
          <a:stretch/>
        </p:blipFill>
        <p:spPr bwMode="auto">
          <a:xfrm>
            <a:off x="7633982" y="3049399"/>
            <a:ext cx="1087990" cy="102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6" descr="C:\Users\veronika\Desktop\1358670531_orel-mogilnik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093" y="4119080"/>
            <a:ext cx="1365211" cy="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 descr="C:\Users\veronika\Desktop\29843_580_36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875" y="4119080"/>
            <a:ext cx="1512680" cy="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503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Природно-заповедный фонд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4352190" y="806675"/>
            <a:ext cx="4730263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Юзовском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лицензионном участке размещено около</a:t>
            </a:r>
            <a:r>
              <a:rPr kumimoji="0" lang="ru-RU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34 объектов природно-заповедного фонда (ПЗФ) общей площадью 520 км</a:t>
            </a:r>
            <a:r>
              <a:rPr kumimoji="0" lang="ru-RU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(6,6 % от общей территории лицензионного участка):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>
                <a:cs typeface="Times New Roman" pitchFamily="18" charset="0"/>
              </a:rPr>
              <a:t>1 Национальный природный парк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>
                <a:cs typeface="Times New Roman" pitchFamily="18" charset="0"/>
              </a:rPr>
              <a:t>1 Украинский природный заповедник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3 региональных ландшафтных парка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>
                <a:cs typeface="Times New Roman" pitchFamily="18" charset="0"/>
              </a:rPr>
              <a:t>6 заповедных ботанических урочищ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3 ландшафтных заказника местного значения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 ботанических заказников </a:t>
            </a: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местного значения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 геологический </a:t>
            </a: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заказник </a:t>
            </a:r>
            <a:r>
              <a:rPr lang="ru-RU" altLang="en-US" sz="1400" dirty="0">
                <a:ea typeface="Calibri" pitchFamily="34" charset="0"/>
                <a:cs typeface="Times New Roman" pitchFamily="18" charset="0"/>
              </a:rPr>
              <a:t>местного </a:t>
            </a: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значения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ru-RU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 энтомологических </a:t>
            </a:r>
            <a:r>
              <a:rPr lang="ru-RU" altLang="en-US" sz="1400" dirty="0">
                <a:ea typeface="Calibri" pitchFamily="34" charset="0"/>
                <a:cs typeface="Times New Roman" pitchFamily="18" charset="0"/>
              </a:rPr>
              <a:t>заказника местного </a:t>
            </a: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значения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 smtClean="0">
                <a:cs typeface="Times New Roman" pitchFamily="18" charset="0"/>
              </a:rPr>
              <a:t>1 п</a:t>
            </a:r>
            <a:r>
              <a:rPr lang="ru-RU" sz="1400" dirty="0" smtClean="0"/>
              <a:t>амятник </a:t>
            </a:r>
            <a:r>
              <a:rPr lang="ru-RU" sz="1400" dirty="0"/>
              <a:t>природы комплексный местного </a:t>
            </a:r>
            <a:r>
              <a:rPr lang="ru-RU" sz="1400" dirty="0" smtClean="0"/>
              <a:t>значения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 smtClean="0">
                <a:cs typeface="Times New Roman" pitchFamily="18" charset="0"/>
              </a:rPr>
              <a:t>3 </a:t>
            </a:r>
            <a:r>
              <a:rPr lang="ru-RU" altLang="en-US" sz="1400" dirty="0" smtClean="0"/>
              <a:t>п</a:t>
            </a:r>
            <a:r>
              <a:rPr lang="ru-RU" sz="1400" dirty="0" smtClean="0"/>
              <a:t>амятника </a:t>
            </a:r>
            <a:r>
              <a:rPr lang="ru-RU" sz="1400" dirty="0"/>
              <a:t>природы </a:t>
            </a:r>
            <a:r>
              <a:rPr lang="ru-RU" sz="1400" dirty="0" smtClean="0"/>
              <a:t>ботанических </a:t>
            </a:r>
            <a:r>
              <a:rPr lang="ru-RU" sz="1400" dirty="0"/>
              <a:t>местного </a:t>
            </a:r>
            <a:r>
              <a:rPr lang="ru-RU" sz="1400" dirty="0" smtClean="0"/>
              <a:t>значения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 smtClean="0">
                <a:cs typeface="Times New Roman" pitchFamily="18" charset="0"/>
              </a:rPr>
              <a:t>1 </a:t>
            </a:r>
            <a:r>
              <a:rPr lang="ru-RU" sz="1400" dirty="0" smtClean="0"/>
              <a:t>памятник </a:t>
            </a:r>
            <a:r>
              <a:rPr lang="ru-RU" sz="1400" dirty="0"/>
              <a:t>природы ландшафтный местного </a:t>
            </a:r>
            <a:r>
              <a:rPr lang="ru-RU" sz="1400" dirty="0" smtClean="0"/>
              <a:t>значения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 smtClean="0">
                <a:cs typeface="Times New Roman" pitchFamily="18" charset="0"/>
              </a:rPr>
              <a:t>1 </a:t>
            </a:r>
            <a:r>
              <a:rPr lang="ru-RU" altLang="en-US" sz="1400" dirty="0"/>
              <a:t>п</a:t>
            </a:r>
            <a:r>
              <a:rPr lang="ru-RU" sz="1400" dirty="0" smtClean="0"/>
              <a:t>амятник </a:t>
            </a:r>
            <a:r>
              <a:rPr lang="ru-RU" sz="1400" dirty="0"/>
              <a:t>природы геологический местного значения</a:t>
            </a:r>
            <a:endParaRPr lang="ru-RU" altLang="en-US" sz="1400" dirty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Площадь водно-болотных угодий составляет 6 317 га (Харьковская область)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en-US" sz="1400" dirty="0"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 err="1" smtClean="0">
                <a:ea typeface="Calibri" pitchFamily="34" charset="0"/>
                <a:cs typeface="Times New Roman" pitchFamily="18" charset="0"/>
              </a:rPr>
              <a:t>Экосети</a:t>
            </a: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 и </a:t>
            </a:r>
            <a:r>
              <a:rPr lang="ru-RU" altLang="en-US" sz="1400" dirty="0" err="1" smtClean="0">
                <a:ea typeface="Calibri" pitchFamily="34" charset="0"/>
                <a:cs typeface="Times New Roman" pitchFamily="18" charset="0"/>
              </a:rPr>
              <a:t>экокоридоры</a:t>
            </a: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 – 174 670 га: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2 государственного значения – 119 430 га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6 местного значения – 55 240 га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>
                <a:ea typeface="Calibri" pitchFamily="34" charset="0"/>
                <a:cs typeface="Times New Roman" pitchFamily="18" charset="0"/>
              </a:rPr>
              <a:t>Наибольшим </a:t>
            </a: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флористическим и фаунистическим </a:t>
            </a:r>
            <a:r>
              <a:rPr lang="ru-RU" altLang="en-US" sz="1400" dirty="0">
                <a:ea typeface="Calibri" pitchFamily="34" charset="0"/>
                <a:cs typeface="Times New Roman" pitchFamily="18" charset="0"/>
              </a:rPr>
              <a:t>разнообразием отличается долина р. С. </a:t>
            </a:r>
            <a:r>
              <a:rPr lang="ru-RU" altLang="en-US" sz="1400" dirty="0" smtClean="0">
                <a:ea typeface="Calibri" pitchFamily="34" charset="0"/>
                <a:cs typeface="Times New Roman" pitchFamily="18" charset="0"/>
              </a:rPr>
              <a:t>Донец </a:t>
            </a:r>
            <a:endParaRPr kumimoji="0" lang="ru-RU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659" y="806675"/>
            <a:ext cx="3859817" cy="5611710"/>
            <a:chOff x="395659" y="806675"/>
            <a:chExt cx="3859817" cy="5611710"/>
          </a:xfrm>
        </p:grpSpPr>
        <p:pic>
          <p:nvPicPr>
            <p:cNvPr id="7" name="Picture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468" t="5855" r="9055" b="22698"/>
            <a:stretch/>
          </p:blipFill>
          <p:spPr bwMode="auto">
            <a:xfrm>
              <a:off x="395659" y="806675"/>
              <a:ext cx="3859817" cy="5611710"/>
            </a:xfrm>
            <a:prstGeom prst="rect">
              <a:avLst/>
            </a:prstGeom>
            <a:ln>
              <a:solidFill>
                <a:schemeClr val="tx1">
                  <a:lumMod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90" y="5014886"/>
              <a:ext cx="1637899" cy="13753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60338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объекты ПЗФ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262067" y="1068704"/>
            <a:ext cx="1268948" cy="1679331"/>
            <a:chOff x="417657" y="878009"/>
            <a:chExt cx="1268948" cy="1679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57" y="878009"/>
              <a:ext cx="1268948" cy="167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96541" y="1311592"/>
              <a:ext cx="714375" cy="311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6666" y="1068704"/>
              <a:ext cx="288132" cy="242887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87" t="9753" r="2937" b="10952"/>
          <a:stretch/>
        </p:blipFill>
        <p:spPr bwMode="auto">
          <a:xfrm>
            <a:off x="272415" y="3856195"/>
            <a:ext cx="4041214" cy="223980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80" t="9894" r="10238" b="7848"/>
          <a:stretch/>
        </p:blipFill>
        <p:spPr bwMode="auto">
          <a:xfrm>
            <a:off x="1655863" y="1068704"/>
            <a:ext cx="2711801" cy="2253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02480" y="1052334"/>
            <a:ext cx="4434840" cy="50958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b="1" dirty="0"/>
              <a:t>Региональный ландшафтный парк «</a:t>
            </a:r>
            <a:r>
              <a:rPr lang="ru-RU" sz="1400" b="1" dirty="0" err="1"/>
              <a:t>Изюмская</a:t>
            </a:r>
            <a:r>
              <a:rPr lang="ru-RU" sz="1400" b="1" dirty="0"/>
              <a:t> Лука</a:t>
            </a:r>
            <a:r>
              <a:rPr lang="ru-RU" sz="1400" b="1" dirty="0" smtClean="0"/>
              <a:t>»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 smtClean="0"/>
              <a:t>Общая площадь – 5002 га: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заповедная зона </a:t>
            </a:r>
            <a:r>
              <a:rPr lang="ru-RU" sz="1400" dirty="0"/>
              <a:t>- 1074,0 га (21,5</a:t>
            </a:r>
            <a:r>
              <a:rPr lang="ru-RU" sz="1400" dirty="0" smtClean="0"/>
              <a:t>%)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зона </a:t>
            </a:r>
            <a:r>
              <a:rPr lang="ru-RU" sz="1400" dirty="0"/>
              <a:t>регулируемой рекреации – 1161,9 га (23,2</a:t>
            </a:r>
            <a:r>
              <a:rPr lang="ru-RU" sz="1400" dirty="0" smtClean="0"/>
              <a:t>%)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хозяйственная зона </a:t>
            </a:r>
            <a:r>
              <a:rPr lang="ru-RU" sz="1400" dirty="0"/>
              <a:t>– 2766,1 га (55,3</a:t>
            </a:r>
            <a:r>
              <a:rPr lang="ru-RU" sz="1400" dirty="0" smtClean="0"/>
              <a:t>%)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 smtClean="0"/>
              <a:t>4 вида позвоночных животных занесены в </a:t>
            </a:r>
            <a:r>
              <a:rPr lang="ru-RU" sz="1400" dirty="0"/>
              <a:t>Европейский Красный </a:t>
            </a:r>
            <a:r>
              <a:rPr lang="ru-RU" sz="1400" dirty="0" smtClean="0"/>
              <a:t>список, 20 в Красную </a:t>
            </a:r>
            <a:r>
              <a:rPr lang="ru-RU" sz="1400" dirty="0"/>
              <a:t>книгу </a:t>
            </a:r>
            <a:r>
              <a:rPr lang="ru-RU" sz="1400" dirty="0" smtClean="0"/>
              <a:t>Украины, 33 в Красные </a:t>
            </a:r>
            <a:r>
              <a:rPr lang="ru-RU" sz="1400" dirty="0"/>
              <a:t>списки Харьковской </a:t>
            </a:r>
            <a:r>
              <a:rPr lang="ru-RU" sz="1400" dirty="0" smtClean="0"/>
              <a:t>области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b="1" dirty="0" smtClean="0"/>
              <a:t>Национальный </a:t>
            </a:r>
            <a:r>
              <a:rPr lang="ru-RU" sz="1400" b="1" dirty="0"/>
              <a:t>природный парк «Святые Горы</a:t>
            </a:r>
            <a:r>
              <a:rPr lang="ru-RU" sz="1400" b="1" dirty="0" smtClean="0"/>
              <a:t>»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/>
              <a:t>Общая площадь – </a:t>
            </a:r>
            <a:r>
              <a:rPr lang="ru-RU" sz="1400" dirty="0" smtClean="0"/>
              <a:t>40689 </a:t>
            </a:r>
            <a:r>
              <a:rPr lang="ru-RU" sz="1400" dirty="0"/>
              <a:t>га: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FF0000"/>
                </a:solidFill>
              </a:rPr>
              <a:t>заповедная зона - </a:t>
            </a:r>
            <a:r>
              <a:rPr lang="ru-RU" sz="1400" dirty="0" smtClean="0">
                <a:solidFill>
                  <a:srgbClr val="FF0000"/>
                </a:solidFill>
              </a:rPr>
              <a:t>8982</a:t>
            </a:r>
            <a:r>
              <a:rPr lang="ru-RU" sz="1400" dirty="0">
                <a:solidFill>
                  <a:srgbClr val="FF0000"/>
                </a:solidFill>
              </a:rPr>
              <a:t> га (</a:t>
            </a:r>
            <a:r>
              <a:rPr lang="ru-RU" sz="1400" dirty="0" smtClean="0">
                <a:solidFill>
                  <a:srgbClr val="FF0000"/>
                </a:solidFill>
              </a:rPr>
              <a:t>22%)</a:t>
            </a:r>
            <a:endParaRPr lang="ru-RU" sz="14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зона регулируемой рекреации – 21075,0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га (51,8%)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70C0"/>
                </a:solidFill>
              </a:rPr>
              <a:t>зона стационарной рекреации - </a:t>
            </a:r>
            <a:r>
              <a:rPr lang="ru-RU" sz="1400" dirty="0">
                <a:solidFill>
                  <a:srgbClr val="0070C0"/>
                </a:solidFill>
              </a:rPr>
              <a:t>1853,0 </a:t>
            </a:r>
            <a:r>
              <a:rPr lang="ru-RU" sz="1400" dirty="0" smtClean="0">
                <a:solidFill>
                  <a:srgbClr val="0070C0"/>
                </a:solidFill>
              </a:rPr>
              <a:t>га (4,5%)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accent6"/>
                </a:solidFill>
              </a:rPr>
              <a:t>хозяйственная </a:t>
            </a:r>
            <a:r>
              <a:rPr lang="ru-RU" sz="1400" dirty="0">
                <a:solidFill>
                  <a:schemeClr val="accent6"/>
                </a:solidFill>
              </a:rPr>
              <a:t>зона – 8779,0 </a:t>
            </a:r>
            <a:r>
              <a:rPr lang="ru-RU" sz="1400" dirty="0" smtClean="0">
                <a:solidFill>
                  <a:schemeClr val="accent6"/>
                </a:solidFill>
              </a:rPr>
              <a:t>га (21,6%)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 smtClean="0"/>
              <a:t>На </a:t>
            </a:r>
            <a:r>
              <a:rPr lang="ru-RU" sz="1400" dirty="0"/>
              <a:t>территории парка живут 256 видов животных, из них 50 занесены в Красную книгу Украины</a:t>
            </a:r>
            <a:r>
              <a:rPr lang="ru-RU" sz="1400" dirty="0" smtClean="0"/>
              <a:t>. Общее </a:t>
            </a:r>
            <a:r>
              <a:rPr lang="ru-RU" sz="1400" dirty="0"/>
              <a:t>количество видов </a:t>
            </a:r>
            <a:r>
              <a:rPr lang="ru-RU" sz="1400" dirty="0" smtClean="0"/>
              <a:t>растений </a:t>
            </a:r>
            <a:r>
              <a:rPr lang="ru-RU" sz="1400" dirty="0"/>
              <a:t>— 943, из них 48 занесены в Красную книгу Украины</a:t>
            </a: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7437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Демографическая ситуация</a:t>
            </a:r>
            <a:endParaRPr lang="ru-R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227183522"/>
              </p:ext>
            </p:extLst>
          </p:nvPr>
        </p:nvGraphicFramePr>
        <p:xfrm>
          <a:off x="253749" y="1090994"/>
          <a:ext cx="4046862" cy="239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392431534"/>
              </p:ext>
            </p:extLst>
          </p:nvPr>
        </p:nvGraphicFramePr>
        <p:xfrm>
          <a:off x="4470596" y="939801"/>
          <a:ext cx="4463562" cy="263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" y="3840480"/>
            <a:ext cx="7985760" cy="2377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/>
              <a:t>Наиболее депрессивная демографическая ситуация характерна для </a:t>
            </a:r>
            <a:r>
              <a:rPr lang="ru-RU" sz="1400" dirty="0" err="1"/>
              <a:t>Барвенковского</a:t>
            </a:r>
            <a:r>
              <a:rPr lang="ru-RU" sz="1400" dirty="0"/>
              <a:t> </a:t>
            </a:r>
            <a:r>
              <a:rPr lang="ru-RU" sz="1400" dirty="0" smtClean="0"/>
              <a:t>района - </a:t>
            </a:r>
            <a:r>
              <a:rPr lang="ru-RU" sz="1400" dirty="0"/>
              <a:t>26% </a:t>
            </a:r>
            <a:r>
              <a:rPr lang="ru-RU" sz="1400" dirty="0" smtClean="0"/>
              <a:t>за 2002-2012 (</a:t>
            </a:r>
            <a:r>
              <a:rPr lang="ru-RU" sz="1400" dirty="0"/>
              <a:t>при </a:t>
            </a:r>
            <a:r>
              <a:rPr lang="ru-RU" sz="1400" dirty="0" err="1"/>
              <a:t>среднеобластном</a:t>
            </a:r>
            <a:r>
              <a:rPr lang="ru-RU" sz="1400" dirty="0"/>
              <a:t> сокращении на 5,8</a:t>
            </a:r>
            <a:r>
              <a:rPr lang="ru-RU" sz="1400" dirty="0" smtClean="0"/>
              <a:t>%).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/>
              <a:t>В половой структуре населения численность женщин повсеместно превышает численность </a:t>
            </a:r>
            <a:r>
              <a:rPr lang="ru-RU" sz="1400" dirty="0" smtClean="0"/>
              <a:t>мужчин (тенденция сокращения разрыва).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/>
              <a:t>Основной вклад в сокращение численности населения практически повсеместно вносит естественная </a:t>
            </a:r>
            <a:r>
              <a:rPr lang="ru-RU" sz="1400" dirty="0" smtClean="0"/>
              <a:t>убыль за исключением: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В </a:t>
            </a:r>
            <a:r>
              <a:rPr lang="ru-RU" sz="1400" dirty="0"/>
              <a:t>Александровском районе естественная и миграционная убыль имеют равный </a:t>
            </a:r>
            <a:r>
              <a:rPr lang="ru-RU" sz="1400" dirty="0" smtClean="0"/>
              <a:t>вес.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В </a:t>
            </a:r>
            <a:r>
              <a:rPr lang="ru-RU" sz="1400" dirty="0" err="1" smtClean="0"/>
              <a:t>Барвенковском</a:t>
            </a:r>
            <a:r>
              <a:rPr lang="ru-RU" sz="1400" dirty="0" smtClean="0"/>
              <a:t> районе в </a:t>
            </a:r>
            <a:r>
              <a:rPr lang="ru-RU" sz="1400" dirty="0"/>
              <a:t>2010 г. вклад механической и естественной убыли был примерно одинаков, </a:t>
            </a:r>
            <a:r>
              <a:rPr lang="ru-RU" sz="1400" dirty="0" smtClean="0"/>
              <a:t>к </a:t>
            </a:r>
            <a:r>
              <a:rPr lang="ru-RU" sz="1400" dirty="0"/>
              <a:t>2013 г. роль миграционного оттока стала более чем в два раза превышать значение естественных причин.</a:t>
            </a: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5869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населения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94" y="787190"/>
            <a:ext cx="8110330" cy="2067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 smtClean="0"/>
              <a:t>Основные причины смертности (2012):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477017295"/>
              </p:ext>
            </p:extLst>
          </p:nvPr>
        </p:nvGraphicFramePr>
        <p:xfrm>
          <a:off x="429372" y="993924"/>
          <a:ext cx="8253452" cy="302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9372" y="3946516"/>
            <a:ext cx="8253452" cy="24940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 smtClean="0"/>
              <a:t>По показателям первичной заболеваемости за 2012 год выделяются: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Александровский р-н – заболеваемость органов дыхания (в </a:t>
            </a:r>
            <a:r>
              <a:rPr lang="ru-RU" sz="1400" dirty="0" smtClean="0">
                <a:solidFill>
                  <a:srgbClr val="C00000"/>
                </a:solidFill>
              </a:rPr>
              <a:t>2,2</a:t>
            </a:r>
            <a:r>
              <a:rPr lang="ru-RU" sz="1400" dirty="0" smtClean="0"/>
              <a:t> раза выше чем в среднем по обл.)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err="1" smtClean="0"/>
              <a:t>Добропольский</a:t>
            </a:r>
            <a:r>
              <a:rPr lang="ru-RU" sz="1400" dirty="0" smtClean="0"/>
              <a:t> р-н – болезни кожно-мышечной системы (в </a:t>
            </a:r>
            <a:r>
              <a:rPr lang="ru-RU" sz="1400" dirty="0" smtClean="0">
                <a:solidFill>
                  <a:srgbClr val="C00000"/>
                </a:solidFill>
              </a:rPr>
              <a:t>2</a:t>
            </a:r>
            <a:r>
              <a:rPr lang="ru-RU" sz="1400" dirty="0" smtClean="0"/>
              <a:t> раза выше </a:t>
            </a:r>
            <a:r>
              <a:rPr lang="ru-RU" sz="1400" dirty="0"/>
              <a:t>чем в среднем по обл</a:t>
            </a:r>
            <a:r>
              <a:rPr lang="ru-RU" sz="1400" dirty="0" smtClean="0"/>
              <a:t>.)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Константиновский р-н – болезни эндокринной системы (</a:t>
            </a:r>
            <a:r>
              <a:rPr lang="ru-RU" sz="1400" dirty="0" smtClean="0">
                <a:solidFill>
                  <a:srgbClr val="C00000"/>
                </a:solidFill>
              </a:rPr>
              <a:t>2</a:t>
            </a:r>
            <a:r>
              <a:rPr lang="ru-RU" sz="1400" dirty="0" smtClean="0"/>
              <a:t>) и систем кровообращения (</a:t>
            </a:r>
            <a:r>
              <a:rPr lang="ru-RU" sz="1400" dirty="0" smtClean="0">
                <a:solidFill>
                  <a:srgbClr val="C00000"/>
                </a:solidFill>
              </a:rPr>
              <a:t>1,12</a:t>
            </a:r>
            <a:r>
              <a:rPr lang="ru-RU" sz="1400" dirty="0" smtClean="0"/>
              <a:t>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г. Красный Лиман – болезни органов пищеварения </a:t>
            </a:r>
            <a:r>
              <a:rPr lang="ru-RU" sz="1400" dirty="0"/>
              <a:t>(</a:t>
            </a:r>
            <a:r>
              <a:rPr lang="ru-RU" sz="1400" dirty="0" smtClean="0">
                <a:solidFill>
                  <a:srgbClr val="C00000"/>
                </a:solidFill>
              </a:rPr>
              <a:t>1,27</a:t>
            </a:r>
            <a:r>
              <a:rPr lang="ru-RU" sz="1400" dirty="0" smtClean="0"/>
              <a:t>) и глазные болезни (</a:t>
            </a:r>
            <a:r>
              <a:rPr lang="ru-RU" sz="1400" dirty="0" smtClean="0">
                <a:solidFill>
                  <a:srgbClr val="C00000"/>
                </a:solidFill>
              </a:rPr>
              <a:t>1,24</a:t>
            </a:r>
            <a:r>
              <a:rPr lang="ru-RU" sz="1400" dirty="0" smtClean="0"/>
              <a:t>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г. Славянск – болезни крови (</a:t>
            </a:r>
            <a:r>
              <a:rPr lang="ru-RU" sz="1400" dirty="0" smtClean="0">
                <a:solidFill>
                  <a:srgbClr val="C00000"/>
                </a:solidFill>
              </a:rPr>
              <a:t>2,15</a:t>
            </a:r>
            <a:r>
              <a:rPr lang="ru-RU" sz="1400" dirty="0" smtClean="0"/>
              <a:t>) и расстройство психики и поведения (</a:t>
            </a:r>
            <a:r>
              <a:rPr lang="ru-RU" sz="1400" dirty="0" smtClean="0">
                <a:solidFill>
                  <a:srgbClr val="C00000"/>
                </a:solidFill>
              </a:rPr>
              <a:t>1,74</a:t>
            </a:r>
            <a:r>
              <a:rPr lang="ru-RU" sz="1400" dirty="0" smtClean="0"/>
              <a:t>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г. Краматорск – болезни кожно-мышечной системы (</a:t>
            </a:r>
            <a:r>
              <a:rPr lang="ru-RU" sz="1400" dirty="0" smtClean="0">
                <a:solidFill>
                  <a:srgbClr val="C00000"/>
                </a:solidFill>
              </a:rPr>
              <a:t>1,53</a:t>
            </a:r>
            <a:r>
              <a:rPr lang="ru-RU" sz="1400" dirty="0" smtClean="0"/>
              <a:t>), органов пищеварения (</a:t>
            </a:r>
            <a:r>
              <a:rPr lang="ru-RU" sz="1400" dirty="0" smtClean="0">
                <a:solidFill>
                  <a:srgbClr val="C00000"/>
                </a:solidFill>
              </a:rPr>
              <a:t>1,16</a:t>
            </a:r>
            <a:r>
              <a:rPr lang="ru-RU" sz="1400" dirty="0" smtClean="0"/>
              <a:t>), органов дыхания (</a:t>
            </a:r>
            <a:r>
              <a:rPr lang="ru-RU" sz="1400" dirty="0" smtClean="0">
                <a:solidFill>
                  <a:srgbClr val="C00000"/>
                </a:solidFill>
              </a:rPr>
              <a:t>1,33</a:t>
            </a:r>
            <a:r>
              <a:rPr lang="ru-RU" sz="1400" dirty="0" smtClean="0"/>
              <a:t>), системы кровообращения (</a:t>
            </a:r>
            <a:r>
              <a:rPr lang="ru-RU" sz="1400" dirty="0" smtClean="0">
                <a:solidFill>
                  <a:srgbClr val="C00000"/>
                </a:solidFill>
              </a:rPr>
              <a:t>1,11</a:t>
            </a:r>
            <a:r>
              <a:rPr lang="ru-RU" sz="1400" dirty="0" smtClean="0"/>
              <a:t>), уха (</a:t>
            </a:r>
            <a:r>
              <a:rPr lang="ru-RU" sz="1400" dirty="0" smtClean="0">
                <a:solidFill>
                  <a:srgbClr val="C00000"/>
                </a:solidFill>
              </a:rPr>
              <a:t>1,71</a:t>
            </a:r>
            <a:r>
              <a:rPr lang="ru-RU" sz="1400" dirty="0" smtClean="0"/>
              <a:t>), нервной системы (</a:t>
            </a:r>
            <a:r>
              <a:rPr lang="ru-RU" sz="1400" dirty="0" smtClean="0">
                <a:solidFill>
                  <a:srgbClr val="C00000"/>
                </a:solidFill>
              </a:rPr>
              <a:t>1,4</a:t>
            </a:r>
            <a:r>
              <a:rPr lang="ru-RU" sz="1400" dirty="0" smtClean="0"/>
              <a:t>), новообразования (</a:t>
            </a:r>
            <a:r>
              <a:rPr lang="ru-RU" sz="1400" dirty="0" smtClean="0">
                <a:solidFill>
                  <a:srgbClr val="C00000"/>
                </a:solidFill>
              </a:rPr>
              <a:t>1,12</a:t>
            </a:r>
            <a:r>
              <a:rPr lang="ru-RU" sz="1400" dirty="0" smtClean="0"/>
              <a:t>) и некоторые инфекционные и паразитарные болезни (</a:t>
            </a:r>
            <a:r>
              <a:rPr lang="ru-RU" sz="1400" dirty="0" smtClean="0">
                <a:solidFill>
                  <a:srgbClr val="C00000"/>
                </a:solidFill>
              </a:rPr>
              <a:t>1,4</a:t>
            </a:r>
            <a:r>
              <a:rPr lang="ru-RU" sz="1400" dirty="0" smtClean="0"/>
              <a:t>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err="1" smtClean="0"/>
              <a:t>Ясиноватский</a:t>
            </a:r>
            <a:r>
              <a:rPr lang="ru-RU" sz="1400" dirty="0" smtClean="0"/>
              <a:t> р-н – болезни нервной системы (</a:t>
            </a:r>
            <a:r>
              <a:rPr lang="ru-RU" sz="1400" dirty="0" smtClean="0">
                <a:solidFill>
                  <a:srgbClr val="C00000"/>
                </a:solidFill>
              </a:rPr>
              <a:t>1,6</a:t>
            </a:r>
            <a:r>
              <a:rPr lang="ru-RU" sz="1400" dirty="0" smtClean="0"/>
              <a:t>)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2868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b="1" dirty="0" smtClean="0"/>
              <a:t>ОПРЕДЕЛЕНИЯ И ПРЕДУПРЕЖДЕНИЯ</a:t>
            </a:r>
            <a:endParaRPr lang="nl-NL" b="1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900112" y="1320800"/>
            <a:ext cx="7781926" cy="50561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800" dirty="0" smtClean="0"/>
              <a:t>Ресурсы: Применение нами термина "ресурсы" в данной презентации включает те объемы нефти и газа, еще не классифицированные Комиссией по ценным бумагам и биржам США (КЦБ) подтвержденными запасами нефти и газа. Ресурсы соответствуют определению 2Р и 2С Ассоциации инженеров нефтегазовой отрасли.</a:t>
            </a:r>
            <a:endParaRPr lang="en-US" sz="800" dirty="0" smtClean="0"/>
          </a:p>
          <a:p>
            <a:r>
              <a:rPr lang="ru-RU" sz="800" dirty="0" smtClean="0"/>
              <a:t>Компании, в которых </a:t>
            </a:r>
            <a:r>
              <a:rPr lang="ru-RU" sz="800" dirty="0" err="1" smtClean="0"/>
              <a:t>Роял</a:t>
            </a:r>
            <a:r>
              <a:rPr lang="ru-RU" sz="800" dirty="0" smtClean="0"/>
              <a:t> </a:t>
            </a:r>
            <a:r>
              <a:rPr lang="ru-RU" sz="800" dirty="0" err="1" smtClean="0"/>
              <a:t>Датч</a:t>
            </a:r>
            <a:r>
              <a:rPr lang="ru-RU" sz="800" dirty="0" smtClean="0"/>
              <a:t> Шелл </a:t>
            </a:r>
            <a:r>
              <a:rPr lang="ru-RU" sz="800" dirty="0" err="1" smtClean="0"/>
              <a:t>плс</a:t>
            </a:r>
            <a:r>
              <a:rPr lang="ru-RU" sz="800" dirty="0" smtClean="0"/>
              <a:t>. прямо или косвенно владеет долями, являются отдельными юридическими лицами. В этой презентации "Шелл", "Группа Шелл" и "</a:t>
            </a:r>
            <a:r>
              <a:rPr lang="ru-RU" sz="800" dirty="0" err="1" smtClean="0"/>
              <a:t>Роял</a:t>
            </a:r>
            <a:r>
              <a:rPr lang="ru-RU" sz="800" dirty="0" smtClean="0"/>
              <a:t> </a:t>
            </a:r>
            <a:r>
              <a:rPr lang="ru-RU" sz="800" dirty="0" err="1" smtClean="0"/>
              <a:t>Датч</a:t>
            </a:r>
            <a:r>
              <a:rPr lang="ru-RU" sz="800" dirty="0" smtClean="0"/>
              <a:t> Шелл" иногда используются для удобства в случаях ссылок на </a:t>
            </a:r>
            <a:r>
              <a:rPr lang="ru-RU" sz="800" dirty="0" err="1" smtClean="0"/>
              <a:t>Роял</a:t>
            </a:r>
            <a:r>
              <a:rPr lang="ru-RU" sz="800" dirty="0" smtClean="0"/>
              <a:t> </a:t>
            </a:r>
            <a:r>
              <a:rPr lang="ru-RU" sz="800" dirty="0" err="1" smtClean="0"/>
              <a:t>Датч</a:t>
            </a:r>
            <a:r>
              <a:rPr lang="ru-RU" sz="800" dirty="0" smtClean="0"/>
              <a:t> Шелл </a:t>
            </a:r>
            <a:r>
              <a:rPr lang="ru-RU" sz="800" dirty="0" err="1" smtClean="0"/>
              <a:t>плс</a:t>
            </a:r>
            <a:r>
              <a:rPr lang="ru-RU" sz="800" dirty="0" smtClean="0"/>
              <a:t> и ее дочерние компании. Аналогично, слова "мы", "нас" и "наше" также используются для ссылки на дочерние компании в целом или тех, кто на них работает. Эти фразы также используются в тех случаях, когда не важно, какая именно компания или компании упоминаются. "Дочерние компании", "Дочерние компании Шелл" и "Компании Шелл" используются в этой презентации для ссылки на компании, которые Шелл прямо или косвенно контролирует или путем владения большинством прав голоса, или путем осуществления контролирующего воздействия. Компании, в которых Шелл имеет значительное влияние, но не контроль, называются "ассоциированными компаниями", а компании, в которых Шелл имеет общий контроль, называются "совместно контролируемые компании". В этой презентации ассоциированные компании и совместно контролируемые компании также называются "долевые инвестиции". Термин "доля Шелл" для удобства используется, чтобы показать прямую и / или косвенную (например доля Шелл в размере 23% в "</a:t>
            </a:r>
            <a:r>
              <a:rPr lang="ru-RU" sz="800" dirty="0" err="1" smtClean="0"/>
              <a:t>Вудсток</a:t>
            </a:r>
            <a:r>
              <a:rPr lang="ru-RU" sz="800" dirty="0" smtClean="0"/>
              <a:t> Петролеум Лтд.") Долю Шелл в совместной деятельности, партнерстве или компании за исключением долей третьих сторон.</a:t>
            </a:r>
            <a:endParaRPr lang="en-US" sz="800" dirty="0" smtClean="0"/>
          </a:p>
          <a:p>
            <a:r>
              <a:rPr lang="ru-RU" sz="800" dirty="0" smtClean="0"/>
              <a:t>В этой презентации содержатся утверждения о перспективах относительно финансовых условий, результатов деятельности и предприятий Шелл и Группы Шелл. Любые утверждения, кроме утверждений относительно исторических фактов, являются или считаются утверждениями о перспективах. Утверждение о перспективах - это утверждение о будущих ожиданиях, основанное на текущих ожиданиях и предположениях управления и включают известные и неизвестные риски и неопределенности, которые могут привести к тому, что фактические результаты, исполнение события существенно отличаться от выраженных или подразумеваемых в утверждении. Утверждение о перспективах включают, среди прочего, утверждение о потенциальной уязвимости Шелл и Группы Шелл перед рыночными рисками и утверждение, выражающие ожидания, надежды, оценки, прогнозы, наметки и предположения управления. Эти утверждения о перспективах отмечаются использованием терминов и фраз вроде "ожидать", "надеяться", "можно", "оценивать", "ожидать", "цели", намереваться ", планировать", "возможно","проект", "риски", "искать", "следует", "цель" и подобные термины и фразы. Есть много факторов, которые могут влиять на будущие операции Шелл и Группы Шелл и существенно отличаться от выраженных или подразумеваемых в утверждении, включенном в этой презентации, в том числе (без ограничения): (а) колебания цены на сырую нефть и природный газ; ( </a:t>
            </a:r>
            <a:r>
              <a:rPr lang="ru-RU" sz="800" dirty="0" err="1" smtClean="0"/>
              <a:t>b</a:t>
            </a:r>
            <a:r>
              <a:rPr lang="ru-RU" sz="800" dirty="0" smtClean="0"/>
              <a:t>) изменения требований к продуктам Шелл, (</a:t>
            </a:r>
            <a:r>
              <a:rPr lang="ru-RU" sz="800" dirty="0" err="1" smtClean="0"/>
              <a:t>c</a:t>
            </a:r>
            <a:r>
              <a:rPr lang="ru-RU" sz="800" dirty="0" smtClean="0"/>
              <a:t>) валютные колебания, (</a:t>
            </a:r>
            <a:r>
              <a:rPr lang="ru-RU" sz="800" dirty="0" err="1" smtClean="0"/>
              <a:t>d</a:t>
            </a:r>
            <a:r>
              <a:rPr lang="ru-RU" sz="800" dirty="0" smtClean="0"/>
              <a:t>) результаты бурения и добычи, (</a:t>
            </a:r>
            <a:r>
              <a:rPr lang="ru-RU" sz="800" dirty="0" err="1" smtClean="0"/>
              <a:t>e</a:t>
            </a:r>
            <a:r>
              <a:rPr lang="ru-RU" sz="800" dirty="0" smtClean="0"/>
              <a:t>) оценки ресурсов; (</a:t>
            </a:r>
            <a:r>
              <a:rPr lang="ru-RU" sz="800" dirty="0" err="1" smtClean="0"/>
              <a:t>f</a:t>
            </a:r>
            <a:r>
              <a:rPr lang="ru-RU" sz="800" dirty="0" smtClean="0"/>
              <a:t>) потери части рынка и конкуренция в отрасли; (</a:t>
            </a:r>
            <a:r>
              <a:rPr lang="ru-RU" sz="800" dirty="0" err="1" smtClean="0"/>
              <a:t>g</a:t>
            </a:r>
            <a:r>
              <a:rPr lang="ru-RU" sz="800" dirty="0" smtClean="0"/>
              <a:t>) риски, связанные с окружающей средой и физические риски, (</a:t>
            </a:r>
            <a:r>
              <a:rPr lang="ru-RU" sz="800" dirty="0" err="1" smtClean="0"/>
              <a:t>h</a:t>
            </a:r>
            <a:r>
              <a:rPr lang="ru-RU" sz="800" dirty="0" smtClean="0"/>
              <a:t>) риски, связанные с определением потенциальных объектов и целей для приобретения, а также успешные переговоры и осуществления таких операций; (</a:t>
            </a:r>
            <a:r>
              <a:rPr lang="ru-RU" sz="800" dirty="0" err="1" smtClean="0"/>
              <a:t>i</a:t>
            </a:r>
            <a:r>
              <a:rPr lang="ru-RU" sz="800" dirty="0" smtClean="0"/>
              <a:t>) риск осуществления деятельности в развивающихся странах и странах, к которым применены международные санкции; (</a:t>
            </a:r>
            <a:r>
              <a:rPr lang="ru-RU" sz="800" dirty="0" err="1" smtClean="0"/>
              <a:t>j</a:t>
            </a:r>
            <a:r>
              <a:rPr lang="ru-RU" sz="800" dirty="0" smtClean="0"/>
              <a:t>) законодательные, фискальные и регулятивные разработки, в том числе регулятивные меры, направленные на климатические изменения; (</a:t>
            </a:r>
            <a:r>
              <a:rPr lang="ru-RU" sz="800" dirty="0" err="1" smtClean="0"/>
              <a:t>k</a:t>
            </a:r>
            <a:r>
              <a:rPr lang="ru-RU" sz="800" dirty="0" smtClean="0"/>
              <a:t>) экономические и финансовые рыночные условия в разных странах и регионах; (</a:t>
            </a:r>
            <a:r>
              <a:rPr lang="ru-RU" sz="800" dirty="0" err="1" smtClean="0"/>
              <a:t>l</a:t>
            </a:r>
            <a:r>
              <a:rPr lang="ru-RU" sz="800" dirty="0" smtClean="0"/>
              <a:t>) политические риски, в т.ч. риски отчуждения и изменения условий и положений контрактов с государственными компаниями, задержки или продвижение вперед относительно утверждения проектов и задержки с возмещением общих расходов, и (</a:t>
            </a:r>
            <a:r>
              <a:rPr lang="ru-RU" sz="800" dirty="0" err="1" smtClean="0"/>
              <a:t>m</a:t>
            </a:r>
            <a:r>
              <a:rPr lang="ru-RU" sz="800" dirty="0" smtClean="0"/>
              <a:t>) изменения условий торговли. Любые утверждения о перспективах, которые содержатся в этой презентации, квалифицируются как предупредительные утверждения, упоминаемые или на которые ссылаются в этом разделе. Читатели не должны слишком полагаться на эти утверждения о перспективах. Дополнительные факторы, которые могут повлиять на будущие результаты, содержащиеся в отчете Шелл 20-F за год, закончившийся 31 декабря 2011г. (см. </a:t>
            </a:r>
            <a:r>
              <a:rPr lang="ru-RU" sz="800" dirty="0" err="1" smtClean="0"/>
              <a:t>www.shell.com</a:t>
            </a:r>
            <a:r>
              <a:rPr lang="ru-RU" sz="800" dirty="0" smtClean="0"/>
              <a:t> / </a:t>
            </a:r>
            <a:r>
              <a:rPr lang="ru-RU" sz="800" dirty="0" err="1" smtClean="0"/>
              <a:t>investor</a:t>
            </a:r>
            <a:r>
              <a:rPr lang="ru-RU" sz="800" dirty="0" smtClean="0"/>
              <a:t> и </a:t>
            </a:r>
            <a:r>
              <a:rPr lang="ru-RU" sz="800" dirty="0" err="1" smtClean="0"/>
              <a:t>www.sec.gov</a:t>
            </a:r>
            <a:r>
              <a:rPr lang="ru-RU" sz="800" dirty="0" smtClean="0"/>
              <a:t>) Читатель также должен учитывать эти факторы. Что-нибудь, упомянутое в любом утверждение о перспективах, является действующим на дату этой презентации </a:t>
            </a:r>
            <a:r>
              <a:rPr lang="ru-RU" sz="800" dirty="0" smtClean="0"/>
              <a:t> 8 октября 2014 г. </a:t>
            </a:r>
            <a:r>
              <a:rPr lang="ru-RU" sz="800" dirty="0" smtClean="0"/>
              <a:t>Ни Шелл, ни ее дочерние компании, ни Группа Шелл не принимают на себя обязательство публично обновлять или проверять любые утверждения о перспективах, учитывая новую информацию, будущие события или иную информацию. В свете этих рисков, результаты могут существенно отличаться от заявленных, допущенных или о которых можно сделать логический вывод из любого утверждения о перспективах, содержащихся в этой презентации.</a:t>
            </a:r>
            <a:endParaRPr lang="en-US" sz="800" dirty="0" smtClean="0"/>
          </a:p>
          <a:p>
            <a:r>
              <a:rPr lang="ru-RU" sz="800" dirty="0" smtClean="0"/>
              <a:t>В этой презентации Шелл были использованы определенные термины, напр. ресурсы, которые КЦБ строго запрещает Шелл включать в документах, подаваемые Шелл в КЦП. Инвесторам из США настоятельно рекомендуется разместить в отчете Шелл 20-F файл № 1-32575, доступен на сайте КЦБ </a:t>
            </a:r>
            <a:r>
              <a:rPr lang="ru-RU" sz="800" dirty="0" err="1" smtClean="0"/>
              <a:t>www.sec.gov</a:t>
            </a:r>
            <a:r>
              <a:rPr lang="ru-RU" sz="800" dirty="0" smtClean="0"/>
              <a:t>. Кроме того, эти формы можно получить непосредственно от КЦБ, позвонив по телефону 1-800-SEC-0330.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1457" y="925802"/>
            <a:ext cx="4764603" cy="5387537"/>
          </a:xfrm>
        </p:spPr>
        <p:txBody>
          <a:bodyPr/>
          <a:lstStyle/>
          <a:p>
            <a:r>
              <a:rPr lang="ru-RU" sz="1400" dirty="0" smtClean="0"/>
              <a:t>Обязательство согласно СРП:</a:t>
            </a:r>
            <a:endParaRPr lang="ru-RU" sz="1400" dirty="0" smtClean="0"/>
          </a:p>
          <a:p>
            <a:pPr lvl="1"/>
            <a:r>
              <a:rPr lang="ru-RU" sz="1400" dirty="0" smtClean="0"/>
              <a:t>До начала какой-либо нефтегазовой деятельности провести оценку фонового состояния участка;</a:t>
            </a:r>
          </a:p>
          <a:p>
            <a:pPr lvl="1"/>
            <a:r>
              <a:rPr lang="ru-RU" sz="1400" dirty="0" smtClean="0"/>
              <a:t>Объемы, сроки и порядок проведения фонового состояния определяются Оператором и утверждаются </a:t>
            </a:r>
            <a:r>
              <a:rPr lang="ru-RU" sz="1400" dirty="0" smtClean="0"/>
              <a:t>Министерством </a:t>
            </a:r>
            <a:r>
              <a:rPr lang="ru-RU" sz="1400" dirty="0" smtClean="0"/>
              <a:t>экологии и природных ресурсов Украины;</a:t>
            </a:r>
          </a:p>
          <a:p>
            <a:pPr lvl="1"/>
            <a:r>
              <a:rPr lang="ru-RU" sz="1400" dirty="0" smtClean="0"/>
              <a:t>Исследование фонового состояния проводится компетентным подрядчиком с международной репутацией</a:t>
            </a:r>
          </a:p>
          <a:p>
            <a:pPr marL="0" lvl="1" indent="0">
              <a:buNone/>
            </a:pPr>
            <a:r>
              <a:rPr lang="ru-RU" sz="1400" dirty="0" smtClean="0"/>
              <a:t>Цели исследования:</a:t>
            </a:r>
          </a:p>
          <a:p>
            <a:pPr lvl="1"/>
            <a:r>
              <a:rPr lang="ru-RU" sz="1400" dirty="0" smtClean="0"/>
              <a:t>Определить </a:t>
            </a:r>
            <a:r>
              <a:rPr lang="ru-RU" sz="1400" dirty="0"/>
              <a:t>состояние окружающей, социальной среды и здоровья населения до начала каких-либо работ, связанных с разведкой или добычей </a:t>
            </a:r>
            <a:r>
              <a:rPr lang="ru-RU" sz="1400" dirty="0" smtClean="0"/>
              <a:t>углеводородов;</a:t>
            </a:r>
            <a:endParaRPr lang="ru-RU" sz="1400" dirty="0" smtClean="0"/>
          </a:p>
          <a:p>
            <a:pPr lvl="1"/>
            <a:r>
              <a:rPr lang="ru-RU" sz="1400" dirty="0" smtClean="0"/>
              <a:t>О</a:t>
            </a:r>
            <a:r>
              <a:rPr lang="ru-RU" sz="1400" dirty="0" smtClean="0"/>
              <a:t>пределить </a:t>
            </a:r>
            <a:r>
              <a:rPr lang="ru-RU" sz="1400" dirty="0" smtClean="0"/>
              <a:t>чувствительные </a:t>
            </a:r>
            <a:r>
              <a:rPr lang="ru-RU" sz="1400" dirty="0"/>
              <a:t>к изменениям объекты на исследуемой территории и наличие пробелов в имеющихся документальных данных о </a:t>
            </a:r>
            <a:r>
              <a:rPr lang="ru-RU" sz="1400" dirty="0" smtClean="0"/>
              <a:t>состоянии окружающей </a:t>
            </a:r>
            <a:r>
              <a:rPr lang="ru-RU" sz="1400" dirty="0"/>
              <a:t>среды</a:t>
            </a:r>
            <a:r>
              <a:rPr lang="ru-RU" sz="1400" dirty="0" smtClean="0"/>
              <a:t>;</a:t>
            </a:r>
          </a:p>
          <a:p>
            <a:pPr lvl="1"/>
            <a:r>
              <a:rPr lang="ru-RU" sz="1400" dirty="0" smtClean="0"/>
              <a:t>С</a:t>
            </a:r>
            <a:r>
              <a:rPr lang="ru-RU" sz="1400" dirty="0" smtClean="0"/>
              <a:t>оздать </a:t>
            </a:r>
            <a:r>
              <a:rPr lang="ru-RU" sz="1400" dirty="0" smtClean="0"/>
              <a:t>к</a:t>
            </a:r>
            <a:r>
              <a:rPr lang="ru-RU" sz="1400" dirty="0" smtClean="0"/>
              <a:t>артографическую </a:t>
            </a:r>
            <a:r>
              <a:rPr lang="ru-RU" sz="1400" dirty="0" smtClean="0"/>
              <a:t>геоинформационную базу </a:t>
            </a:r>
            <a:r>
              <a:rPr lang="ru-RU" sz="1400" dirty="0" smtClean="0"/>
              <a:t>данных </a:t>
            </a:r>
            <a:r>
              <a:rPr lang="ru-RU" sz="1400" dirty="0" smtClean="0"/>
              <a:t>с </a:t>
            </a:r>
            <a:r>
              <a:rPr lang="ru-RU" sz="1400" dirty="0"/>
              <a:t>нанесенными экологическими и социальными объектами и </a:t>
            </a:r>
            <a:r>
              <a:rPr lang="ru-RU" sz="1400" dirty="0" smtClean="0"/>
              <a:t>инфраструктурой.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83949" y="6470360"/>
            <a:ext cx="900765" cy="23100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08 Октября 2014</a:t>
            </a:r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406599" y="6470360"/>
            <a:ext cx="266673" cy="169277"/>
          </a:xfrm>
          <a:prstGeom prst="rect">
            <a:avLst/>
          </a:prstGeom>
        </p:spPr>
        <p:txBody>
          <a:bodyPr/>
          <a:lstStyle/>
          <a:p>
            <a:fld id="{D32BAE6A-B452-4007-8177-56DD051636F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3854118" y="6470360"/>
            <a:ext cx="2161652" cy="307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781" y="990020"/>
            <a:ext cx="3473118" cy="51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исследований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370186" y="1004464"/>
            <a:ext cx="4201818" cy="497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850" indent="-180975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173038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013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Экологические исследования:</a:t>
            </a:r>
            <a:endParaRPr lang="ru-RU" sz="1400" dirty="0"/>
          </a:p>
          <a:p>
            <a:pPr lvl="1"/>
            <a:r>
              <a:rPr lang="ru-RU" sz="1400" dirty="0" smtClean="0"/>
              <a:t>Гидрогеологическая оценка территории</a:t>
            </a:r>
          </a:p>
          <a:p>
            <a:pPr lvl="1"/>
            <a:r>
              <a:rPr lang="ru-RU" sz="1400" dirty="0" smtClean="0"/>
              <a:t>Гидрологическая характеристика водных объектов</a:t>
            </a:r>
          </a:p>
          <a:p>
            <a:pPr lvl="1"/>
            <a:r>
              <a:rPr lang="ru-RU" sz="1400" dirty="0" smtClean="0"/>
              <a:t>Климатическая характеристика</a:t>
            </a:r>
          </a:p>
          <a:p>
            <a:pPr lvl="1"/>
            <a:r>
              <a:rPr lang="ru-RU" sz="1400" dirty="0" smtClean="0"/>
              <a:t>Состояние загрязнения поверхностных вод и источники загрязнения</a:t>
            </a:r>
          </a:p>
          <a:p>
            <a:pPr lvl="1"/>
            <a:r>
              <a:rPr lang="ru-RU" sz="1400" dirty="0" smtClean="0"/>
              <a:t>Шумовая характеристика территории</a:t>
            </a:r>
          </a:p>
          <a:p>
            <a:pPr lvl="1"/>
            <a:r>
              <a:rPr lang="ru-RU" sz="1400" dirty="0" smtClean="0"/>
              <a:t>Состояние загрязнения атмосферного воздуха и источники загрязнения</a:t>
            </a:r>
          </a:p>
          <a:p>
            <a:pPr lvl="1"/>
            <a:r>
              <a:rPr lang="ru-RU" sz="1400" dirty="0" smtClean="0"/>
              <a:t>Характеристика почв (типы, плодородность, загрязнение)</a:t>
            </a:r>
          </a:p>
          <a:p>
            <a:pPr lvl="1"/>
            <a:r>
              <a:rPr lang="ru-RU" sz="1400" dirty="0" smtClean="0"/>
              <a:t>Оценка сейсмичности территории</a:t>
            </a:r>
          </a:p>
          <a:p>
            <a:pPr lvl="1"/>
            <a:r>
              <a:rPr lang="ru-RU" sz="1400" dirty="0" smtClean="0"/>
              <a:t>Характеристика флоры и фауны, природоохранные территории</a:t>
            </a:r>
          </a:p>
          <a:p>
            <a:pPr lvl="1"/>
            <a:r>
              <a:rPr lang="ru-RU" sz="1400" dirty="0" smtClean="0"/>
              <a:t>Расположение объектов, накладывающих ограничения на проведение геологоразведки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696012" y="1004464"/>
            <a:ext cx="3973203" cy="48072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850" indent="-180975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173038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013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400" dirty="0" smtClean="0"/>
              <a:t>Социальные исследования:</a:t>
            </a:r>
          </a:p>
          <a:p>
            <a:pPr lvl="1"/>
            <a:r>
              <a:rPr lang="ru-RU" sz="1400" dirty="0" smtClean="0"/>
              <a:t>Демографическая структура</a:t>
            </a:r>
          </a:p>
          <a:p>
            <a:pPr lvl="1"/>
            <a:r>
              <a:rPr lang="ru-RU" sz="1400" dirty="0" smtClean="0"/>
              <a:t>Состояние здоровья населения и структура здравоохранения</a:t>
            </a:r>
          </a:p>
          <a:p>
            <a:pPr lvl="1"/>
            <a:r>
              <a:rPr lang="ru-RU" sz="1400" dirty="0" smtClean="0"/>
              <a:t>Хозяйственная деятельность: промышленность, с/х, инвестиции, услуги</a:t>
            </a:r>
          </a:p>
          <a:p>
            <a:pPr lvl="1"/>
            <a:r>
              <a:rPr lang="ru-RU" sz="1400" dirty="0" smtClean="0"/>
              <a:t>Использование природных ресурсов</a:t>
            </a:r>
          </a:p>
          <a:p>
            <a:pPr lvl="1"/>
            <a:r>
              <a:rPr lang="ru-RU" sz="1400" dirty="0" smtClean="0"/>
              <a:t>Социальная инфраструктура</a:t>
            </a:r>
          </a:p>
          <a:p>
            <a:pPr lvl="1"/>
            <a:r>
              <a:rPr lang="ru-RU" sz="1400" dirty="0" smtClean="0"/>
              <a:t>Рынок труда</a:t>
            </a:r>
          </a:p>
          <a:p>
            <a:pPr lvl="1"/>
            <a:r>
              <a:rPr lang="ru-RU" sz="1400" dirty="0" smtClean="0"/>
              <a:t>Транспортная инфраструктура</a:t>
            </a:r>
          </a:p>
          <a:p>
            <a:pPr lvl="1"/>
            <a:r>
              <a:rPr lang="ru-RU" sz="1400" dirty="0" smtClean="0"/>
              <a:t>Водоснабжение и водоотведение</a:t>
            </a:r>
          </a:p>
          <a:p>
            <a:pPr lvl="1"/>
            <a:r>
              <a:rPr lang="ru-RU" sz="1400" dirty="0" smtClean="0"/>
              <a:t>Трубопроводный транспорт</a:t>
            </a:r>
          </a:p>
          <a:p>
            <a:pPr lvl="1"/>
            <a:r>
              <a:rPr lang="ru-RU" sz="1400" dirty="0" smtClean="0"/>
              <a:t>Археологические объекты и культурное наследие</a:t>
            </a:r>
          </a:p>
          <a:p>
            <a:pPr lvl="1"/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646897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исследований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897" y="971550"/>
            <a:ext cx="1024304" cy="12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717" y="2476489"/>
            <a:ext cx="2690446" cy="698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Украинский научно-исследовательский институт экологических проблем (</a:t>
            </a:r>
            <a:r>
              <a:rPr lang="ru-RU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УкрНИИЭП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4411" y="2685120"/>
            <a:ext cx="2725616" cy="489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Донецкий экологический институт (ДЭИ)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252" t="2966"/>
          <a:stretch>
            <a:fillRect/>
          </a:stretch>
        </p:blipFill>
        <p:spPr bwMode="auto">
          <a:xfrm>
            <a:off x="595690" y="898024"/>
            <a:ext cx="1359554" cy="144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3949" t="1026"/>
          <a:stretch>
            <a:fillRect/>
          </a:stretch>
        </p:blipFill>
        <p:spPr bwMode="auto">
          <a:xfrm>
            <a:off x="6919546" y="810102"/>
            <a:ext cx="1658222" cy="182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272558" y="4161829"/>
            <a:ext cx="4341203" cy="1931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850" indent="-180975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173038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013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ru-RU" sz="1050" dirty="0"/>
              <a:t>Харьковский региональный центр по </a:t>
            </a:r>
            <a:r>
              <a:rPr lang="ru-RU" sz="1050" dirty="0" smtClean="0"/>
              <a:t>гидрометеорологии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Главное управление </a:t>
            </a:r>
            <a:r>
              <a:rPr lang="ru-RU" sz="1050" dirty="0" err="1"/>
              <a:t>Госсанэпидемслужбы</a:t>
            </a:r>
            <a:r>
              <a:rPr lang="ru-RU" sz="1050" dirty="0"/>
              <a:t> Харьковской </a:t>
            </a:r>
            <a:r>
              <a:rPr lang="ru-RU" sz="1050" dirty="0" err="1" smtClean="0"/>
              <a:t>обл</a:t>
            </a:r>
            <a:endParaRPr lang="ru-RU" sz="1050" dirty="0" smtClean="0"/>
          </a:p>
          <a:p>
            <a:pPr lvl="1">
              <a:lnSpc>
                <a:spcPct val="100000"/>
              </a:lnSpc>
            </a:pPr>
            <a:r>
              <a:rPr lang="ru-RU" sz="1050" dirty="0"/>
              <a:t>Государственная экологическая инспекция в Харьковской </a:t>
            </a:r>
            <a:r>
              <a:rPr lang="ru-RU" sz="1050" dirty="0" smtClean="0"/>
              <a:t>области</a:t>
            </a:r>
          </a:p>
          <a:p>
            <a:pPr lvl="1">
              <a:lnSpc>
                <a:spcPct val="100000"/>
              </a:lnSpc>
            </a:pPr>
            <a:r>
              <a:rPr lang="ru-RU" sz="1050" dirty="0" smtClean="0"/>
              <a:t>Департамент </a:t>
            </a:r>
            <a:r>
              <a:rPr lang="ru-RU" sz="1050" dirty="0"/>
              <a:t>экологии и природных ресурсов </a:t>
            </a:r>
            <a:r>
              <a:rPr lang="ru-RU" sz="1050" dirty="0" smtClean="0"/>
              <a:t>ОГА Харьковской обл.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Главное управление статистики </a:t>
            </a:r>
            <a:r>
              <a:rPr lang="ru-RU" sz="1050" dirty="0" smtClean="0"/>
              <a:t>Харьковской ОГА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Институт почвоведения и агрохимии НАН </a:t>
            </a:r>
            <a:r>
              <a:rPr lang="ru-RU" sz="1050" dirty="0" smtClean="0"/>
              <a:t>Украины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Главное управление </a:t>
            </a:r>
            <a:r>
              <a:rPr lang="ru-RU" sz="1050" dirty="0" err="1"/>
              <a:t>Госземагентства</a:t>
            </a:r>
            <a:r>
              <a:rPr lang="ru-RU" sz="1050" dirty="0"/>
              <a:t> в Харьковской  </a:t>
            </a:r>
            <a:r>
              <a:rPr lang="ru-RU" sz="1050" dirty="0" smtClean="0"/>
              <a:t>области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Департамент агропромышленного </a:t>
            </a:r>
            <a:r>
              <a:rPr lang="ru-RU" sz="1050" dirty="0" smtClean="0"/>
              <a:t>развития</a:t>
            </a:r>
            <a:r>
              <a:rPr lang="ru-RU" sz="1050" dirty="0"/>
              <a:t> </a:t>
            </a:r>
            <a:r>
              <a:rPr lang="ru-RU" sz="1050" dirty="0" smtClean="0"/>
              <a:t>Харьковской ОГА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Исполкомы местных советов, районные </a:t>
            </a:r>
            <a:r>
              <a:rPr lang="ru-RU" sz="1050" dirty="0" err="1" smtClean="0"/>
              <a:t>госадминистрации</a:t>
            </a:r>
            <a:endParaRPr lang="ru-RU" sz="1050" dirty="0" smtClean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 lvl="1">
              <a:lnSpc>
                <a:spcPct val="100000"/>
              </a:lnSpc>
            </a:pPr>
            <a:endParaRPr lang="en-US" sz="1050" dirty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>
              <a:lnSpc>
                <a:spcPct val="100000"/>
              </a:lnSpc>
            </a:pPr>
            <a:endParaRPr lang="ru-RU" sz="1050" dirty="0" smtClean="0"/>
          </a:p>
          <a:p>
            <a:pPr>
              <a:lnSpc>
                <a:spcPct val="100000"/>
              </a:lnSpc>
            </a:pPr>
            <a:endParaRPr lang="ru-RU" sz="1050" dirty="0"/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4772017" y="4153032"/>
            <a:ext cx="4201818" cy="2124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850" indent="-180975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25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173038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9013" indent="-177800" algn="l" defTabSz="26828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</a:pPr>
            <a:r>
              <a:rPr lang="ru-RU" sz="1050" dirty="0" smtClean="0"/>
              <a:t>Донецкий региональный </a:t>
            </a:r>
            <a:r>
              <a:rPr lang="ru-RU" sz="1050" dirty="0"/>
              <a:t>центр по </a:t>
            </a:r>
            <a:r>
              <a:rPr lang="ru-RU" sz="1050" dirty="0" smtClean="0"/>
              <a:t>гидрометеорологии</a:t>
            </a:r>
          </a:p>
          <a:p>
            <a:pPr lvl="1">
              <a:lnSpc>
                <a:spcPct val="100000"/>
              </a:lnSpc>
            </a:pPr>
            <a:r>
              <a:rPr lang="ru-RU" sz="1050" dirty="0" smtClean="0"/>
              <a:t>Главное управление </a:t>
            </a:r>
            <a:r>
              <a:rPr lang="ru-RU" sz="1050" dirty="0" err="1" smtClean="0"/>
              <a:t>Госсанэпидемслужбы</a:t>
            </a:r>
            <a:r>
              <a:rPr lang="ru-RU" sz="1050" dirty="0" smtClean="0"/>
              <a:t> Донецкой </a:t>
            </a:r>
            <a:r>
              <a:rPr lang="ru-RU" sz="1050" dirty="0" err="1" smtClean="0"/>
              <a:t>обл</a:t>
            </a:r>
            <a:endParaRPr lang="ru-RU" sz="1050" dirty="0" smtClean="0"/>
          </a:p>
          <a:p>
            <a:pPr lvl="1">
              <a:lnSpc>
                <a:spcPct val="100000"/>
              </a:lnSpc>
            </a:pPr>
            <a:r>
              <a:rPr lang="ru-RU" sz="1050" dirty="0" smtClean="0"/>
              <a:t>Государственная экологическая инспекция в Донецкой области</a:t>
            </a:r>
          </a:p>
          <a:p>
            <a:pPr lvl="1">
              <a:lnSpc>
                <a:spcPct val="100000"/>
              </a:lnSpc>
            </a:pPr>
            <a:r>
              <a:rPr lang="ru-RU" sz="1050" dirty="0" err="1"/>
              <a:t>Северско</a:t>
            </a:r>
            <a:r>
              <a:rPr lang="ru-RU" sz="1050" dirty="0"/>
              <a:t>-Донецкое бассейновое управление водных ресурсов</a:t>
            </a:r>
          </a:p>
          <a:p>
            <a:pPr lvl="1">
              <a:lnSpc>
                <a:spcPct val="100000"/>
              </a:lnSpc>
            </a:pPr>
            <a:r>
              <a:rPr lang="ru-RU" sz="1050" dirty="0" smtClean="0"/>
              <a:t>Департамент </a:t>
            </a:r>
            <a:r>
              <a:rPr lang="ru-RU" sz="1050" dirty="0"/>
              <a:t>экологии и природных ресурсов </a:t>
            </a:r>
            <a:r>
              <a:rPr lang="ru-RU" sz="1050" dirty="0" smtClean="0"/>
              <a:t>Донецкой </a:t>
            </a:r>
            <a:r>
              <a:rPr lang="ru-RU" sz="1050" dirty="0"/>
              <a:t>ОГА </a:t>
            </a:r>
            <a:endParaRPr lang="ru-RU" sz="1050" dirty="0" smtClean="0"/>
          </a:p>
          <a:p>
            <a:pPr lvl="1">
              <a:lnSpc>
                <a:spcPct val="100000"/>
              </a:lnSpc>
            </a:pPr>
            <a:r>
              <a:rPr lang="ru-RU" sz="1050" dirty="0"/>
              <a:t>Главное управление статистики Донецкой </a:t>
            </a:r>
            <a:r>
              <a:rPr lang="ru-RU" sz="1050" dirty="0" smtClean="0"/>
              <a:t>ОГА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Главное управление </a:t>
            </a:r>
            <a:r>
              <a:rPr lang="ru-RU" sz="1050" dirty="0" err="1"/>
              <a:t>Госземагентства</a:t>
            </a:r>
            <a:r>
              <a:rPr lang="ru-RU" sz="1050" dirty="0"/>
              <a:t> в Донецкой </a:t>
            </a:r>
            <a:r>
              <a:rPr lang="ru-RU" sz="1050" dirty="0" smtClean="0"/>
              <a:t>области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Донецкий центр </a:t>
            </a:r>
            <a:r>
              <a:rPr lang="ru-RU" sz="1050" dirty="0" err="1" smtClean="0"/>
              <a:t>облгосплодородия</a:t>
            </a:r>
            <a:endParaRPr lang="ru-RU" sz="1050" dirty="0" smtClean="0"/>
          </a:p>
          <a:p>
            <a:pPr lvl="1">
              <a:lnSpc>
                <a:spcPct val="100000"/>
              </a:lnSpc>
            </a:pPr>
            <a:r>
              <a:rPr lang="ru-RU" sz="1050" dirty="0"/>
              <a:t>Департамент агропромышленного </a:t>
            </a:r>
            <a:r>
              <a:rPr lang="ru-RU" sz="1050" dirty="0" smtClean="0"/>
              <a:t>развития</a:t>
            </a:r>
            <a:r>
              <a:rPr lang="ru-RU" sz="1050" dirty="0"/>
              <a:t> </a:t>
            </a:r>
            <a:r>
              <a:rPr lang="ru-RU" sz="1050" dirty="0" smtClean="0"/>
              <a:t>Донецкой ОГА</a:t>
            </a:r>
          </a:p>
          <a:p>
            <a:pPr lvl="1">
              <a:lnSpc>
                <a:spcPct val="100000"/>
              </a:lnSpc>
            </a:pPr>
            <a:r>
              <a:rPr lang="ru-RU" sz="1050" dirty="0"/>
              <a:t>Исполкомы местных советов, районные </a:t>
            </a:r>
            <a:r>
              <a:rPr lang="ru-RU" sz="1050" dirty="0" err="1"/>
              <a:t>госадминистрации</a:t>
            </a:r>
            <a:r>
              <a:rPr lang="ru-RU" sz="1050" dirty="0" smtClean="0"/>
              <a:t>  </a:t>
            </a:r>
            <a:endParaRPr lang="en-US" sz="1050" dirty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 lvl="1">
              <a:lnSpc>
                <a:spcPct val="100000"/>
              </a:lnSpc>
            </a:pPr>
            <a:endParaRPr lang="ru-RU" sz="1050" dirty="0" smtClean="0"/>
          </a:p>
          <a:p>
            <a:pPr>
              <a:lnSpc>
                <a:spcPct val="100000"/>
              </a:lnSpc>
            </a:pPr>
            <a:endParaRPr lang="ru-RU" sz="1050" dirty="0" smtClean="0"/>
          </a:p>
          <a:p>
            <a:pPr>
              <a:lnSpc>
                <a:spcPct val="100000"/>
              </a:lnSpc>
            </a:pPr>
            <a:endParaRPr lang="ru-RU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3286121" y="3274216"/>
            <a:ext cx="2471378" cy="489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 геофизики НАН Украины им. Субботина</a:t>
            </a:r>
          </a:p>
        </p:txBody>
      </p:sp>
      <p:sp>
        <p:nvSpPr>
          <p:cNvPr id="8" name="Right Arrow 7"/>
          <p:cNvSpPr/>
          <p:nvPr/>
        </p:nvSpPr>
        <p:spPr>
          <a:xfrm rot="9183035">
            <a:off x="2306740" y="1690291"/>
            <a:ext cx="1659715" cy="20433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ight Arrow 17"/>
          <p:cNvSpPr/>
          <p:nvPr/>
        </p:nvSpPr>
        <p:spPr>
          <a:xfrm rot="12416965" flipH="1">
            <a:off x="4985386" y="1830962"/>
            <a:ext cx="1659715" cy="20433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ight Arrow 18"/>
          <p:cNvSpPr/>
          <p:nvPr/>
        </p:nvSpPr>
        <p:spPr>
          <a:xfrm rot="5400000">
            <a:off x="1239889" y="3533110"/>
            <a:ext cx="918300" cy="2012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ight Arrow 19"/>
          <p:cNvSpPr/>
          <p:nvPr/>
        </p:nvSpPr>
        <p:spPr>
          <a:xfrm rot="5400000">
            <a:off x="6212473" y="3533111"/>
            <a:ext cx="918300" cy="2012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ight Arrow 20"/>
          <p:cNvSpPr/>
          <p:nvPr/>
        </p:nvSpPr>
        <p:spPr>
          <a:xfrm rot="5400000">
            <a:off x="3836551" y="2618165"/>
            <a:ext cx="918300" cy="2012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ight Arrow 21"/>
          <p:cNvSpPr/>
          <p:nvPr/>
        </p:nvSpPr>
        <p:spPr>
          <a:xfrm rot="16200000" flipV="1">
            <a:off x="4163268" y="2605522"/>
            <a:ext cx="918300" cy="2012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ight Arrow 22"/>
          <p:cNvSpPr/>
          <p:nvPr/>
        </p:nvSpPr>
        <p:spPr>
          <a:xfrm rot="12416965" flipV="1">
            <a:off x="4985385" y="2088794"/>
            <a:ext cx="1659715" cy="20433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ight Arrow 23"/>
          <p:cNvSpPr/>
          <p:nvPr/>
        </p:nvSpPr>
        <p:spPr>
          <a:xfrm rot="9183035" flipH="1" flipV="1">
            <a:off x="2456124" y="1869065"/>
            <a:ext cx="1659715" cy="20433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ight Arrow 25"/>
          <p:cNvSpPr/>
          <p:nvPr/>
        </p:nvSpPr>
        <p:spPr>
          <a:xfrm rot="16200000" flipV="1">
            <a:off x="6514384" y="3536465"/>
            <a:ext cx="918300" cy="2012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ight Arrow 26"/>
          <p:cNvSpPr/>
          <p:nvPr/>
        </p:nvSpPr>
        <p:spPr>
          <a:xfrm rot="16200000" flipV="1">
            <a:off x="1541201" y="3536465"/>
            <a:ext cx="918300" cy="2012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81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Подземные водные ресурсы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3" b="2458"/>
          <a:stretch/>
        </p:blipFill>
        <p:spPr bwMode="auto">
          <a:xfrm>
            <a:off x="69249" y="782516"/>
            <a:ext cx="4077219" cy="56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2586" y="993526"/>
            <a:ext cx="4555149" cy="5521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13000"/>
              </a:lnSpc>
            </a:pPr>
            <a:r>
              <a:rPr lang="ru-RU" sz="1400" dirty="0" smtClean="0"/>
              <a:t>Прогнозные запасы</a:t>
            </a:r>
            <a:r>
              <a:rPr lang="en-AU" sz="1400" dirty="0" smtClean="0"/>
              <a:t> – </a:t>
            </a:r>
            <a:r>
              <a:rPr lang="en-AU" sz="1400" b="1" dirty="0" smtClean="0">
                <a:solidFill>
                  <a:srgbClr val="C00000"/>
                </a:solidFill>
              </a:rPr>
              <a:t>2.464 </a:t>
            </a:r>
            <a:r>
              <a:rPr lang="ru-RU" sz="1400" b="1" dirty="0" err="1" smtClean="0">
                <a:solidFill>
                  <a:srgbClr val="C00000"/>
                </a:solidFill>
              </a:rPr>
              <a:t>млн.м</a:t>
            </a:r>
            <a:r>
              <a:rPr lang="en-AU" sz="1400" b="1" dirty="0" smtClean="0">
                <a:solidFill>
                  <a:srgbClr val="C00000"/>
                </a:solidFill>
              </a:rPr>
              <a:t>3/</a:t>
            </a:r>
            <a:r>
              <a:rPr lang="ru-RU" sz="1400" b="1" dirty="0" smtClean="0">
                <a:solidFill>
                  <a:srgbClr val="C00000"/>
                </a:solidFill>
              </a:rPr>
              <a:t>сутки</a:t>
            </a:r>
            <a:r>
              <a:rPr lang="en-AU" sz="1400" dirty="0" smtClean="0"/>
              <a:t>:</a:t>
            </a:r>
          </a:p>
          <a:p>
            <a:pPr marL="177800" indent="-177800">
              <a:lnSpc>
                <a:spcPct val="113000"/>
              </a:lnSpc>
              <a:buFont typeface="Arial" pitchFamily="34" charset="0"/>
              <a:buChar char="•"/>
            </a:pPr>
            <a:r>
              <a:rPr lang="ru-RU" sz="1400" dirty="0" smtClean="0"/>
              <a:t>Верхнемеловой</a:t>
            </a:r>
            <a:r>
              <a:rPr lang="en-AU" sz="1400" dirty="0" smtClean="0"/>
              <a:t> (26%) </a:t>
            </a:r>
            <a:r>
              <a:rPr lang="ru-RU" sz="1400" dirty="0" smtClean="0"/>
              <a:t>и верхнетриасовый </a:t>
            </a:r>
            <a:r>
              <a:rPr lang="en-AU" sz="1400" dirty="0" smtClean="0"/>
              <a:t>(15%)</a:t>
            </a:r>
            <a:r>
              <a:rPr lang="ru-RU" sz="1400" dirty="0" smtClean="0"/>
              <a:t> горизонты</a:t>
            </a:r>
            <a:endParaRPr lang="en-AU" sz="1400" dirty="0" smtClean="0"/>
          </a:p>
          <a:p>
            <a:pPr marL="177800" indent="-177800">
              <a:lnSpc>
                <a:spcPct val="113000"/>
              </a:lnSpc>
              <a:buFont typeface="Arial" pitchFamily="34" charset="0"/>
              <a:buChar char="•"/>
            </a:pPr>
            <a:r>
              <a:rPr lang="ru-RU" sz="1400" dirty="0" err="1" smtClean="0"/>
              <a:t>Краснолиманский</a:t>
            </a:r>
            <a:r>
              <a:rPr lang="en-AU" sz="1400" dirty="0" smtClean="0"/>
              <a:t> (21%), </a:t>
            </a:r>
            <a:r>
              <a:rPr lang="ru-RU" sz="1400" dirty="0" smtClean="0"/>
              <a:t>Сл</a:t>
            </a:r>
            <a:r>
              <a:rPr lang="uk-UA" sz="1400" dirty="0" smtClean="0"/>
              <a:t>а</a:t>
            </a:r>
            <a:r>
              <a:rPr lang="ru-RU" sz="1400" dirty="0" smtClean="0"/>
              <a:t>вянский</a:t>
            </a:r>
            <a:r>
              <a:rPr lang="en-AU" sz="1400" dirty="0" smtClean="0"/>
              <a:t> </a:t>
            </a:r>
            <a:r>
              <a:rPr lang="en-AU" sz="1400" dirty="0" smtClean="0"/>
              <a:t>(13%), </a:t>
            </a:r>
            <a:r>
              <a:rPr lang="ru-RU" sz="1400" dirty="0" smtClean="0"/>
              <a:t>Артемовский</a:t>
            </a:r>
            <a:r>
              <a:rPr lang="en-AU" sz="1400" dirty="0" smtClean="0"/>
              <a:t> (8.5%), </a:t>
            </a:r>
            <a:r>
              <a:rPr lang="ru-RU" sz="1400" dirty="0" smtClean="0"/>
              <a:t>Константиновский</a:t>
            </a:r>
            <a:r>
              <a:rPr lang="en-AU" sz="1400" dirty="0" smtClean="0"/>
              <a:t> (7%) </a:t>
            </a:r>
            <a:r>
              <a:rPr lang="ru-RU" sz="1400" dirty="0" smtClean="0"/>
              <a:t>районы</a:t>
            </a:r>
            <a:endParaRPr lang="en-AU" sz="1400" dirty="0" smtClean="0"/>
          </a:p>
          <a:p>
            <a:pPr marL="177800" indent="-177800">
              <a:lnSpc>
                <a:spcPct val="113000"/>
              </a:lnSpc>
              <a:buFont typeface="Arial" pitchFamily="34" charset="0"/>
              <a:buChar char="•"/>
            </a:pPr>
            <a:endParaRPr lang="en-AU" sz="1400" dirty="0" smtClean="0"/>
          </a:p>
          <a:p>
            <a:pPr marL="177800" indent="-177800">
              <a:lnSpc>
                <a:spcPct val="113000"/>
              </a:lnSpc>
            </a:pPr>
            <a:r>
              <a:rPr lang="ru-RU" sz="1400" dirty="0" smtClean="0"/>
              <a:t>Утвержденные запасы</a:t>
            </a:r>
            <a:r>
              <a:rPr lang="en-AU" sz="1400" dirty="0" smtClean="0"/>
              <a:t> – </a:t>
            </a:r>
            <a:r>
              <a:rPr lang="en-AU" sz="1400" b="1" dirty="0" smtClean="0">
                <a:solidFill>
                  <a:srgbClr val="C00000"/>
                </a:solidFill>
              </a:rPr>
              <a:t>1.080 </a:t>
            </a:r>
            <a:r>
              <a:rPr lang="ru-RU" sz="1400" b="1" dirty="0" smtClean="0">
                <a:solidFill>
                  <a:srgbClr val="C00000"/>
                </a:solidFill>
              </a:rPr>
              <a:t>млн</a:t>
            </a:r>
            <a:r>
              <a:rPr lang="en-AU" sz="1400" b="1" dirty="0" smtClean="0">
                <a:solidFill>
                  <a:srgbClr val="C00000"/>
                </a:solidFill>
              </a:rPr>
              <a:t>.</a:t>
            </a:r>
            <a:r>
              <a:rPr lang="ru-RU" sz="1400" b="1" dirty="0" smtClean="0">
                <a:solidFill>
                  <a:srgbClr val="C00000"/>
                </a:solidFill>
              </a:rPr>
              <a:t>м</a:t>
            </a:r>
            <a:r>
              <a:rPr lang="en-AU" sz="1400" b="1" dirty="0" smtClean="0">
                <a:solidFill>
                  <a:srgbClr val="C00000"/>
                </a:solidFill>
              </a:rPr>
              <a:t>3/</a:t>
            </a:r>
            <a:r>
              <a:rPr lang="ru-RU" sz="1400" b="1" dirty="0" smtClean="0">
                <a:solidFill>
                  <a:srgbClr val="C00000"/>
                </a:solidFill>
              </a:rPr>
              <a:t>сутки</a:t>
            </a:r>
            <a:endParaRPr lang="en-AU" sz="1400" b="1" dirty="0" smtClean="0">
              <a:solidFill>
                <a:srgbClr val="C00000"/>
              </a:solidFill>
            </a:endParaRPr>
          </a:p>
          <a:p>
            <a:pPr marL="177800" indent="-177800">
              <a:lnSpc>
                <a:spcPct val="113000"/>
              </a:lnSpc>
              <a:buFont typeface="Arial" pitchFamily="34" charset="0"/>
              <a:buChar char="•"/>
            </a:pPr>
            <a:r>
              <a:rPr lang="ru-RU" sz="1400" dirty="0"/>
              <a:t>Верхнемеловой</a:t>
            </a:r>
            <a:r>
              <a:rPr lang="en-AU" sz="1400" dirty="0" smtClean="0"/>
              <a:t> (54%) </a:t>
            </a:r>
            <a:r>
              <a:rPr lang="ru-RU" sz="1400" dirty="0"/>
              <a:t>и верхнетриасовый </a:t>
            </a:r>
            <a:r>
              <a:rPr lang="en-AU" sz="1400" dirty="0" smtClean="0"/>
              <a:t>(13%)</a:t>
            </a:r>
            <a:r>
              <a:rPr lang="ru-RU" sz="1400" dirty="0"/>
              <a:t> горизонты</a:t>
            </a:r>
            <a:endParaRPr lang="en-AU" sz="1400" dirty="0" smtClean="0"/>
          </a:p>
          <a:p>
            <a:pPr marL="177800" indent="-177800">
              <a:lnSpc>
                <a:spcPct val="113000"/>
              </a:lnSpc>
              <a:buFont typeface="Arial" pitchFamily="34" charset="0"/>
              <a:buChar char="•"/>
            </a:pPr>
            <a:r>
              <a:rPr lang="ru-RU" sz="1400" dirty="0" err="1" smtClean="0"/>
              <a:t>Краснолиманский</a:t>
            </a:r>
            <a:r>
              <a:rPr lang="ru-RU" sz="1400" dirty="0" smtClean="0"/>
              <a:t> </a:t>
            </a:r>
            <a:r>
              <a:rPr lang="en-AU" sz="1400" dirty="0" smtClean="0"/>
              <a:t>(33%), </a:t>
            </a:r>
            <a:r>
              <a:rPr lang="ru-RU" sz="1400" dirty="0" smtClean="0"/>
              <a:t>Славянский</a:t>
            </a:r>
            <a:r>
              <a:rPr lang="en-AU" sz="1400" dirty="0" smtClean="0"/>
              <a:t> </a:t>
            </a:r>
            <a:r>
              <a:rPr lang="en-AU" sz="1400" dirty="0"/>
              <a:t>(</a:t>
            </a:r>
            <a:r>
              <a:rPr lang="en-AU" sz="1400" dirty="0" smtClean="0"/>
              <a:t>11.2%), </a:t>
            </a:r>
            <a:r>
              <a:rPr lang="ru-RU" sz="1400" dirty="0"/>
              <a:t>Артемовский</a:t>
            </a:r>
            <a:r>
              <a:rPr lang="en-AU" sz="1400" dirty="0"/>
              <a:t> (</a:t>
            </a:r>
            <a:r>
              <a:rPr lang="en-AU" sz="1400" dirty="0" smtClean="0"/>
              <a:t>10.4%), </a:t>
            </a:r>
            <a:r>
              <a:rPr lang="ru-RU" sz="1400" dirty="0"/>
              <a:t>Константиновский</a:t>
            </a:r>
            <a:r>
              <a:rPr lang="en-AU" sz="1400" dirty="0"/>
              <a:t> (</a:t>
            </a:r>
            <a:r>
              <a:rPr lang="en-AU" sz="1400" dirty="0" smtClean="0"/>
              <a:t>4%) </a:t>
            </a:r>
            <a:r>
              <a:rPr lang="ru-RU" sz="1400" dirty="0"/>
              <a:t>районы</a:t>
            </a:r>
            <a:endParaRPr lang="en-AU" sz="1400" dirty="0" smtClean="0"/>
          </a:p>
          <a:p>
            <a:pPr marL="177800" indent="-177800">
              <a:lnSpc>
                <a:spcPct val="113000"/>
              </a:lnSpc>
              <a:buFont typeface="Arial" pitchFamily="34" charset="0"/>
              <a:buChar char="•"/>
            </a:pPr>
            <a:endParaRPr lang="en-AU" sz="1400" dirty="0" smtClean="0"/>
          </a:p>
          <a:p>
            <a:pPr>
              <a:lnSpc>
                <a:spcPct val="113000"/>
              </a:lnSpc>
            </a:pPr>
            <a:r>
              <a:rPr lang="ru-RU" sz="1400" dirty="0" smtClean="0"/>
              <a:t>Из </a:t>
            </a:r>
            <a:r>
              <a:rPr lang="en-AU" sz="1400" dirty="0" smtClean="0"/>
              <a:t>47 </a:t>
            </a:r>
            <a:r>
              <a:rPr lang="ru-RU" sz="1400" dirty="0" smtClean="0"/>
              <a:t>утвержденных месторождений пресных вод освоено</a:t>
            </a:r>
            <a:r>
              <a:rPr lang="en-AU" sz="1400" dirty="0"/>
              <a:t> </a:t>
            </a:r>
            <a:r>
              <a:rPr lang="en-AU" sz="1400" dirty="0" smtClean="0"/>
              <a:t>29</a:t>
            </a:r>
            <a:r>
              <a:rPr lang="ru-RU" sz="1400" dirty="0" smtClean="0"/>
              <a:t>, которые эксплуатируются при помощи </a:t>
            </a:r>
            <a:r>
              <a:rPr lang="en-AU" sz="1400" dirty="0" smtClean="0"/>
              <a:t>36 </a:t>
            </a:r>
            <a:r>
              <a:rPr lang="ru-RU" sz="1400" dirty="0" smtClean="0"/>
              <a:t>водозаборов</a:t>
            </a:r>
            <a:endParaRPr lang="en-AU" sz="1400" dirty="0" smtClean="0"/>
          </a:p>
          <a:p>
            <a:pPr>
              <a:lnSpc>
                <a:spcPct val="113000"/>
              </a:lnSpc>
            </a:pPr>
            <a:endParaRPr lang="en-AU" sz="1400" dirty="0" smtClean="0"/>
          </a:p>
          <a:p>
            <a:pPr>
              <a:lnSpc>
                <a:spcPct val="113000"/>
              </a:lnSpc>
            </a:pPr>
            <a:r>
              <a:rPr lang="ru-RU" sz="1400" dirty="0" smtClean="0"/>
              <a:t>Водопотребление </a:t>
            </a:r>
            <a:r>
              <a:rPr lang="en-AU" sz="1400" dirty="0" smtClean="0"/>
              <a:t>(2012) – </a:t>
            </a:r>
            <a:r>
              <a:rPr lang="en-AU" sz="1400" b="1" dirty="0" smtClean="0">
                <a:solidFill>
                  <a:srgbClr val="C00000"/>
                </a:solidFill>
              </a:rPr>
              <a:t>0.125 </a:t>
            </a:r>
            <a:r>
              <a:rPr lang="ru-RU" sz="1400" b="1" dirty="0" err="1" smtClean="0">
                <a:solidFill>
                  <a:srgbClr val="C00000"/>
                </a:solidFill>
              </a:rPr>
              <a:t>млн.м</a:t>
            </a:r>
            <a:r>
              <a:rPr lang="en-AU" sz="1400" b="1" dirty="0" smtClean="0">
                <a:solidFill>
                  <a:srgbClr val="C00000"/>
                </a:solidFill>
              </a:rPr>
              <a:t>3/</a:t>
            </a:r>
            <a:r>
              <a:rPr lang="ru-RU" sz="1400" b="1" dirty="0" smtClean="0">
                <a:solidFill>
                  <a:srgbClr val="C00000"/>
                </a:solidFill>
              </a:rPr>
              <a:t>сутки</a:t>
            </a:r>
            <a:endParaRPr lang="en-AU" sz="1400" b="1" dirty="0" smtClean="0">
              <a:solidFill>
                <a:srgbClr val="C00000"/>
              </a:solidFill>
            </a:endParaRPr>
          </a:p>
          <a:p>
            <a:pPr marL="180975" indent="-180975">
              <a:lnSpc>
                <a:spcPct val="113000"/>
              </a:lnSpc>
              <a:buFont typeface="Arial" pitchFamily="34" charset="0"/>
              <a:buChar char="•"/>
            </a:pPr>
            <a:r>
              <a:rPr lang="ru-RU" sz="1400" dirty="0" err="1" smtClean="0"/>
              <a:t>Краснолиманский</a:t>
            </a:r>
            <a:r>
              <a:rPr lang="ru-RU" sz="1400" dirty="0" smtClean="0"/>
              <a:t> </a:t>
            </a:r>
            <a:r>
              <a:rPr lang="en-AU" sz="1400" dirty="0" smtClean="0"/>
              <a:t>(26%), </a:t>
            </a:r>
            <a:r>
              <a:rPr lang="ru-RU" sz="1400" dirty="0" smtClean="0"/>
              <a:t>Славянский</a:t>
            </a:r>
            <a:r>
              <a:rPr lang="en-AU" sz="1400" dirty="0" smtClean="0"/>
              <a:t> </a:t>
            </a:r>
            <a:r>
              <a:rPr lang="en-AU" sz="1400" dirty="0"/>
              <a:t>(</a:t>
            </a:r>
            <a:r>
              <a:rPr lang="en-AU" sz="1400" dirty="0" smtClean="0"/>
              <a:t>16.6%), </a:t>
            </a:r>
            <a:r>
              <a:rPr lang="ru-RU" sz="1400" dirty="0"/>
              <a:t>Артемовский</a:t>
            </a:r>
            <a:r>
              <a:rPr lang="en-AU" sz="1400" dirty="0"/>
              <a:t> (</a:t>
            </a:r>
            <a:r>
              <a:rPr lang="en-AU" sz="1400" dirty="0" smtClean="0"/>
              <a:t>16%), </a:t>
            </a:r>
            <a:r>
              <a:rPr lang="ru-RU" sz="1400" dirty="0"/>
              <a:t>Константиновский</a:t>
            </a:r>
            <a:r>
              <a:rPr lang="en-AU" sz="1400" dirty="0"/>
              <a:t> (</a:t>
            </a:r>
            <a:r>
              <a:rPr lang="en-AU" sz="1400" dirty="0" smtClean="0"/>
              <a:t>4.7%) </a:t>
            </a:r>
            <a:r>
              <a:rPr lang="ru-RU" sz="1400" dirty="0"/>
              <a:t>районы</a:t>
            </a:r>
            <a:endParaRPr lang="en-AU" sz="1400" dirty="0" smtClean="0"/>
          </a:p>
          <a:p>
            <a:pPr marL="180975" indent="-180975">
              <a:lnSpc>
                <a:spcPct val="113000"/>
              </a:lnSpc>
              <a:buFont typeface="Arial" pitchFamily="34" charset="0"/>
              <a:buChar char="•"/>
            </a:pPr>
            <a:endParaRPr lang="en-AU" sz="1400" dirty="0" smtClean="0"/>
          </a:p>
          <a:p>
            <a:pPr marL="180975" indent="-180975">
              <a:lnSpc>
                <a:spcPct val="113000"/>
              </a:lnSpc>
            </a:pPr>
            <a:r>
              <a:rPr lang="ru-RU" sz="1400" dirty="0" smtClean="0"/>
              <a:t>Хозяйственно-бытовые нужды</a:t>
            </a:r>
            <a:r>
              <a:rPr lang="en-AU" sz="1400" dirty="0" smtClean="0"/>
              <a:t> – 72-73%;</a:t>
            </a:r>
          </a:p>
          <a:p>
            <a:pPr marL="180975" indent="-180975">
              <a:lnSpc>
                <a:spcPct val="113000"/>
              </a:lnSpc>
            </a:pPr>
            <a:r>
              <a:rPr lang="ru-RU" sz="1400" dirty="0" smtClean="0"/>
              <a:t>Производственно-техническое водоснабжение</a:t>
            </a:r>
            <a:r>
              <a:rPr lang="en-AU" sz="1400" dirty="0" smtClean="0"/>
              <a:t> – 25-26%</a:t>
            </a:r>
          </a:p>
          <a:p>
            <a:pPr marL="180975" indent="-180975">
              <a:lnSpc>
                <a:spcPct val="113000"/>
              </a:lnSpc>
            </a:pPr>
            <a:r>
              <a:rPr lang="ru-RU" sz="1400" dirty="0" smtClean="0"/>
              <a:t>Сброшено без использования</a:t>
            </a:r>
            <a:r>
              <a:rPr lang="en-AU" sz="1400" dirty="0" smtClean="0"/>
              <a:t> – 2%</a:t>
            </a:r>
          </a:p>
          <a:p>
            <a:pPr>
              <a:lnSpc>
                <a:spcPct val="113000"/>
              </a:lnSpc>
            </a:pPr>
            <a:endParaRPr lang="en-AU" sz="1400" dirty="0" smtClean="0"/>
          </a:p>
          <a:p>
            <a:pPr>
              <a:lnSpc>
                <a:spcPct val="113000"/>
              </a:lnSpc>
            </a:pPr>
            <a:endParaRPr lang="en-AU" sz="1400" dirty="0" smtClean="0"/>
          </a:p>
          <a:p>
            <a:pPr marL="177800" indent="-177800">
              <a:lnSpc>
                <a:spcPct val="113000"/>
              </a:lnSpc>
            </a:pPr>
            <a:endParaRPr lang="en-AU" sz="1400" dirty="0" smtClean="0"/>
          </a:p>
          <a:p>
            <a:pPr marL="177800" indent="-177800">
              <a:lnSpc>
                <a:spcPct val="113000"/>
              </a:lnSpc>
            </a:pPr>
            <a:r>
              <a:rPr lang="en-AU" sz="1400" dirty="0" smtClean="0"/>
              <a:t>   </a:t>
            </a:r>
          </a:p>
          <a:p>
            <a:pPr marL="177800" indent="-177800">
              <a:lnSpc>
                <a:spcPct val="113000"/>
              </a:lnSpc>
              <a:spcAft>
                <a:spcPts val="1200"/>
              </a:spcAft>
            </a:pPr>
            <a:endParaRPr lang="en-AU" sz="1400" dirty="0" smtClean="0"/>
          </a:p>
          <a:p>
            <a:pPr marL="177800" indent="-177800">
              <a:lnSpc>
                <a:spcPct val="113000"/>
              </a:lnSpc>
              <a:spcAft>
                <a:spcPts val="1200"/>
              </a:spcAft>
            </a:pPr>
            <a:endParaRPr lang="en-AU" sz="1400" dirty="0" smtClean="0"/>
          </a:p>
          <a:p>
            <a:pPr marL="177800" indent="-177800">
              <a:lnSpc>
                <a:spcPct val="113000"/>
              </a:lnSpc>
              <a:spcAft>
                <a:spcPts val="1200"/>
              </a:spcAft>
            </a:pPr>
            <a:endParaRPr lang="en-AU" sz="1400" dirty="0" smtClean="0"/>
          </a:p>
          <a:p>
            <a:pPr marL="177800" indent="-177800">
              <a:lnSpc>
                <a:spcPct val="113000"/>
              </a:lnSpc>
              <a:spcAft>
                <a:spcPts val="1200"/>
              </a:spcAft>
            </a:pPr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1583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Поверхностные водные ресурсы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8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24" t="3795" r="4891" b="7563"/>
          <a:stretch/>
        </p:blipFill>
        <p:spPr bwMode="auto">
          <a:xfrm>
            <a:off x="95416" y="984736"/>
            <a:ext cx="3694071" cy="531055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6205" y="984737"/>
            <a:ext cx="4695092" cy="531055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r>
              <a:rPr lang="ru-RU" sz="1200" dirty="0" smtClean="0"/>
              <a:t>Харьковская область</a:t>
            </a:r>
            <a:r>
              <a:rPr lang="en-AU" sz="1200" dirty="0" smtClean="0"/>
              <a:t> – 867 </a:t>
            </a:r>
            <a:r>
              <a:rPr lang="ru-RU" sz="1200" dirty="0" smtClean="0"/>
              <a:t>рек</a:t>
            </a:r>
            <a:r>
              <a:rPr lang="ru-RU" sz="1200" dirty="0"/>
              <a:t> </a:t>
            </a:r>
            <a:r>
              <a:rPr lang="ru-RU" sz="1200" dirty="0" smtClean="0"/>
              <a:t>общей протяженностью </a:t>
            </a:r>
            <a:r>
              <a:rPr lang="en-AU" sz="1200" dirty="0" smtClean="0"/>
              <a:t>6504 </a:t>
            </a:r>
            <a:r>
              <a:rPr lang="ru-RU" sz="1200" dirty="0" smtClean="0"/>
              <a:t>км</a:t>
            </a:r>
            <a:endParaRPr lang="en-AU" sz="1200" dirty="0" smtClean="0"/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r>
              <a:rPr lang="ru-RU" sz="1200" dirty="0" smtClean="0"/>
              <a:t>Донецкая область</a:t>
            </a:r>
            <a:r>
              <a:rPr lang="en-AU" sz="1200" dirty="0" smtClean="0"/>
              <a:t> – 2533 </a:t>
            </a:r>
            <a:r>
              <a:rPr lang="ru-RU" sz="1200" dirty="0"/>
              <a:t>рек общей протяженностью </a:t>
            </a:r>
            <a:r>
              <a:rPr lang="en-AU" sz="1200" dirty="0" smtClean="0"/>
              <a:t>16957 </a:t>
            </a:r>
            <a:r>
              <a:rPr lang="ru-RU" sz="1200" dirty="0" smtClean="0"/>
              <a:t>км</a:t>
            </a:r>
            <a:endParaRPr lang="en-AU" sz="1200" dirty="0" smtClean="0"/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r>
              <a:rPr lang="ru-RU" sz="1200" dirty="0" smtClean="0"/>
              <a:t>Основные реки (средний многолетний расход в контрольном створе):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Северский Донец - 54,2-100 м3/с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Кривой Торец – 5,28 м3/с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Сухой Торец – 1,72 м3/с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Оскол – 39,8 м3/с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err="1" smtClean="0"/>
              <a:t>Бахмут</a:t>
            </a:r>
            <a:r>
              <a:rPr lang="ru-RU" sz="1200" dirty="0" smtClean="0"/>
              <a:t> – 3,54 м3/с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Жеребец – 1,7 м3/с</a:t>
            </a:r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r>
              <a:rPr lang="ru-RU" sz="1200" dirty="0" smtClean="0"/>
              <a:t>Канал Днепр – Донбасс: 120 м3/с</a:t>
            </a:r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r>
              <a:rPr lang="ru-RU" sz="1200" dirty="0" smtClean="0"/>
              <a:t>Канал Северский Донец – Донбасс: 43 м3/с </a:t>
            </a:r>
            <a:endParaRPr lang="en-AU" sz="1200" dirty="0" smtClean="0"/>
          </a:p>
          <a:p>
            <a:pPr marL="1588" indent="-1588">
              <a:lnSpc>
                <a:spcPct val="113000"/>
              </a:lnSpc>
              <a:spcAft>
                <a:spcPts val="600"/>
              </a:spcAft>
            </a:pPr>
            <a:r>
              <a:rPr lang="ru-RU" sz="1200" dirty="0" smtClean="0"/>
              <a:t>37 водохранилищ общим объемом 794,2 млн.м3</a:t>
            </a:r>
          </a:p>
          <a:p>
            <a:pPr marL="1588" indent="-1588">
              <a:lnSpc>
                <a:spcPct val="113000"/>
              </a:lnSpc>
              <a:spcAft>
                <a:spcPts val="600"/>
              </a:spcAft>
            </a:pPr>
            <a:r>
              <a:rPr lang="ru-RU" sz="1200" dirty="0" smtClean="0"/>
              <a:t>Общий поверхностный водозабор за 2012 год – 960,5 млн.м3</a:t>
            </a:r>
          </a:p>
          <a:p>
            <a:pPr marL="171450" indent="-1714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71450" indent="-1714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Харьковская обл. – 327,2 млн.м3 (10,37 м3/с)</a:t>
            </a:r>
          </a:p>
          <a:p>
            <a:pPr marL="171450" indent="-1714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200" dirty="0" smtClean="0"/>
          </a:p>
          <a:p>
            <a:pPr marL="171450" indent="-1714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200" dirty="0" smtClean="0"/>
          </a:p>
          <a:p>
            <a:pPr marL="171450" indent="-1714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200" dirty="0" smtClean="0"/>
              <a:t>Донецкая область – 633,3 млн.м3 (20,07 м3/с)</a:t>
            </a:r>
          </a:p>
          <a:p>
            <a:pPr>
              <a:lnSpc>
                <a:spcPct val="113000"/>
              </a:lnSpc>
              <a:spcAft>
                <a:spcPts val="600"/>
              </a:spcAft>
            </a:pPr>
            <a:endParaRPr lang="en-AU" sz="1200" dirty="0" smtClean="0"/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endParaRPr lang="en-AU" sz="1200" dirty="0" smtClean="0"/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endParaRPr lang="en-AU" sz="1200" dirty="0" smtClean="0"/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endParaRPr lang="en-AU" sz="1200" dirty="0" smtClean="0"/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endParaRPr lang="en-AU" sz="1200" dirty="0" smtClean="0"/>
          </a:p>
          <a:p>
            <a:pPr marL="177800" indent="-177800">
              <a:lnSpc>
                <a:spcPct val="113000"/>
              </a:lnSpc>
              <a:spcAft>
                <a:spcPts val="600"/>
              </a:spcAft>
            </a:pPr>
            <a:endParaRPr lang="en-AU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659" y="4508254"/>
            <a:ext cx="2491155" cy="93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473" y="5352317"/>
            <a:ext cx="2295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8529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54" y="295200"/>
            <a:ext cx="7976258" cy="419156"/>
          </a:xfrm>
        </p:spPr>
        <p:txBody>
          <a:bodyPr/>
          <a:lstStyle/>
          <a:p>
            <a:r>
              <a:rPr lang="ru-RU" dirty="0" smtClean="0"/>
              <a:t>Качество поверхностных водных ресурсов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7" name="Picture 6" descr="T:\Projects\!!Проекты 2014 финансового года\0226339 Shell Yuzivska Baseline &amp; ESIA\BASELINE STUDY\REPORT\Comments2_hydro\maps_hydro\hydro_pollution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8" t="2360" r="6165" b="2104"/>
          <a:stretch/>
        </p:blipFill>
        <p:spPr bwMode="auto">
          <a:xfrm>
            <a:off x="430819" y="800104"/>
            <a:ext cx="3692769" cy="560069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73058" y="791312"/>
            <a:ext cx="4431324" cy="5486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/>
              <a:t>42 мониторинговых створа (29 в Харьковской области и 13 в Донецкой</a:t>
            </a:r>
            <a:r>
              <a:rPr lang="ru-RU" sz="1400" dirty="0" smtClean="0"/>
              <a:t>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 smtClean="0"/>
              <a:t>Наиболее загрязненные притоки: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Уды: </a:t>
            </a:r>
            <a:r>
              <a:rPr lang="ru-RU" sz="1400" dirty="0"/>
              <a:t>медь, нитриты, сульфаты, хром </a:t>
            </a:r>
            <a:r>
              <a:rPr lang="ru-RU" sz="1400" dirty="0" smtClean="0"/>
              <a:t>(</a:t>
            </a:r>
            <a:r>
              <a:rPr lang="en-US" sz="1400" dirty="0" smtClean="0"/>
              <a:t>VI</a:t>
            </a:r>
            <a:r>
              <a:rPr lang="ru-RU" sz="1400" dirty="0" smtClean="0"/>
              <a:t>), нефтепродукты;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Оскол: марганец;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Казенный Торец: </a:t>
            </a:r>
            <a:r>
              <a:rPr lang="ru-RU" sz="1400" dirty="0"/>
              <a:t>железо, магний, марганец, медь, нитриты, сульфаты, </a:t>
            </a:r>
            <a:r>
              <a:rPr lang="ru-RU" sz="1400" dirty="0" smtClean="0"/>
              <a:t>хром (</a:t>
            </a:r>
            <a:r>
              <a:rPr lang="en-US" sz="1400" dirty="0" smtClean="0"/>
              <a:t>VI</a:t>
            </a:r>
            <a:r>
              <a:rPr lang="ru-RU" sz="1400" dirty="0" smtClean="0"/>
              <a:t>), цинк (</a:t>
            </a:r>
            <a:r>
              <a:rPr lang="uk-UA" sz="1400" dirty="0" smtClean="0"/>
              <a:t>ІІ)</a:t>
            </a:r>
            <a:r>
              <a:rPr lang="ru-RU" sz="1400" dirty="0" smtClean="0"/>
              <a:t>, </a:t>
            </a:r>
            <a:r>
              <a:rPr lang="ru-RU" sz="1400" dirty="0"/>
              <a:t>нефтепродукты, </a:t>
            </a:r>
            <a:r>
              <a:rPr lang="ru-RU" sz="1400" dirty="0" smtClean="0"/>
              <a:t>БПК-5;</a:t>
            </a:r>
          </a:p>
          <a:p>
            <a:pPr marL="285750" indent="-285750">
              <a:lnSpc>
                <a:spcPct val="113000"/>
              </a:lnSpc>
              <a:spcAft>
                <a:spcPts val="60"/>
              </a:spcAft>
              <a:buFont typeface="Wingdings" panose="05000000000000000000" pitchFamily="2" charset="2"/>
              <a:buChar char="§"/>
            </a:pPr>
            <a:r>
              <a:rPr lang="uk-UA" sz="1400" dirty="0" err="1" smtClean="0"/>
              <a:t>Бахмутка</a:t>
            </a:r>
            <a:r>
              <a:rPr lang="uk-UA" sz="1400" dirty="0" smtClean="0"/>
              <a:t>: </a:t>
            </a:r>
            <a:r>
              <a:rPr lang="ru-RU" sz="1400" dirty="0"/>
              <a:t>магний, марганец, медь, сульфаты, </a:t>
            </a:r>
            <a:r>
              <a:rPr lang="ru-RU" sz="1400" dirty="0" smtClean="0"/>
              <a:t>хром </a:t>
            </a:r>
            <a:r>
              <a:rPr lang="ru-RU" sz="1400" dirty="0"/>
              <a:t>(</a:t>
            </a:r>
            <a:r>
              <a:rPr lang="en-US" sz="1400" dirty="0"/>
              <a:t>VI</a:t>
            </a:r>
            <a:r>
              <a:rPr lang="ru-RU" sz="1400" dirty="0"/>
              <a:t>)</a:t>
            </a:r>
            <a:r>
              <a:rPr lang="ru-RU" sz="1400" dirty="0" smtClean="0"/>
              <a:t>, цинк </a:t>
            </a:r>
            <a:r>
              <a:rPr lang="ru-RU" sz="1400" dirty="0"/>
              <a:t>(</a:t>
            </a:r>
            <a:r>
              <a:rPr lang="uk-UA" sz="1400" dirty="0"/>
              <a:t>ІІ)</a:t>
            </a:r>
            <a:r>
              <a:rPr lang="ru-RU" sz="1400" dirty="0" smtClean="0"/>
              <a:t>, нефтепродукты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400" dirty="0" smtClean="0"/>
              <a:t>За </a:t>
            </a:r>
            <a:r>
              <a:rPr lang="ru-RU" sz="1400" dirty="0"/>
              <a:t>период 2007-2012 характерно увеличение загрязнения во всех створах р. Северский Донец</a:t>
            </a:r>
            <a:r>
              <a:rPr lang="ru-RU" sz="1400" dirty="0" smtClean="0"/>
              <a:t>.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uk-UA" sz="14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uk-UA" sz="1400" dirty="0" smtClean="0"/>
              <a:t>Об</a:t>
            </a:r>
            <a:r>
              <a:rPr lang="ru-RU" sz="1400" dirty="0" err="1" smtClean="0"/>
              <a:t>ъемы</a:t>
            </a:r>
            <a:r>
              <a:rPr lang="ru-RU" sz="1400" dirty="0" smtClean="0"/>
              <a:t> водоотведения за 2012 год – </a:t>
            </a:r>
            <a:r>
              <a:rPr lang="en-AU" sz="1400" dirty="0" smtClean="0"/>
              <a:t>444</a:t>
            </a:r>
            <a:r>
              <a:rPr lang="ru-RU" sz="1400" dirty="0" smtClean="0"/>
              <a:t>,</a:t>
            </a:r>
            <a:r>
              <a:rPr lang="en-AU" sz="1400" dirty="0" smtClean="0"/>
              <a:t>8</a:t>
            </a:r>
            <a:r>
              <a:rPr lang="ru-RU" sz="1400" dirty="0" smtClean="0"/>
              <a:t> млн.м3</a:t>
            </a:r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Харьковская обл.</a:t>
            </a:r>
            <a:r>
              <a:rPr lang="en-AU" sz="1400" dirty="0" smtClean="0"/>
              <a:t> </a:t>
            </a:r>
            <a:r>
              <a:rPr lang="en-AU" sz="1400" dirty="0"/>
              <a:t>– 478.1 </a:t>
            </a:r>
            <a:r>
              <a:rPr lang="ru-RU" sz="1400" dirty="0" smtClean="0"/>
              <a:t>млн.м3</a:t>
            </a:r>
            <a:endParaRPr lang="en-AU" sz="1400" dirty="0"/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400" dirty="0" smtClean="0"/>
          </a:p>
          <a:p>
            <a:pPr marL="285750" indent="-285750">
              <a:lnSpc>
                <a:spcPct val="113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/>
              <a:t>Донецкая обл.</a:t>
            </a:r>
            <a:r>
              <a:rPr lang="en-AU" sz="1400" dirty="0" smtClean="0"/>
              <a:t> </a:t>
            </a:r>
            <a:r>
              <a:rPr lang="en-AU" sz="1400" dirty="0"/>
              <a:t>– 1461 </a:t>
            </a:r>
            <a:r>
              <a:rPr lang="ru-RU" sz="1400" dirty="0"/>
              <a:t>млн.м3</a:t>
            </a:r>
            <a:endParaRPr lang="en-AU" sz="14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uk-UA" sz="14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677" y="4957399"/>
            <a:ext cx="1901731" cy="77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972" y="5644667"/>
            <a:ext cx="1939436" cy="84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795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Качество атмосферного воздуха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08 Октября 2014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2"/>
          <a:stretch/>
        </p:blipFill>
        <p:spPr bwMode="auto">
          <a:xfrm>
            <a:off x="8795" y="808894"/>
            <a:ext cx="4110037" cy="56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955" y="808894"/>
            <a:ext cx="1740877" cy="69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2" y="835271"/>
            <a:ext cx="4325815" cy="557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 smtClean="0"/>
              <a:t>4 постоянных поста </a:t>
            </a:r>
            <a:r>
              <a:rPr lang="ru-RU" sz="1200" dirty="0"/>
              <a:t>наблюдения за </a:t>
            </a:r>
            <a:r>
              <a:rPr lang="ru-RU" sz="1200" dirty="0" smtClean="0"/>
              <a:t>загрязнениями: Славянск (2), Краматорск, Изюм (трасса </a:t>
            </a:r>
            <a:r>
              <a:rPr lang="ru-RU" sz="1200" dirty="0"/>
              <a:t>Харьков – </a:t>
            </a:r>
            <a:r>
              <a:rPr lang="ru-RU" sz="1200" dirty="0" err="1" smtClean="0"/>
              <a:t>Довжанский</a:t>
            </a:r>
            <a:r>
              <a:rPr lang="ru-RU" sz="1200" dirty="0" smtClean="0"/>
              <a:t>)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 smtClean="0"/>
              <a:t>Концентрации тяжелых металлов за 2007-2012 существенно ниже ПДК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/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ru-RU" sz="1200" dirty="0" smtClean="0"/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ru-RU" sz="1200" dirty="0" smtClean="0"/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2" y="1277459"/>
            <a:ext cx="4269030" cy="236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031" y="4248887"/>
            <a:ext cx="4307985" cy="191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140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l layouts with footer">
  <a:themeElements>
    <a:clrScheme name="Shell - Colours">
      <a:dk1>
        <a:srgbClr val="595959"/>
      </a:dk1>
      <a:lt1>
        <a:srgbClr val="FFFFFF"/>
      </a:lt1>
      <a:dk2>
        <a:srgbClr val="999999"/>
      </a:dk2>
      <a:lt2>
        <a:srgbClr val="CCCCCC"/>
      </a:lt2>
      <a:accent1>
        <a:srgbClr val="F7D117"/>
      </a:accent1>
      <a:accent2>
        <a:srgbClr val="D42E12"/>
      </a:accent2>
      <a:accent3>
        <a:srgbClr val="003882"/>
      </a:accent3>
      <a:accent4>
        <a:srgbClr val="611759"/>
      </a:accent4>
      <a:accent5>
        <a:srgbClr val="00824A"/>
      </a:accent5>
      <a:accent6>
        <a:srgbClr val="DE8703"/>
      </a:accent6>
      <a:hlink>
        <a:srgbClr val="000000"/>
      </a:hlink>
      <a:folHlink>
        <a:srgbClr val="000000"/>
      </a:folHlink>
    </a:clrScheme>
    <a:fontScheme name="Shell - Fonts">
      <a:majorFont>
        <a:latin typeface="Futura Medium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1768</Words>
  <Application>Microsoft Office PowerPoint</Application>
  <PresentationFormat>On-screen Show (4:3)</PresentationFormat>
  <Paragraphs>324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Futura Medium</vt:lpstr>
      <vt:lpstr>Wingdings</vt:lpstr>
      <vt:lpstr>Book Antiqua</vt:lpstr>
      <vt:lpstr>Calibri</vt:lpstr>
      <vt:lpstr>Times New Roman</vt:lpstr>
      <vt:lpstr>Futura Light</vt:lpstr>
      <vt:lpstr>Futura</vt:lpstr>
      <vt:lpstr>Shell layouts with footer</vt:lpstr>
      <vt:lpstr>Результаты оценки состояния экологической и социальной среды на Юзовском лицензионном участке</vt:lpstr>
      <vt:lpstr>ОПРЕДЕЛЕНИЯ И ПРЕДУПРЕЖДЕНИЯ</vt:lpstr>
      <vt:lpstr>вступление</vt:lpstr>
      <vt:lpstr>Объем исследований</vt:lpstr>
      <vt:lpstr>Проведение исследований</vt:lpstr>
      <vt:lpstr>Подземные водные ресурсы</vt:lpstr>
      <vt:lpstr>Поверхностные водные ресурсы</vt:lpstr>
      <vt:lpstr>Качество поверхностных водных ресурсов</vt:lpstr>
      <vt:lpstr>Качество атмосферного воздуха</vt:lpstr>
      <vt:lpstr>Характеристика почв</vt:lpstr>
      <vt:lpstr>Сейсмичность территории</vt:lpstr>
      <vt:lpstr>Флора и фауна</vt:lpstr>
      <vt:lpstr>Природно-заповедный фонд</vt:lpstr>
      <vt:lpstr>Основные объекты ПЗФ</vt:lpstr>
      <vt:lpstr>Демографическая ситуация</vt:lpstr>
      <vt:lpstr>Здоровье населения</vt:lpstr>
      <vt:lpstr>Slide 17</vt:lpstr>
    </vt:vector>
  </TitlesOfParts>
  <Company>Shell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</dc:creator>
  <cp:lastModifiedBy>Anna.Dumanska</cp:lastModifiedBy>
  <cp:revision>414</cp:revision>
  <dcterms:created xsi:type="dcterms:W3CDTF">2009-11-25T14:32:06Z</dcterms:created>
  <dcterms:modified xsi:type="dcterms:W3CDTF">2014-10-07T10:45:20Z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</Properties>
</file>