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4" r:id="rId2"/>
    <p:sldId id="275" r:id="rId3"/>
    <p:sldId id="281" r:id="rId4"/>
    <p:sldId id="289" r:id="rId5"/>
    <p:sldId id="298" r:id="rId6"/>
    <p:sldId id="280" r:id="rId7"/>
    <p:sldId id="270" r:id="rId8"/>
    <p:sldId id="272" r:id="rId9"/>
    <p:sldId id="299" r:id="rId10"/>
    <p:sldId id="297" r:id="rId11"/>
    <p:sldId id="288" r:id="rId12"/>
    <p:sldId id="271" r:id="rId13"/>
    <p:sldId id="287" r:id="rId14"/>
    <p:sldId id="258" r:id="rId15"/>
    <p:sldId id="300" r:id="rId16"/>
    <p:sldId id="269" r:id="rId17"/>
    <p:sldId id="278" r:id="rId18"/>
    <p:sldId id="277" r:id="rId19"/>
    <p:sldId id="26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840" autoAdjust="0"/>
  </p:normalViewPr>
  <p:slideViewPr>
    <p:cSldViewPr>
      <p:cViewPr varScale="1">
        <p:scale>
          <a:sx n="103" d="100"/>
          <a:sy n="103" d="100"/>
        </p:scale>
        <p:origin x="-1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200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A037BA-4A4A-4E97-BE29-12D07DA06596}" type="datetimeFigureOut">
              <a:rPr lang="en-GB" smtClean="0"/>
              <a:pPr/>
              <a:t>09/10/2014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233FF-B9EB-4CA3-9A8E-5A74D606745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A1B5BD-337F-4D0A-80E5-16658FC76E31}" type="slidenum">
              <a:rPr lang="en-US"/>
              <a:pPr/>
              <a:t>1</a:t>
            </a:fld>
            <a:endParaRPr lang="en-US" dirty="0"/>
          </a:p>
        </p:txBody>
      </p:sp>
      <p:sp>
        <p:nvSpPr>
          <p:cNvPr id="18434" name="Rectangle 2"/>
          <p:cNvSpPr>
            <a:spLocks noGrp="1" noRot="1" noChangeAspect="1" noChangeArrowheads="1" noTextEdit="1"/>
          </p:cNvSpPr>
          <p:nvPr>
            <p:ph type="sldImg"/>
          </p:nvPr>
        </p:nvSpPr>
        <p:spPr>
          <a:xfrm>
            <a:off x="1143000" y="630238"/>
            <a:ext cx="4572000" cy="3429000"/>
          </a:xfrm>
          <a:ln/>
        </p:spPr>
      </p:sp>
      <p:sp>
        <p:nvSpPr>
          <p:cNvPr id="18435" name="Rectangle 3"/>
          <p:cNvSpPr>
            <a:spLocks noGrp="1" noChangeArrowheads="1"/>
          </p:cNvSpPr>
          <p:nvPr>
            <p:ph type="body" idx="1"/>
          </p:nvPr>
        </p:nvSpPr>
        <p:spPr>
          <a:xfrm>
            <a:off x="315913" y="4225925"/>
            <a:ext cx="6281737" cy="4446588"/>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EU ETS</a:t>
            </a:r>
          </a:p>
          <a:p>
            <a:pPr lvl="1"/>
            <a:r>
              <a:rPr lang="en-GB" dirty="0" smtClean="0"/>
              <a:t>The largest ETS to date</a:t>
            </a:r>
          </a:p>
          <a:p>
            <a:pPr lvl="1"/>
            <a:r>
              <a:rPr lang="en-GB" dirty="0" smtClean="0"/>
              <a:t>Launched in 2005</a:t>
            </a:r>
          </a:p>
          <a:p>
            <a:pPr lvl="1"/>
            <a:r>
              <a:rPr lang="en-GB" dirty="0" smtClean="0"/>
              <a:t>Phase III ongoing</a:t>
            </a:r>
          </a:p>
          <a:p>
            <a:r>
              <a:rPr lang="en-GB" dirty="0" smtClean="0"/>
              <a:t>RGGI</a:t>
            </a:r>
          </a:p>
          <a:p>
            <a:r>
              <a:rPr lang="en-GB" dirty="0" smtClean="0"/>
              <a:t>California</a:t>
            </a:r>
          </a:p>
          <a:p>
            <a:r>
              <a:rPr lang="en-GB" dirty="0" smtClean="0"/>
              <a:t>Korean ETS</a:t>
            </a:r>
          </a:p>
          <a:p>
            <a:r>
              <a:rPr lang="en-GB" dirty="0" smtClean="0"/>
              <a:t>Kazakhstan’s ETS, etc…</a:t>
            </a:r>
          </a:p>
        </p:txBody>
      </p:sp>
      <p:sp>
        <p:nvSpPr>
          <p:cNvPr id="4" name="Slide Number Placeholder 3"/>
          <p:cNvSpPr>
            <a:spLocks noGrp="1"/>
          </p:cNvSpPr>
          <p:nvPr>
            <p:ph type="sldNum" sz="quarter" idx="10"/>
          </p:nvPr>
        </p:nvSpPr>
        <p:spPr/>
        <p:txBody>
          <a:bodyPr/>
          <a:lstStyle/>
          <a:p>
            <a:fld id="{E2E233FF-B9EB-4CA3-9A8E-5A74D6067454}"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Global carbon market volumes forecast to grow by 14% this year – drivers will be auctions and speculative trading in EU ETS</a:t>
            </a:r>
          </a:p>
          <a:p>
            <a:endParaRPr lang="en-US" smtClean="0"/>
          </a:p>
          <a:p>
            <a:r>
              <a:rPr lang="en-US" smtClean="0"/>
              <a:t>Low prices mean that overall value will only increase by 4 per cent</a:t>
            </a:r>
          </a:p>
          <a:p>
            <a:endParaRPr lang="en-US" smtClean="0"/>
          </a:p>
          <a:p>
            <a:r>
              <a:rPr lang="en-US" smtClean="0"/>
              <a:t>Price drop of CDM and JI makes them less significant in terms of value</a:t>
            </a:r>
          </a:p>
          <a:p>
            <a:endParaRPr lang="en-US" smtClean="0"/>
          </a:p>
          <a:p>
            <a:r>
              <a:rPr lang="en-US" smtClean="0"/>
              <a:t>Global carbon market expected to contract in 2014 due to backloading</a:t>
            </a:r>
          </a:p>
          <a:p>
            <a:endParaRPr lang="en-US" smtClean="0"/>
          </a:p>
          <a:p>
            <a:r>
              <a:rPr lang="en-US" smtClean="0"/>
              <a:t>Estimates are uncertain these days – global carbon markets now driven more by policy and regulatory decisions (e.g. backloading discussions) rather than  supply and demand. Crucial assumption for projections above is that backloading of 900 million tonnes will be decided upon in 2013.</a:t>
            </a:r>
          </a:p>
          <a:p>
            <a:endParaRPr lang="en-US" smtClean="0"/>
          </a:p>
          <a:p>
            <a:r>
              <a:rPr lang="en-US" sz="1800" smtClean="0"/>
              <a:t>But clear progress in emerging markets of Australia, South Korea, China, Kazakhstan</a:t>
            </a:r>
          </a:p>
          <a:p>
            <a:endParaRPr lang="en-US" sz="1800" smtClean="0"/>
          </a:p>
          <a:p>
            <a:endParaRPr lang="en-GB" smtClean="0"/>
          </a:p>
        </p:txBody>
      </p:sp>
      <p:sp>
        <p:nvSpPr>
          <p:cNvPr id="4" name="Slide Number Placeholder 3"/>
          <p:cNvSpPr>
            <a:spLocks noGrp="1"/>
          </p:cNvSpPr>
          <p:nvPr>
            <p:ph type="sldNum" sz="quarter" idx="5"/>
          </p:nvPr>
        </p:nvSpPr>
        <p:spPr/>
        <p:txBody>
          <a:bodyPr/>
          <a:lstStyle/>
          <a:p>
            <a:pPr>
              <a:defRPr/>
            </a:pPr>
            <a:fld id="{1D931E2B-0765-4142-87C9-9DA9C591BE3E}"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Legislation</a:t>
            </a:r>
            <a:r>
              <a:rPr lang="en-US" baseline="0" dirty="0" smtClean="0">
                <a:latin typeface="Arial" pitchFamily="34" charset="0"/>
                <a:cs typeface="Arial" pitchFamily="34" charset="0"/>
              </a:rPr>
              <a:t> and regulatory oversight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Competent authority for ETS purposes</a:t>
            </a:r>
          </a:p>
          <a:p>
            <a:endParaRPr lang="en-GB" dirty="0"/>
          </a:p>
        </p:txBody>
      </p:sp>
      <p:sp>
        <p:nvSpPr>
          <p:cNvPr id="4" name="Slide Number Placeholder 3"/>
          <p:cNvSpPr>
            <a:spLocks noGrp="1"/>
          </p:cNvSpPr>
          <p:nvPr>
            <p:ph type="sldNum" sz="quarter" idx="10"/>
          </p:nvPr>
        </p:nvSpPr>
        <p:spPr/>
        <p:txBody>
          <a:bodyPr/>
          <a:lstStyle/>
          <a:p>
            <a:fld id="{E2E233FF-B9EB-4CA3-9A8E-5A74D6067454}"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[Earlier you start and complete preparation for the ETS, more competitive advantage can be received]</a:t>
            </a:r>
          </a:p>
          <a:p>
            <a:r>
              <a:rPr lang="en-GB" dirty="0" smtClean="0">
                <a:latin typeface="Arial" pitchFamily="34" charset="0"/>
                <a:cs typeface="Arial" pitchFamily="34" charset="0"/>
              </a:rPr>
              <a:t>(barrier taxes could be imposed on goods and services to prevent carbon leakage in the EU)</a:t>
            </a:r>
            <a:endParaRPr lang="en-GB" dirty="0" smtClean="0"/>
          </a:p>
          <a:p>
            <a:endParaRPr lang="en-GB" dirty="0"/>
          </a:p>
        </p:txBody>
      </p:sp>
      <p:sp>
        <p:nvSpPr>
          <p:cNvPr id="4" name="Slide Number Placeholder 3"/>
          <p:cNvSpPr>
            <a:spLocks noGrp="1"/>
          </p:cNvSpPr>
          <p:nvPr>
            <p:ph type="sldNum" sz="quarter" idx="10"/>
          </p:nvPr>
        </p:nvSpPr>
        <p:spPr/>
        <p:txBody>
          <a:bodyPr/>
          <a:lstStyle/>
          <a:p>
            <a:fld id="{E2E233FF-B9EB-4CA3-9A8E-5A74D6067454}" type="slidenum">
              <a:rPr lang="en-GB" smtClean="0"/>
              <a:pPr/>
              <a:t>15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pt-BR"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E8F9F70B-C9FB-45D3-9C8B-F07D04E05A70}" type="slidenum">
              <a:rPr lang="en-US">
                <a:solidFill>
                  <a:prstClr val="black"/>
                </a:solidFill>
              </a:rPr>
              <a:pPr>
                <a:defRPr/>
              </a:pPr>
              <a:t>18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GB" dirty="0" smtClean="0">
                <a:latin typeface="Arial" pitchFamily="34" charset="0"/>
                <a:cs typeface="Arial" pitchFamily="34" charset="0"/>
              </a:rPr>
              <a:t>Ukraine is unlikely to back off this option, since it will lead to enormous reputational and financial risks</a:t>
            </a:r>
          </a:p>
          <a:p>
            <a:pPr lvl="2"/>
            <a:r>
              <a:rPr lang="en-GB" dirty="0" smtClean="0">
                <a:latin typeface="Arial" pitchFamily="34" charset="0"/>
                <a:cs typeface="Arial" pitchFamily="34" charset="0"/>
              </a:rPr>
              <a:t>Additional funding?</a:t>
            </a:r>
          </a:p>
          <a:p>
            <a:pPr lvl="3"/>
            <a:r>
              <a:rPr lang="en-GB" dirty="0" smtClean="0">
                <a:latin typeface="Arial" pitchFamily="34" charset="0"/>
                <a:cs typeface="Arial" pitchFamily="34" charset="0"/>
              </a:rPr>
              <a:t>Access to the structural funds? A huge question, might be some type of co-finance, or grant funding</a:t>
            </a:r>
          </a:p>
          <a:p>
            <a:pPr lvl="3"/>
            <a:r>
              <a:rPr lang="en-GB" dirty="0" smtClean="0">
                <a:latin typeface="Arial" pitchFamily="34" charset="0"/>
                <a:cs typeface="Arial" pitchFamily="34" charset="0"/>
              </a:rPr>
              <a:t>Debt-for-nature swap? As an option, however the implementation mechanism is up to the government</a:t>
            </a:r>
          </a:p>
          <a:p>
            <a:endParaRPr lang="en-GB" dirty="0"/>
          </a:p>
        </p:txBody>
      </p:sp>
      <p:sp>
        <p:nvSpPr>
          <p:cNvPr id="4" name="Slide Number Placeholder 3"/>
          <p:cNvSpPr>
            <a:spLocks noGrp="1"/>
          </p:cNvSpPr>
          <p:nvPr>
            <p:ph type="sldNum" sz="quarter" idx="10"/>
          </p:nvPr>
        </p:nvSpPr>
        <p:spPr/>
        <p:txBody>
          <a:bodyPr/>
          <a:lstStyle/>
          <a:p>
            <a:fld id="{E2E233FF-B9EB-4CA3-9A8E-5A74D6067454}"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pt-BR" smtClean="0"/>
          </a:p>
        </p:txBody>
      </p:sp>
      <p:sp>
        <p:nvSpPr>
          <p:cNvPr id="4" name="Slide Number Placeholder 3"/>
          <p:cNvSpPr>
            <a:spLocks noGrp="1"/>
          </p:cNvSpPr>
          <p:nvPr>
            <p:ph type="sldNum" sz="quarter" idx="5"/>
          </p:nvPr>
        </p:nvSpPr>
        <p:spPr/>
        <p:txBody>
          <a:bodyPr/>
          <a:lstStyle/>
          <a:p>
            <a:pPr>
              <a:defRPr/>
            </a:pPr>
            <a:fld id="{5BF38E70-1B4C-492E-854A-B71E871751CB}" type="slidenum">
              <a:rPr lang="en-US" smtClean="0"/>
              <a:pPr>
                <a:defRPr/>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RTR1KWE8_cropped"/>
          <p:cNvPicPr>
            <a:picLocks noChangeAspect="1" noChangeArrowheads="1"/>
          </p:cNvPicPr>
          <p:nvPr/>
        </p:nvPicPr>
        <p:blipFill>
          <a:blip r:embed="rId2" cstate="print"/>
          <a:srcRect/>
          <a:stretch>
            <a:fillRect/>
          </a:stretch>
        </p:blipFill>
        <p:spPr bwMode="ltGray">
          <a:xfrm>
            <a:off x="339725" y="371475"/>
            <a:ext cx="8451850" cy="2905125"/>
          </a:xfrm>
          <a:prstGeom prst="rect">
            <a:avLst/>
          </a:prstGeom>
          <a:noFill/>
          <a:ln w="9525">
            <a:noFill/>
            <a:miter lim="800000"/>
            <a:headEnd/>
            <a:tailEnd/>
          </a:ln>
        </p:spPr>
      </p:pic>
      <p:pic>
        <p:nvPicPr>
          <p:cNvPr id="5" name="Picture 6"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pic>
        <p:nvPicPr>
          <p:cNvPr id="6" name="Picture 9" descr="Y:\8 Pictures and Logos (MA)\02 Logotypes\01 Point Carbon\JPG\PC_tr-branded.jpg"/>
          <p:cNvPicPr>
            <a:picLocks noChangeAspect="1" noChangeArrowheads="1"/>
          </p:cNvPicPr>
          <p:nvPr/>
        </p:nvPicPr>
        <p:blipFill>
          <a:blip r:embed="rId4" cstate="print"/>
          <a:srcRect/>
          <a:stretch>
            <a:fillRect/>
          </a:stretch>
        </p:blipFill>
        <p:spPr bwMode="auto">
          <a:xfrm>
            <a:off x="381000" y="6113463"/>
            <a:ext cx="2743200" cy="287337"/>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5" name="Slide Number Placeholder 4"/>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24615BF8-78BF-49E7-87CB-D5802AF957D4}"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5" name="Slide Number Placeholder 4"/>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4E29E1C3-6033-446D-B40A-674919E66B8B}"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552" y="218381"/>
            <a:ext cx="8280919" cy="54632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39552" y="908721"/>
            <a:ext cx="8280919" cy="518728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5" name="Slide Number Placeholder 4"/>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7C0BDB67-D4AF-4C94-B6B1-F9AA9293F176}"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5" name="Slide Number Placeholder 4"/>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60D89A79-CF9A-44F9-A6C9-17EDC411A9A4}"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6" name="Slide Number Placeholder 5"/>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C87ADE88-B022-41D1-9B6B-5E56E6E0C1FA}"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8" name="Slide Number Placeholder 7"/>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5BEDE9F6-7C07-4732-845A-89A1C2509E86}"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7575" y="332656"/>
            <a:ext cx="7369175" cy="546100"/>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4" name="Slide Number Placeholder 3"/>
          <p:cNvSpPr>
            <a:spLocks noGrp="1"/>
          </p:cNvSpPr>
          <p:nvPr>
            <p:ph type="sldNum" sz="quarter" idx="11"/>
          </p:nvPr>
        </p:nvSpPr>
        <p:spPr>
          <a:xfrm>
            <a:off x="8424863" y="6394450"/>
            <a:ext cx="457200" cy="231775"/>
          </a:xfrm>
          <a:prstGeom prst="rect">
            <a:avLst/>
          </a:prstGeom>
        </p:spPr>
        <p:txBody>
          <a:bodyPr/>
          <a:lstStyle>
            <a:lvl1pPr>
              <a:defRPr>
                <a:latin typeface="Arial" charset="0"/>
                <a:cs typeface="+mn-cs"/>
              </a:defRPr>
            </a:lvl1pPr>
          </a:lstStyle>
          <a:p>
            <a:pPr fontAlgn="base">
              <a:spcBef>
                <a:spcPct val="0"/>
              </a:spcBef>
              <a:spcAft>
                <a:spcPct val="0"/>
              </a:spcAft>
              <a:defRPr/>
            </a:pPr>
            <a:fld id="{A542C246-43D1-441B-BE9E-4499E04F3C38}"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3" name="Slide Number Placeholder 2"/>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0AAADCD5-7EEF-4615-B07C-5178B1C4A800}"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6" name="Slide Number Placeholder 5"/>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C7C8CCB4-9C77-4273-A5BE-B4EF15BA3AD3}"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94450"/>
            <a:ext cx="5172075" cy="231775"/>
          </a:xfrm>
          <a:prstGeom prst="rect">
            <a:avLst/>
          </a:prstGeom>
        </p:spPr>
        <p:txBody>
          <a:bodyPr/>
          <a:lstStyle>
            <a:lvl1pPr>
              <a:defRPr>
                <a:latin typeface="Arial" charset="0"/>
                <a:cs typeface="+mn-cs"/>
              </a:defRPr>
            </a:lvl1pPr>
          </a:lstStyle>
          <a:p>
            <a:pPr fontAlgn="base">
              <a:spcBef>
                <a:spcPct val="0"/>
              </a:spcBef>
              <a:spcAft>
                <a:spcPct val="0"/>
              </a:spcAft>
              <a:defRPr/>
            </a:pPr>
            <a:endParaRPr lang="en-US">
              <a:solidFill>
                <a:srgbClr val="4B4B4B"/>
              </a:solidFill>
            </a:endParaRPr>
          </a:p>
        </p:txBody>
      </p:sp>
      <p:sp>
        <p:nvSpPr>
          <p:cNvPr id="6" name="Slide Number Placeholder 5"/>
          <p:cNvSpPr>
            <a:spLocks noGrp="1"/>
          </p:cNvSpPr>
          <p:nvPr>
            <p:ph type="sldNum" sz="quarter" idx="11"/>
          </p:nvPr>
        </p:nvSpPr>
        <p:spPr>
          <a:xfrm>
            <a:off x="8424863" y="6394450"/>
            <a:ext cx="457200" cy="231775"/>
          </a:xfrm>
          <a:prstGeom prst="rect">
            <a:avLst/>
          </a:prstGeom>
        </p:spPr>
        <p:txBody>
          <a:bodyPr/>
          <a:lstStyle>
            <a:lvl1pPr>
              <a:defRPr sz="1200">
                <a:latin typeface="Arial" charset="0"/>
                <a:cs typeface="+mn-cs"/>
              </a:defRPr>
            </a:lvl1pPr>
          </a:lstStyle>
          <a:p>
            <a:pPr fontAlgn="base">
              <a:spcBef>
                <a:spcPct val="0"/>
              </a:spcBef>
              <a:spcAft>
                <a:spcPct val="0"/>
              </a:spcAft>
              <a:defRPr/>
            </a:pPr>
            <a:fld id="{5CCF3439-8A71-4408-991D-40451DD1E88B}" type="slidenum">
              <a:rPr lang="en-US">
                <a:solidFill>
                  <a:srgbClr val="4B4B4B"/>
                </a:solidFill>
              </a:rPr>
              <a:pPr fontAlgn="base">
                <a:spcBef>
                  <a:spcPct val="0"/>
                </a:spcBef>
                <a:spcAft>
                  <a:spcPct val="0"/>
                </a:spcAft>
                <a:defRPr/>
              </a:pPr>
              <a:t>‹#›</a:t>
            </a:fld>
            <a:endParaRPr lang="en-US" dirty="0">
              <a:solidFill>
                <a:srgbClr val="4B4B4B"/>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fontAlgn="base">
              <a:spcBef>
                <a:spcPct val="50000"/>
              </a:spcBef>
              <a:spcAft>
                <a:spcPct val="0"/>
              </a:spcAft>
              <a:buClr>
                <a:srgbClr val="FF8000"/>
              </a:buClr>
              <a:buFontTx/>
              <a:buChar char="•"/>
              <a:defRPr/>
            </a:pPr>
            <a:endParaRPr lang="en-US" sz="2400" dirty="0">
              <a:solidFill>
                <a:srgbClr val="4B4B4B"/>
              </a:solidFill>
              <a:cs typeface="Arial" charset="0"/>
            </a:endParaRPr>
          </a:p>
        </p:txBody>
      </p:sp>
      <p:pic>
        <p:nvPicPr>
          <p:cNvPr id="1027" name="Picture 3" descr="TR_SlideLogo_BW600"/>
          <p:cNvPicPr>
            <a:picLocks noChangeAspect="1" noChangeArrowheads="1"/>
          </p:cNvPicPr>
          <p:nvPr/>
        </p:nvPicPr>
        <p:blipFill>
          <a:blip r:embed="rId13" cstate="print"/>
          <a:srcRect/>
          <a:stretch>
            <a:fillRect/>
          </a:stretch>
        </p:blipFill>
        <p:spPr bwMode="auto">
          <a:xfrm>
            <a:off x="6653213" y="6323013"/>
            <a:ext cx="1652587" cy="536575"/>
          </a:xfrm>
          <a:prstGeom prst="rect">
            <a:avLst/>
          </a:prstGeom>
          <a:noFill/>
          <a:ln w="9525">
            <a:noFill/>
            <a:miter lim="800000"/>
            <a:headEnd/>
            <a:tailEnd/>
          </a:ln>
        </p:spPr>
      </p:pic>
      <p:sp>
        <p:nvSpPr>
          <p:cNvPr id="1028" name="Rectangle 6"/>
          <p:cNvSpPr>
            <a:spLocks noGrp="1" noChangeArrowheads="1"/>
          </p:cNvSpPr>
          <p:nvPr>
            <p:ph type="title"/>
          </p:nvPr>
        </p:nvSpPr>
        <p:spPr bwMode="auto">
          <a:xfrm>
            <a:off x="395288" y="260350"/>
            <a:ext cx="8424862" cy="546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395288" y="981075"/>
            <a:ext cx="8424862" cy="5114925"/>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8" descr="slideMaster_Logo600"/>
          <p:cNvPicPr>
            <a:picLocks noChangeAspect="1" noChangeArrowheads="1"/>
          </p:cNvPicPr>
          <p:nvPr/>
        </p:nvPicPr>
        <p:blipFill>
          <a:blip r:embed="rId14" cstate="print"/>
          <a:srcRect/>
          <a:stretch>
            <a:fillRect/>
          </a:stretch>
        </p:blipFill>
        <p:spPr bwMode="hidden">
          <a:xfrm>
            <a:off x="6661150" y="6323013"/>
            <a:ext cx="1644650" cy="528637"/>
          </a:xfrm>
          <a:prstGeom prst="rect">
            <a:avLst/>
          </a:prstGeom>
          <a:noFill/>
          <a:ln w="9525">
            <a:noFill/>
            <a:miter lim="800000"/>
            <a:headEnd/>
            <a:tailEnd/>
          </a:ln>
        </p:spPr>
      </p:pic>
      <p:pic>
        <p:nvPicPr>
          <p:cNvPr id="1031" name="Picture 9" descr="Y:\8 Pictures and Logos (MA)\02 Logotypes\01 Point Carbon\JPG\PC_tr-branded.jpg"/>
          <p:cNvPicPr>
            <a:picLocks noChangeAspect="1" noChangeArrowheads="1"/>
          </p:cNvPicPr>
          <p:nvPr/>
        </p:nvPicPr>
        <p:blipFill>
          <a:blip r:embed="rId15" cstate="print"/>
          <a:srcRect/>
          <a:stretch>
            <a:fillRect/>
          </a:stretch>
        </p:blipFill>
        <p:spPr bwMode="auto">
          <a:xfrm>
            <a:off x="533400" y="6400800"/>
            <a:ext cx="2176463"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95536" y="3501008"/>
            <a:ext cx="8382000" cy="892366"/>
          </a:xfrm>
        </p:spPr>
        <p:txBody>
          <a:bodyPr/>
          <a:lstStyle/>
          <a:p>
            <a:r>
              <a:rPr lang="uk-UA" cap="all" dirty="0" smtClean="0"/>
              <a:t>Підприємства в СТВ</a:t>
            </a:r>
            <a:r>
              <a:rPr lang="en-US" cap="all" dirty="0" smtClean="0"/>
              <a:t>: </a:t>
            </a:r>
            <a:r>
              <a:rPr lang="uk-UA" cap="all" dirty="0" smtClean="0"/>
              <a:t>можливості і виклики</a:t>
            </a:r>
            <a:endParaRPr lang="en-US" cap="all" dirty="0"/>
          </a:p>
        </p:txBody>
      </p:sp>
      <p:sp>
        <p:nvSpPr>
          <p:cNvPr id="17411" name="Rectangle 3"/>
          <p:cNvSpPr>
            <a:spLocks noGrp="1" noChangeArrowheads="1"/>
          </p:cNvSpPr>
          <p:nvPr>
            <p:ph type="subTitle" idx="1"/>
          </p:nvPr>
        </p:nvSpPr>
        <p:spPr>
          <a:xfrm>
            <a:off x="395536" y="4509120"/>
            <a:ext cx="8382000" cy="1279525"/>
          </a:xfrm>
        </p:spPr>
        <p:txBody>
          <a:bodyPr/>
          <a:lstStyle/>
          <a:p>
            <a:r>
              <a:rPr lang="en-US" dirty="0" smtClean="0"/>
              <a:t>THOMSON REUTERS POINT CARBON ADVISORY SERVICES</a:t>
            </a:r>
          </a:p>
          <a:p>
            <a:endParaRPr lang="uk-UA" cap="all" dirty="0" smtClean="0"/>
          </a:p>
          <a:p>
            <a:r>
              <a:rPr lang="uk-UA" cap="all" dirty="0" smtClean="0"/>
              <a:t>Київ, 9 жовтня </a:t>
            </a:r>
            <a:r>
              <a:rPr lang="en-US" cap="all" dirty="0" smtClean="0"/>
              <a:t>2014</a:t>
            </a:r>
          </a:p>
        </p:txBody>
      </p:sp>
      <p:pic>
        <p:nvPicPr>
          <p:cNvPr id="17412" name="Picture 4"/>
          <p:cNvPicPr>
            <a:picLocks noChangeAspect="1" noChangeArrowheads="1"/>
          </p:cNvPicPr>
          <p:nvPr/>
        </p:nvPicPr>
        <p:blipFill>
          <a:blip r:embed="rId3" cstate="print"/>
          <a:srcRect/>
          <a:stretch>
            <a:fillRect/>
          </a:stretch>
        </p:blipFill>
        <p:spPr bwMode="auto">
          <a:xfrm>
            <a:off x="352366" y="261282"/>
            <a:ext cx="8460000" cy="3039332"/>
          </a:xfrm>
          <a:prstGeom prst="rect">
            <a:avLst/>
          </a:prstGeom>
          <a:noFill/>
          <a:ln w="9525">
            <a:noFill/>
            <a:miter lim="800000"/>
            <a:headEnd/>
            <a:tailEnd/>
          </a:ln>
        </p:spPr>
      </p:pic>
      <p:sp>
        <p:nvSpPr>
          <p:cNvPr id="5" name="TextBox 4"/>
          <p:cNvSpPr txBox="1"/>
          <p:nvPr/>
        </p:nvSpPr>
        <p:spPr>
          <a:xfrm>
            <a:off x="7546555" y="3283025"/>
            <a:ext cx="1388126" cy="264405"/>
          </a:xfrm>
          <a:prstGeom prst="rect">
            <a:avLst/>
          </a:prstGeom>
          <a:noFill/>
        </p:spPr>
        <p:txBody>
          <a:bodyPr wrap="square" rtlCol="0">
            <a:spAutoFit/>
          </a:bodyPr>
          <a:lstStyle/>
          <a:p>
            <a:r>
              <a:rPr lang="en-US" sz="1100" dirty="0" smtClean="0">
                <a:latin typeface="Knowledge Regular" pitchFamily="34" charset="0"/>
              </a:rPr>
              <a:t>Reuters/Toru </a:t>
            </a:r>
            <a:r>
              <a:rPr lang="en-GB" sz="1100" dirty="0" err="1" smtClean="0">
                <a:latin typeface="Knowledge Regular" pitchFamily="34" charset="0"/>
              </a:rPr>
              <a:t>Hanai</a:t>
            </a:r>
            <a:endParaRPr lang="en-GB" sz="1100" dirty="0">
              <a:latin typeface="Knowledge Regular"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Моніторинг, звітність, верифікація</a:t>
            </a:r>
            <a:endParaRPr lang="en-GB" dirty="0"/>
          </a:p>
        </p:txBody>
      </p:sp>
      <p:sp>
        <p:nvSpPr>
          <p:cNvPr id="3" name="Content Placeholder 2"/>
          <p:cNvSpPr>
            <a:spLocks noGrp="1"/>
          </p:cNvSpPr>
          <p:nvPr>
            <p:ph idx="1"/>
          </p:nvPr>
        </p:nvSpPr>
        <p:spPr>
          <a:xfrm>
            <a:off x="539552" y="5733256"/>
            <a:ext cx="8280919" cy="362744"/>
          </a:xfrm>
        </p:spPr>
        <p:txBody>
          <a:bodyPr/>
          <a:lstStyle/>
          <a:p>
            <a:pPr>
              <a:buNone/>
            </a:pPr>
            <a:endParaRPr lang="en-GB" sz="1200" dirty="0"/>
          </a:p>
        </p:txBody>
      </p:sp>
      <p:pic>
        <p:nvPicPr>
          <p:cNvPr id="1026" name="Picture 2"/>
          <p:cNvPicPr>
            <a:picLocks noChangeAspect="1" noChangeArrowheads="1"/>
          </p:cNvPicPr>
          <p:nvPr/>
        </p:nvPicPr>
        <p:blipFill>
          <a:blip r:embed="rId2" cstate="print"/>
          <a:srcRect/>
          <a:stretch>
            <a:fillRect/>
          </a:stretch>
        </p:blipFill>
        <p:spPr bwMode="auto">
          <a:xfrm>
            <a:off x="755576" y="836712"/>
            <a:ext cx="7771779" cy="52771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Система МЗВ на підприємстві</a:t>
            </a:r>
            <a:endParaRPr lang="en-GB" cap="all" dirty="0"/>
          </a:p>
        </p:txBody>
      </p:sp>
      <p:sp>
        <p:nvSpPr>
          <p:cNvPr id="3" name="Content Placeholder 2"/>
          <p:cNvSpPr>
            <a:spLocks noGrp="1"/>
          </p:cNvSpPr>
          <p:nvPr>
            <p:ph idx="1"/>
          </p:nvPr>
        </p:nvSpPr>
        <p:spPr>
          <a:xfrm>
            <a:off x="539552" y="980727"/>
            <a:ext cx="8280919" cy="5115273"/>
          </a:xfrm>
        </p:spPr>
        <p:txBody>
          <a:bodyPr/>
          <a:lstStyle/>
          <a:p>
            <a:r>
              <a:rPr lang="uk-UA" sz="2000" dirty="0" smtClean="0"/>
              <a:t>Перевірка поточних вимог до звітності по викидах ПГ</a:t>
            </a:r>
          </a:p>
          <a:p>
            <a:r>
              <a:rPr lang="uk-UA" sz="2000" dirty="0" smtClean="0"/>
              <a:t>Порівняння з новими стандартами звітності</a:t>
            </a:r>
          </a:p>
          <a:p>
            <a:r>
              <a:rPr lang="uk-UA" sz="2000" dirty="0" smtClean="0"/>
              <a:t>Опис потоків сировини, джерел енергії і процесів виробничого циклу</a:t>
            </a:r>
          </a:p>
          <a:p>
            <a:r>
              <a:rPr lang="uk-UA" sz="2000" dirty="0" smtClean="0"/>
              <a:t>Оцінка базової лінії викидів ПГ</a:t>
            </a:r>
          </a:p>
          <a:p>
            <a:r>
              <a:rPr lang="uk-UA" sz="2000" dirty="0" smtClean="0"/>
              <a:t>Оцінка внесення необхідних змін до звітності</a:t>
            </a:r>
          </a:p>
          <a:p>
            <a:r>
              <a:rPr lang="uk-UA" sz="2000" dirty="0" smtClean="0"/>
              <a:t>Навчання персоналу</a:t>
            </a:r>
          </a:p>
          <a:p>
            <a:pPr lvl="1"/>
            <a:r>
              <a:rPr lang="en-US" sz="1600" dirty="0" smtClean="0"/>
              <a:t>NB: </a:t>
            </a:r>
            <a:r>
              <a:rPr lang="uk-UA" sz="1600" dirty="0" smtClean="0"/>
              <a:t>Неправильна оцінка викидів парникових газів може призвести до надмірних витрат (як пере- так і недооцінка викидів ПГ, витрати на впровадження технологій, оновлення устаткування і т.д.)</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8381"/>
            <a:ext cx="8280919" cy="834355"/>
          </a:xfrm>
        </p:spPr>
        <p:txBody>
          <a:bodyPr>
            <a:noAutofit/>
          </a:bodyPr>
          <a:lstStyle/>
          <a:p>
            <a:r>
              <a:rPr lang="uk-UA" cap="all" dirty="0" smtClean="0"/>
              <a:t>Планування заходів скорочення викидів ПГ</a:t>
            </a:r>
            <a:endParaRPr lang="en-GB" cap="all" dirty="0"/>
          </a:p>
        </p:txBody>
      </p:sp>
      <p:sp>
        <p:nvSpPr>
          <p:cNvPr id="3" name="Content Placeholder 2"/>
          <p:cNvSpPr>
            <a:spLocks noGrp="1"/>
          </p:cNvSpPr>
          <p:nvPr>
            <p:ph idx="1"/>
          </p:nvPr>
        </p:nvSpPr>
        <p:spPr>
          <a:xfrm>
            <a:off x="539552" y="1052736"/>
            <a:ext cx="8280919" cy="5043264"/>
          </a:xfrm>
        </p:spPr>
        <p:txBody>
          <a:bodyPr/>
          <a:lstStyle/>
          <a:p>
            <a:r>
              <a:rPr lang="uk-UA" sz="2000" dirty="0" smtClean="0"/>
              <a:t>Оцінка на підприємстві</a:t>
            </a:r>
            <a:r>
              <a:rPr lang="en-GB" sz="2000" dirty="0" smtClean="0"/>
              <a:t>:</a:t>
            </a:r>
          </a:p>
          <a:p>
            <a:pPr marL="571500" lvl="3">
              <a:spcBef>
                <a:spcPct val="50000"/>
              </a:spcBef>
            </a:pPr>
            <a:r>
              <a:rPr lang="uk-UA" dirty="0" smtClean="0">
                <a:ea typeface="+mn-ea"/>
                <a:cs typeface="+mn-cs"/>
              </a:rPr>
              <a:t>Технології та процеси</a:t>
            </a:r>
            <a:endParaRPr lang="en-GB" dirty="0" smtClean="0">
              <a:ea typeface="+mn-ea"/>
              <a:cs typeface="+mn-cs"/>
            </a:endParaRPr>
          </a:p>
          <a:p>
            <a:pPr marL="571500" lvl="3">
              <a:spcBef>
                <a:spcPct val="50000"/>
              </a:spcBef>
            </a:pPr>
            <a:r>
              <a:rPr lang="uk-UA" dirty="0" smtClean="0">
                <a:ea typeface="+mn-ea"/>
                <a:cs typeface="+mn-cs"/>
              </a:rPr>
              <a:t>Стан моніторингу та звітності викидів ПГ, визначення потенційних проблем</a:t>
            </a:r>
            <a:endParaRPr lang="en-GB" dirty="0" smtClean="0">
              <a:ea typeface="+mn-ea"/>
              <a:cs typeface="+mn-cs"/>
            </a:endParaRPr>
          </a:p>
          <a:p>
            <a:pPr marL="571500" lvl="3">
              <a:spcBef>
                <a:spcPct val="50000"/>
              </a:spcBef>
            </a:pPr>
            <a:r>
              <a:rPr lang="uk-UA" dirty="0" smtClean="0">
                <a:ea typeface="+mn-ea"/>
                <a:cs typeface="+mn-cs"/>
              </a:rPr>
              <a:t>Досвідчений персонал</a:t>
            </a:r>
            <a:r>
              <a:rPr lang="en-GB" dirty="0" smtClean="0">
                <a:ea typeface="+mn-ea"/>
                <a:cs typeface="+mn-cs"/>
              </a:rPr>
              <a:t>: </a:t>
            </a:r>
            <a:r>
              <a:rPr lang="uk-UA" dirty="0" smtClean="0">
                <a:ea typeface="+mn-ea"/>
                <a:cs typeface="+mn-cs"/>
              </a:rPr>
              <a:t>наявність </a:t>
            </a:r>
            <a:r>
              <a:rPr lang="en-US" dirty="0" err="1" smtClean="0">
                <a:ea typeface="+mn-ea"/>
                <a:cs typeface="+mn-cs"/>
              </a:rPr>
              <a:t>vs</a:t>
            </a:r>
            <a:r>
              <a:rPr lang="en-US" dirty="0" smtClean="0">
                <a:ea typeface="+mn-ea"/>
                <a:cs typeface="+mn-cs"/>
              </a:rPr>
              <a:t> </a:t>
            </a:r>
            <a:r>
              <a:rPr lang="uk-UA" dirty="0" smtClean="0">
                <a:ea typeface="+mn-ea"/>
                <a:cs typeface="+mn-cs"/>
              </a:rPr>
              <a:t>прогнозована потреба</a:t>
            </a:r>
          </a:p>
          <a:p>
            <a:pPr marL="571500" lvl="3">
              <a:spcBef>
                <a:spcPct val="50000"/>
              </a:spcBef>
            </a:pPr>
            <a:r>
              <a:rPr lang="uk-UA" dirty="0" smtClean="0">
                <a:ea typeface="+mn-ea"/>
                <a:cs typeface="+mn-cs"/>
              </a:rPr>
              <a:t>Кредити на модернізацію виробництва</a:t>
            </a:r>
            <a:endParaRPr lang="en-GB" dirty="0" smtClean="0">
              <a:ea typeface="+mn-ea"/>
              <a:cs typeface="+mn-cs"/>
            </a:endParaRPr>
          </a:p>
          <a:p>
            <a:pPr marL="228600" lvl="1" indent="-228600">
              <a:spcBef>
                <a:spcPct val="50000"/>
              </a:spcBef>
              <a:buChar char="•"/>
            </a:pPr>
            <a:r>
              <a:rPr lang="uk-UA" dirty="0" smtClean="0">
                <a:ea typeface="+mn-ea"/>
                <a:cs typeface="+mn-cs"/>
              </a:rPr>
              <a:t>Оцінка потенційної нестачі/надлишку квот/дозволів на викиди</a:t>
            </a:r>
            <a:endParaRPr lang="en-GB" dirty="0" smtClean="0">
              <a:ea typeface="+mn-ea"/>
              <a:cs typeface="+mn-cs"/>
            </a:endParaRPr>
          </a:p>
          <a:p>
            <a:pPr marL="228600" lvl="1" indent="-228600">
              <a:spcBef>
                <a:spcPct val="50000"/>
              </a:spcBef>
              <a:buChar char="•"/>
            </a:pPr>
            <a:r>
              <a:rPr lang="en-US" dirty="0" smtClean="0">
                <a:ea typeface="+mn-ea"/>
                <a:cs typeface="+mn-cs"/>
              </a:rPr>
              <a:t>N.B. </a:t>
            </a:r>
            <a:r>
              <a:rPr lang="uk-UA" dirty="0" smtClean="0">
                <a:ea typeface="+mn-ea"/>
                <a:cs typeface="+mn-cs"/>
              </a:rPr>
              <a:t>Внутрішні проекти скорочення викидів ПГ</a:t>
            </a:r>
            <a:endParaRPr lang="en-US" dirty="0" smtClean="0">
              <a:ea typeface="+mn-ea"/>
              <a:cs typeface="+mn-cs"/>
            </a:endParaRPr>
          </a:p>
          <a:p>
            <a:pPr marL="571500" lvl="3">
              <a:spcBef>
                <a:spcPct val="50000"/>
              </a:spcBef>
            </a:pPr>
            <a:r>
              <a:rPr lang="ru-RU" dirty="0" smtClean="0">
                <a:ea typeface="+mn-ea"/>
                <a:cs typeface="+mn-cs"/>
              </a:rPr>
              <a:t>Оцінка потенціалу заходів по скороченню викидів ПГ на рівні підприємства</a:t>
            </a:r>
          </a:p>
          <a:p>
            <a:pPr marL="571500" lvl="3">
              <a:spcBef>
                <a:spcPct val="50000"/>
              </a:spcBef>
            </a:pPr>
            <a:r>
              <a:rPr lang="ru-RU" dirty="0" smtClean="0">
                <a:ea typeface="+mn-ea"/>
                <a:cs typeface="+mn-cs"/>
              </a:rPr>
              <a:t>Заходи поза сферою регулювання СТВ (для запобігання </a:t>
            </a:r>
            <a:r>
              <a:rPr lang="ru-RU" dirty="0" smtClean="0">
                <a:ea typeface="+mn-ea"/>
                <a:cs typeface="+mn-cs"/>
              </a:rPr>
              <a:t>подвійно</a:t>
            </a:r>
            <a:r>
              <a:rPr lang="uk-UA" dirty="0" smtClean="0">
                <a:ea typeface="+mn-ea"/>
                <a:cs typeface="+mn-cs"/>
              </a:rPr>
              <a:t>го</a:t>
            </a:r>
            <a:r>
              <a:rPr lang="ru-RU" dirty="0" smtClean="0">
                <a:ea typeface="+mn-ea"/>
                <a:cs typeface="+mn-cs"/>
              </a:rPr>
              <a:t> </a:t>
            </a:r>
            <a:r>
              <a:rPr lang="ru-RU" dirty="0" smtClean="0">
                <a:ea typeface="+mn-ea"/>
                <a:cs typeface="+mn-cs"/>
              </a:rPr>
              <a:t>обрахунку)</a:t>
            </a:r>
          </a:p>
          <a:p>
            <a:pPr marL="571500" lvl="3">
              <a:spcBef>
                <a:spcPct val="50000"/>
              </a:spcBef>
            </a:pPr>
            <a:r>
              <a:rPr lang="ru-RU" dirty="0" smtClean="0">
                <a:ea typeface="+mn-ea"/>
                <a:cs typeface="+mn-cs"/>
              </a:rPr>
              <a:t>Можливість реалізації на основі механізму проектів Спільного Впровадження (ПСО)</a:t>
            </a:r>
            <a:endParaRPr lang="uk-UA" dirty="0" smtClean="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Скорочення викидів ПГ на підприємстві</a:t>
            </a:r>
            <a:endParaRPr lang="en-GB" cap="all" dirty="0"/>
          </a:p>
        </p:txBody>
      </p:sp>
      <p:sp>
        <p:nvSpPr>
          <p:cNvPr id="3" name="Content Placeholder 2"/>
          <p:cNvSpPr>
            <a:spLocks noGrp="1"/>
          </p:cNvSpPr>
          <p:nvPr>
            <p:ph idx="1"/>
          </p:nvPr>
        </p:nvSpPr>
        <p:spPr>
          <a:xfrm>
            <a:off x="539552" y="1124743"/>
            <a:ext cx="8280919" cy="4971257"/>
          </a:xfrm>
        </p:spPr>
        <p:txBody>
          <a:bodyPr/>
          <a:lstStyle/>
          <a:p>
            <a:r>
              <a:rPr lang="uk-UA" dirty="0" smtClean="0">
                <a:latin typeface="Arial" pitchFamily="34" charset="0"/>
                <a:cs typeface="Arial" pitchFamily="34" charset="0"/>
              </a:rPr>
              <a:t>Зміни у технологічних процесах</a:t>
            </a:r>
            <a:endParaRPr lang="en-GB" dirty="0" smtClean="0">
              <a:latin typeface="Arial" pitchFamily="34" charset="0"/>
              <a:cs typeface="Arial" pitchFamily="34" charset="0"/>
            </a:endParaRPr>
          </a:p>
          <a:p>
            <a:r>
              <a:rPr lang="uk-UA" dirty="0" smtClean="0">
                <a:latin typeface="Arial" pitchFamily="34" charset="0"/>
                <a:cs typeface="Arial" pitchFamily="34" charset="0"/>
              </a:rPr>
              <a:t>Сировина</a:t>
            </a:r>
            <a:endParaRPr lang="en-GB" dirty="0" smtClean="0">
              <a:latin typeface="Arial" pitchFamily="34" charset="0"/>
              <a:cs typeface="Arial" pitchFamily="34" charset="0"/>
            </a:endParaRPr>
          </a:p>
          <a:p>
            <a:r>
              <a:rPr lang="uk-UA" dirty="0" smtClean="0">
                <a:latin typeface="Arial" pitchFamily="34" charset="0"/>
                <a:cs typeface="Arial" pitchFamily="34" charset="0"/>
              </a:rPr>
              <a:t>Пальне</a:t>
            </a:r>
            <a:endParaRPr lang="en-GB" dirty="0" smtClean="0">
              <a:latin typeface="Arial" pitchFamily="34" charset="0"/>
              <a:cs typeface="Arial" pitchFamily="34" charset="0"/>
            </a:endParaRPr>
          </a:p>
          <a:p>
            <a:r>
              <a:rPr lang="ru-RU" dirty="0" smtClean="0">
                <a:latin typeface="Arial" pitchFamily="34" charset="0"/>
                <a:cs typeface="Arial" pitchFamily="34" charset="0"/>
              </a:rPr>
              <a:t>Зміна структури виробництва </a:t>
            </a:r>
          </a:p>
          <a:p>
            <a:r>
              <a:rPr lang="ru-RU" dirty="0" smtClean="0">
                <a:latin typeface="Arial" pitchFamily="34" charset="0"/>
                <a:cs typeface="Arial" pitchFamily="34" charset="0"/>
              </a:rPr>
              <a:t>Зміни у логістиці тощо</a:t>
            </a:r>
            <a:endParaRPr lang="en-GB" dirty="0">
              <a:latin typeface="Arial" pitchFamily="34" charset="0"/>
              <a:cs typeface="Arial"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latin typeface="Arial" pitchFamily="34" charset="0"/>
                <a:cs typeface="Arial" pitchFamily="34" charset="0"/>
              </a:rPr>
              <a:t>Ств: Виклики для підприємства</a:t>
            </a:r>
            <a:endParaRPr lang="en-GB" cap="all" dirty="0">
              <a:latin typeface="Arial" pitchFamily="34" charset="0"/>
              <a:cs typeface="Arial" pitchFamily="34" charset="0"/>
            </a:endParaRPr>
          </a:p>
        </p:txBody>
      </p:sp>
      <p:sp>
        <p:nvSpPr>
          <p:cNvPr id="3" name="Content Placeholder 2"/>
          <p:cNvSpPr>
            <a:spLocks noGrp="1"/>
          </p:cNvSpPr>
          <p:nvPr>
            <p:ph idx="1"/>
          </p:nvPr>
        </p:nvSpPr>
        <p:spPr>
          <a:xfrm>
            <a:off x="539552" y="1124743"/>
            <a:ext cx="8280919" cy="4971257"/>
          </a:xfrm>
        </p:spPr>
        <p:txBody>
          <a:bodyPr>
            <a:normAutofit lnSpcReduction="10000"/>
          </a:bodyPr>
          <a:lstStyle/>
          <a:p>
            <a:pPr lvl="1"/>
            <a:r>
              <a:rPr lang="en-US" sz="2400" i="1" dirty="0" smtClean="0">
                <a:latin typeface="Arial" pitchFamily="34" charset="0"/>
                <a:cs typeface="Arial" pitchFamily="34" charset="0"/>
              </a:rPr>
              <a:t>Force majeure</a:t>
            </a:r>
            <a:endParaRPr lang="en-GB" sz="2400" i="1" dirty="0" smtClean="0">
              <a:latin typeface="Arial" pitchFamily="34" charset="0"/>
              <a:cs typeface="Arial" pitchFamily="34" charset="0"/>
            </a:endParaRPr>
          </a:p>
          <a:p>
            <a:pPr lvl="1"/>
            <a:r>
              <a:rPr lang="uk-UA" sz="2400" dirty="0" smtClean="0">
                <a:latin typeface="Arial" pitchFamily="34" charset="0"/>
                <a:cs typeface="Arial" pitchFamily="34" charset="0"/>
              </a:rPr>
              <a:t>Зовнішні</a:t>
            </a:r>
            <a:r>
              <a:rPr lang="en-GB" sz="2400" dirty="0" smtClean="0">
                <a:latin typeface="Arial" pitchFamily="34" charset="0"/>
                <a:cs typeface="Arial" pitchFamily="34" charset="0"/>
              </a:rPr>
              <a:t>:</a:t>
            </a:r>
          </a:p>
          <a:p>
            <a:pPr lvl="2"/>
            <a:r>
              <a:rPr lang="uk-UA" sz="2000" dirty="0" smtClean="0">
                <a:solidFill>
                  <a:srgbClr val="FF0000"/>
                </a:solidFill>
                <a:latin typeface="Arial" pitchFamily="34" charset="0"/>
                <a:cs typeface="Arial" pitchFamily="34" charset="0"/>
              </a:rPr>
              <a:t>Інституційні зміни</a:t>
            </a:r>
            <a:endParaRPr lang="en-GB" sz="2000" dirty="0" smtClean="0">
              <a:solidFill>
                <a:srgbClr val="FF0000"/>
              </a:solidFill>
              <a:latin typeface="Arial" pitchFamily="34" charset="0"/>
              <a:cs typeface="Arial" pitchFamily="34" charset="0"/>
            </a:endParaRPr>
          </a:p>
          <a:p>
            <a:pPr lvl="2"/>
            <a:r>
              <a:rPr lang="uk-UA" sz="2000" dirty="0" smtClean="0">
                <a:solidFill>
                  <a:srgbClr val="FF0000"/>
                </a:solidFill>
                <a:latin typeface="Arial" pitchFamily="34" charset="0"/>
                <a:cs typeface="Arial" pitchFamily="34" charset="0"/>
              </a:rPr>
              <a:t>Законодавчі невизначеності</a:t>
            </a:r>
            <a:endParaRPr lang="en-GB" sz="2000" dirty="0" smtClean="0">
              <a:solidFill>
                <a:srgbClr val="FF0000"/>
              </a:solidFill>
              <a:latin typeface="Arial" pitchFamily="34" charset="0"/>
              <a:cs typeface="Arial" pitchFamily="34" charset="0"/>
            </a:endParaRPr>
          </a:p>
          <a:p>
            <a:pPr lvl="2"/>
            <a:r>
              <a:rPr lang="uk-UA" sz="2000" dirty="0" smtClean="0">
                <a:latin typeface="Arial" pitchFamily="34" charset="0"/>
                <a:cs typeface="Arial" pitchFamily="34" charset="0"/>
              </a:rPr>
              <a:t>Часові рамки для впровадження СТВ</a:t>
            </a:r>
            <a:endParaRPr lang="en-GB" sz="2000" dirty="0" smtClean="0">
              <a:latin typeface="Arial" pitchFamily="34" charset="0"/>
              <a:cs typeface="Arial" pitchFamily="34" charset="0"/>
            </a:endParaRPr>
          </a:p>
          <a:p>
            <a:pPr lvl="2"/>
            <a:r>
              <a:rPr lang="uk-UA" sz="2000" dirty="0" smtClean="0">
                <a:latin typeface="Arial" pitchFamily="34" charset="0"/>
                <a:cs typeface="Arial" pitchFamily="34" charset="0"/>
              </a:rPr>
              <a:t>Показники обмеження викидів на державному рівні</a:t>
            </a:r>
            <a:endParaRPr lang="en-GB" sz="2000" dirty="0" smtClean="0">
              <a:latin typeface="Arial" pitchFamily="34" charset="0"/>
              <a:cs typeface="Arial" pitchFamily="34" charset="0"/>
            </a:endParaRPr>
          </a:p>
          <a:p>
            <a:pPr lvl="2"/>
            <a:r>
              <a:rPr lang="uk-UA" sz="2000" dirty="0" smtClean="0">
                <a:latin typeface="Arial" pitchFamily="34" charset="0"/>
                <a:cs typeface="Arial" pitchFamily="34" charset="0"/>
              </a:rPr>
              <a:t>Метод розподілу квот/дозволів на викиди</a:t>
            </a:r>
            <a:endParaRPr lang="en-GB" sz="2000" dirty="0" smtClean="0">
              <a:latin typeface="Arial" pitchFamily="34" charset="0"/>
              <a:cs typeface="Arial" pitchFamily="34" charset="0"/>
            </a:endParaRPr>
          </a:p>
          <a:p>
            <a:pPr lvl="1"/>
            <a:r>
              <a:rPr lang="uk-UA" sz="2400" dirty="0" smtClean="0">
                <a:latin typeface="Arial" pitchFamily="34" charset="0"/>
                <a:cs typeface="Arial" pitchFamily="34" charset="0"/>
              </a:rPr>
              <a:t>Внутрішні</a:t>
            </a:r>
            <a:r>
              <a:rPr lang="en-GB" sz="2400" dirty="0" smtClean="0">
                <a:latin typeface="Arial" pitchFamily="34" charset="0"/>
                <a:cs typeface="Arial" pitchFamily="34" charset="0"/>
              </a:rPr>
              <a:t>:</a:t>
            </a:r>
          </a:p>
          <a:p>
            <a:pPr lvl="2"/>
            <a:r>
              <a:rPr lang="uk-UA" sz="2000" dirty="0" smtClean="0">
                <a:latin typeface="Arial" pitchFamily="34" charset="0"/>
                <a:cs typeface="Arial" pitchFamily="34" charset="0"/>
              </a:rPr>
              <a:t>Неготовність до впровадження СТВ</a:t>
            </a:r>
            <a:endParaRPr lang="en-US" sz="2000" dirty="0" smtClean="0">
              <a:latin typeface="Arial" pitchFamily="34" charset="0"/>
              <a:cs typeface="Arial" pitchFamily="34" charset="0"/>
            </a:endParaRPr>
          </a:p>
          <a:p>
            <a:pPr lvl="2"/>
            <a:r>
              <a:rPr lang="uk-UA" sz="2000" dirty="0" smtClean="0">
                <a:latin typeface="Arial" pitchFamily="34" charset="0"/>
                <a:cs typeface="Arial" pitchFamily="34" charset="0"/>
              </a:rPr>
              <a:t>Відсутність співробітництва/взаємодії з державними органами і науково-дослідними закладами</a:t>
            </a:r>
            <a:endParaRPr lang="en-US" sz="2000" dirty="0" smtClean="0">
              <a:latin typeface="Arial" pitchFamily="34" charset="0"/>
              <a:cs typeface="Arial" pitchFamily="34" charset="0"/>
            </a:endParaRPr>
          </a:p>
          <a:p>
            <a:pPr lvl="2"/>
            <a:r>
              <a:rPr lang="uk-UA" sz="2000" dirty="0" smtClean="0">
                <a:latin typeface="Arial" pitchFamily="34" charset="0"/>
                <a:cs typeface="Arial" pitchFamily="34" charset="0"/>
              </a:rPr>
              <a:t>Недостатні/відсутні можливості для здійснення моніторингу і верифікації</a:t>
            </a:r>
            <a:endParaRPr lang="en-GB" sz="2000" dirty="0" smtClean="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можливості</a:t>
            </a:r>
            <a:endParaRPr lang="en-GB" dirty="0"/>
          </a:p>
        </p:txBody>
      </p:sp>
      <p:sp>
        <p:nvSpPr>
          <p:cNvPr id="3" name="Content Placeholder 2"/>
          <p:cNvSpPr>
            <a:spLocks noGrp="1"/>
          </p:cNvSpPr>
          <p:nvPr>
            <p:ph idx="1"/>
          </p:nvPr>
        </p:nvSpPr>
        <p:spPr/>
        <p:txBody>
          <a:bodyPr/>
          <a:lstStyle/>
          <a:p>
            <a:r>
              <a:rPr lang="uk-UA" dirty="0" smtClean="0"/>
              <a:t>Конкурентні переваги: </a:t>
            </a:r>
          </a:p>
          <a:p>
            <a:pPr lvl="1"/>
            <a:r>
              <a:rPr lang="uk-UA" dirty="0" smtClean="0"/>
              <a:t>Оцінка потенційних витрат на підготовку до СТВ</a:t>
            </a:r>
          </a:p>
          <a:p>
            <a:pPr lvl="1"/>
            <a:r>
              <a:rPr lang="uk-UA" dirty="0" smtClean="0"/>
              <a:t>Ви знаєте вашу компанію: </a:t>
            </a:r>
          </a:p>
          <a:p>
            <a:pPr lvl="2"/>
            <a:r>
              <a:rPr lang="uk-UA" dirty="0" smtClean="0"/>
              <a:t>Оцінка витрат на впровадження альтернативних технологій/заходів/технічної модернізації</a:t>
            </a:r>
          </a:p>
          <a:p>
            <a:pPr lvl="2"/>
            <a:r>
              <a:rPr lang="uk-UA" dirty="0" smtClean="0"/>
              <a:t>Оцінка базової лінії викидів ПГ, змін до сировинного ланцюга</a:t>
            </a:r>
          </a:p>
          <a:p>
            <a:pPr lvl="2"/>
            <a:r>
              <a:rPr lang="uk-UA" dirty="0" smtClean="0"/>
              <a:t>Вибір найбільш економічно-обґрунтованих рішень </a:t>
            </a:r>
          </a:p>
          <a:p>
            <a:pPr lvl="1"/>
            <a:r>
              <a:rPr lang="uk-UA" dirty="0" smtClean="0"/>
              <a:t>Зниження витрат за рахунок поступового впровадження системи МЗВ</a:t>
            </a:r>
          </a:p>
          <a:p>
            <a:pPr lvl="1"/>
            <a:r>
              <a:rPr lang="uk-UA" dirty="0" smtClean="0"/>
              <a:t>Уникнення торгівельних бар'єрів на міжнародних ринках (ЄС)</a:t>
            </a:r>
          </a:p>
          <a:p>
            <a:r>
              <a:rPr lang="uk-UA" dirty="0" smtClean="0"/>
              <a:t>Стимуляція інновацій</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18381"/>
            <a:ext cx="8280919" cy="690339"/>
          </a:xfrm>
        </p:spPr>
        <p:txBody>
          <a:bodyPr>
            <a:normAutofit fontScale="90000"/>
          </a:bodyPr>
          <a:lstStyle/>
          <a:p>
            <a:r>
              <a:rPr lang="uk-UA" cap="all" dirty="0" smtClean="0"/>
              <a:t>Фінансування заходів зі скорочення викидів ПГ</a:t>
            </a:r>
            <a:endParaRPr lang="en-GB" cap="all" dirty="0"/>
          </a:p>
        </p:txBody>
      </p:sp>
      <p:sp>
        <p:nvSpPr>
          <p:cNvPr id="3" name="Content Placeholder 2"/>
          <p:cNvSpPr>
            <a:spLocks noGrp="1"/>
          </p:cNvSpPr>
          <p:nvPr>
            <p:ph idx="1"/>
          </p:nvPr>
        </p:nvSpPr>
        <p:spPr/>
        <p:txBody>
          <a:bodyPr/>
          <a:lstStyle/>
          <a:p>
            <a:r>
              <a:rPr lang="uk-UA" sz="2000" dirty="0" smtClean="0"/>
              <a:t>Прямі заощадження від впровадження інновацій </a:t>
            </a:r>
            <a:r>
              <a:rPr lang="en-GB" sz="2000" dirty="0" smtClean="0"/>
              <a:t>(</a:t>
            </a:r>
            <a:r>
              <a:rPr lang="uk-UA" sz="2000" dirty="0" smtClean="0"/>
              <a:t>капітальні витрати?!</a:t>
            </a:r>
            <a:r>
              <a:rPr lang="en-GB" sz="2000" dirty="0" smtClean="0"/>
              <a:t>)</a:t>
            </a:r>
          </a:p>
          <a:p>
            <a:r>
              <a:rPr lang="uk-UA" sz="2000" dirty="0" smtClean="0"/>
              <a:t>Уникнення необхідності сплачувати штрафи за порушення вимог</a:t>
            </a:r>
          </a:p>
          <a:p>
            <a:r>
              <a:rPr lang="uk-UA" sz="2000" dirty="0" smtClean="0"/>
              <a:t>Цільові кредити із зниженими відсотковими ставками?</a:t>
            </a:r>
            <a:endParaRPr lang="en-GB" sz="2000" dirty="0" smtClean="0"/>
          </a:p>
          <a:p>
            <a:r>
              <a:rPr lang="uk-UA" sz="2000" dirty="0" smtClean="0"/>
              <a:t>Продаж надлишків квот/дозволів на викиди ПГ</a:t>
            </a:r>
            <a:endParaRPr lang="en-GB" sz="2000" dirty="0" smtClean="0"/>
          </a:p>
          <a:p>
            <a:pPr lvl="1"/>
            <a:r>
              <a:rPr lang="en-US" dirty="0" smtClean="0"/>
              <a:t>N.B. </a:t>
            </a:r>
            <a:r>
              <a:rPr lang="uk-UA" dirty="0" smtClean="0"/>
              <a:t>Залежатиме від граничних витрат на скорочення викидів ПГ</a:t>
            </a:r>
            <a:r>
              <a:rPr lang="en-US" dirty="0" smtClean="0"/>
              <a:t>, </a:t>
            </a:r>
            <a:r>
              <a:rPr lang="uk-UA" dirty="0" smtClean="0"/>
              <a:t>обсягів виробництва тощо</a:t>
            </a:r>
            <a:endParaRPr lang="en-US" dirty="0" smtClean="0"/>
          </a:p>
          <a:p>
            <a:r>
              <a:rPr lang="uk-UA" sz="2000" dirty="0" smtClean="0"/>
              <a:t>Впровадження внутрішніх проектів скорочення викидів ПГ</a:t>
            </a:r>
            <a:endParaRPr lang="en-GB" sz="2000" dirty="0" smtClean="0"/>
          </a:p>
          <a:p>
            <a:pPr marL="514350" lvl="2" indent="-228600">
              <a:spcBef>
                <a:spcPct val="50000"/>
              </a:spcBef>
            </a:pPr>
            <a:r>
              <a:rPr lang="en-GB" dirty="0" smtClean="0">
                <a:solidFill>
                  <a:schemeClr val="tx2"/>
                </a:solidFill>
              </a:rPr>
              <a:t>N.B1.</a:t>
            </a:r>
            <a:r>
              <a:rPr lang="en-GB" dirty="0" smtClean="0"/>
              <a:t> </a:t>
            </a:r>
            <a:r>
              <a:rPr lang="uk-UA" dirty="0" smtClean="0"/>
              <a:t>Баланс СТВ (дефіцит</a:t>
            </a:r>
            <a:r>
              <a:rPr lang="en-GB" dirty="0" smtClean="0"/>
              <a:t>/</a:t>
            </a:r>
            <a:r>
              <a:rPr lang="uk-UA" dirty="0" smtClean="0"/>
              <a:t>профіцит</a:t>
            </a:r>
            <a:r>
              <a:rPr lang="en-GB" dirty="0" smtClean="0"/>
              <a:t>) </a:t>
            </a:r>
          </a:p>
          <a:p>
            <a:pPr marL="514350" lvl="2" indent="-228600">
              <a:spcBef>
                <a:spcPct val="50000"/>
              </a:spcBef>
            </a:pPr>
            <a:r>
              <a:rPr lang="en-GB" dirty="0" smtClean="0">
                <a:solidFill>
                  <a:schemeClr val="tx2"/>
                </a:solidFill>
              </a:rPr>
              <a:t>N.B2.</a:t>
            </a:r>
            <a:r>
              <a:rPr lang="en-GB" dirty="0" smtClean="0"/>
              <a:t> </a:t>
            </a:r>
            <a:r>
              <a:rPr lang="uk-UA" dirty="0" smtClean="0"/>
              <a:t>Міжнародна торгівля у випадку початку глобального вуглецевого ринку, або лінкування з іншими СТВ. </a:t>
            </a:r>
            <a:r>
              <a:rPr lang="uk-UA" b="1" dirty="0" smtClean="0">
                <a:solidFill>
                  <a:schemeClr val="tx2"/>
                </a:solidFill>
              </a:rPr>
              <a:t>Надійна і прозора система МЗВ!!!</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2897436"/>
            <a:ext cx="7772400" cy="1520328"/>
          </a:xfrm>
        </p:spPr>
        <p:txBody>
          <a:bodyPr/>
          <a:lstStyle/>
          <a:p>
            <a:pPr algn="ctr"/>
            <a:r>
              <a:rPr lang="uk-UA" sz="2800" dirty="0" smtClean="0"/>
              <a:t>Дякую за увагу</a:t>
            </a:r>
            <a:r>
              <a:rPr lang="en-US" sz="2800" dirty="0" smtClean="0"/>
              <a:t>!</a:t>
            </a:r>
            <a:r>
              <a:rPr lang="uk-UA" sz="2800" dirty="0" smtClean="0"/>
              <a:t/>
            </a:r>
            <a:br>
              <a:rPr lang="uk-UA" sz="2800" dirty="0" smtClean="0"/>
            </a:br>
            <a:r>
              <a:rPr lang="uk-UA" sz="2800" dirty="0" smtClean="0"/>
              <a:t/>
            </a:r>
            <a:br>
              <a:rPr lang="uk-UA" sz="2800" dirty="0" smtClean="0"/>
            </a:br>
            <a:endParaRPr lang="en-US" sz="2800" dirty="0"/>
          </a:p>
        </p:txBody>
      </p:sp>
      <p:sp>
        <p:nvSpPr>
          <p:cNvPr id="10" name="Text Placeholder 9"/>
          <p:cNvSpPr>
            <a:spLocks noGrp="1"/>
          </p:cNvSpPr>
          <p:nvPr>
            <p:ph type="body" idx="1"/>
          </p:nvPr>
        </p:nvSpPr>
        <p:spPr>
          <a:xfrm>
            <a:off x="832482" y="4153359"/>
            <a:ext cx="7772400" cy="1002536"/>
          </a:xfrm>
        </p:spPr>
        <p:txBody>
          <a:bodyPr/>
          <a:lstStyle/>
          <a:p>
            <a:pPr algn="ctr"/>
            <a:r>
              <a:rPr lang="uk-UA" dirty="0" smtClean="0"/>
              <a:t>Ганна Корнієнко</a:t>
            </a:r>
            <a:endParaRPr lang="en-US" dirty="0" smtClean="0"/>
          </a:p>
          <a:p>
            <a:pPr algn="ctr"/>
            <a:r>
              <a:rPr lang="en-US" dirty="0" smtClean="0"/>
              <a:t>ganna.korniyenko@thomsonreuters.com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39750" y="219075"/>
            <a:ext cx="8280400" cy="546100"/>
          </a:xfrm>
        </p:spPr>
        <p:txBody>
          <a:bodyPr/>
          <a:lstStyle/>
          <a:p>
            <a:r>
              <a:rPr lang="en-GB" b="1" smtClean="0"/>
              <a:t>Disclaimer</a:t>
            </a:r>
            <a:endParaRPr lang="en-US" b="1" smtClean="0"/>
          </a:p>
        </p:txBody>
      </p:sp>
      <p:sp>
        <p:nvSpPr>
          <p:cNvPr id="3" name="Content Placeholder 2"/>
          <p:cNvSpPr>
            <a:spLocks noGrp="1"/>
          </p:cNvSpPr>
          <p:nvPr>
            <p:ph idx="1"/>
          </p:nvPr>
        </p:nvSpPr>
        <p:spPr>
          <a:xfrm>
            <a:off x="615950" y="981075"/>
            <a:ext cx="8208963" cy="4570413"/>
          </a:xfrm>
        </p:spPr>
        <p:txBody>
          <a:bodyPr/>
          <a:lstStyle/>
          <a:p>
            <a:pPr marL="0" indent="0">
              <a:buFontTx/>
              <a:buNone/>
              <a:defRPr/>
            </a:pPr>
            <a:r>
              <a:rPr lang="en-US" sz="1400" b="1" dirty="0" smtClean="0"/>
              <a:t>A Point Carbon publication</a:t>
            </a:r>
          </a:p>
          <a:p>
            <a:pPr marL="0" indent="0">
              <a:buFontTx/>
              <a:buNone/>
              <a:defRPr/>
            </a:pPr>
            <a:r>
              <a:rPr lang="en-US" sz="1400" dirty="0" smtClean="0"/>
              <a:t>Copyright © 2014, by Point Carbon, a Thomson Reuters Company</a:t>
            </a:r>
          </a:p>
          <a:p>
            <a:pPr marL="0" indent="0">
              <a:buFontTx/>
              <a:buNone/>
              <a:defRPr/>
            </a:pPr>
            <a:endParaRPr lang="en-US" sz="1400" dirty="0" smtClean="0"/>
          </a:p>
          <a:p>
            <a:pPr marL="0" indent="0">
              <a:buFontTx/>
              <a:buNone/>
              <a:defRPr/>
            </a:pPr>
            <a:r>
              <a:rPr lang="en-US" sz="1400" dirty="0" smtClean="0"/>
              <a:t>All rights reserved. No portion of this publication may be photocopied, reproduced, scanned into an electronic retrieval system, copied to a database, retransmitted, forwarded or otherwise redistributed without prior written authorization from Point Carbon. See Point Carbon’s “Terms and Conditions” at www.pointcarbon.com</a:t>
            </a:r>
          </a:p>
          <a:p>
            <a:pPr marL="0" indent="0">
              <a:buFontTx/>
              <a:buNone/>
              <a:defRPr/>
            </a:pPr>
            <a:endParaRPr lang="en-US" sz="1400" dirty="0" smtClean="0"/>
          </a:p>
          <a:p>
            <a:pPr marL="0" indent="0">
              <a:buFontTx/>
              <a:buNone/>
              <a:defRPr/>
            </a:pPr>
            <a:r>
              <a:rPr lang="en-US" sz="1400" dirty="0" smtClean="0"/>
              <a:t>The data provided in this report were prepared by Point Carbon’s Advisory Services division. We have used publicly available materials and referenced them accordingly. Publications of Point Carbon’s Advisory Services division are provided for information purposes only. Prices are indicative and Point Carbon does not offer to buy or sell or solicit offers to buy or sell any financial instrument or offer recommendations to purchase, hold or sell any commodity or make any other investment decision. Other than disclosures relating to Point Carbon, the information contained in this publication has been obtained from sources that Point Carbon believes to be reliable, but no representation or warranty, express or implied, is made as to the accuracy or completeness of this information. The opinions and views expressed in this publication are those of Point Carbon and are subject to change without notice, and Point Carbon has no obligation to update either the opinions or the information contained in this publication.</a:t>
            </a:r>
          </a:p>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cap="all" dirty="0" smtClean="0">
                <a:latin typeface="Arial" pitchFamily="34" charset="0"/>
                <a:cs typeface="Arial" pitchFamily="34" charset="0"/>
              </a:rPr>
              <a:t>Україна і ціни на викиди ПГ</a:t>
            </a:r>
            <a:endParaRPr lang="en-GB" cap="all"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pPr lvl="1"/>
            <a:r>
              <a:rPr lang="en-GB" dirty="0" smtClean="0">
                <a:latin typeface="Arial" pitchFamily="34" charset="0"/>
                <a:cs typeface="Arial" pitchFamily="34" charset="0"/>
              </a:rPr>
              <a:t>The country will need to further reduce its emissions prior to the post-2020 global agreement</a:t>
            </a:r>
          </a:p>
          <a:p>
            <a:pPr lvl="1"/>
            <a:r>
              <a:rPr lang="en-GB" dirty="0" smtClean="0">
                <a:latin typeface="Arial" pitchFamily="34" charset="0"/>
                <a:cs typeface="Arial" pitchFamily="34" charset="0"/>
              </a:rPr>
              <a:t>ETS is additionally required by the Ukraine-EU Association Agreement</a:t>
            </a:r>
          </a:p>
          <a:p>
            <a:pPr lvl="2"/>
            <a:r>
              <a:rPr lang="en-US" b="1" i="1" dirty="0" smtClean="0">
                <a:solidFill>
                  <a:schemeClr val="tx1"/>
                </a:solidFill>
                <a:latin typeface="Arial" pitchFamily="34" charset="0"/>
                <a:cs typeface="Arial" pitchFamily="34" charset="0"/>
              </a:rPr>
              <a:t>Directive 2003/87/EC establishing a scheme for greenhouse gas emission allowance trading within the Community and amending Directive 96/61/EC as amended by Directive 2004/101/EC</a:t>
            </a:r>
            <a:endParaRPr lang="en-US" i="1" dirty="0" smtClean="0">
              <a:solidFill>
                <a:schemeClr val="tx1"/>
              </a:solidFill>
              <a:latin typeface="Arial" pitchFamily="34" charset="0"/>
              <a:cs typeface="Arial" pitchFamily="34" charset="0"/>
            </a:endParaRPr>
          </a:p>
          <a:p>
            <a:pPr lvl="3"/>
            <a:r>
              <a:rPr lang="en-US" i="1" dirty="0" smtClean="0">
                <a:latin typeface="Arial" pitchFamily="34" charset="0"/>
                <a:cs typeface="Arial" pitchFamily="34" charset="0"/>
              </a:rPr>
              <a:t>adoption of national legislation and designation of competent authority/</a:t>
            </a:r>
            <a:r>
              <a:rPr lang="en-US" i="1" dirty="0" err="1" smtClean="0">
                <a:latin typeface="Arial" pitchFamily="34" charset="0"/>
                <a:cs typeface="Arial" pitchFamily="34" charset="0"/>
              </a:rPr>
              <a:t>ies</a:t>
            </a:r>
            <a:endParaRPr lang="en-US" i="1" dirty="0" smtClean="0">
              <a:latin typeface="Arial" pitchFamily="34" charset="0"/>
              <a:cs typeface="Arial" pitchFamily="34" charset="0"/>
            </a:endParaRPr>
          </a:p>
          <a:p>
            <a:pPr lvl="3"/>
            <a:r>
              <a:rPr lang="en-US" i="1" dirty="0" smtClean="0">
                <a:latin typeface="Arial" pitchFamily="34" charset="0"/>
                <a:cs typeface="Arial" pitchFamily="34" charset="0"/>
              </a:rPr>
              <a:t>establishment of a system for identifying relevant installations and for identifying greenhouse gases (Annexes I and II)</a:t>
            </a:r>
          </a:p>
          <a:p>
            <a:pPr lvl="3"/>
            <a:r>
              <a:rPr lang="en-US" i="1" dirty="0" smtClean="0">
                <a:latin typeface="Arial" pitchFamily="34" charset="0"/>
                <a:cs typeface="Arial" pitchFamily="34" charset="0"/>
              </a:rPr>
              <a:t>development of a national allocation plan to distribute allowances to installations (art. 9)</a:t>
            </a:r>
          </a:p>
          <a:p>
            <a:pPr lvl="3"/>
            <a:r>
              <a:rPr lang="en-US" i="1" dirty="0" smtClean="0">
                <a:latin typeface="Arial" pitchFamily="34" charset="0"/>
                <a:cs typeface="Arial" pitchFamily="34" charset="0"/>
              </a:rPr>
              <a:t>establishment of a system for issuing greenhouse gas emissions permits and issuance of allowances to be traded domestically among installations in Ukraine (art. 4 and 11 - 13)</a:t>
            </a:r>
          </a:p>
          <a:p>
            <a:pPr lvl="3"/>
            <a:r>
              <a:rPr lang="en-US" i="1" dirty="0" smtClean="0">
                <a:latin typeface="Arial" pitchFamily="34" charset="0"/>
                <a:cs typeface="Arial" pitchFamily="34" charset="0"/>
              </a:rPr>
              <a:t>establishment of monitoring, reporting, verification and enforcement systems and public consultations procedures (art. 9, 14 – 17, 19 and 21)</a:t>
            </a:r>
          </a:p>
          <a:p>
            <a:pPr lvl="2"/>
            <a:r>
              <a:rPr lang="en-US" i="1" dirty="0" smtClean="0">
                <a:solidFill>
                  <a:schemeClr val="tx1"/>
                </a:solidFill>
                <a:latin typeface="Arial" pitchFamily="34" charset="0"/>
                <a:cs typeface="Arial" pitchFamily="34" charset="0"/>
              </a:rPr>
              <a:t>These provisions of the Directive shall be implemented </a:t>
            </a:r>
            <a:r>
              <a:rPr lang="en-US" b="1" i="1" dirty="0" smtClean="0">
                <a:solidFill>
                  <a:schemeClr val="tx1"/>
                </a:solidFill>
                <a:latin typeface="Arial" pitchFamily="34" charset="0"/>
                <a:cs typeface="Arial" pitchFamily="34" charset="0"/>
              </a:rPr>
              <a:t>within 2 years of the entry into force</a:t>
            </a:r>
            <a:r>
              <a:rPr lang="en-US" i="1" dirty="0" smtClean="0">
                <a:solidFill>
                  <a:schemeClr val="tx1"/>
                </a:solidFill>
                <a:latin typeface="Arial" pitchFamily="34" charset="0"/>
                <a:cs typeface="Arial" pitchFamily="34" charset="0"/>
              </a:rPr>
              <a:t> of this Agreement.</a:t>
            </a:r>
          </a:p>
          <a:p>
            <a:pPr lvl="2"/>
            <a:r>
              <a:rPr lang="en-GB" dirty="0" smtClean="0">
                <a:latin typeface="Arial" pitchFamily="34" charset="0"/>
                <a:cs typeface="Arial" pitchFamily="34" charset="0"/>
              </a:rPr>
              <a:t>EU-Ukraine Association Agreement signed, and will be provisionally applied before the full ratification by all relevant Parties starting from November 1, 2014</a:t>
            </a:r>
          </a:p>
          <a:p>
            <a:pPr lvl="1"/>
            <a:endParaRPr lang="en-GB" dirty="0" smtClean="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Світові </a:t>
            </a:r>
            <a:r>
              <a:rPr lang="uk-UA" dirty="0" smtClean="0"/>
              <a:t>ВУГЛЕЦЕВІ РИНКИ</a:t>
            </a:r>
            <a:endParaRPr lang="en-GB" cap="all" dirty="0"/>
          </a:p>
        </p:txBody>
      </p:sp>
      <p:sp>
        <p:nvSpPr>
          <p:cNvPr id="3" name="Content Placeholder 2"/>
          <p:cNvSpPr>
            <a:spLocks noGrp="1"/>
          </p:cNvSpPr>
          <p:nvPr>
            <p:ph idx="1"/>
          </p:nvPr>
        </p:nvSpPr>
        <p:spPr/>
        <p:txBody>
          <a:bodyPr/>
          <a:lstStyle/>
          <a:p>
            <a:endParaRPr lang="en-GB" dirty="0"/>
          </a:p>
        </p:txBody>
      </p:sp>
      <p:pic>
        <p:nvPicPr>
          <p:cNvPr id="7172" name="Picture 4" descr="https://icapcarbonaction.com/index.php?option=com_attach&amp;task=download&amp;id=169"/>
          <p:cNvPicPr>
            <a:picLocks noChangeAspect="1" noChangeArrowheads="1"/>
          </p:cNvPicPr>
          <p:nvPr/>
        </p:nvPicPr>
        <p:blipFill>
          <a:blip r:embed="rId3" cstate="print"/>
          <a:srcRect/>
          <a:stretch>
            <a:fillRect/>
          </a:stretch>
        </p:blipFill>
        <p:spPr bwMode="auto">
          <a:xfrm>
            <a:off x="539552" y="908720"/>
            <a:ext cx="8280920" cy="51845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750" y="260350"/>
            <a:ext cx="8280400" cy="720378"/>
          </a:xfrm>
        </p:spPr>
        <p:txBody>
          <a:bodyPr>
            <a:noAutofit/>
          </a:bodyPr>
          <a:lstStyle/>
          <a:p>
            <a:r>
              <a:rPr lang="uk-UA" cap="all" dirty="0" smtClean="0"/>
              <a:t>Часові рамки впровадження СТВ </a:t>
            </a:r>
            <a:r>
              <a:rPr lang="en-US" cap="all" dirty="0" smtClean="0"/>
              <a:t>(</a:t>
            </a:r>
            <a:r>
              <a:rPr lang="uk-UA" cap="all" dirty="0" smtClean="0"/>
              <a:t>осінь </a:t>
            </a:r>
            <a:r>
              <a:rPr lang="en-US" cap="all" dirty="0" smtClean="0"/>
              <a:t>2013)</a:t>
            </a:r>
          </a:p>
        </p:txBody>
      </p:sp>
      <p:sp>
        <p:nvSpPr>
          <p:cNvPr id="47107" name="Content Placeholder 2"/>
          <p:cNvSpPr>
            <a:spLocks noGrp="1"/>
          </p:cNvSpPr>
          <p:nvPr>
            <p:ph idx="1"/>
          </p:nvPr>
        </p:nvSpPr>
        <p:spPr>
          <a:xfrm>
            <a:off x="539750" y="981075"/>
            <a:ext cx="8280400" cy="5327650"/>
          </a:xfrm>
        </p:spPr>
        <p:txBody>
          <a:bodyPr/>
          <a:lstStyle/>
          <a:p>
            <a:pPr lvl="1">
              <a:buFont typeface="Arial" charset="0"/>
              <a:buNone/>
            </a:pPr>
            <a:endParaRPr lang="en-US" smtClean="0"/>
          </a:p>
          <a:p>
            <a:pPr>
              <a:buFontTx/>
              <a:buNone/>
            </a:pPr>
            <a:endParaRPr lang="en-US" smtClean="0"/>
          </a:p>
          <a:p>
            <a:pPr lvl="2"/>
            <a:endParaRPr lang="en-US" smtClean="0"/>
          </a:p>
          <a:p>
            <a:pPr>
              <a:buFontTx/>
              <a:buNone/>
            </a:pPr>
            <a:endParaRPr lang="en-US" smtClean="0"/>
          </a:p>
          <a:p>
            <a:pPr>
              <a:buFontTx/>
              <a:buNone/>
            </a:pPr>
            <a:endParaRPr lang="en-US" sz="300" smtClean="0"/>
          </a:p>
          <a:p>
            <a:pPr lvl="2">
              <a:buFontTx/>
              <a:buNone/>
            </a:pPr>
            <a:endParaRPr lang="en-US" sz="1200" smtClean="0"/>
          </a:p>
          <a:p>
            <a:pPr>
              <a:buFontTx/>
              <a:buNone/>
            </a:pPr>
            <a:endParaRPr lang="en-US" sz="100" smtClean="0"/>
          </a:p>
          <a:p>
            <a:endParaRPr lang="en-GB" sz="1400" smtClean="0"/>
          </a:p>
        </p:txBody>
      </p:sp>
      <p:pic>
        <p:nvPicPr>
          <p:cNvPr id="47109" name="Picture 4"/>
          <p:cNvPicPr>
            <a:picLocks noChangeAspect="1" noChangeArrowheads="1"/>
          </p:cNvPicPr>
          <p:nvPr/>
        </p:nvPicPr>
        <p:blipFill>
          <a:blip r:embed="rId3" cstate="print"/>
          <a:srcRect/>
          <a:stretch>
            <a:fillRect/>
          </a:stretch>
        </p:blipFill>
        <p:spPr bwMode="auto">
          <a:xfrm>
            <a:off x="684213" y="981075"/>
            <a:ext cx="7488237" cy="5256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560" y="404664"/>
            <a:ext cx="8137599" cy="473075"/>
          </a:xfrm>
        </p:spPr>
        <p:txBody>
          <a:bodyPr/>
          <a:lstStyle/>
          <a:p>
            <a:r>
              <a:rPr lang="uk-UA" cap="all" dirty="0" smtClean="0"/>
              <a:t>Світові ВУГЛЕЦЕВІ РИНКИ</a:t>
            </a:r>
            <a:endParaRPr lang="en-GB" cap="all" dirty="0" smtClean="0"/>
          </a:p>
        </p:txBody>
      </p:sp>
      <p:pic>
        <p:nvPicPr>
          <p:cNvPr id="34820" name="Picture 2"/>
          <p:cNvPicPr>
            <a:picLocks noChangeAspect="1" noChangeArrowheads="1"/>
          </p:cNvPicPr>
          <p:nvPr/>
        </p:nvPicPr>
        <p:blipFill>
          <a:blip r:embed="rId3" cstate="print"/>
          <a:srcRect/>
          <a:stretch>
            <a:fillRect/>
          </a:stretch>
        </p:blipFill>
        <p:spPr bwMode="auto">
          <a:xfrm>
            <a:off x="1042988" y="1125538"/>
            <a:ext cx="7604125" cy="4822825"/>
          </a:xfrm>
          <a:prstGeom prst="rect">
            <a:avLst/>
          </a:prstGeom>
          <a:noFill/>
          <a:ln w="9525">
            <a:noFill/>
            <a:miter lim="800000"/>
            <a:headEnd/>
            <a:tailEnd/>
          </a:ln>
        </p:spPr>
      </p:pic>
      <p:sp>
        <p:nvSpPr>
          <p:cNvPr id="6" name="TextBox 2"/>
          <p:cNvSpPr txBox="1">
            <a:spLocks noChangeArrowheads="1"/>
          </p:cNvSpPr>
          <p:nvPr/>
        </p:nvSpPr>
        <p:spPr bwMode="auto">
          <a:xfrm>
            <a:off x="179388" y="5991225"/>
            <a:ext cx="8228012" cy="246063"/>
          </a:xfrm>
          <a:prstGeom prst="rect">
            <a:avLst/>
          </a:prstGeom>
          <a:noFill/>
          <a:ln w="9525">
            <a:noFill/>
            <a:miter lim="800000"/>
            <a:headEnd/>
            <a:tailEnd/>
          </a:ln>
        </p:spPr>
        <p:txBody>
          <a:bodyPr>
            <a:spAutoFit/>
          </a:bodyPr>
          <a:lstStyle/>
          <a:p>
            <a:pPr>
              <a:defRPr/>
            </a:pPr>
            <a:r>
              <a:rPr lang="uk-UA" sz="1000" i="1" dirty="0" smtClean="0">
                <a:solidFill>
                  <a:schemeClr val="bg1">
                    <a:lumMod val="65000"/>
                  </a:schemeClr>
                </a:solidFill>
                <a:latin typeface="Arial" pitchFamily="34" charset="0"/>
                <a:cs typeface="Arial" pitchFamily="34" charset="0"/>
              </a:rPr>
              <a:t>Джерело</a:t>
            </a:r>
            <a:r>
              <a:rPr lang="en-GB" sz="1000" i="1" dirty="0" smtClean="0">
                <a:solidFill>
                  <a:schemeClr val="bg1">
                    <a:lumMod val="65000"/>
                  </a:schemeClr>
                </a:solidFill>
                <a:latin typeface="Arial" pitchFamily="34" charset="0"/>
                <a:cs typeface="Arial" pitchFamily="34" charset="0"/>
              </a:rPr>
              <a:t>: </a:t>
            </a:r>
            <a:r>
              <a:rPr lang="en-GB" sz="1000" i="1" dirty="0">
                <a:solidFill>
                  <a:schemeClr val="bg1">
                    <a:lumMod val="65000"/>
                  </a:schemeClr>
                </a:solidFill>
                <a:latin typeface="Arial" pitchFamily="34" charset="0"/>
                <a:cs typeface="Arial" pitchFamily="34" charset="0"/>
              </a:rPr>
              <a:t>Point Carbon</a:t>
            </a:r>
            <a:endParaRPr lang="en-US" sz="1100" dirty="0">
              <a:solidFill>
                <a:schemeClr val="bg1">
                  <a:lumMod val="65000"/>
                </a:schemeClr>
              </a:solidFill>
              <a:latin typeface="Arial" pitchFamily="34" charset="0"/>
              <a:cs typeface="Arial" pitchFamily="34" charset="0"/>
            </a:endParaRPr>
          </a:p>
        </p:txBody>
      </p:sp>
      <p:sp>
        <p:nvSpPr>
          <p:cNvPr id="34822" name="Content Placeholder 2"/>
          <p:cNvSpPr>
            <a:spLocks noGrp="1"/>
          </p:cNvSpPr>
          <p:nvPr>
            <p:ph idx="1"/>
          </p:nvPr>
        </p:nvSpPr>
        <p:spPr>
          <a:xfrm>
            <a:off x="179388" y="4149725"/>
            <a:ext cx="8856662" cy="1800225"/>
          </a:xfrm>
        </p:spPr>
        <p:txBody>
          <a:bodyPr/>
          <a:lstStyle/>
          <a:p>
            <a:pPr>
              <a:buFontTx/>
              <a:buNone/>
            </a:pPr>
            <a:endParaRPr lang="en-US" sz="100" dirty="0" smtClean="0"/>
          </a:p>
          <a:p>
            <a:pPr>
              <a:buFontTx/>
              <a:buNone/>
            </a:pPr>
            <a:endParaRPr lang="en-US" sz="100" dirty="0" smtClean="0"/>
          </a:p>
          <a:p>
            <a:endParaRPr lang="en-GB"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uk-UA" cap="all" dirty="0" smtClean="0"/>
              <a:t>ОСНОВНІ характеристики СТВ</a:t>
            </a:r>
            <a:endParaRPr lang="en-US" cap="all" dirty="0" smtClean="0"/>
          </a:p>
        </p:txBody>
      </p:sp>
      <p:sp>
        <p:nvSpPr>
          <p:cNvPr id="3" name="Content Placeholder 2"/>
          <p:cNvSpPr>
            <a:spLocks noGrp="1"/>
          </p:cNvSpPr>
          <p:nvPr>
            <p:ph idx="1"/>
          </p:nvPr>
        </p:nvSpPr>
        <p:spPr>
          <a:xfrm>
            <a:off x="468313" y="1223963"/>
            <a:ext cx="8064500" cy="4556125"/>
          </a:xfrm>
        </p:spPr>
        <p:txBody>
          <a:bodyPr>
            <a:normAutofit/>
          </a:bodyPr>
          <a:lstStyle/>
          <a:p>
            <a:pPr marL="514350" indent="-514350">
              <a:defRPr/>
            </a:pPr>
            <a:r>
              <a:rPr lang="uk-UA" b="1" dirty="0" smtClean="0">
                <a:latin typeface="Arial" pitchFamily="34" charset="0"/>
                <a:cs typeface="Arial" pitchFamily="34" charset="0"/>
              </a:rPr>
              <a:t>Сфера</a:t>
            </a:r>
            <a:r>
              <a:rPr lang="en-GB" dirty="0" smtClean="0">
                <a:latin typeface="Arial" pitchFamily="34" charset="0"/>
                <a:cs typeface="Arial" pitchFamily="34" charset="0"/>
              </a:rPr>
              <a:t> (</a:t>
            </a:r>
            <a:r>
              <a:rPr lang="uk-UA" dirty="0" smtClean="0">
                <a:latin typeface="Arial" pitchFamily="34" charset="0"/>
                <a:cs typeface="Arial" pitchFamily="34" charset="0"/>
              </a:rPr>
              <a:t>гази і сектори</a:t>
            </a:r>
            <a:r>
              <a:rPr lang="en-GB" dirty="0" smtClean="0">
                <a:latin typeface="Arial" pitchFamily="34" charset="0"/>
                <a:cs typeface="Arial" pitchFamily="34" charset="0"/>
              </a:rPr>
              <a:t>, </a:t>
            </a:r>
            <a:r>
              <a:rPr lang="uk-UA" dirty="0" smtClean="0">
                <a:latin typeface="Arial" pitchFamily="34" charset="0"/>
                <a:cs typeface="Arial" pitchFamily="34" charset="0"/>
              </a:rPr>
              <a:t>мінімальні граничні викиди ПГ</a:t>
            </a:r>
            <a:r>
              <a:rPr lang="en-GB" dirty="0" smtClean="0">
                <a:latin typeface="Arial" pitchFamily="34" charset="0"/>
                <a:cs typeface="Arial" pitchFamily="34" charset="0"/>
              </a:rPr>
              <a:t>, </a:t>
            </a:r>
            <a:r>
              <a:rPr lang="uk-UA" dirty="0" smtClean="0">
                <a:latin typeface="Arial" pitchFamily="34" charset="0"/>
                <a:cs typeface="Arial" pitchFamily="34" charset="0"/>
              </a:rPr>
              <a:t>тривалість фаз</a:t>
            </a:r>
            <a:r>
              <a:rPr lang="en-GB" dirty="0" smtClean="0">
                <a:latin typeface="Arial" pitchFamily="34" charset="0"/>
                <a:cs typeface="Arial" pitchFamily="34" charset="0"/>
              </a:rPr>
              <a:t>, </a:t>
            </a:r>
            <a:r>
              <a:rPr lang="uk-UA" dirty="0" smtClean="0">
                <a:latin typeface="Arial" pitchFamily="34" charset="0"/>
                <a:cs typeface="Arial" pitchFamily="34" charset="0"/>
              </a:rPr>
              <a:t>учасники</a:t>
            </a:r>
            <a:r>
              <a:rPr lang="en-GB" dirty="0" smtClean="0">
                <a:latin typeface="Arial" pitchFamily="34" charset="0"/>
                <a:cs typeface="Arial" pitchFamily="34" charset="0"/>
              </a:rPr>
              <a:t>)</a:t>
            </a:r>
          </a:p>
          <a:p>
            <a:pPr marL="514350" indent="-514350">
              <a:defRPr/>
            </a:pPr>
            <a:r>
              <a:rPr lang="uk-UA" b="1" dirty="0" smtClean="0">
                <a:latin typeface="Arial" pitchFamily="34" charset="0"/>
                <a:cs typeface="Arial" pitchFamily="34" charset="0"/>
              </a:rPr>
              <a:t>Обмеження </a:t>
            </a:r>
            <a:r>
              <a:rPr lang="uk-UA" dirty="0" smtClean="0">
                <a:latin typeface="Arial" pitchFamily="34" charset="0"/>
                <a:cs typeface="Arial" pitchFamily="34" charset="0"/>
              </a:rPr>
              <a:t>викидів ПГ</a:t>
            </a:r>
            <a:r>
              <a:rPr lang="en-GB" dirty="0" smtClean="0">
                <a:latin typeface="Arial" pitchFamily="34" charset="0"/>
                <a:cs typeface="Arial" pitchFamily="34" charset="0"/>
              </a:rPr>
              <a:t> </a:t>
            </a:r>
            <a:r>
              <a:rPr lang="uk-UA" dirty="0" smtClean="0">
                <a:latin typeface="Arial" pitchFamily="34" charset="0"/>
                <a:cs typeface="Arial" pitchFamily="34" charset="0"/>
              </a:rPr>
              <a:t>та правила розподілу/аукціонування</a:t>
            </a:r>
            <a:endParaRPr lang="en-GB" dirty="0" smtClean="0">
              <a:latin typeface="Arial" pitchFamily="34" charset="0"/>
              <a:cs typeface="Arial" pitchFamily="34" charset="0"/>
            </a:endParaRPr>
          </a:p>
          <a:p>
            <a:pPr marL="514350" indent="-514350">
              <a:defRPr/>
            </a:pPr>
            <a:r>
              <a:rPr lang="uk-UA" b="1" dirty="0" smtClean="0">
                <a:latin typeface="Arial" pitchFamily="34" charset="0"/>
                <a:cs typeface="Arial" pitchFamily="34" charset="0"/>
              </a:rPr>
              <a:t>Торгівля </a:t>
            </a:r>
            <a:r>
              <a:rPr lang="uk-UA" dirty="0" smtClean="0">
                <a:latin typeface="Arial" pitchFamily="34" charset="0"/>
                <a:cs typeface="Arial" pitchFamily="34" charset="0"/>
              </a:rPr>
              <a:t>квотами/дозволами на викиди</a:t>
            </a:r>
            <a:endParaRPr lang="en-GB" dirty="0" smtClean="0">
              <a:latin typeface="Arial" pitchFamily="34" charset="0"/>
              <a:cs typeface="Arial" pitchFamily="34" charset="0"/>
            </a:endParaRPr>
          </a:p>
          <a:p>
            <a:pPr marL="514350" indent="-514350">
              <a:defRPr/>
            </a:pPr>
            <a:r>
              <a:rPr lang="uk-UA" b="1" dirty="0" smtClean="0">
                <a:latin typeface="Arial" pitchFamily="34" charset="0"/>
                <a:cs typeface="Arial" pitchFamily="34" charset="0"/>
              </a:rPr>
              <a:t>Вимоги</a:t>
            </a:r>
            <a:r>
              <a:rPr lang="en-GB" dirty="0" smtClean="0">
                <a:latin typeface="Arial" pitchFamily="34" charset="0"/>
                <a:cs typeface="Arial" pitchFamily="34" charset="0"/>
              </a:rPr>
              <a:t> (</a:t>
            </a:r>
            <a:r>
              <a:rPr lang="uk-UA" dirty="0" smtClean="0">
                <a:latin typeface="Arial" pitchFamily="34" charset="0"/>
                <a:cs typeface="Arial" pitchFamily="34" charset="0"/>
              </a:rPr>
              <a:t>МЗВ</a:t>
            </a:r>
            <a:r>
              <a:rPr lang="en-GB" dirty="0" smtClean="0">
                <a:latin typeface="Arial" pitchFamily="34" charset="0"/>
                <a:cs typeface="Arial" pitchFamily="34" charset="0"/>
              </a:rPr>
              <a:t>, </a:t>
            </a:r>
            <a:r>
              <a:rPr lang="uk-UA" dirty="0" smtClean="0">
                <a:latin typeface="Arial" pitchFamily="34" charset="0"/>
                <a:cs typeface="Arial" pitchFamily="34" charset="0"/>
              </a:rPr>
              <a:t>терміни подання звітності</a:t>
            </a:r>
            <a:r>
              <a:rPr lang="en-GB" dirty="0" smtClean="0">
                <a:latin typeface="Arial" pitchFamily="34" charset="0"/>
                <a:cs typeface="Arial" pitchFamily="34" charset="0"/>
              </a:rPr>
              <a:t>)</a:t>
            </a:r>
          </a:p>
          <a:p>
            <a:pPr marL="514350" indent="-514350">
              <a:defRPr/>
            </a:pPr>
            <a:r>
              <a:rPr lang="uk-UA" b="1" dirty="0" smtClean="0">
                <a:latin typeface="Arial" pitchFamily="34" charset="0"/>
                <a:cs typeface="Arial" pitchFamily="34" charset="0"/>
              </a:rPr>
              <a:t>Штрафи</a:t>
            </a:r>
            <a:r>
              <a:rPr lang="en-GB" dirty="0" smtClean="0">
                <a:latin typeface="Arial" pitchFamily="34" charset="0"/>
                <a:cs typeface="Arial" pitchFamily="34" charset="0"/>
              </a:rPr>
              <a:t>, </a:t>
            </a:r>
            <a:r>
              <a:rPr lang="uk-UA" dirty="0" smtClean="0">
                <a:latin typeface="Arial" pitchFamily="34" charset="0"/>
                <a:cs typeface="Arial" pitchFamily="34" charset="0"/>
              </a:rPr>
              <a:t>можливість оскарження в судовому порядку</a:t>
            </a:r>
            <a:endParaRPr lang="en-GB" dirty="0" smtClean="0">
              <a:latin typeface="Arial" pitchFamily="34" charset="0"/>
              <a:cs typeface="Arial" pitchFamily="34" charset="0"/>
            </a:endParaRPr>
          </a:p>
          <a:p>
            <a:pPr marL="514350" indent="-514350">
              <a:defRPr/>
            </a:pPr>
            <a:endParaRPr lang="en-GB" dirty="0" smtClean="0"/>
          </a:p>
          <a:p>
            <a:pPr>
              <a:defRPr/>
            </a:pPr>
            <a:endParaRPr lang="en-GB" sz="1800" dirty="0" smtClean="0"/>
          </a:p>
          <a:p>
            <a:pPr>
              <a:defRPr/>
            </a:pPr>
            <a:endParaRPr lang="en-GB" dirty="0" smtClean="0"/>
          </a:p>
          <a:p>
            <a:pPr>
              <a:defRPr/>
            </a:pPr>
            <a:endParaRPr lang="en-GB" dirty="0" smtClean="0"/>
          </a:p>
          <a:p>
            <a:pPr>
              <a:defRPr/>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ОСНОВНІ характеристики СТВ</a:t>
            </a:r>
            <a:endParaRPr lang="en-GB" dirty="0"/>
          </a:p>
        </p:txBody>
      </p:sp>
      <p:sp>
        <p:nvSpPr>
          <p:cNvPr id="3" name="Content Placeholder 2"/>
          <p:cNvSpPr>
            <a:spLocks noGrp="1"/>
          </p:cNvSpPr>
          <p:nvPr>
            <p:ph idx="1"/>
          </p:nvPr>
        </p:nvSpPr>
        <p:spPr>
          <a:xfrm>
            <a:off x="539552" y="1124744"/>
            <a:ext cx="8280919" cy="4971256"/>
          </a:xfrm>
        </p:spPr>
        <p:txBody>
          <a:bodyPr/>
          <a:lstStyle/>
          <a:p>
            <a:pPr marL="514350" indent="-514350">
              <a:defRPr/>
            </a:pPr>
            <a:r>
              <a:rPr lang="uk-UA" b="1" dirty="0" smtClean="0">
                <a:latin typeface="Arial" pitchFamily="34" charset="0"/>
                <a:cs typeface="Arial" pitchFamily="34" charset="0"/>
              </a:rPr>
              <a:t>Реєстр</a:t>
            </a:r>
            <a:r>
              <a:rPr lang="en-GB" dirty="0" smtClean="0">
                <a:latin typeface="Arial" pitchFamily="34" charset="0"/>
                <a:cs typeface="Arial" pitchFamily="34" charset="0"/>
              </a:rPr>
              <a:t> </a:t>
            </a:r>
            <a:r>
              <a:rPr lang="uk-UA" dirty="0" smtClean="0">
                <a:latin typeface="Arial" pitchFamily="34" charset="0"/>
                <a:cs typeface="Arial" pitchFamily="34" charset="0"/>
              </a:rPr>
              <a:t>(функціонал і безпека)</a:t>
            </a:r>
            <a:endParaRPr lang="en-GB" dirty="0" smtClean="0">
              <a:latin typeface="Arial" pitchFamily="34" charset="0"/>
              <a:cs typeface="Arial" pitchFamily="34" charset="0"/>
            </a:endParaRPr>
          </a:p>
          <a:p>
            <a:pPr marL="514350" indent="-514350">
              <a:defRPr/>
            </a:pPr>
            <a:r>
              <a:rPr lang="uk-UA" b="1" dirty="0" smtClean="0">
                <a:latin typeface="Arial" pitchFamily="34" charset="0"/>
                <a:cs typeface="Arial" pitchFamily="34" charset="0"/>
              </a:rPr>
              <a:t>Правовий статус</a:t>
            </a:r>
            <a:r>
              <a:rPr lang="en-GB" b="1" dirty="0" smtClean="0">
                <a:latin typeface="Arial" pitchFamily="34" charset="0"/>
                <a:cs typeface="Arial" pitchFamily="34" charset="0"/>
              </a:rPr>
              <a:t> </a:t>
            </a:r>
            <a:r>
              <a:rPr lang="uk-UA" dirty="0" smtClean="0">
                <a:latin typeface="Arial" pitchFamily="34" charset="0"/>
                <a:cs typeface="Arial" pitchFamily="34" charset="0"/>
              </a:rPr>
              <a:t>квот/дозволів на викиди ПГ</a:t>
            </a:r>
            <a:r>
              <a:rPr lang="en-GB" dirty="0" smtClean="0">
                <a:latin typeface="Arial" pitchFamily="34" charset="0"/>
                <a:cs typeface="Arial" pitchFamily="34" charset="0"/>
              </a:rPr>
              <a:t>, </a:t>
            </a:r>
            <a:r>
              <a:rPr lang="uk-UA" dirty="0" smtClean="0">
                <a:latin typeface="Arial" pitchFamily="34" charset="0"/>
                <a:cs typeface="Arial" pitchFamily="34" charset="0"/>
              </a:rPr>
              <a:t>торгівельних операцій на ринку, оподаткування, нагляд за ринком, тощо</a:t>
            </a:r>
            <a:endParaRPr lang="en-GB" dirty="0" smtClean="0">
              <a:latin typeface="Arial" pitchFamily="34" charset="0"/>
              <a:cs typeface="Arial" pitchFamily="34" charset="0"/>
            </a:endParaRPr>
          </a:p>
          <a:p>
            <a:pPr marL="514350" indent="-514350">
              <a:defRPr/>
            </a:pPr>
            <a:r>
              <a:rPr lang="uk-UA" b="1" dirty="0" smtClean="0">
                <a:latin typeface="Arial" pitchFamily="34" charset="0"/>
                <a:cs typeface="Arial" pitchFamily="34" charset="0"/>
              </a:rPr>
              <a:t>Проектні механізми</a:t>
            </a:r>
            <a:r>
              <a:rPr lang="en-GB" dirty="0" smtClean="0">
                <a:latin typeface="Arial" pitchFamily="34" charset="0"/>
                <a:cs typeface="Arial" pitchFamily="34" charset="0"/>
              </a:rPr>
              <a:t> </a:t>
            </a:r>
            <a:r>
              <a:rPr lang="uk-UA" dirty="0" smtClean="0">
                <a:latin typeface="Arial" pitchFamily="34" charset="0"/>
                <a:cs typeface="Arial" pitchFamily="34" charset="0"/>
              </a:rPr>
              <a:t>– правила використання інших механізмів відповідності (міжнародні або внутрішні одиниці скорочення викидів ПГ)</a:t>
            </a:r>
            <a:endParaRPr lang="en-GB" dirty="0" smtClean="0">
              <a:latin typeface="Arial" pitchFamily="34" charset="0"/>
              <a:cs typeface="Arial" pitchFamily="34" charset="0"/>
            </a:endParaRPr>
          </a:p>
          <a:p>
            <a:pPr marL="514350" indent="-514350">
              <a:defRPr/>
            </a:pPr>
            <a:r>
              <a:rPr lang="uk-UA" b="1" dirty="0" smtClean="0">
                <a:latin typeface="Arial" pitchFamily="34" charset="0"/>
                <a:cs typeface="Arial" pitchFamily="34" charset="0"/>
              </a:rPr>
              <a:t>Банкінг і запозичення </a:t>
            </a:r>
            <a:r>
              <a:rPr lang="uk-UA" dirty="0" smtClean="0">
                <a:latin typeface="Arial" pitchFamily="34" charset="0"/>
                <a:cs typeface="Arial" pitchFamily="34" charset="0"/>
              </a:rPr>
              <a:t>між роками і фазами СТВ</a:t>
            </a:r>
            <a:endParaRPr lang="en-GB" dirty="0" smtClean="0">
              <a:latin typeface="Arial" pitchFamily="34" charset="0"/>
              <a:cs typeface="Arial" pitchFamily="34" charset="0"/>
            </a:endParaRPr>
          </a:p>
          <a:p>
            <a:pPr marL="514350" indent="-514350">
              <a:defRPr/>
            </a:pPr>
            <a:r>
              <a:rPr lang="uk-UA" b="1" dirty="0" smtClean="0">
                <a:latin typeface="Arial" pitchFamily="34" charset="0"/>
                <a:cs typeface="Arial" pitchFamily="34" charset="0"/>
              </a:rPr>
              <a:t>Лінкування з іншими СТВ </a:t>
            </a:r>
            <a:r>
              <a:rPr lang="uk-UA" dirty="0" smtClean="0">
                <a:latin typeface="Arial" pitchFamily="34" charset="0"/>
                <a:cs typeface="Arial" pitchFamily="34" charset="0"/>
              </a:rPr>
              <a:t>за умов відповідності дизайну систем</a:t>
            </a:r>
            <a:endParaRPr lang="en-GB" dirty="0" smtClean="0">
              <a:latin typeface="Arial" pitchFamily="34" charset="0"/>
              <a:cs typeface="Arial" pitchFamily="34" charset="0"/>
            </a:endParaRPr>
          </a:p>
          <a:p>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Основні учасники СТВ</a:t>
            </a:r>
            <a:endParaRPr lang="en-GB" dirty="0"/>
          </a:p>
        </p:txBody>
      </p:sp>
      <p:sp>
        <p:nvSpPr>
          <p:cNvPr id="3" name="Content Placeholder 2"/>
          <p:cNvSpPr>
            <a:spLocks noGrp="1"/>
          </p:cNvSpPr>
          <p:nvPr>
            <p:ph idx="1"/>
          </p:nvPr>
        </p:nvSpPr>
        <p:spPr/>
        <p:txBody>
          <a:bodyPr/>
          <a:lstStyle/>
          <a:p>
            <a:pPr marL="228600" lvl="1" indent="-228600">
              <a:spcBef>
                <a:spcPct val="50000"/>
              </a:spcBef>
              <a:buFontTx/>
              <a:buChar char="•"/>
            </a:pPr>
            <a:r>
              <a:rPr lang="uk-UA" dirty="0" smtClean="0">
                <a:solidFill>
                  <a:schemeClr val="tx2"/>
                </a:solidFill>
                <a:latin typeface="Arial" pitchFamily="34" charset="0"/>
                <a:cs typeface="Arial" pitchFamily="34" charset="0"/>
              </a:rPr>
              <a:t>Промисловість/Бізнес</a:t>
            </a:r>
            <a:endParaRPr lang="en-GB" dirty="0" smtClean="0">
              <a:solidFill>
                <a:schemeClr val="tx2"/>
              </a:solidFill>
              <a:latin typeface="Arial" pitchFamily="34" charset="0"/>
              <a:cs typeface="Arial" pitchFamily="34" charset="0"/>
            </a:endParaRPr>
          </a:p>
          <a:p>
            <a:pPr marL="228600" lvl="1" indent="-228600">
              <a:spcBef>
                <a:spcPct val="50000"/>
              </a:spcBef>
              <a:buFontTx/>
              <a:buChar char="•"/>
            </a:pPr>
            <a:r>
              <a:rPr lang="uk-UA" dirty="0" smtClean="0">
                <a:latin typeface="Arial" pitchFamily="34" charset="0"/>
                <a:cs typeface="Arial" pitchFamily="34" charset="0"/>
              </a:rPr>
              <a:t>Уряд і державні установи</a:t>
            </a:r>
            <a:endParaRPr lang="en-US" dirty="0" smtClean="0">
              <a:latin typeface="Arial" pitchFamily="34" charset="0"/>
              <a:cs typeface="Arial" pitchFamily="34" charset="0"/>
            </a:endParaRPr>
          </a:p>
          <a:p>
            <a:pPr lvl="1"/>
            <a:r>
              <a:rPr lang="uk-UA" sz="1800" dirty="0" smtClean="0">
                <a:latin typeface="Arial" pitchFamily="34" charset="0"/>
                <a:cs typeface="Arial" pitchFamily="34" charset="0"/>
              </a:rPr>
              <a:t>Кабінет Міністрів</a:t>
            </a:r>
            <a:endParaRPr lang="en-US" sz="1800" dirty="0" smtClean="0">
              <a:latin typeface="Arial" pitchFamily="34" charset="0"/>
              <a:cs typeface="Arial" pitchFamily="34" charset="0"/>
            </a:endParaRPr>
          </a:p>
          <a:p>
            <a:pPr lvl="1"/>
            <a:r>
              <a:rPr lang="ru-RU" sz="1800" dirty="0" smtClean="0">
                <a:latin typeface="Arial" pitchFamily="34" charset="0"/>
                <a:cs typeface="Arial" pitchFamily="34" charset="0"/>
              </a:rPr>
              <a:t>Міністерство Екології та Природних Ресурсів</a:t>
            </a:r>
          </a:p>
          <a:p>
            <a:pPr lvl="1"/>
            <a:r>
              <a:rPr lang="uk-UA" sz="1800" i="1" dirty="0" smtClean="0">
                <a:latin typeface="Arial" pitchFamily="34" charset="0"/>
                <a:cs typeface="Arial" pitchFamily="34" charset="0"/>
              </a:rPr>
              <a:t>Державне Агентство Екологічних Інвестицій</a:t>
            </a:r>
            <a:endParaRPr lang="en-US" sz="1800" i="1" dirty="0" smtClean="0">
              <a:latin typeface="Arial" pitchFamily="34" charset="0"/>
              <a:cs typeface="Arial" pitchFamily="34" charset="0"/>
            </a:endParaRPr>
          </a:p>
          <a:p>
            <a:pPr lvl="1"/>
            <a:r>
              <a:rPr lang="uk-UA" sz="1800" i="1" dirty="0" smtClean="0">
                <a:latin typeface="Arial" pitchFamily="34" charset="0"/>
                <a:cs typeface="Arial" pitchFamily="34" charset="0"/>
              </a:rPr>
              <a:t>Реєстр</a:t>
            </a:r>
            <a:endParaRPr lang="en-GB" sz="1800" i="1" dirty="0" smtClean="0">
              <a:latin typeface="Arial" pitchFamily="34" charset="0"/>
              <a:cs typeface="Arial" pitchFamily="34" charset="0"/>
            </a:endParaRPr>
          </a:p>
          <a:p>
            <a:pPr lvl="1"/>
            <a:r>
              <a:rPr lang="uk-UA" sz="1800" dirty="0" smtClean="0">
                <a:latin typeface="Arial" pitchFamily="34" charset="0"/>
                <a:cs typeface="Arial" pitchFamily="34" charset="0"/>
              </a:rPr>
              <a:t>Інші установи</a:t>
            </a:r>
            <a:endParaRPr lang="en-US" sz="1800" dirty="0" smtClean="0">
              <a:latin typeface="Arial" pitchFamily="34" charset="0"/>
              <a:cs typeface="Arial" pitchFamily="34" charset="0"/>
            </a:endParaRPr>
          </a:p>
          <a:p>
            <a:pPr marL="228600" lvl="1" indent="-228600">
              <a:spcBef>
                <a:spcPct val="50000"/>
              </a:spcBef>
              <a:buFontTx/>
              <a:buChar char="•"/>
            </a:pPr>
            <a:r>
              <a:rPr lang="uk-UA" dirty="0" smtClean="0">
                <a:latin typeface="Arial" pitchFamily="34" charset="0"/>
                <a:cs typeface="Arial" pitchFamily="34" charset="0"/>
              </a:rPr>
              <a:t>Науково-дослідні інститути</a:t>
            </a:r>
            <a:endParaRPr lang="en-GB" dirty="0" smtClean="0">
              <a:latin typeface="Arial" pitchFamily="34" charset="0"/>
              <a:cs typeface="Arial" pitchFamily="34" charset="0"/>
            </a:endParaRPr>
          </a:p>
          <a:p>
            <a:r>
              <a:rPr lang="uk-UA" sz="2000" dirty="0" smtClean="0">
                <a:latin typeface="Arial" pitchFamily="34" charset="0"/>
                <a:cs typeface="Arial" pitchFamily="34" charset="0"/>
              </a:rPr>
              <a:t>Верифікатори, інженери, консультанти</a:t>
            </a:r>
            <a:endParaRPr lang="en-GB" sz="2000" dirty="0" smtClean="0">
              <a:latin typeface="Arial" pitchFamily="34" charset="0"/>
              <a:cs typeface="Arial" pitchFamily="34" charset="0"/>
            </a:endParaRPr>
          </a:p>
          <a:p>
            <a:r>
              <a:rPr lang="uk-UA" sz="2000" dirty="0" smtClean="0">
                <a:latin typeface="Arial" pitchFamily="34" charset="0"/>
                <a:cs typeface="Arial" pitchFamily="34" charset="0"/>
              </a:rPr>
              <a:t>Фінансові інституції</a:t>
            </a:r>
            <a:endParaRPr lang="en-GB" sz="2000" dirty="0" smtClean="0">
              <a:latin typeface="Arial" pitchFamily="34" charset="0"/>
              <a:cs typeface="Arial" pitchFamily="34" charset="0"/>
            </a:endParaRPr>
          </a:p>
          <a:p>
            <a:r>
              <a:rPr lang="uk-UA" sz="2000" dirty="0" smtClean="0">
                <a:latin typeface="Arial" pitchFamily="34" charset="0"/>
                <a:cs typeface="Arial" pitchFamily="34" charset="0"/>
              </a:rPr>
              <a:t>Торгівельні платформи</a:t>
            </a:r>
            <a:endParaRPr lang="en-GB" sz="2000" dirty="0" smtClean="0">
              <a:latin typeface="Arial" pitchFamily="34" charset="0"/>
              <a:cs typeface="Arial" pitchFamily="34" charset="0"/>
            </a:endParaRPr>
          </a:p>
          <a:p>
            <a:r>
              <a:rPr lang="uk-UA" sz="2000" dirty="0" smtClean="0">
                <a:latin typeface="Arial" pitchFamily="34" charset="0"/>
                <a:cs typeface="Arial" pitchFamily="34" charset="0"/>
              </a:rPr>
              <a:t>Громадянське суспільство</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Національний план розподілу (НПР/</a:t>
            </a:r>
            <a:r>
              <a:rPr lang="en-GB" cap="all" dirty="0" smtClean="0"/>
              <a:t>Nap</a:t>
            </a:r>
            <a:r>
              <a:rPr lang="uk-UA" cap="all" dirty="0" smtClean="0"/>
              <a:t>)</a:t>
            </a:r>
            <a:endParaRPr lang="en-GB" cap="all" dirty="0"/>
          </a:p>
        </p:txBody>
      </p:sp>
      <p:sp>
        <p:nvSpPr>
          <p:cNvPr id="3" name="Content Placeholder 2"/>
          <p:cNvSpPr>
            <a:spLocks noGrp="1"/>
          </p:cNvSpPr>
          <p:nvPr>
            <p:ph idx="1"/>
          </p:nvPr>
        </p:nvSpPr>
        <p:spPr/>
        <p:txBody>
          <a:bodyPr/>
          <a:lstStyle/>
          <a:p>
            <a:r>
              <a:rPr lang="uk-UA" dirty="0" smtClean="0"/>
              <a:t>При розробці НПР враховуються</a:t>
            </a:r>
            <a:r>
              <a:rPr lang="en-US" dirty="0" smtClean="0"/>
              <a:t>:</a:t>
            </a:r>
          </a:p>
          <a:p>
            <a:pPr lvl="1"/>
            <a:r>
              <a:rPr lang="uk-UA" dirty="0" smtClean="0"/>
              <a:t>Цілі зі скороченнях викидів ПГ </a:t>
            </a:r>
            <a:r>
              <a:rPr lang="en-US" dirty="0" smtClean="0"/>
              <a:t>(</a:t>
            </a:r>
            <a:r>
              <a:rPr lang="uk-UA" dirty="0" smtClean="0"/>
              <a:t>міжнародні зобов</a:t>
            </a:r>
            <a:r>
              <a:rPr lang="en-US" dirty="0" smtClean="0"/>
              <a:t>’</a:t>
            </a:r>
            <a:r>
              <a:rPr lang="uk-UA" dirty="0" smtClean="0"/>
              <a:t>язання</a:t>
            </a:r>
            <a:r>
              <a:rPr lang="en-US" dirty="0" smtClean="0"/>
              <a:t>)</a:t>
            </a:r>
            <a:endParaRPr lang="uk-UA" dirty="0" smtClean="0"/>
          </a:p>
          <a:p>
            <a:pPr lvl="1"/>
            <a:r>
              <a:rPr lang="uk-UA" dirty="0" smtClean="0"/>
              <a:t>Внутрішні цільові показники (енерго- або вуглецевомісткість)</a:t>
            </a:r>
            <a:endParaRPr lang="en-GB" dirty="0" smtClean="0"/>
          </a:p>
          <a:p>
            <a:pPr lvl="1"/>
            <a:r>
              <a:rPr lang="uk-UA" dirty="0" smtClean="0"/>
              <a:t>Дизайн СТВ:</a:t>
            </a:r>
            <a:endParaRPr lang="en-GB" dirty="0" smtClean="0"/>
          </a:p>
          <a:p>
            <a:pPr lvl="2"/>
            <a:r>
              <a:rPr lang="uk-UA" dirty="0" smtClean="0"/>
              <a:t>Секторальне покриття (енергетика, видобувна промисловість, металургія, нафтопереробна промисловість, хімічна промисловість)</a:t>
            </a:r>
            <a:endParaRPr lang="en-GB" dirty="0" smtClean="0"/>
          </a:p>
          <a:p>
            <a:pPr lvl="2"/>
            <a:r>
              <a:rPr lang="uk-UA" dirty="0" smtClean="0"/>
              <a:t>ПГ (СО2, СН4, </a:t>
            </a:r>
            <a:r>
              <a:rPr lang="en-US" dirty="0" smtClean="0"/>
              <a:t>N2O</a:t>
            </a:r>
            <a:r>
              <a:rPr lang="uk-UA" dirty="0" smtClean="0"/>
              <a:t>, тощо)</a:t>
            </a:r>
            <a:endParaRPr lang="en-GB" dirty="0" smtClean="0"/>
          </a:p>
          <a:p>
            <a:pPr lvl="2"/>
            <a:r>
              <a:rPr lang="uk-UA" dirty="0" smtClean="0"/>
              <a:t>Сценарії та прогнози викидів ПГ</a:t>
            </a:r>
            <a:endParaRPr lang="en-GB" dirty="0" smtClean="0"/>
          </a:p>
          <a:p>
            <a:pPr lvl="2"/>
            <a:r>
              <a:rPr lang="uk-UA" dirty="0" smtClean="0"/>
              <a:t>Невизначеність у методах розрахунків викидів ПГ, методах та засобах вимірювання</a:t>
            </a:r>
            <a:endParaRPr lang="en-GB" dirty="0" smtClean="0"/>
          </a:p>
          <a:p>
            <a:pPr lvl="2"/>
            <a:r>
              <a:rPr lang="uk-UA" dirty="0" smtClean="0"/>
              <a:t>Стан моніторингу, звітності, і верифікації</a:t>
            </a:r>
            <a:endParaRPr lang="en-GB" dirty="0" smtClean="0"/>
          </a:p>
          <a:p>
            <a:pPr lvl="2"/>
            <a:r>
              <a:rPr lang="uk-UA" dirty="0" smtClean="0"/>
              <a:t>Компанія чи індивідуальний оператор (</a:t>
            </a:r>
            <a:r>
              <a:rPr lang="en-GB" dirty="0" smtClean="0"/>
              <a:t>utility</a:t>
            </a:r>
            <a:r>
              <a:rPr lang="uk-UA" dirty="0" smtClean="0"/>
              <a:t>)? </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cap="all" dirty="0" smtClean="0"/>
              <a:t>Національний план розподілу (НПР/</a:t>
            </a:r>
            <a:r>
              <a:rPr lang="en-GB" cap="all" dirty="0" smtClean="0"/>
              <a:t>Nap</a:t>
            </a:r>
            <a:r>
              <a:rPr lang="uk-UA" cap="all" dirty="0" smtClean="0"/>
              <a:t>)</a:t>
            </a:r>
            <a:endParaRPr lang="en-GB" dirty="0"/>
          </a:p>
        </p:txBody>
      </p:sp>
      <p:sp>
        <p:nvSpPr>
          <p:cNvPr id="3" name="Content Placeholder 2"/>
          <p:cNvSpPr>
            <a:spLocks noGrp="1"/>
          </p:cNvSpPr>
          <p:nvPr>
            <p:ph idx="1"/>
          </p:nvPr>
        </p:nvSpPr>
        <p:spPr>
          <a:xfrm>
            <a:off x="539552" y="980727"/>
            <a:ext cx="8280919" cy="5115273"/>
          </a:xfrm>
        </p:spPr>
        <p:txBody>
          <a:bodyPr/>
          <a:lstStyle/>
          <a:p>
            <a:r>
              <a:rPr lang="uk-UA" sz="2000" dirty="0" smtClean="0"/>
              <a:t>Науково-дослідні установи в процесі консультацій з органами державної влади та іншими державними установами, представниками бізнесу і громадськості пропонують обмеження викидів, дизайн і основні характеристики СТВ</a:t>
            </a:r>
            <a:endParaRPr lang="en-GB" sz="2000" dirty="0" smtClean="0"/>
          </a:p>
          <a:p>
            <a:r>
              <a:rPr lang="uk-UA" sz="2000" dirty="0" smtClean="0"/>
              <a:t>Уряд затверджує НПР, розподіляє квоти/дозволи на сектори економіки, періоди часу (фазу, рік тощо)</a:t>
            </a:r>
            <a:endParaRPr lang="en-GB" sz="2000" dirty="0" smtClean="0"/>
          </a:p>
          <a:p>
            <a:pPr lvl="2"/>
            <a:r>
              <a:rPr lang="uk-UA" sz="1600" dirty="0" smtClean="0"/>
              <a:t>Розподіл</a:t>
            </a:r>
            <a:r>
              <a:rPr lang="en-GB" sz="1600" dirty="0" smtClean="0"/>
              <a:t> :</a:t>
            </a:r>
          </a:p>
          <a:p>
            <a:pPr lvl="3"/>
            <a:r>
              <a:rPr lang="uk-UA" dirty="0" smtClean="0"/>
              <a:t>Безкоштовно</a:t>
            </a:r>
            <a:endParaRPr lang="en-GB" dirty="0" smtClean="0"/>
          </a:p>
          <a:p>
            <a:pPr lvl="3"/>
            <a:r>
              <a:rPr lang="uk-UA" dirty="0" smtClean="0"/>
              <a:t>Часткові аукціони</a:t>
            </a:r>
            <a:endParaRPr lang="en-GB" dirty="0" smtClean="0"/>
          </a:p>
          <a:p>
            <a:pPr lvl="3"/>
            <a:r>
              <a:rPr lang="uk-UA" dirty="0" smtClean="0"/>
              <a:t>Повне аукціонування</a:t>
            </a:r>
            <a:r>
              <a:rPr lang="en-GB" dirty="0" smtClean="0"/>
              <a:t> </a:t>
            </a:r>
          </a:p>
          <a:p>
            <a:pPr lvl="2"/>
            <a:r>
              <a:rPr lang="uk-UA" sz="1600" dirty="0" smtClean="0"/>
              <a:t>Підходи до розподілу</a:t>
            </a:r>
            <a:endParaRPr lang="en-GB" sz="1600" dirty="0" smtClean="0"/>
          </a:p>
          <a:p>
            <a:pPr lvl="3"/>
            <a:r>
              <a:rPr lang="uk-UA" dirty="0" smtClean="0"/>
              <a:t>Історичний (базові лінії)</a:t>
            </a:r>
            <a:endParaRPr lang="en-GB" dirty="0" smtClean="0"/>
          </a:p>
          <a:p>
            <a:pPr lvl="3"/>
            <a:r>
              <a:rPr lang="uk-UA" dirty="0" smtClean="0"/>
              <a:t>Бенчмаркінг</a:t>
            </a:r>
          </a:p>
          <a:p>
            <a:pPr lvl="3"/>
            <a:r>
              <a:rPr lang="uk-UA" dirty="0" smtClean="0"/>
              <a:t>Змішаний</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uk-UA" cap="all" dirty="0" smtClean="0"/>
              <a:t>Система МЗВ</a:t>
            </a:r>
            <a:endParaRPr lang="en-GB" dirty="0"/>
          </a:p>
        </p:txBody>
      </p:sp>
      <p:sp>
        <p:nvSpPr>
          <p:cNvPr id="3" name="Content Placeholder 2"/>
          <p:cNvSpPr>
            <a:spLocks noGrp="1"/>
          </p:cNvSpPr>
          <p:nvPr>
            <p:ph idx="1"/>
          </p:nvPr>
        </p:nvSpPr>
        <p:spPr/>
        <p:txBody>
          <a:bodyPr/>
          <a:lstStyle/>
          <a:p>
            <a:r>
              <a:rPr lang="uk-UA" dirty="0" smtClean="0"/>
              <a:t>Законодавство і підзаконні </a:t>
            </a:r>
            <a:r>
              <a:rPr lang="ru-RU" dirty="0" smtClean="0"/>
              <a:t>нормативно-правові акти</a:t>
            </a:r>
          </a:p>
          <a:p>
            <a:r>
              <a:rPr lang="ru-RU" dirty="0" smtClean="0"/>
              <a:t>Інституційна база</a:t>
            </a:r>
          </a:p>
          <a:p>
            <a:pPr lvl="1"/>
            <a:r>
              <a:rPr lang="ru-RU" dirty="0" smtClean="0"/>
              <a:t>Органи державного управління</a:t>
            </a:r>
          </a:p>
          <a:p>
            <a:pPr lvl="1"/>
            <a:r>
              <a:rPr lang="ru-RU" dirty="0" smtClean="0"/>
              <a:t>Бізнес</a:t>
            </a:r>
          </a:p>
          <a:p>
            <a:pPr lvl="1"/>
            <a:r>
              <a:rPr lang="ru-RU" dirty="0" smtClean="0"/>
              <a:t>Науково-дослідні установи</a:t>
            </a:r>
          </a:p>
          <a:p>
            <a:pPr lvl="1"/>
            <a:r>
              <a:rPr lang="ru-RU" dirty="0" smtClean="0"/>
              <a:t>Верифікатори</a:t>
            </a:r>
          </a:p>
          <a:p>
            <a:r>
              <a:rPr lang="ru-RU" dirty="0" smtClean="0"/>
              <a:t>Система МЗВ</a:t>
            </a:r>
          </a:p>
          <a:p>
            <a:r>
              <a:rPr lang="ru-RU" dirty="0" smtClean="0"/>
              <a:t>Досвід МЗВ</a:t>
            </a:r>
          </a:p>
          <a:p>
            <a:r>
              <a:rPr lang="ru-RU" dirty="0" smtClean="0"/>
              <a:t>Часові рамки (строки подачі звітності)</a:t>
            </a:r>
            <a:endParaRPr lang="en-GB" dirty="0"/>
          </a:p>
        </p:txBody>
      </p:sp>
    </p:spTree>
  </p:cSld>
  <p:clrMapOvr>
    <a:masterClrMapping/>
  </p:clrMapOvr>
  <p:transition/>
</p:sld>
</file>

<file path=ppt/theme/theme1.xml><?xml version="1.0" encoding="utf-8"?>
<a:theme xmlns:a="http://schemas.openxmlformats.org/drawingml/2006/main" name="THOMSON REUTERS">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8888</TotalTime>
  <Words>1433</Words>
  <Application>Microsoft Office PowerPoint</Application>
  <PresentationFormat>On-screen Show (4:3)</PresentationFormat>
  <Paragraphs>189</Paragraphs>
  <Slides>20</Slides>
  <Notes>8</Notes>
  <HiddenSlides>4</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THOMSON REUTERS</vt:lpstr>
      <vt:lpstr>Підприємства в СТВ: можливості і виклики</vt:lpstr>
      <vt:lpstr>Світові ВУГЛЕЦЕВІ РИНКИ</vt:lpstr>
      <vt:lpstr>Світові ВУГЛЕЦЕВІ РИНКИ</vt:lpstr>
      <vt:lpstr>ОСНОВНІ характеристики СТВ</vt:lpstr>
      <vt:lpstr>ОСНОВНІ характеристики СТВ</vt:lpstr>
      <vt:lpstr>Основні учасники СТВ</vt:lpstr>
      <vt:lpstr>Національний план розподілу (НПР/Nap)</vt:lpstr>
      <vt:lpstr>Національний план розподілу (НПР/Nap)</vt:lpstr>
      <vt:lpstr>Система МЗВ</vt:lpstr>
      <vt:lpstr>Моніторинг, звітність, верифікація</vt:lpstr>
      <vt:lpstr>Система МЗВ на підприємстві</vt:lpstr>
      <vt:lpstr>Планування заходів скорочення викидів ПГ</vt:lpstr>
      <vt:lpstr>Скорочення викидів ПГ на підприємстві</vt:lpstr>
      <vt:lpstr>Ств: Виклики для підприємства</vt:lpstr>
      <vt:lpstr>можливості</vt:lpstr>
      <vt:lpstr>Фінансування заходів зі скорочення викидів ПГ</vt:lpstr>
      <vt:lpstr>Дякую за увагу!  </vt:lpstr>
      <vt:lpstr>Disclaimer</vt:lpstr>
      <vt:lpstr>Україна і ціни на викиди ПГ</vt:lpstr>
      <vt:lpstr>Часові рамки впровадження СТВ (осінь 2013)</vt:lpstr>
    </vt:vector>
  </TitlesOfParts>
  <Company>Thomson Reuters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hanna.korniyenko</dc:creator>
  <cp:lastModifiedBy>hanna.korniyenko</cp:lastModifiedBy>
  <cp:revision>263</cp:revision>
  <dcterms:created xsi:type="dcterms:W3CDTF">2014-10-02T20:52:33Z</dcterms:created>
  <dcterms:modified xsi:type="dcterms:W3CDTF">2014-10-09T09:36:01Z</dcterms:modified>
</cp:coreProperties>
</file>