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95" r:id="rId4"/>
    <p:sldId id="286" r:id="rId5"/>
    <p:sldId id="294" r:id="rId6"/>
    <p:sldId id="282" r:id="rId7"/>
    <p:sldId id="257" r:id="rId8"/>
    <p:sldId id="296" r:id="rId9"/>
    <p:sldId id="261" r:id="rId10"/>
    <p:sldId id="262" r:id="rId11"/>
    <p:sldId id="263" r:id="rId12"/>
    <p:sldId id="264" r:id="rId13"/>
    <p:sldId id="280" r:id="rId14"/>
    <p:sldId id="265" r:id="rId15"/>
    <p:sldId id="266" r:id="rId16"/>
    <p:sldId id="293" r:id="rId17"/>
    <p:sldId id="292" r:id="rId18"/>
    <p:sldId id="267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53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75" autoAdjust="0"/>
  </p:normalViewPr>
  <p:slideViewPr>
    <p:cSldViewPr>
      <p:cViewPr>
        <p:scale>
          <a:sx n="70" d="100"/>
          <a:sy n="70" d="100"/>
        </p:scale>
        <p:origin x="-1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F215A-8D6A-4EBF-8960-E876418CE8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9430D7B-90CA-4ECF-AA71-2417C611F2B4}">
      <dgm:prSet phldrT="[Text]"/>
      <dgm:spPr/>
      <dgm:t>
        <a:bodyPr/>
        <a:lstStyle/>
        <a:p>
          <a:r>
            <a:rPr lang="ru-RU" dirty="0" smtClean="0"/>
            <a:t>2% металлы для утилизации</a:t>
          </a:r>
          <a:endParaRPr lang="de-DE" dirty="0"/>
        </a:p>
      </dgm:t>
    </dgm:pt>
    <dgm:pt modelId="{56C06D7C-8E73-497D-A7C4-947EC93C00BF}" type="parTrans" cxnId="{15E98876-378E-41A7-8BDD-AA4311F2D05A}">
      <dgm:prSet/>
      <dgm:spPr/>
      <dgm:t>
        <a:bodyPr/>
        <a:lstStyle/>
        <a:p>
          <a:endParaRPr lang="de-DE"/>
        </a:p>
      </dgm:t>
    </dgm:pt>
    <dgm:pt modelId="{DC81BB7F-DA4B-4726-AF01-240D14AB3394}" type="sibTrans" cxnId="{15E98876-378E-41A7-8BDD-AA4311F2D05A}">
      <dgm:prSet/>
      <dgm:spPr/>
      <dgm:t>
        <a:bodyPr/>
        <a:lstStyle/>
        <a:p>
          <a:endParaRPr lang="de-DE"/>
        </a:p>
      </dgm:t>
    </dgm:pt>
    <dgm:pt modelId="{125676B5-BA40-43F5-A79B-A8C16B955A1B}">
      <dgm:prSet phldrT="[Text]"/>
      <dgm:spPr/>
      <dgm:t>
        <a:bodyPr/>
        <a:lstStyle/>
        <a:p>
          <a:r>
            <a:rPr lang="ru-RU" dirty="0" smtClean="0"/>
            <a:t>Чёрные металлы </a:t>
          </a:r>
          <a:endParaRPr lang="de-DE" dirty="0"/>
        </a:p>
      </dgm:t>
    </dgm:pt>
    <dgm:pt modelId="{6C45668E-13F5-466E-9411-C09629756ABE}" type="parTrans" cxnId="{2534FC0F-AEEE-4D39-B558-AD9DDD5CB08A}">
      <dgm:prSet/>
      <dgm:spPr/>
      <dgm:t>
        <a:bodyPr/>
        <a:lstStyle/>
        <a:p>
          <a:endParaRPr lang="de-DE"/>
        </a:p>
      </dgm:t>
    </dgm:pt>
    <dgm:pt modelId="{B4B14F67-4849-4BB0-BF45-340123962579}" type="sibTrans" cxnId="{2534FC0F-AEEE-4D39-B558-AD9DDD5CB08A}">
      <dgm:prSet/>
      <dgm:spPr/>
      <dgm:t>
        <a:bodyPr/>
        <a:lstStyle/>
        <a:p>
          <a:endParaRPr lang="de-DE"/>
        </a:p>
      </dgm:t>
    </dgm:pt>
    <dgm:pt modelId="{49042AC8-E1A1-43D5-AC11-A9D6A25611AA}">
      <dgm:prSet phldrT="[Text]"/>
      <dgm:spPr/>
      <dgm:t>
        <a:bodyPr/>
        <a:lstStyle/>
        <a:p>
          <a:r>
            <a:rPr lang="ru-RU" dirty="0" smtClean="0"/>
            <a:t>Цветные металлы</a:t>
          </a:r>
          <a:endParaRPr lang="de-DE" dirty="0"/>
        </a:p>
      </dgm:t>
    </dgm:pt>
    <dgm:pt modelId="{A7914580-B555-47AD-B7C8-97A92CFC1E57}" type="parTrans" cxnId="{70CAC2B8-D33B-4C5A-A43F-239727BB126E}">
      <dgm:prSet/>
      <dgm:spPr/>
      <dgm:t>
        <a:bodyPr/>
        <a:lstStyle/>
        <a:p>
          <a:endParaRPr lang="de-DE"/>
        </a:p>
      </dgm:t>
    </dgm:pt>
    <dgm:pt modelId="{F52B7E8F-DD91-4E36-B9AB-1585A2E06963}" type="sibTrans" cxnId="{70CAC2B8-D33B-4C5A-A43F-239727BB126E}">
      <dgm:prSet/>
      <dgm:spPr/>
      <dgm:t>
        <a:bodyPr/>
        <a:lstStyle/>
        <a:p>
          <a:endParaRPr lang="de-DE"/>
        </a:p>
      </dgm:t>
    </dgm:pt>
    <dgm:pt modelId="{C0A11304-7312-4999-8817-A097886A5811}">
      <dgm:prSet phldrT="[Text]"/>
      <dgm:spPr/>
      <dgm:t>
        <a:bodyPr/>
        <a:lstStyle/>
        <a:p>
          <a:r>
            <a:rPr lang="de-DE" dirty="0" smtClean="0"/>
            <a:t>33% </a:t>
          </a:r>
          <a:r>
            <a:rPr lang="ru-RU" dirty="0" smtClean="0"/>
            <a:t>топливо для сосжигания (утилизация)</a:t>
          </a:r>
          <a:endParaRPr lang="de-DE" dirty="0"/>
        </a:p>
      </dgm:t>
    </dgm:pt>
    <dgm:pt modelId="{D82B8F11-F562-4C87-8889-C708E6A59876}" type="parTrans" cxnId="{813DD04B-0613-4757-8768-1EA4C5749309}">
      <dgm:prSet/>
      <dgm:spPr/>
      <dgm:t>
        <a:bodyPr/>
        <a:lstStyle/>
        <a:p>
          <a:endParaRPr lang="de-DE"/>
        </a:p>
      </dgm:t>
    </dgm:pt>
    <dgm:pt modelId="{97EDA63C-1EBE-4348-8692-353B1B93FA29}" type="sibTrans" cxnId="{813DD04B-0613-4757-8768-1EA4C5749309}">
      <dgm:prSet/>
      <dgm:spPr/>
      <dgm:t>
        <a:bodyPr/>
        <a:lstStyle/>
        <a:p>
          <a:endParaRPr lang="de-DE"/>
        </a:p>
      </dgm:t>
    </dgm:pt>
    <dgm:pt modelId="{3023D466-3749-400B-9444-C7E7617D3094}">
      <dgm:prSet phldrT="[Text]"/>
      <dgm:spPr/>
      <dgm:t>
        <a:bodyPr/>
        <a:lstStyle/>
        <a:p>
          <a:r>
            <a:rPr lang="ru-RU" dirty="0" smtClean="0"/>
            <a:t>Теплотворность </a:t>
          </a:r>
          <a:r>
            <a:rPr lang="de-DE" dirty="0" smtClean="0"/>
            <a:t>&gt; 11-18 </a:t>
          </a:r>
          <a:r>
            <a:rPr lang="ru-RU" dirty="0" smtClean="0"/>
            <a:t>кДж/кг</a:t>
          </a:r>
          <a:endParaRPr lang="de-DE" dirty="0"/>
        </a:p>
      </dgm:t>
    </dgm:pt>
    <dgm:pt modelId="{58F65601-0426-4BB2-82B0-639C72483C61}" type="parTrans" cxnId="{945E3600-9F3B-419C-B707-85DCB245573A}">
      <dgm:prSet/>
      <dgm:spPr/>
      <dgm:t>
        <a:bodyPr/>
        <a:lstStyle/>
        <a:p>
          <a:endParaRPr lang="de-DE"/>
        </a:p>
      </dgm:t>
    </dgm:pt>
    <dgm:pt modelId="{EFF87CBB-BE6D-41F0-93DC-1E9641F50401}" type="sibTrans" cxnId="{945E3600-9F3B-419C-B707-85DCB245573A}">
      <dgm:prSet/>
      <dgm:spPr/>
      <dgm:t>
        <a:bodyPr/>
        <a:lstStyle/>
        <a:p>
          <a:endParaRPr lang="de-DE"/>
        </a:p>
      </dgm:t>
    </dgm:pt>
    <dgm:pt modelId="{7CD4A186-7F7E-452A-9459-6C8A06A00E2B}">
      <dgm:prSet phldrT="[Text]"/>
      <dgm:spPr/>
      <dgm:t>
        <a:bodyPr/>
        <a:lstStyle/>
        <a:p>
          <a:r>
            <a:rPr lang="de-DE" dirty="0" smtClean="0"/>
            <a:t>Cl &lt; 1%</a:t>
          </a:r>
          <a:endParaRPr lang="de-DE" dirty="0"/>
        </a:p>
      </dgm:t>
    </dgm:pt>
    <dgm:pt modelId="{C61F71F2-8E5D-4A52-80A5-0C4E26D0B6FE}" type="parTrans" cxnId="{34BBFF54-52B4-4674-8BE2-91CB1478F61F}">
      <dgm:prSet/>
      <dgm:spPr/>
      <dgm:t>
        <a:bodyPr/>
        <a:lstStyle/>
        <a:p>
          <a:endParaRPr lang="de-DE"/>
        </a:p>
      </dgm:t>
    </dgm:pt>
    <dgm:pt modelId="{65184FEC-3877-4EDD-93CE-611E107F318E}" type="sibTrans" cxnId="{34BBFF54-52B4-4674-8BE2-91CB1478F61F}">
      <dgm:prSet/>
      <dgm:spPr/>
      <dgm:t>
        <a:bodyPr/>
        <a:lstStyle/>
        <a:p>
          <a:endParaRPr lang="de-DE"/>
        </a:p>
      </dgm:t>
    </dgm:pt>
    <dgm:pt modelId="{462F5671-8DAA-47B7-93EB-9103A0DAB853}">
      <dgm:prSet phldrT="[Text]"/>
      <dgm:spPr/>
      <dgm:t>
        <a:bodyPr/>
        <a:lstStyle/>
        <a:p>
          <a:r>
            <a:rPr lang="ru-RU" dirty="0" smtClean="0"/>
            <a:t>41% отходы для захоронения</a:t>
          </a:r>
          <a:endParaRPr lang="de-DE" dirty="0"/>
        </a:p>
      </dgm:t>
    </dgm:pt>
    <dgm:pt modelId="{C453C88C-A1D8-4012-9303-57913CABAD40}" type="parTrans" cxnId="{9058555A-CE5E-4CFF-A574-62E1D7D22511}">
      <dgm:prSet/>
      <dgm:spPr/>
      <dgm:t>
        <a:bodyPr/>
        <a:lstStyle/>
        <a:p>
          <a:endParaRPr lang="de-DE"/>
        </a:p>
      </dgm:t>
    </dgm:pt>
    <dgm:pt modelId="{3C703377-E129-4F73-837C-C80773D34A62}" type="sibTrans" cxnId="{9058555A-CE5E-4CFF-A574-62E1D7D22511}">
      <dgm:prSet/>
      <dgm:spPr/>
      <dgm:t>
        <a:bodyPr/>
        <a:lstStyle/>
        <a:p>
          <a:endParaRPr lang="de-DE"/>
        </a:p>
      </dgm:t>
    </dgm:pt>
    <dgm:pt modelId="{1EAC901D-8AD0-4707-A576-6E106428F5D3}">
      <dgm:prSet phldrT="[Text]"/>
      <dgm:spPr/>
      <dgm:t>
        <a:bodyPr/>
        <a:lstStyle/>
        <a:p>
          <a:r>
            <a:rPr lang="de-DE" dirty="0" smtClean="0"/>
            <a:t>TOC &lt; 18%</a:t>
          </a:r>
          <a:endParaRPr lang="de-DE" dirty="0"/>
        </a:p>
      </dgm:t>
    </dgm:pt>
    <dgm:pt modelId="{D7CA7C6D-5D1D-4837-8A49-AC1D11A8CF88}" type="parTrans" cxnId="{DE34125F-5A5B-4492-95FB-C3F90B4AE23D}">
      <dgm:prSet/>
      <dgm:spPr/>
      <dgm:t>
        <a:bodyPr/>
        <a:lstStyle/>
        <a:p>
          <a:endParaRPr lang="de-DE"/>
        </a:p>
      </dgm:t>
    </dgm:pt>
    <dgm:pt modelId="{C1452806-CD4D-424F-8CC7-37941D01A19B}" type="sibTrans" cxnId="{DE34125F-5A5B-4492-95FB-C3F90B4AE23D}">
      <dgm:prSet/>
      <dgm:spPr/>
      <dgm:t>
        <a:bodyPr/>
        <a:lstStyle/>
        <a:p>
          <a:endParaRPr lang="de-DE"/>
        </a:p>
      </dgm:t>
    </dgm:pt>
    <dgm:pt modelId="{EB70FDF7-21D8-40CB-A16F-D49354191E37}">
      <dgm:prSet phldrT="[Text]"/>
      <dgm:spPr/>
      <dgm:t>
        <a:bodyPr/>
        <a:lstStyle/>
        <a:p>
          <a:r>
            <a:rPr lang="ru-RU" dirty="0" smtClean="0"/>
            <a:t>минерализация</a:t>
          </a:r>
          <a:endParaRPr lang="de-DE" dirty="0"/>
        </a:p>
      </dgm:t>
    </dgm:pt>
    <dgm:pt modelId="{C6EF8875-C34C-4EC8-8874-03450AF632CE}" type="parTrans" cxnId="{AD18359D-3196-40E4-9109-9AA99567400D}">
      <dgm:prSet/>
      <dgm:spPr/>
      <dgm:t>
        <a:bodyPr/>
        <a:lstStyle/>
        <a:p>
          <a:endParaRPr lang="de-DE"/>
        </a:p>
      </dgm:t>
    </dgm:pt>
    <dgm:pt modelId="{53F15323-D503-4C31-B869-C826B612F395}" type="sibTrans" cxnId="{AD18359D-3196-40E4-9109-9AA99567400D}">
      <dgm:prSet/>
      <dgm:spPr/>
      <dgm:t>
        <a:bodyPr/>
        <a:lstStyle/>
        <a:p>
          <a:endParaRPr lang="de-DE"/>
        </a:p>
      </dgm:t>
    </dgm:pt>
    <dgm:pt modelId="{7A9815D3-C528-438E-A053-A7A31C7EC1B5}" type="pres">
      <dgm:prSet presAssocID="{A0FF215A-8D6A-4EBF-8960-E876418CE8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2D05049-656B-4F9F-84AB-E09E2B39E6A8}" type="pres">
      <dgm:prSet presAssocID="{99430D7B-90CA-4ECF-AA71-2417C611F2B4}" presName="linNode" presStyleCnt="0"/>
      <dgm:spPr/>
    </dgm:pt>
    <dgm:pt modelId="{639C72CE-6757-497E-BA00-51A215777920}" type="pres">
      <dgm:prSet presAssocID="{99430D7B-90CA-4ECF-AA71-2417C611F2B4}" presName="parentText" presStyleLbl="node1" presStyleIdx="0" presStyleCnt="3" custLinFactNeighborX="607" custLinFactNeighborY="-444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EAEB06D-9C17-4527-885A-86C50CAB80E7}" type="pres">
      <dgm:prSet presAssocID="{99430D7B-90CA-4ECF-AA71-2417C611F2B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5EF6C8-92C4-4ECB-BCD6-3666349680C1}" type="pres">
      <dgm:prSet presAssocID="{DC81BB7F-DA4B-4726-AF01-240D14AB3394}" presName="sp" presStyleCnt="0"/>
      <dgm:spPr/>
    </dgm:pt>
    <dgm:pt modelId="{3CF0F74B-0BE1-4D19-BA94-D33F37AE892F}" type="pres">
      <dgm:prSet presAssocID="{C0A11304-7312-4999-8817-A097886A5811}" presName="linNode" presStyleCnt="0"/>
      <dgm:spPr/>
    </dgm:pt>
    <dgm:pt modelId="{7B222EDF-FE77-450D-B0AD-D45A0C041CE0}" type="pres">
      <dgm:prSet presAssocID="{C0A11304-7312-4999-8817-A097886A581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67FF59-B470-4C85-867C-215EC297A7DC}" type="pres">
      <dgm:prSet presAssocID="{C0A11304-7312-4999-8817-A097886A581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942EC8-B23A-4614-8A99-2AA77FEAB01B}" type="pres">
      <dgm:prSet presAssocID="{97EDA63C-1EBE-4348-8692-353B1B93FA29}" presName="sp" presStyleCnt="0"/>
      <dgm:spPr/>
    </dgm:pt>
    <dgm:pt modelId="{DBD3296F-B945-4B7A-9E87-B6745C4C23EF}" type="pres">
      <dgm:prSet presAssocID="{462F5671-8DAA-47B7-93EB-9103A0DAB853}" presName="linNode" presStyleCnt="0"/>
      <dgm:spPr/>
    </dgm:pt>
    <dgm:pt modelId="{D993228A-0732-4951-AC58-B08C1507D403}" type="pres">
      <dgm:prSet presAssocID="{462F5671-8DAA-47B7-93EB-9103A0DAB85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8C4043-3F35-4EF0-8FB0-F5D9BFBA60B8}" type="pres">
      <dgm:prSet presAssocID="{462F5671-8DAA-47B7-93EB-9103A0DAB853}" presName="descendantText" presStyleLbl="alignAccFollowNode1" presStyleIdx="2" presStyleCnt="3" custLinFactNeighborX="6077" custLinFactNeighborY="12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534FC0F-AEEE-4D39-B558-AD9DDD5CB08A}" srcId="{99430D7B-90CA-4ECF-AA71-2417C611F2B4}" destId="{125676B5-BA40-43F5-A79B-A8C16B955A1B}" srcOrd="0" destOrd="0" parTransId="{6C45668E-13F5-466E-9411-C09629756ABE}" sibTransId="{B4B14F67-4849-4BB0-BF45-340123962579}"/>
    <dgm:cxn modelId="{13380408-00A4-4DA0-9C86-5B221C056B2A}" type="presOf" srcId="{7CD4A186-7F7E-452A-9459-6C8A06A00E2B}" destId="{2167FF59-B470-4C85-867C-215EC297A7DC}" srcOrd="0" destOrd="1" presId="urn:microsoft.com/office/officeart/2005/8/layout/vList5"/>
    <dgm:cxn modelId="{DE34125F-5A5B-4492-95FB-C3F90B4AE23D}" srcId="{462F5671-8DAA-47B7-93EB-9103A0DAB853}" destId="{1EAC901D-8AD0-4707-A576-6E106428F5D3}" srcOrd="0" destOrd="0" parTransId="{D7CA7C6D-5D1D-4837-8A49-AC1D11A8CF88}" sibTransId="{C1452806-CD4D-424F-8CC7-37941D01A19B}"/>
    <dgm:cxn modelId="{945E3600-9F3B-419C-B707-85DCB245573A}" srcId="{C0A11304-7312-4999-8817-A097886A5811}" destId="{3023D466-3749-400B-9444-C7E7617D3094}" srcOrd="0" destOrd="0" parTransId="{58F65601-0426-4BB2-82B0-639C72483C61}" sibTransId="{EFF87CBB-BE6D-41F0-93DC-1E9641F50401}"/>
    <dgm:cxn modelId="{70CAC2B8-D33B-4C5A-A43F-239727BB126E}" srcId="{99430D7B-90CA-4ECF-AA71-2417C611F2B4}" destId="{49042AC8-E1A1-43D5-AC11-A9D6A25611AA}" srcOrd="1" destOrd="0" parTransId="{A7914580-B555-47AD-B7C8-97A92CFC1E57}" sibTransId="{F52B7E8F-DD91-4E36-B9AB-1585A2E06963}"/>
    <dgm:cxn modelId="{56C98083-73FF-4870-A2AA-D49D2F4DB84D}" type="presOf" srcId="{125676B5-BA40-43F5-A79B-A8C16B955A1B}" destId="{4EAEB06D-9C17-4527-885A-86C50CAB80E7}" srcOrd="0" destOrd="0" presId="urn:microsoft.com/office/officeart/2005/8/layout/vList5"/>
    <dgm:cxn modelId="{EBB1C641-E335-4852-843A-5B229B82F010}" type="presOf" srcId="{99430D7B-90CA-4ECF-AA71-2417C611F2B4}" destId="{639C72CE-6757-497E-BA00-51A215777920}" srcOrd="0" destOrd="0" presId="urn:microsoft.com/office/officeart/2005/8/layout/vList5"/>
    <dgm:cxn modelId="{AA9AAE27-3E7F-442F-A9B5-2CB884FDA06A}" type="presOf" srcId="{462F5671-8DAA-47B7-93EB-9103A0DAB853}" destId="{D993228A-0732-4951-AC58-B08C1507D403}" srcOrd="0" destOrd="0" presId="urn:microsoft.com/office/officeart/2005/8/layout/vList5"/>
    <dgm:cxn modelId="{54CF1DC2-5F5F-4FB4-8448-CC619994E48A}" type="presOf" srcId="{3023D466-3749-400B-9444-C7E7617D3094}" destId="{2167FF59-B470-4C85-867C-215EC297A7DC}" srcOrd="0" destOrd="0" presId="urn:microsoft.com/office/officeart/2005/8/layout/vList5"/>
    <dgm:cxn modelId="{FBED1E81-DAAF-4AA3-9E6F-07DBEFC55F24}" type="presOf" srcId="{1EAC901D-8AD0-4707-A576-6E106428F5D3}" destId="{908C4043-3F35-4EF0-8FB0-F5D9BFBA60B8}" srcOrd="0" destOrd="0" presId="urn:microsoft.com/office/officeart/2005/8/layout/vList5"/>
    <dgm:cxn modelId="{15E98876-378E-41A7-8BDD-AA4311F2D05A}" srcId="{A0FF215A-8D6A-4EBF-8960-E876418CE800}" destId="{99430D7B-90CA-4ECF-AA71-2417C611F2B4}" srcOrd="0" destOrd="0" parTransId="{56C06D7C-8E73-497D-A7C4-947EC93C00BF}" sibTransId="{DC81BB7F-DA4B-4726-AF01-240D14AB3394}"/>
    <dgm:cxn modelId="{34BBFF54-52B4-4674-8BE2-91CB1478F61F}" srcId="{C0A11304-7312-4999-8817-A097886A5811}" destId="{7CD4A186-7F7E-452A-9459-6C8A06A00E2B}" srcOrd="1" destOrd="0" parTransId="{C61F71F2-8E5D-4A52-80A5-0C4E26D0B6FE}" sibTransId="{65184FEC-3877-4EDD-93CE-611E107F318E}"/>
    <dgm:cxn modelId="{01E54458-69C5-4F9F-B055-C568B3138BE6}" type="presOf" srcId="{EB70FDF7-21D8-40CB-A16F-D49354191E37}" destId="{908C4043-3F35-4EF0-8FB0-F5D9BFBA60B8}" srcOrd="0" destOrd="1" presId="urn:microsoft.com/office/officeart/2005/8/layout/vList5"/>
    <dgm:cxn modelId="{E25E4BA0-8A39-4856-94EB-6559F16E1BBB}" type="presOf" srcId="{49042AC8-E1A1-43D5-AC11-A9D6A25611AA}" destId="{4EAEB06D-9C17-4527-885A-86C50CAB80E7}" srcOrd="0" destOrd="1" presId="urn:microsoft.com/office/officeart/2005/8/layout/vList5"/>
    <dgm:cxn modelId="{813DD04B-0613-4757-8768-1EA4C5749309}" srcId="{A0FF215A-8D6A-4EBF-8960-E876418CE800}" destId="{C0A11304-7312-4999-8817-A097886A5811}" srcOrd="1" destOrd="0" parTransId="{D82B8F11-F562-4C87-8889-C708E6A59876}" sibTransId="{97EDA63C-1EBE-4348-8692-353B1B93FA29}"/>
    <dgm:cxn modelId="{0B7EC221-6EB0-453E-95F6-31D0FED5C9E5}" type="presOf" srcId="{A0FF215A-8D6A-4EBF-8960-E876418CE800}" destId="{7A9815D3-C528-438E-A053-A7A31C7EC1B5}" srcOrd="0" destOrd="0" presId="urn:microsoft.com/office/officeart/2005/8/layout/vList5"/>
    <dgm:cxn modelId="{9058555A-CE5E-4CFF-A574-62E1D7D22511}" srcId="{A0FF215A-8D6A-4EBF-8960-E876418CE800}" destId="{462F5671-8DAA-47B7-93EB-9103A0DAB853}" srcOrd="2" destOrd="0" parTransId="{C453C88C-A1D8-4012-9303-57913CABAD40}" sibTransId="{3C703377-E129-4F73-837C-C80773D34A62}"/>
    <dgm:cxn modelId="{AD18359D-3196-40E4-9109-9AA99567400D}" srcId="{462F5671-8DAA-47B7-93EB-9103A0DAB853}" destId="{EB70FDF7-21D8-40CB-A16F-D49354191E37}" srcOrd="1" destOrd="0" parTransId="{C6EF8875-C34C-4EC8-8874-03450AF632CE}" sibTransId="{53F15323-D503-4C31-B869-C826B612F395}"/>
    <dgm:cxn modelId="{7D6EAE12-4CC7-4D49-86E5-A42D99931D79}" type="presOf" srcId="{C0A11304-7312-4999-8817-A097886A5811}" destId="{7B222EDF-FE77-450D-B0AD-D45A0C041CE0}" srcOrd="0" destOrd="0" presId="urn:microsoft.com/office/officeart/2005/8/layout/vList5"/>
    <dgm:cxn modelId="{A6CEB33D-3ADE-4CDE-B176-1804695BEECE}" type="presParOf" srcId="{7A9815D3-C528-438E-A053-A7A31C7EC1B5}" destId="{72D05049-656B-4F9F-84AB-E09E2B39E6A8}" srcOrd="0" destOrd="0" presId="urn:microsoft.com/office/officeart/2005/8/layout/vList5"/>
    <dgm:cxn modelId="{094F1D7D-8AB8-4A4D-81FC-3E1C4D1BE73E}" type="presParOf" srcId="{72D05049-656B-4F9F-84AB-E09E2B39E6A8}" destId="{639C72CE-6757-497E-BA00-51A215777920}" srcOrd="0" destOrd="0" presId="urn:microsoft.com/office/officeart/2005/8/layout/vList5"/>
    <dgm:cxn modelId="{E1BE5805-FCD0-4314-A148-B7598D14C533}" type="presParOf" srcId="{72D05049-656B-4F9F-84AB-E09E2B39E6A8}" destId="{4EAEB06D-9C17-4527-885A-86C50CAB80E7}" srcOrd="1" destOrd="0" presId="urn:microsoft.com/office/officeart/2005/8/layout/vList5"/>
    <dgm:cxn modelId="{D02515D1-38AC-42AD-9998-0338887E4910}" type="presParOf" srcId="{7A9815D3-C528-438E-A053-A7A31C7EC1B5}" destId="{2F5EF6C8-92C4-4ECB-BCD6-3666349680C1}" srcOrd="1" destOrd="0" presId="urn:microsoft.com/office/officeart/2005/8/layout/vList5"/>
    <dgm:cxn modelId="{964902A8-F283-48CD-A7FC-05D3CA862288}" type="presParOf" srcId="{7A9815D3-C528-438E-A053-A7A31C7EC1B5}" destId="{3CF0F74B-0BE1-4D19-BA94-D33F37AE892F}" srcOrd="2" destOrd="0" presId="urn:microsoft.com/office/officeart/2005/8/layout/vList5"/>
    <dgm:cxn modelId="{27E6658A-7222-4067-A40B-A9DF40F4F5CB}" type="presParOf" srcId="{3CF0F74B-0BE1-4D19-BA94-D33F37AE892F}" destId="{7B222EDF-FE77-450D-B0AD-D45A0C041CE0}" srcOrd="0" destOrd="0" presId="urn:microsoft.com/office/officeart/2005/8/layout/vList5"/>
    <dgm:cxn modelId="{2E7228C1-F6F1-4609-A91D-9139E6D35765}" type="presParOf" srcId="{3CF0F74B-0BE1-4D19-BA94-D33F37AE892F}" destId="{2167FF59-B470-4C85-867C-215EC297A7DC}" srcOrd="1" destOrd="0" presId="urn:microsoft.com/office/officeart/2005/8/layout/vList5"/>
    <dgm:cxn modelId="{1FBC11FA-7AAF-4226-8BBB-C84C6DB2DDF1}" type="presParOf" srcId="{7A9815D3-C528-438E-A053-A7A31C7EC1B5}" destId="{70942EC8-B23A-4614-8A99-2AA77FEAB01B}" srcOrd="3" destOrd="0" presId="urn:microsoft.com/office/officeart/2005/8/layout/vList5"/>
    <dgm:cxn modelId="{92447E5A-FF06-4719-95CC-088AA71EFC89}" type="presParOf" srcId="{7A9815D3-C528-438E-A053-A7A31C7EC1B5}" destId="{DBD3296F-B945-4B7A-9E87-B6745C4C23EF}" srcOrd="4" destOrd="0" presId="urn:microsoft.com/office/officeart/2005/8/layout/vList5"/>
    <dgm:cxn modelId="{D2E22694-F26C-4871-BB6B-3C7DFD0A3321}" type="presParOf" srcId="{DBD3296F-B945-4B7A-9E87-B6745C4C23EF}" destId="{D993228A-0732-4951-AC58-B08C1507D403}" srcOrd="0" destOrd="0" presId="urn:microsoft.com/office/officeart/2005/8/layout/vList5"/>
    <dgm:cxn modelId="{464CB938-E27C-4D33-A65D-93910A1847B8}" type="presParOf" srcId="{DBD3296F-B945-4B7A-9E87-B6745C4C23EF}" destId="{908C4043-3F35-4EF0-8FB0-F5D9BFBA60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AEB06D-9C17-4527-885A-86C50CAB80E7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Чёрные металлы 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Цветные металлы</a:t>
          </a:r>
          <a:endParaRPr lang="de-DE" sz="2000" kern="1200" dirty="0"/>
        </a:p>
      </dsp:txBody>
      <dsp:txXfrm rot="5400000">
        <a:off x="3621405" y="-1293891"/>
        <a:ext cx="1047750" cy="3901440"/>
      </dsp:txXfrm>
    </dsp:sp>
    <dsp:sp modelId="{639C72CE-6757-497E-BA00-51A215777920}">
      <dsp:nvSpPr>
        <dsp:cNvPr id="0" name=""/>
        <dsp:cNvSpPr/>
      </dsp:nvSpPr>
      <dsp:spPr>
        <a:xfrm>
          <a:off x="23681" y="0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2% металлы для утилизации</a:t>
          </a:r>
          <a:endParaRPr lang="de-DE" sz="2200" kern="1200" dirty="0"/>
        </a:p>
      </dsp:txBody>
      <dsp:txXfrm>
        <a:off x="23681" y="0"/>
        <a:ext cx="2194560" cy="1309687"/>
      </dsp:txXfrm>
    </dsp:sp>
    <dsp:sp modelId="{2167FF59-B470-4C85-867C-215EC297A7DC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Теплотворность </a:t>
          </a:r>
          <a:r>
            <a:rPr lang="de-DE" sz="2000" kern="1200" dirty="0" smtClean="0"/>
            <a:t>&gt; 11-18 </a:t>
          </a:r>
          <a:r>
            <a:rPr lang="ru-RU" sz="2000" kern="1200" dirty="0" smtClean="0"/>
            <a:t>кДж/кг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Cl &lt; 1%</a:t>
          </a:r>
          <a:endParaRPr lang="de-DE" sz="2000" kern="1200" dirty="0"/>
        </a:p>
      </dsp:txBody>
      <dsp:txXfrm rot="5400000">
        <a:off x="3621405" y="81279"/>
        <a:ext cx="1047750" cy="3901440"/>
      </dsp:txXfrm>
    </dsp:sp>
    <dsp:sp modelId="{7B222EDF-FE77-450D-B0AD-D45A0C041CE0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33% </a:t>
          </a:r>
          <a:r>
            <a:rPr lang="ru-RU" sz="2200" kern="1200" dirty="0" smtClean="0"/>
            <a:t>топливо для сосжигания (утилизация)</a:t>
          </a:r>
          <a:endParaRPr lang="de-DE" sz="2200" kern="1200" dirty="0"/>
        </a:p>
      </dsp:txBody>
      <dsp:txXfrm>
        <a:off x="0" y="1377156"/>
        <a:ext cx="2194560" cy="1309687"/>
      </dsp:txXfrm>
    </dsp:sp>
    <dsp:sp modelId="{908C4043-3F35-4EF0-8FB0-F5D9BFBA60B8}">
      <dsp:nvSpPr>
        <dsp:cNvPr id="0" name=""/>
        <dsp:cNvSpPr/>
      </dsp:nvSpPr>
      <dsp:spPr>
        <a:xfrm rot="5400000">
          <a:off x="3621405" y="1469255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000" kern="1200" dirty="0" smtClean="0"/>
            <a:t>TOC &lt; 18%</a:t>
          </a:r>
          <a:endParaRPr lang="de-D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минерализация</a:t>
          </a:r>
          <a:endParaRPr lang="de-DE" sz="2000" kern="1200" dirty="0"/>
        </a:p>
      </dsp:txBody>
      <dsp:txXfrm rot="5400000">
        <a:off x="3621405" y="1469255"/>
        <a:ext cx="1047750" cy="3901440"/>
      </dsp:txXfrm>
    </dsp:sp>
    <dsp:sp modelId="{D993228A-0732-4951-AC58-B08C1507D403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41% отходы для захоронения</a:t>
          </a:r>
          <a:endParaRPr lang="de-DE" sz="2200" kern="1200" dirty="0"/>
        </a:p>
      </dsp:txBody>
      <dsp:txXfrm>
        <a:off x="0" y="2752328"/>
        <a:ext cx="2194560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21B8A1-7873-4E35-AF71-21BD6785D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4E1C3F-03D8-4CA8-B224-E4B5114E6D5D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AAFC4-327B-4EE7-84F8-A39A3E7AB80D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5CFCD-0FA2-4FEA-9484-CC90F2E38E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C0337-4D1F-4E8B-9470-0B64358B086B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FA87F-D915-4D7D-BBAF-94C433C50B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64981-38E1-4121-B331-1CD847E054D5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A249-C706-4125-B255-D724775148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8FFAF-5C2C-4996-BECE-522DC153071A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84B-56B0-433C-B1EE-0444530476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30A97-C1D6-4F20-B1B1-E80D31BF515C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BA0C7-B537-4C9B-A293-DF495FF15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241-C201-453A-B8BA-88101946A58D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3D6C5-E188-4DD4-BA52-1E3870A92F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EECEA-17E2-40E6-940A-262E4117CC2F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35213-227E-45BE-B7B1-8878D9DDC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CFE2A-1476-439B-88A4-0A589C4C1DBA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78790-828A-44AD-BE39-8B0364916B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400087-21AD-452B-BFA2-92F995E7FF65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325" y="908050"/>
            <a:ext cx="468313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A830-B11B-495A-A12F-1268BD4C5C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FB015-20B9-47FE-A284-CD25870EA43A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8EF60-0003-401A-A05E-9332E414A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B7A7-D78C-4CE4-8E04-0949BA8D1590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52704-E67C-4AE8-9A15-8A92C3F85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ADF180C-87D4-4F5A-A711-70D1C874C52C}" type="datetime4">
              <a:rPr lang="en-GB"/>
              <a:pPr>
                <a:defRPr/>
              </a:pPr>
              <a:t>09 October 2014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B98CFD-7D69-40CD-8667-FBAC93381F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5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08025" cy="469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0" y="457200"/>
            <a:ext cx="2062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Funded </a:t>
            </a:r>
            <a:r>
              <a:rPr lang="en-GB" sz="1200" dirty="0">
                <a:solidFill>
                  <a:schemeClr val="bg1"/>
                </a:solidFill>
                <a:latin typeface="Arial" charset="0"/>
              </a:rPr>
              <a:t>by the European Union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979712" y="620688"/>
            <a:ext cx="6056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t-EE" sz="1200" dirty="0">
                <a:solidFill>
                  <a:schemeClr val="bg1"/>
                </a:solidFill>
                <a:latin typeface="Arial" charset="0"/>
              </a:rPr>
              <a:t>The</a:t>
            </a:r>
            <a:r>
              <a:rPr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pro</a:t>
            </a:r>
            <a:r>
              <a:rPr lang="de-DE" sz="1200" dirty="0" err="1" smtClean="0">
                <a:solidFill>
                  <a:schemeClr val="bg1"/>
                </a:solidFill>
                <a:latin typeface="Arial" charset="0"/>
              </a:rPr>
              <a:t>ject</a:t>
            </a: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t-EE" sz="1200" dirty="0">
                <a:solidFill>
                  <a:schemeClr val="bg1"/>
                </a:solidFill>
                <a:latin typeface="Arial" charset="0"/>
              </a:rPr>
              <a:t>is </a:t>
            </a:r>
            <a:r>
              <a:rPr lang="en-GB" sz="1200" dirty="0">
                <a:solidFill>
                  <a:schemeClr val="bg1"/>
                </a:solidFill>
                <a:latin typeface="Arial" charset="0"/>
              </a:rPr>
              <a:t>implemented by </a:t>
            </a:r>
            <a:r>
              <a:rPr lang="en-GB" sz="1200" dirty="0" smtClean="0">
                <a:solidFill>
                  <a:schemeClr val="bg1"/>
                </a:solidFill>
                <a:latin typeface="Arial" charset="0"/>
              </a:rPr>
              <a:t>EPTISA led Consortium</a:t>
            </a:r>
            <a:endParaRPr lang="et-E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B78EFA-8D7B-4443-8BC6-33C914F32743}" type="slidenum">
              <a:rPr lang="en-GB" sz="1000" smtClean="0">
                <a:latin typeface="Arial Narrow" pitchFamily="34" charset="0"/>
              </a:rPr>
              <a:pPr/>
              <a:t>1</a:t>
            </a:fld>
            <a:endParaRPr lang="en-GB" sz="1000" smtClean="0">
              <a:latin typeface="Arial Narrow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520" y="328498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бработк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de-DE" sz="3600" b="1" dirty="0" smtClean="0">
                <a:latin typeface="Arial" pitchFamily="34" charset="0"/>
                <a:cs typeface="Arial" pitchFamily="34" charset="0"/>
              </a:rPr>
              <a:t> твёрдых бытовых отходов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перед их захоронением согласно требованиям ЕС </a:t>
            </a:r>
            <a:endParaRPr lang="de-DE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9552" y="609329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andre.karutz@sbs-envir.org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112474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INTERNATIONAL FORUM FOR SUSTAINABLE BUSINESS DEVELOPMENT - GREEN MIND</a:t>
            </a:r>
          </a:p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8-9 October 2014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15616" y="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3"/>
                </a:solidFill>
              </a:rPr>
              <a:t>Complementary Support to the Ministry of Ecology and Natural Resources of Ukraine for the sector budget support implementation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179512" y="260648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Отделение металлов</a:t>
            </a:r>
            <a:endParaRPr lang="de-DE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Magnetabschei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422182" cy="3312368"/>
          </a:xfrm>
          <a:prstGeom prst="rect">
            <a:avLst/>
          </a:prstGeom>
        </p:spPr>
      </p:pic>
      <p:pic>
        <p:nvPicPr>
          <p:cNvPr id="6" name="Picture 5" descr="Wirbelstromabsche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5525" y="3501009"/>
            <a:ext cx="5578475" cy="3356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1484784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Надленточный магнит выделяет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ферромагнитные металлы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Fe, Co, Ni)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1% от исходной массы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797152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Принцип действия отделителя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цветных металлов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вихеровыми токами 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Cu, Al, Zn, Sn, ...)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1% от исходной массы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Фракционирование по размеру и по плотности</a:t>
            </a:r>
            <a:endParaRPr lang="de-DE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iebtromm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124744"/>
            <a:ext cx="4932040" cy="3848100"/>
          </a:xfrm>
          <a:prstGeom prst="rect">
            <a:avLst/>
          </a:prstGeom>
        </p:spPr>
      </p:pic>
      <p:pic>
        <p:nvPicPr>
          <p:cNvPr id="6" name="Picture 5" descr="Windsich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15774"/>
            <a:ext cx="4932040" cy="3342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1124744"/>
            <a:ext cx="43924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Барабанная сеть с величиной отверстий (80мм, 40мм)</a:t>
            </a:r>
          </a:p>
          <a:p>
            <a:r>
              <a:rPr lang="de-DE" sz="1800" u="sng" dirty="0" smtClean="0">
                <a:latin typeface="Arial" pitchFamily="34" charset="0"/>
                <a:cs typeface="Arial" pitchFamily="34" charset="0"/>
              </a:rPr>
              <a:t>&gt;80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мм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 веялку (30%)</a:t>
            </a:r>
          </a:p>
          <a:p>
            <a:r>
              <a:rPr lang="de-DE" sz="1800" u="sng" dirty="0" smtClean="0">
                <a:latin typeface="Arial" pitchFamily="34" charset="0"/>
                <a:cs typeface="Arial" pitchFamily="34" charset="0"/>
              </a:rPr>
              <a:t>&gt;40&lt;80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мм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 компостирование (47%)</a:t>
            </a:r>
          </a:p>
          <a:p>
            <a:r>
              <a:rPr lang="de-DE" sz="1800" u="sng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40мм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 анаэробное брожение (21%)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57192"/>
            <a:ext cx="4139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Принцип веялки</a:t>
            </a:r>
          </a:p>
          <a:p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тяжёлая фракция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 захоронение (3%)</a:t>
            </a:r>
          </a:p>
          <a:p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лёгкая фракция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 производство топлива (27%)</a:t>
            </a:r>
            <a:endParaRPr lang="de-DE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Биологическая обработка</a:t>
            </a:r>
            <a:endParaRPr lang="de-DE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aerobe Vergär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595456" cy="308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1124744"/>
            <a:ext cx="52200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Биогаз-реактор для анаэробного брожения </a:t>
            </a: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биогаз: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3% (на утилизацию)</a:t>
            </a:r>
          </a:p>
          <a:p>
            <a:r>
              <a:rPr lang="ru-RU" u="sng" dirty="0" smtClean="0">
                <a:latin typeface="Arial" pitchFamily="34" charset="0"/>
                <a:cs typeface="Arial" pitchFamily="34" charset="0"/>
              </a:rPr>
              <a:t>остаток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18% (на компостирование)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intensivrotte-sch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619500"/>
            <a:ext cx="5580112" cy="3238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149080"/>
            <a:ext cx="3563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Прицип интенсивного компостера (закрытый)</a:t>
            </a:r>
          </a:p>
          <a:p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Компост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(41%)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просеивание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&lt;40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мм: 38% на полигон,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40мм: 3% на сосжигание)</a:t>
            </a:r>
          </a:p>
          <a:p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Вода и газы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(21%)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 очистку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24" name="Textfeld 23"/>
          <p:cNvSpPr txBox="1"/>
          <p:nvPr/>
        </p:nvSpPr>
        <p:spPr>
          <a:xfrm>
            <a:off x="539552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Топливо из высококалорийной фракции</a:t>
            </a:r>
            <a:endParaRPr lang="de-DE" sz="3200" dirty="0">
              <a:solidFill>
                <a:schemeClr val="bg1"/>
              </a:solidFill>
            </a:endParaRPr>
          </a:p>
        </p:txBody>
      </p:sp>
      <p:pic>
        <p:nvPicPr>
          <p:cNvPr id="25" name="Picture 24" descr="EBS-Pelle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056521" cy="30384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32040" y="148478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Топливо для цементных вращающихся печей (после пеллетирования)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EB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2796" y="3771900"/>
            <a:ext cx="5061204" cy="30861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1520" y="486916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Топливо, готовое для вывоза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4" name="Picture 3" descr="MBA Pohlsche He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03" y="1155386"/>
            <a:ext cx="9013228" cy="50819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Установка в Минден-Любекке (300.000 т/год)</a:t>
            </a:r>
            <a:endParaRPr lang="de-DE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51520" y="26064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Установка в Шёнайхе под Берлином </a:t>
            </a:r>
            <a:endParaRPr lang="de-DE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MBA Schönei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172" y="1201512"/>
            <a:ext cx="8661193" cy="5467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Предельные значения для захоронения обработтанных отходов  </a:t>
            </a:r>
            <a:endParaRPr lang="de-DE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Органический углерод (полный) 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TOC &lt; 18%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Растворимый органический углерод 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DOC &lt; 300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мг/л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Удельная теплота сгорания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de-DE" sz="2800" baseline="-25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&lt; 6000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кДж/кг сух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массы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Остаточная биоразлагаемость сухой массы 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5 мг/г (0,5%)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39552" y="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Предельные допустимые выбросы при сжигании обработанных отходов</a:t>
            </a:r>
            <a:endParaRPr lang="de-DE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1" y="1340769"/>
          <a:ext cx="8712968" cy="5250464"/>
        </p:xfrm>
        <a:graphic>
          <a:graphicData uri="http://schemas.openxmlformats.org/drawingml/2006/table">
            <a:tbl>
              <a:tblPr/>
              <a:tblGrid>
                <a:gridCol w="5489490"/>
                <a:gridCol w="1340456"/>
                <a:gridCol w="1883022"/>
              </a:tblGrid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взвешенные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частицы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органический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углерод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хлороводород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фтороводород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оксид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серы (</a:t>
                      </a:r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оксид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азота  (</a:t>
                      </a:r>
                      <a:r>
                        <a:rPr lang="de-DE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IV)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монооксид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углерода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ртуть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Σ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кадмий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 таллий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Σ </a:t>
                      </a:r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Sb, As, Pb, Cr, Co, Cu, Mn, Ni, V, Sn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25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аммиак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769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диоксины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 фураны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нг/м³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Затраты</a:t>
            </a:r>
            <a:endParaRPr lang="de-DE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3568" y="1397000"/>
          <a:ext cx="7992888" cy="484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3024336"/>
                <a:gridCol w="2520280"/>
              </a:tblGrid>
              <a:tr h="99006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Тип  установки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Инвестиционные затраты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Оперативные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затраты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70121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полигон </a:t>
                      </a:r>
                    </a:p>
                    <a:p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(согласно директиве о полигонах)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~50€ за тонну/год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de-DE" sz="2400" dirty="0" smtClean="0"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15€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за тонну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06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Установка для МБО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~250€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за тонну/год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сильно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зависит от рынка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06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Установка для сжигания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ТБО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~500€ за тонну/год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100€ за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тонну</a:t>
                      </a:r>
                      <a:endParaRPr lang="de-DE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Возможные воздействия от захоронения отходов</a:t>
            </a:r>
            <a:endParaRPr lang="de-DE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83968" y="1484784"/>
            <a:ext cx="48600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Быброс вредных для климата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газов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CH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в атмосферу (аэробное / анаэробное разложение отходов)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Ядовитые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фильтраты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посту-пают в грунтовые и поверхност-ные воды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поступающие дожди и «химическая» вода)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Постоянная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пожароопасность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(особенно когда посторонные люди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полигоне</a:t>
            </a:r>
            <a:r>
              <a:rPr lang="de-DE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28396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3528" y="26064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Первые шаги в Германии</a:t>
            </a:r>
            <a:endParaRPr lang="de-DE" sz="32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8280920" cy="609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1993: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Запрет захоронения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необработанных отходов, срок введения в действие: 12 лет!!!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Единственная тогда известная технология: </a:t>
            </a:r>
          </a:p>
          <a:p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сжигание ТБО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последующее захоронение пепла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Многолетний поиск других технологии </a:t>
            </a:r>
          </a:p>
          <a:p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без тепловой обработки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развитие технологии МБО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179512" y="1124744"/>
            <a:ext cx="89644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Статья 5: не допущенные к захоронению отходы: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Биоразлагаемые отходы:                                     </a:t>
            </a:r>
          </a:p>
          <a:p>
            <a:pPr>
              <a:spcAft>
                <a:spcPts val="600"/>
              </a:spcAft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через 5 лет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                                                                                               75 % от общего количества биоразлагаемых отходов 1995 г.</a:t>
            </a:r>
          </a:p>
          <a:p>
            <a:pPr>
              <a:spcAft>
                <a:spcPts val="600"/>
              </a:spcAft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через 8 лет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                                                                                                50 % от общего количества биоразлагаемых отходов 1995 г.</a:t>
            </a:r>
          </a:p>
          <a:p>
            <a:pPr>
              <a:spcAft>
                <a:spcPts val="600"/>
              </a:spcAft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через 15 лет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                                                                                              35 % от общего количества биоразлагаемых отходов 1995 г.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(Для вновь вступающих в ЕС стран индивидуальные сроки обговариваются договором о вступлении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страны члены свободны в выборе пути решения проблемы [раздельный сбор / обработка])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de-DE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 директивы ЕС о полигонах (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/31/ЕС)</a:t>
            </a:r>
            <a:endParaRPr lang="de-DE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7544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Как поступать?</a:t>
            </a:r>
            <a:endParaRPr lang="de-DE" sz="32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4969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Всё, что не подвергается рециклингу,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сжеть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(как в Швейцарии)?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остаточный углерод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3%, готово к захоронению!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но: трудно построить новые сжигающие заводы ...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Или же организовать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раздельный сбор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кухонных и других биоразлагаемых отходов с их последующим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компостированием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сельских местностях: индивидуальное компостирование,           в горосдких местностях: дополнительный контейнер,  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проблемы с частой необходимой чисткой контейнеров,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проблема качества произведенного компоста ...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проблема больших количеств полученного компоста</a:t>
            </a:r>
          </a:p>
          <a:p>
            <a:pPr lvl="1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Что-то иное: механико-биологическая обработка отходов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mtClean="0">
                <a:latin typeface="Arial" pitchFamily="34" charset="0"/>
                <a:cs typeface="Arial" pitchFamily="34" charset="0"/>
              </a:rPr>
              <a:t>«холодное сжигание»)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Принципы механико-биологической обработки ТБО:</a:t>
            </a:r>
            <a:endParaRPr lang="de-DE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Уменьшение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отходов для захоронения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Разгрузка отходов от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био-разлагающихся компонентов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Уменьшение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влажности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отходов перед захоронением </a:t>
            </a:r>
            <a:endParaRPr lang="de-DE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2780928"/>
            <a:ext cx="6696744" cy="648072"/>
          </a:xfrm>
          <a:prstGeom prst="rect">
            <a:avLst/>
          </a:prstGeom>
          <a:solidFill>
            <a:srgbClr val="FFDE53"/>
          </a:solidFill>
          <a:ln>
            <a:solidFill>
              <a:srgbClr val="FFD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1115616" y="285293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Механическая предварительная обработка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899592" y="3789040"/>
            <a:ext cx="6696744" cy="648072"/>
          </a:xfrm>
          <a:prstGeom prst="rect">
            <a:avLst/>
          </a:prstGeom>
          <a:solidFill>
            <a:srgbClr val="FFDE53"/>
          </a:solidFill>
          <a:ln>
            <a:solidFill>
              <a:srgbClr val="FFD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1115616" y="386104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Биологическая обработка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899592" y="4797152"/>
            <a:ext cx="6696744" cy="648072"/>
          </a:xfrm>
          <a:prstGeom prst="rect">
            <a:avLst/>
          </a:prstGeom>
          <a:solidFill>
            <a:srgbClr val="FFDE53"/>
          </a:solidFill>
          <a:ln>
            <a:solidFill>
              <a:srgbClr val="FFD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1043608" y="486916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Механическая завершающая обработка</a:t>
            </a:r>
            <a:endParaRPr lang="de-DE" dirty="0"/>
          </a:p>
        </p:txBody>
      </p:sp>
      <p:sp>
        <p:nvSpPr>
          <p:cNvPr id="11" name="Down Arrow 10"/>
          <p:cNvSpPr/>
          <p:nvPr/>
        </p:nvSpPr>
        <p:spPr>
          <a:xfrm>
            <a:off x="3851920" y="3429000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own Arrow 11"/>
          <p:cNvSpPr/>
          <p:nvPr/>
        </p:nvSpPr>
        <p:spPr>
          <a:xfrm>
            <a:off x="3923928" y="4437112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Down Arrow 12"/>
          <p:cNvSpPr/>
          <p:nvPr/>
        </p:nvSpPr>
        <p:spPr>
          <a:xfrm>
            <a:off x="2123728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own Arrow 13"/>
          <p:cNvSpPr/>
          <p:nvPr/>
        </p:nvSpPr>
        <p:spPr>
          <a:xfrm>
            <a:off x="6588224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own Arrow 14"/>
          <p:cNvSpPr/>
          <p:nvPr/>
        </p:nvSpPr>
        <p:spPr>
          <a:xfrm>
            <a:off x="4067944" y="54452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ounded Rectangle 15"/>
          <p:cNvSpPr/>
          <p:nvPr/>
        </p:nvSpPr>
        <p:spPr>
          <a:xfrm>
            <a:off x="971600" y="5805264"/>
            <a:ext cx="2016224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ounded Rectangle 16"/>
          <p:cNvSpPr/>
          <p:nvPr/>
        </p:nvSpPr>
        <p:spPr>
          <a:xfrm>
            <a:off x="3347864" y="5805264"/>
            <a:ext cx="2016224" cy="72008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ounded Rectangle 17"/>
          <p:cNvSpPr/>
          <p:nvPr/>
        </p:nvSpPr>
        <p:spPr>
          <a:xfrm>
            <a:off x="5652120" y="5805264"/>
            <a:ext cx="2016224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1115616" y="58052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Энергетическая утилизация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59492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Рециклирование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58052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Захоронение на полигоне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9514" y="1124751"/>
          <a:ext cx="8784973" cy="5574334"/>
        </p:xfrm>
        <a:graphic>
          <a:graphicData uri="http://schemas.openxmlformats.org/drawingml/2006/table">
            <a:tbl>
              <a:tblPr/>
              <a:tblGrid>
                <a:gridCol w="1876005"/>
                <a:gridCol w="341092"/>
                <a:gridCol w="1195676"/>
                <a:gridCol w="341092"/>
                <a:gridCol w="1195676"/>
                <a:gridCol w="341092"/>
                <a:gridCol w="1195676"/>
                <a:gridCol w="341092"/>
                <a:gridCol w="808240"/>
                <a:gridCol w="341092"/>
                <a:gridCol w="808240"/>
              </a:tblGrid>
              <a:tr h="564950"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oстаточные ТБО                                                                       (без упаковок, батареек и других опасных отходов, без электроприборов и ПВХ)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285"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32"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100%,                                      измельчение остаточных ТБО на шредере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262"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874"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100%,                                       выделение Fe и Ni магнитом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 чёрные металлы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427"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6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1132"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99%,                                            выделение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цв. мет.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вихревыми токами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 цветные металлы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285"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874"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98%,                                     просеивание на барабанной сети 80мм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285"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87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3% минеральные отходы, на полигон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 &gt; 80мм, разделение на веялке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68% &lt;80 mm, просеивание на барабанной сети 40мм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427"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874"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21% &lt;40мм,                            на анаэробное брожение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3% биогаз (метан), </a:t>
                      </a:r>
                      <a:endParaRPr lang="ru-RU" sz="900" b="1" i="0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на 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дизельный двигатель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38427"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9426"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47% &gt; 40мм и 18% остаток от брожения, на компосторование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l" fontAlgn="ctr"/>
                      <a:r>
                        <a:rPr lang="ru-RU" sz="9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24% выделение газов и воды, на обработку </a:t>
                      </a:r>
                      <a:endParaRPr lang="ru-RU" sz="9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427"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874"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41% компост, просеивание на барабанной сети 40мм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38</a:t>
                      </a:r>
                      <a:r>
                        <a:rPr lang="ru-RU" sz="9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% &lt; 40мм, на полигон (TOC&lt;18%)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427">
                <a:tc>
                  <a:txBody>
                    <a:bodyPr/>
                    <a:lstStyle/>
                    <a:p>
                      <a:pPr algn="ctr" fontAlgn="ctr"/>
                      <a:endParaRPr lang="de-DE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874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30% на сосжигание </a:t>
                      </a:r>
                      <a:endParaRPr lang="ru-RU" sz="900" b="1" i="0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algn="r" fontAlgn="ctr"/>
                      <a:r>
                        <a:rPr lang="ru-RU" sz="9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(&lt;</a:t>
                      </a: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1% Cl, 11-18 MДж/кг)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27% лёгкой фракции и 3% &gt; 40мм,                         на пеллетирование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>
            <a:off x="395536" y="18864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Принципиальная схема установки МБО:</a:t>
            </a:r>
            <a:endParaRPr lang="de-DE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148065" y="2564904"/>
            <a:ext cx="288031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100"/>
          </a:p>
        </p:txBody>
      </p:sp>
      <p:sp>
        <p:nvSpPr>
          <p:cNvPr id="29" name="Right Arrow 28"/>
          <p:cNvSpPr/>
          <p:nvPr/>
        </p:nvSpPr>
        <p:spPr>
          <a:xfrm>
            <a:off x="6660232" y="4797152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100"/>
          </a:p>
        </p:txBody>
      </p:sp>
      <p:sp>
        <p:nvSpPr>
          <p:cNvPr id="30" name="Left Arrow 29"/>
          <p:cNvSpPr/>
          <p:nvPr/>
        </p:nvSpPr>
        <p:spPr>
          <a:xfrm>
            <a:off x="2123728" y="4221088"/>
            <a:ext cx="259128" cy="79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10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563888" y="4005064"/>
            <a:ext cx="360040" cy="7200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99992" y="3501008"/>
            <a:ext cx="0" cy="7200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563888" y="6165304"/>
            <a:ext cx="360040" cy="14401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499992" y="1700808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99992" y="2348880"/>
            <a:ext cx="0" cy="7200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99992" y="2852936"/>
            <a:ext cx="0" cy="13335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ight Arrow 37"/>
          <p:cNvSpPr/>
          <p:nvPr/>
        </p:nvSpPr>
        <p:spPr>
          <a:xfrm>
            <a:off x="5148065" y="5877272"/>
            <a:ext cx="288031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10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499992" y="4509120"/>
            <a:ext cx="0" cy="64807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148064" y="5013176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148064" y="4509120"/>
            <a:ext cx="360040" cy="14401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ight Arrow 47"/>
          <p:cNvSpPr/>
          <p:nvPr/>
        </p:nvSpPr>
        <p:spPr>
          <a:xfrm>
            <a:off x="5148064" y="3140968"/>
            <a:ext cx="288031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10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499992" y="4005064"/>
            <a:ext cx="0" cy="7200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499992" y="5589240"/>
            <a:ext cx="0" cy="14401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eft Arrow 64"/>
          <p:cNvSpPr/>
          <p:nvPr/>
        </p:nvSpPr>
        <p:spPr>
          <a:xfrm>
            <a:off x="2123728" y="6453336"/>
            <a:ext cx="259128" cy="793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10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15816" y="4509120"/>
            <a:ext cx="0" cy="18002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Arrow 45"/>
          <p:cNvSpPr/>
          <p:nvPr/>
        </p:nvSpPr>
        <p:spPr>
          <a:xfrm>
            <a:off x="5148064" y="5301208"/>
            <a:ext cx="288031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580526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Остальные 24%: </a:t>
            </a:r>
          </a:p>
          <a:p>
            <a:r>
              <a:rPr lang="ru-RU" dirty="0" smtClean="0"/>
              <a:t>вода и газы из биологической обработки 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Разделение на 3 фракции, уменьшение веса</a:t>
            </a:r>
            <a:endParaRPr lang="de-DE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0A830-B11B-495A-A12F-1268BD4C5C0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251520" y="26064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Измельчение</a:t>
            </a:r>
            <a:endParaRPr lang="de-DE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Schredder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518316" cy="3384376"/>
          </a:xfrm>
          <a:prstGeom prst="rect">
            <a:avLst/>
          </a:prstGeom>
        </p:spPr>
      </p:pic>
      <p:pic>
        <p:nvPicPr>
          <p:cNvPr id="8" name="Picture 7" descr="Schredder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88840"/>
            <a:ext cx="3960440" cy="3384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44522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Одноосная молотковая мельница: качество измельчения хуже, износ меньше, хорошое разделение материалов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Двухосный шредер: качество измельчения лучше, износ больше</a:t>
            </a:r>
            <a:endParaRPr lang="de-DE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Office PowerPoint</Application>
  <PresentationFormat>On-screen Show (4:3)</PresentationFormat>
  <Paragraphs>202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Päästeamet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Jevgeni</dc:creator>
  <cp:lastModifiedBy>Dr. André Karutz</cp:lastModifiedBy>
  <cp:revision>175</cp:revision>
  <dcterms:created xsi:type="dcterms:W3CDTF">2011-01-06T09:53:38Z</dcterms:created>
  <dcterms:modified xsi:type="dcterms:W3CDTF">2014-10-09T05:32:39Z</dcterms:modified>
</cp:coreProperties>
</file>