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C4F952-0D46-44E6-9163-ACF180EB353F}" type="datetimeFigureOut">
              <a:rPr lang="ru-RU" smtClean="0"/>
              <a:t>30.09.2013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96D133-C19C-4D50-8D59-0BDBDBBE4337}" type="slidenum">
              <a:rPr lang="ru-RU" smtClean="0"/>
              <a:t>‹#›</a:t>
            </a:fld>
            <a:endParaRPr lang="ru-RU"/>
          </a:p>
        </p:txBody>
      </p:sp>
    </p:spTree>
    <p:extLst>
      <p:ext uri="{BB962C8B-B14F-4D97-AF65-F5344CB8AC3E}">
        <p14:creationId xmlns:p14="http://schemas.microsoft.com/office/powerpoint/2010/main" val="16364373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4F952-0D46-44E6-9163-ACF180EB353F}" type="datetimeFigureOut">
              <a:rPr lang="ru-RU" smtClean="0"/>
              <a:t>30.09.2013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6D133-C19C-4D50-8D59-0BDBDBBE4337}" type="slidenum">
              <a:rPr lang="ru-RU" smtClean="0"/>
              <a:t>‹#›</a:t>
            </a:fld>
            <a:endParaRPr lang="ru-RU"/>
          </a:p>
        </p:txBody>
      </p:sp>
    </p:spTree>
    <p:extLst>
      <p:ext uri="{BB962C8B-B14F-4D97-AF65-F5344CB8AC3E}">
        <p14:creationId xmlns:p14="http://schemas.microsoft.com/office/powerpoint/2010/main" val="208029857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just"/>
            <a:r>
              <a:rPr lang="uk-UA" smtClean="0">
                <a:solidFill>
                  <a:schemeClr val="tx2"/>
                </a:solidFill>
              </a:rPr>
              <a:t>Виконання Україною своїх зобов'язань за Протоколом про приєднання до Договору про заснування Енергетичного Співтовариства</a:t>
            </a:r>
            <a:br>
              <a:rPr lang="uk-UA" smtClean="0">
                <a:solidFill>
                  <a:schemeClr val="tx2"/>
                </a:solidFill>
              </a:rPr>
            </a:br>
            <a:r>
              <a:rPr lang="uk-UA" smtClean="0">
                <a:solidFill>
                  <a:schemeClr val="tx2"/>
                </a:solidFill>
              </a:rPr>
              <a:t/>
            </a:r>
            <a:br>
              <a:rPr lang="uk-UA" smtClean="0">
                <a:solidFill>
                  <a:schemeClr val="tx2"/>
                </a:solidFill>
              </a:rPr>
            </a:br>
            <a:r>
              <a:rPr lang="uk-UA" sz="2000" smtClean="0">
                <a:solidFill>
                  <a:schemeClr val="tx2"/>
                </a:solidFill>
              </a:rPr>
              <a:t>Коновалюк Ю.О., партнер Консалтингової компанії «СМАРТ Бізнес Консалтинг»</a:t>
            </a:r>
            <a:br>
              <a:rPr lang="uk-UA" sz="2000" smtClean="0">
                <a:solidFill>
                  <a:schemeClr val="tx2"/>
                </a:solidFill>
              </a:rPr>
            </a:br>
            <a:r>
              <a:rPr lang="uk-UA" sz="2000" smtClean="0">
                <a:solidFill>
                  <a:schemeClr val="tx2"/>
                </a:solidFill>
              </a:rPr>
              <a:t/>
            </a:r>
            <a:br>
              <a:rPr lang="uk-UA" sz="2000" smtClean="0">
                <a:solidFill>
                  <a:schemeClr val="tx2"/>
                </a:solidFill>
              </a:rPr>
            </a:br>
            <a:r>
              <a:rPr lang="ru-RU" sz="2000" smtClean="0">
                <a:solidFill>
                  <a:schemeClr val="tx2"/>
                </a:solidFill>
              </a:rPr>
              <a:t> </a:t>
            </a:r>
            <a:r>
              <a:rPr lang="ru-RU" sz="2000" b="1" i="1" smtClean="0">
                <a:solidFill>
                  <a:schemeClr val="tx2"/>
                </a:solidFill>
              </a:rPr>
              <a:t>II Міжнародний форум для усталеного розвитку бізнесу «GREEN MIND»</a:t>
            </a:r>
            <a:endParaRPr lang="ru-RU" sz="2000" b="1" i="1"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0483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mtClean="0">
                <a:solidFill>
                  <a:schemeClr val="tx2"/>
                </a:solidFill>
              </a:rPr>
              <a:t>Директива має бути імплементована до </a:t>
            </a:r>
            <a:r>
              <a:rPr lang="ru-RU" b="1" smtClean="0">
                <a:solidFill>
                  <a:schemeClr val="tx2"/>
                </a:solidFill>
              </a:rPr>
              <a:t>1 січня 2018 року</a:t>
            </a:r>
            <a:endParaRPr lang="ru-RU" b="1"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8841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Вимоги Директиви:</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6395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Вимоги Директиви:</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6607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Вимоги Директиви:</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934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Вимоги Директиви:</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800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Національні документи на виконання Протоколу:</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7258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just"/>
            <a:r>
              <a:rPr lang="ru-RU" sz="3000" smtClean="0">
                <a:solidFill>
                  <a:schemeClr val="bg2">
                    <a:lumMod val="50000"/>
                  </a:schemeClr>
                </a:solidFill>
              </a:rPr>
              <a:t>Мінприроди: </a:t>
            </a:r>
            <a:br>
              <a:rPr lang="ru-RU" sz="3000" smtClean="0">
                <a:solidFill>
                  <a:schemeClr val="bg2">
                    <a:lumMod val="50000"/>
                  </a:schemeClr>
                </a:solidFill>
              </a:rPr>
            </a:br>
            <a:r>
              <a:rPr lang="ru-RU" sz="2400" smtClean="0">
                <a:solidFill>
                  <a:schemeClr val="bg2">
                    <a:lumMod val="50000"/>
                  </a:schemeClr>
                </a:solidFill>
              </a:rPr>
              <a:t/>
            </a:r>
            <a:br>
              <a:rPr lang="ru-RU" sz="2400" smtClean="0">
                <a:solidFill>
                  <a:schemeClr val="bg2">
                    <a:lumMod val="50000"/>
                  </a:schemeClr>
                </a:solidFill>
              </a:rPr>
            </a:br>
            <a:r>
              <a:rPr lang="ru-RU" sz="2400" smtClean="0">
                <a:solidFill>
                  <a:schemeClr val="bg2">
                    <a:lumMod val="50000"/>
                  </a:schemeClr>
                </a:solidFill>
              </a:rPr>
              <a:t>Наказ № 541 «Про затвердження технологічних нормативів допустимих викидів забруднюючих речовин із теплосилових установок, номінальна теплова потужність яких перевищує 50 МВт»</a:t>
            </a:r>
            <a:br>
              <a:rPr lang="ru-RU" sz="2400" smtClean="0">
                <a:solidFill>
                  <a:schemeClr val="bg2">
                    <a:lumMod val="50000"/>
                  </a:schemeClr>
                </a:solidFill>
              </a:rPr>
            </a:br>
            <a:r>
              <a:rPr lang="ru-RU" sz="2400" smtClean="0">
                <a:solidFill>
                  <a:schemeClr val="bg2">
                    <a:lumMod val="50000"/>
                  </a:schemeClr>
                </a:solidFill>
              </a:rPr>
              <a:t/>
            </a:r>
            <a:br>
              <a:rPr lang="ru-RU" sz="2400" smtClean="0">
                <a:solidFill>
                  <a:schemeClr val="bg2">
                    <a:lumMod val="50000"/>
                  </a:schemeClr>
                </a:solidFill>
              </a:rPr>
            </a:br>
            <a:r>
              <a:rPr lang="ru-RU" sz="2400" smtClean="0">
                <a:solidFill>
                  <a:schemeClr val="bg2">
                    <a:lumMod val="50000"/>
                  </a:schemeClr>
                </a:solidFill>
              </a:rPr>
              <a:t>Наказ № 659 «Щодо затвердження Базового плану адаптації екологічного законодавства України до законодавства ЄС»</a:t>
            </a:r>
            <a:endParaRPr lang="ru-RU" sz="2400" dirty="0">
              <a:solidFill>
                <a:schemeClr val="bg2">
                  <a:lumMod val="50000"/>
                </a:schemeClr>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244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3200" b="1" smtClean="0">
                <a:solidFill>
                  <a:schemeClr val="tx2"/>
                </a:solidFill>
              </a:rPr>
              <a:t/>
            </a:r>
            <a:br>
              <a:rPr lang="ru-RU" sz="3200" b="1" smtClean="0">
                <a:solidFill>
                  <a:schemeClr val="tx2"/>
                </a:solidFill>
              </a:rPr>
            </a:br>
            <a:r>
              <a:rPr lang="ru-RU" sz="3200" b="1" smtClean="0">
                <a:solidFill>
                  <a:schemeClr val="tx2"/>
                </a:solidFill>
              </a:rPr>
              <a:t>Наслідки невиконання Україною вимог Протоколу про приєднання до Договору про заснування Енергетичного співтовариства</a:t>
            </a:r>
            <a:r>
              <a:rPr lang="ru-RU" sz="3200" smtClean="0">
                <a:solidFill>
                  <a:schemeClr val="tx2"/>
                </a:solidFill>
              </a:rPr>
              <a:t>:</a:t>
            </a:r>
            <a:endParaRPr lang="ru-RU" sz="3200"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2494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74320" lvl="0" indent="-274320">
              <a:spcBef>
                <a:spcPct val="20000"/>
              </a:spcBef>
            </a:pPr>
            <a:r>
              <a:rPr lang="ru-RU" sz="2800" smtClean="0">
                <a:solidFill>
                  <a:srgbClr val="073E87"/>
                </a:solidFill>
                <a:ea typeface="+mn-ea"/>
                <a:cs typeface="+mn-cs"/>
              </a:rPr>
              <a:t>«</a:t>
            </a:r>
            <a:r>
              <a:rPr lang="ru-RU" sz="2800" b="1" smtClean="0">
                <a:solidFill>
                  <a:srgbClr val="073E87"/>
                </a:solidFill>
                <a:ea typeface="+mn-ea"/>
                <a:cs typeface="+mn-cs"/>
              </a:rPr>
              <a:t>СМАРТ Бізнес Консалтинг</a:t>
            </a:r>
            <a:r>
              <a:rPr lang="ru-RU" sz="2800" smtClean="0">
                <a:solidFill>
                  <a:srgbClr val="073E87"/>
                </a:solidFill>
                <a:ea typeface="+mn-ea"/>
                <a:cs typeface="+mn-cs"/>
              </a:rPr>
              <a:t>»</a:t>
            </a:r>
            <a:br>
              <a:rPr lang="ru-RU" sz="2800" smtClean="0">
                <a:solidFill>
                  <a:srgbClr val="073E87"/>
                </a:solidFill>
                <a:ea typeface="+mn-ea"/>
                <a:cs typeface="+mn-cs"/>
              </a:rPr>
            </a:b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280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Екологічна безпека в ЄС:</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0695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Поняття екологічної безпеки в законодавстві України:</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7681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mtClean="0"/>
              <a:t>Суть </a:t>
            </a:r>
            <a:r>
              <a:rPr lang="ru-RU" b="1" i="1" smtClean="0"/>
              <a:t>екологічної безпеки</a:t>
            </a:r>
            <a:endParaRPr lang="ru-RU" b="1" i="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180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mtClean="0"/>
              <a:t>Україна у 2011 році приєдналася до Енергетичного Співтовариства</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706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uk-UA" smtClean="0"/>
              <a:t>Зобов'язання за Протоколом:</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5427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mtClean="0"/>
              <a:t>«Енергетичні» директиви можна умовно поділити на дві групи:</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3943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mtClean="0"/>
              <a:t>Директиви у природоохоронній галузі:</a:t>
            </a: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622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mtClean="0">
                <a:solidFill>
                  <a:schemeClr val="tx2"/>
                </a:solidFill>
              </a:rPr>
              <a:t>Директива 2001/80/ЕС стосовно встановлення граничного рівня викидів певних забруднювачів до атмосфери великими спалювальними установками</a:t>
            </a:r>
            <a:r>
              <a:rPr lang="ru-RU" smtClean="0"/>
              <a:t/>
            </a:r>
            <a:br>
              <a:rPr lang="ru-RU" smtClean="0"/>
            </a:b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007945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Words>
  <Application>Microsoft Office PowerPoint</Application>
  <PresentationFormat>Экран (4:3)</PresentationFormat>
  <Paragraphs>18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Виконання Україною своїх зобов'язань за Протоколом про приєднання до Договору про заснування Енергетичного Співтовариства  Коновалюк Ю.О., партнер Консалтингової компанії «СМАРТ Бізнес Консалтинг»   II Міжнародний форум для усталеного розвитку бізнесу «GREEN MIND»</vt:lpstr>
      <vt:lpstr>Екологічна безпека в ЄС:</vt:lpstr>
      <vt:lpstr>Поняття екологічної безпеки в законодавстві України:</vt:lpstr>
      <vt:lpstr>Суть екологічної безпеки</vt:lpstr>
      <vt:lpstr>Україна у 2011 році приєдналася до Енергетичного Співтовариства</vt:lpstr>
      <vt:lpstr>Зобов'язання за Протоколом:</vt:lpstr>
      <vt:lpstr>«Енергетичні» директиви можна умовно поділити на дві групи:</vt:lpstr>
      <vt:lpstr>Директиви у природоохоронній галузі:</vt:lpstr>
      <vt:lpstr>Директива 2001/80/ЕС стосовно встановлення граничного рівня викидів певних забруднювачів до атмосфери великими спалювальними установками </vt:lpstr>
      <vt:lpstr>Директива має бути імплементована до 1 січня 2018 року</vt:lpstr>
      <vt:lpstr>Вимоги Директиви:</vt:lpstr>
      <vt:lpstr>Вимоги Директиви:</vt:lpstr>
      <vt:lpstr>Вимоги Директиви:</vt:lpstr>
      <vt:lpstr>Вимоги Директиви:</vt:lpstr>
      <vt:lpstr>Національні документи на виконання Протоколу:</vt:lpstr>
      <vt:lpstr>Мінприроди:   Наказ № 541 «Про затвердження технологічних нормативів допустимих викидів забруднюючих речовин із теплосилових установок, номінальна теплова потужність яких перевищує 50 МВт»  Наказ № 659 «Щодо затвердження Базового плану адаптації екологічного законодавства України до законодавства ЄС»</vt:lpstr>
      <vt:lpstr> Наслідки невиконання Україною вимог Протоколу про приєднання до Договору про заснування Енергетичного співтовариства:</vt:lpstr>
      <vt:lpstr>«СМАРТ Бізнес Консалтинг»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Виконання Україною своїх зобов'язань за Протоколом про приєднання до Договору про заснування Енергетичного Співтовариства  Коновалюк Ю.О., партнер Консалтингової компанії «СМАРТ Бізнес Консалтинг»   II Міжнародний форум для усталеного розвитку бізнесу «GREEN MIND»</dc:title>
  <dc:creator>User</dc:creator>
  <cp:lastModifiedBy>User</cp:lastModifiedBy>
  <cp:revision>1</cp:revision>
  <dcterms:created xsi:type="dcterms:W3CDTF">2013-09-30T17:47:58Z</dcterms:created>
  <dcterms:modified xsi:type="dcterms:W3CDTF">2013-09-30T17:47:58Z</dcterms:modified>
</cp:coreProperties>
</file>