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75" r:id="rId3"/>
    <p:sldId id="276" r:id="rId4"/>
    <p:sldId id="265" r:id="rId5"/>
    <p:sldId id="277" r:id="rId6"/>
    <p:sldId id="278" r:id="rId7"/>
    <p:sldId id="286" r:id="rId8"/>
    <p:sldId id="260" r:id="rId9"/>
    <p:sldId id="262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9" r:id="rId18"/>
    <p:sldId id="280" r:id="rId19"/>
    <p:sldId id="281" r:id="rId20"/>
    <p:sldId id="282" r:id="rId21"/>
    <p:sldId id="283" r:id="rId22"/>
    <p:sldId id="284" r:id="rId23"/>
    <p:sldId id="28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7F16-00C2-4BBF-BF77-6407C7AF26E9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95A0-1FB7-427F-A906-78B185A0421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7F16-00C2-4BBF-BF77-6407C7AF26E9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95A0-1FB7-427F-A906-78B185A042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7F16-00C2-4BBF-BF77-6407C7AF26E9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95A0-1FB7-427F-A906-78B185A042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6AEDE-265B-4541-9EE6-FE0FDF0D0CBF}" type="datetimeFigureOut">
              <a:rPr lang="ru-RU"/>
              <a:pPr>
                <a:defRPr/>
              </a:pPr>
              <a:t>11.10.2013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6B989-5C47-4B78-94BA-8B881A210D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557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04755-65BB-42E1-890E-9AA042D913E9}" type="datetimeFigureOut">
              <a:rPr lang="ru-RU"/>
              <a:pPr>
                <a:defRPr/>
              </a:pPr>
              <a:t>11.10.2013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84AB4-C094-49B8-A945-863D8C96EB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518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7F16-00C2-4BBF-BF77-6407C7AF26E9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95A0-1FB7-427F-A906-78B185A0421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7F16-00C2-4BBF-BF77-6407C7AF26E9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95A0-1FB7-427F-A906-78B185A042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7F16-00C2-4BBF-BF77-6407C7AF26E9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95A0-1FB7-427F-A906-78B185A0421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7F16-00C2-4BBF-BF77-6407C7AF26E9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95A0-1FB7-427F-A906-78B185A0421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7F16-00C2-4BBF-BF77-6407C7AF26E9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95A0-1FB7-427F-A906-78B185A042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7F16-00C2-4BBF-BF77-6407C7AF26E9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95A0-1FB7-427F-A906-78B185A042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7F16-00C2-4BBF-BF77-6407C7AF26E9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95A0-1FB7-427F-A906-78B185A042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7F16-00C2-4BBF-BF77-6407C7AF26E9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95A0-1FB7-427F-A906-78B185A0421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8087F16-00C2-4BBF-BF77-6407C7AF26E9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CFD95A0-1FB7-427F-A906-78B185A0421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576" y="4581128"/>
            <a:ext cx="8136904" cy="17526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uk-UA" sz="2400" i="1" dirty="0" smtClean="0">
                <a:solidFill>
                  <a:srgbClr val="C00000"/>
                </a:solidFill>
              </a:rPr>
              <a:t> </a:t>
            </a:r>
            <a:r>
              <a:rPr lang="ru-RU" sz="2400" i="1" dirty="0" smtClean="0">
                <a:solidFill>
                  <a:srgbClr val="C00000"/>
                </a:solidFill>
              </a:rPr>
              <a:t>В.Г. Горобец, </a:t>
            </a:r>
            <a:r>
              <a:rPr lang="ru-RU" sz="2400" i="1" dirty="0" smtClean="0">
                <a:solidFill>
                  <a:srgbClr val="C00000"/>
                </a:solidFill>
              </a:rPr>
              <a:t>Д.А</a:t>
            </a:r>
            <a:r>
              <a:rPr lang="ru-RU" sz="2400" i="1" dirty="0" smtClean="0">
                <a:solidFill>
                  <a:srgbClr val="C00000"/>
                </a:solidFill>
              </a:rPr>
              <a:t>. </a:t>
            </a:r>
            <a:r>
              <a:rPr lang="ru-RU" sz="2400" i="1" dirty="0" err="1" smtClean="0">
                <a:solidFill>
                  <a:srgbClr val="C00000"/>
                </a:solidFill>
              </a:rPr>
              <a:t>Гескин</a:t>
            </a:r>
            <a:endParaRPr lang="ru-RU" sz="2400" i="1" dirty="0" smtClean="0">
              <a:solidFill>
                <a:srgbClr val="C00000"/>
              </a:solidFill>
            </a:endParaRPr>
          </a:p>
          <a:p>
            <a:pPr algn="ctr" eaLnBrk="1" hangingPunct="1">
              <a:defRPr/>
            </a:pPr>
            <a:endParaRPr lang="en-US" sz="2400" i="1" dirty="0" smtClean="0">
              <a:solidFill>
                <a:srgbClr val="C00000"/>
              </a:solidFill>
            </a:endParaRPr>
          </a:p>
          <a:p>
            <a:pPr algn="ctr" eaLnBrk="1" hangingPunct="1">
              <a:defRPr/>
            </a:pPr>
            <a:r>
              <a:rPr lang="uk-UA" sz="2400" i="1" dirty="0" err="1" smtClean="0">
                <a:solidFill>
                  <a:srgbClr val="C00000"/>
                </a:solidFill>
              </a:rPr>
              <a:t>докладчик</a:t>
            </a:r>
            <a:r>
              <a:rPr lang="uk-UA" sz="2400" i="1" dirty="0" smtClean="0">
                <a:solidFill>
                  <a:srgbClr val="C00000"/>
                </a:solidFill>
              </a:rPr>
              <a:t>: д. т. н., проф. В.Г. </a:t>
            </a:r>
            <a:r>
              <a:rPr lang="uk-UA" sz="2400" i="1" dirty="0" err="1" smtClean="0">
                <a:solidFill>
                  <a:srgbClr val="C00000"/>
                </a:solidFill>
              </a:rPr>
              <a:t>Горобец</a:t>
            </a:r>
            <a:endParaRPr lang="ru-RU" sz="2400" i="1" dirty="0" smtClean="0">
              <a:solidFill>
                <a:srgbClr val="C00000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2925" y="2060848"/>
            <a:ext cx="7772400" cy="2376264"/>
          </a:xfrm>
        </p:spPr>
        <p:txBody>
          <a:bodyPr>
            <a:normAutofit fontScale="90000"/>
          </a:bodyPr>
          <a:lstStyle/>
          <a:p>
            <a:pPr marL="182880" indent="0" eaLnBrk="1" hangingPunct="1">
              <a:buNone/>
            </a:pPr>
            <a:r>
              <a:rPr lang="uk-UA" sz="4400" b="1" dirty="0" smtClean="0">
                <a:solidFill>
                  <a:schemeClr val="folHlink"/>
                </a:solidFill>
                <a:effectLst/>
                <a:latin typeface="Times New Roman" pitchFamily="18" charset="0"/>
              </a:rPr>
              <a:t/>
            </a:r>
            <a:br>
              <a:rPr lang="uk-UA" sz="4400" b="1" dirty="0" smtClean="0">
                <a:solidFill>
                  <a:schemeClr val="folHlink"/>
                </a:solidFill>
                <a:effectLst/>
                <a:latin typeface="Times New Roman" pitchFamily="18" charset="0"/>
              </a:rPr>
            </a:br>
            <a:r>
              <a:rPr lang="uk-UA" sz="4400" b="1" dirty="0" smtClean="0">
                <a:solidFill>
                  <a:schemeClr val="folHlink"/>
                </a:solidFill>
                <a:effectLst/>
                <a:latin typeface="Times New Roman" pitchFamily="18" charset="0"/>
              </a:rPr>
              <a:t/>
            </a:r>
            <a:br>
              <a:rPr lang="uk-UA" sz="4400" b="1" dirty="0" smtClean="0">
                <a:solidFill>
                  <a:schemeClr val="folHlink"/>
                </a:solidFill>
                <a:effectLst/>
                <a:latin typeface="Times New Roman" pitchFamily="18" charset="0"/>
              </a:rPr>
            </a:br>
            <a:r>
              <a:rPr lang="uk-UA" sz="4400" b="1" dirty="0" smtClean="0">
                <a:solidFill>
                  <a:schemeClr val="folHlink"/>
                </a:solidFill>
                <a:effectLst/>
                <a:latin typeface="Times New Roman" pitchFamily="18" charset="0"/>
              </a:rPr>
              <a:t/>
            </a:r>
            <a:br>
              <a:rPr lang="uk-UA" sz="4400" b="1" dirty="0" smtClean="0">
                <a:solidFill>
                  <a:schemeClr val="folHlink"/>
                </a:solidFill>
                <a:effectLst/>
                <a:latin typeface="Times New Roman" pitchFamily="18" charset="0"/>
              </a:rPr>
            </a:br>
            <a:r>
              <a:rPr lang="uk-UA" sz="4400" b="1" dirty="0" smtClean="0">
                <a:solidFill>
                  <a:schemeClr val="folHlink"/>
                </a:solidFill>
                <a:effectLst/>
                <a:latin typeface="Times New Roman" pitchFamily="18" charset="0"/>
              </a:rPr>
              <a:t/>
            </a:r>
            <a:br>
              <a:rPr lang="uk-UA" sz="4400" b="1" dirty="0" smtClean="0">
                <a:solidFill>
                  <a:schemeClr val="folHlink"/>
                </a:solidFill>
                <a:effectLst/>
                <a:latin typeface="Times New Roman" pitchFamily="18" charset="0"/>
              </a:rPr>
            </a:br>
            <a:r>
              <a:rPr lang="uk-UA" sz="4400" b="1" dirty="0" smtClean="0">
                <a:solidFill>
                  <a:schemeClr val="folHlink"/>
                </a:solidFill>
                <a:effectLst/>
                <a:latin typeface="Times New Roman" pitchFamily="18" charset="0"/>
              </a:rPr>
              <a:t/>
            </a:r>
            <a:br>
              <a:rPr lang="uk-UA" sz="4400" b="1" dirty="0" smtClean="0">
                <a:solidFill>
                  <a:schemeClr val="folHlink"/>
                </a:solidFill>
                <a:effectLst/>
                <a:latin typeface="Times New Roman" pitchFamily="18" charset="0"/>
              </a:rPr>
            </a:br>
            <a:r>
              <a:rPr lang="uk-UA" sz="4400" b="1" dirty="0" smtClean="0">
                <a:solidFill>
                  <a:schemeClr val="folHlink"/>
                </a:solidFill>
                <a:effectLst/>
                <a:latin typeface="Times New Roman" pitchFamily="18" charset="0"/>
              </a:rPr>
              <a:t/>
            </a:r>
            <a:br>
              <a:rPr lang="uk-UA" sz="4400" b="1" dirty="0" smtClean="0">
                <a:solidFill>
                  <a:schemeClr val="folHlink"/>
                </a:solidFill>
                <a:effectLst/>
                <a:latin typeface="Times New Roman" pitchFamily="18" charset="0"/>
              </a:rPr>
            </a:br>
            <a:endParaRPr lang="ru-RU" sz="3200" b="1" dirty="0" smtClean="0">
              <a:solidFill>
                <a:schemeClr val="folHlink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14313" y="428625"/>
            <a:ext cx="8429625" cy="18573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000" b="1" i="1" dirty="0" smtClean="0">
                <a:solidFill>
                  <a:srgbClr val="FF0066"/>
                </a:solidFill>
                <a:latin typeface="+mn-lt"/>
                <a:cs typeface="+mn-cs"/>
              </a:rPr>
              <a:t>НАЦИОНАЛЬНЫЙ УНИВЕРСИТЕТ БИОРЕСУРСОВ </a:t>
            </a:r>
            <a:r>
              <a:rPr lang="uk-UA" sz="2000" b="1" i="1" dirty="0" smtClean="0">
                <a:solidFill>
                  <a:srgbClr val="FF0066"/>
                </a:solidFill>
              </a:rPr>
              <a:t>И</a:t>
            </a:r>
            <a:r>
              <a:rPr lang="uk-UA" sz="2000" b="1" i="1" dirty="0" smtClean="0">
                <a:solidFill>
                  <a:srgbClr val="FF0066"/>
                </a:solidFill>
                <a:latin typeface="+mn-lt"/>
                <a:cs typeface="+mn-cs"/>
              </a:rPr>
              <a:t> ПРИРОДОПОЛЬЗОВАНИЯ УКРАИНЫ</a:t>
            </a:r>
            <a:endParaRPr lang="uk-UA" sz="2000" b="1" i="1" dirty="0">
              <a:solidFill>
                <a:srgbClr val="FF0066"/>
              </a:solidFill>
              <a:latin typeface="+mn-lt"/>
              <a:cs typeface="+mn-cs"/>
            </a:endParaRPr>
          </a:p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000" b="1" i="1" dirty="0" smtClean="0">
                <a:solidFill>
                  <a:srgbClr val="FF0066"/>
                </a:solidFill>
                <a:latin typeface="+mn-lt"/>
                <a:cs typeface="+mn-cs"/>
              </a:rPr>
              <a:t>НАУЧНО-УЧЕБНЫЙ </a:t>
            </a:r>
            <a:r>
              <a:rPr lang="uk-UA" sz="2000" b="1" i="1" dirty="0" smtClean="0">
                <a:solidFill>
                  <a:srgbClr val="FF0066"/>
                </a:solidFill>
              </a:rPr>
              <a:t>И</a:t>
            </a:r>
            <a:r>
              <a:rPr lang="uk-UA" sz="2000" b="1" i="1" dirty="0" smtClean="0">
                <a:solidFill>
                  <a:srgbClr val="FF0066"/>
                </a:solidFill>
                <a:latin typeface="+mn-lt"/>
                <a:cs typeface="+mn-cs"/>
              </a:rPr>
              <a:t>НСТИТУТ </a:t>
            </a:r>
            <a:r>
              <a:rPr lang="uk-UA" sz="2000" b="1" i="1" dirty="0" smtClean="0">
                <a:solidFill>
                  <a:srgbClr val="FF0066"/>
                </a:solidFill>
              </a:rPr>
              <a:t>Э</a:t>
            </a:r>
            <a:r>
              <a:rPr lang="uk-UA" sz="2000" b="1" i="1" dirty="0" smtClean="0">
                <a:solidFill>
                  <a:srgbClr val="FF0066"/>
                </a:solidFill>
                <a:latin typeface="+mn-lt"/>
                <a:cs typeface="+mn-cs"/>
              </a:rPr>
              <a:t>НЕРГЕТИКИ </a:t>
            </a:r>
            <a:r>
              <a:rPr lang="uk-UA" sz="2000" b="1" i="1" dirty="0" smtClean="0">
                <a:solidFill>
                  <a:srgbClr val="FF0066"/>
                </a:solidFill>
              </a:rPr>
              <a:t>И</a:t>
            </a:r>
            <a:r>
              <a:rPr lang="uk-UA" sz="2000" b="1" i="1" dirty="0" smtClean="0">
                <a:solidFill>
                  <a:srgbClr val="FF0066"/>
                </a:solidFill>
                <a:latin typeface="+mn-lt"/>
                <a:cs typeface="+mn-cs"/>
              </a:rPr>
              <a:t> </a:t>
            </a:r>
            <a:r>
              <a:rPr lang="uk-UA" sz="2000" b="1" i="1" dirty="0" smtClean="0">
                <a:solidFill>
                  <a:srgbClr val="FF0066"/>
                </a:solidFill>
                <a:latin typeface="+mn-lt"/>
                <a:cs typeface="+mn-cs"/>
              </a:rPr>
              <a:t>АВТОМАТИКИ</a:t>
            </a:r>
            <a:endParaRPr lang="uk-UA" sz="2000" b="1" i="1" dirty="0" smtClean="0">
              <a:solidFill>
                <a:srgbClr val="FF0066"/>
              </a:solidFill>
              <a:latin typeface="+mn-lt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528" y="2286000"/>
            <a:ext cx="810438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folHlink"/>
                </a:solidFill>
                <a:effectLst/>
                <a:latin typeface="Times New Roman" pitchFamily="18" charset="0"/>
              </a:rPr>
              <a:t>РОТОРНО-ПУЛЬСАЦИОННЫЕ АППАРАТЫ </a:t>
            </a:r>
            <a:br>
              <a:rPr lang="uk-UA" sz="3200" b="1" dirty="0" smtClean="0">
                <a:solidFill>
                  <a:schemeClr val="folHlink"/>
                </a:solidFill>
                <a:effectLst/>
                <a:latin typeface="Times New Roman" pitchFamily="18" charset="0"/>
              </a:rPr>
            </a:br>
            <a:r>
              <a:rPr lang="uk-UA" sz="3200" b="1" dirty="0" smtClean="0">
                <a:solidFill>
                  <a:schemeClr val="folHlink"/>
                </a:solidFill>
                <a:effectLst/>
                <a:latin typeface="Times New Roman" pitchFamily="18" charset="0"/>
              </a:rPr>
              <a:t>ДЛЯ ПРИГОТОВЛЕНИЯ КОРМОВ В ЖИВОТНОВОДСТВЕ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1102471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270064" y="501546"/>
            <a:ext cx="823655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uk-UA" sz="3200" dirty="0" err="1" smtClean="0">
                <a:solidFill>
                  <a:srgbClr val="FF0000"/>
                </a:solidFill>
              </a:rPr>
              <a:t>Э</a:t>
            </a:r>
            <a:r>
              <a:rPr kumimoji="0" lang="uk-UA" sz="3200" dirty="0" err="1" smtClean="0">
                <a:solidFill>
                  <a:srgbClr val="FF0000"/>
                </a:solidFill>
              </a:rPr>
              <a:t>нергетический</a:t>
            </a:r>
            <a:r>
              <a:rPr kumimoji="0" lang="uk-UA" sz="3200" dirty="0" smtClean="0">
                <a:solidFill>
                  <a:srgbClr val="FF0000"/>
                </a:solidFill>
              </a:rPr>
              <a:t> </a:t>
            </a:r>
            <a:r>
              <a:rPr kumimoji="0" lang="uk-UA" sz="3200" dirty="0">
                <a:solidFill>
                  <a:srgbClr val="FF0000"/>
                </a:solidFill>
              </a:rPr>
              <a:t>баланс для </a:t>
            </a:r>
            <a:r>
              <a:rPr lang="uk-UA" sz="3200" dirty="0" err="1" smtClean="0">
                <a:solidFill>
                  <a:srgbClr val="FF0000"/>
                </a:solidFill>
              </a:rPr>
              <a:t>определени</a:t>
            </a:r>
            <a:r>
              <a:rPr kumimoji="0" lang="uk-UA" sz="3200" dirty="0" err="1" smtClean="0">
                <a:solidFill>
                  <a:srgbClr val="FF0000"/>
                </a:solidFill>
              </a:rPr>
              <a:t>я</a:t>
            </a:r>
            <a:r>
              <a:rPr kumimoji="0" lang="uk-UA" sz="32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uk-UA" sz="3200" dirty="0" err="1" smtClean="0">
                <a:solidFill>
                  <a:srgbClr val="FF0000"/>
                </a:solidFill>
              </a:rPr>
              <a:t>мощности</a:t>
            </a:r>
            <a:r>
              <a:rPr kumimoji="0" lang="ru-RU" sz="3200" dirty="0" smtClean="0">
                <a:solidFill>
                  <a:srgbClr val="FF0000"/>
                </a:solidFill>
              </a:rPr>
              <a:t> РПА</a:t>
            </a:r>
            <a:endParaRPr kumimoji="0" lang="ru-RU" sz="3200" dirty="0">
              <a:solidFill>
                <a:srgbClr val="FF0000"/>
              </a:solidFill>
            </a:endParaRPr>
          </a:p>
        </p:txBody>
      </p:sp>
      <p:sp>
        <p:nvSpPr>
          <p:cNvPr id="39972" name="Rectangle 36"/>
          <p:cNvSpPr>
            <a:spLocks noChangeArrowheads="1"/>
          </p:cNvSpPr>
          <p:nvPr/>
        </p:nvSpPr>
        <p:spPr bwMode="auto">
          <a:xfrm>
            <a:off x="0" y="299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9974" name="Rectangle 38"/>
          <p:cNvSpPr>
            <a:spLocks noChangeArrowheads="1"/>
          </p:cNvSpPr>
          <p:nvPr/>
        </p:nvSpPr>
        <p:spPr bwMode="auto">
          <a:xfrm>
            <a:off x="270064" y="2643257"/>
            <a:ext cx="86423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>
              <a:tabLst>
                <a:tab pos="228600" algn="l"/>
              </a:tabLst>
            </a:pPr>
            <a:r>
              <a:rPr kumimoji="0" lang="uk-UA" sz="2000" dirty="0">
                <a:solidFill>
                  <a:srgbClr val="000000"/>
                </a:solidFill>
                <a:cs typeface="Times New Roman" pitchFamily="18" charset="0"/>
              </a:rPr>
              <a:t>- </a:t>
            </a:r>
            <a:r>
              <a:rPr kumimoji="0" lang="uk-UA" sz="2000" dirty="0" err="1" smtClean="0">
                <a:solidFill>
                  <a:srgbClr val="000000"/>
                </a:solidFill>
                <a:cs typeface="Times New Roman" pitchFamily="18" charset="0"/>
              </a:rPr>
              <a:t>Кинетическая</a:t>
            </a:r>
            <a:r>
              <a:rPr kumimoji="0" lang="uk-UA" sz="20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uk-UA" sz="2000" dirty="0" err="1" smtClean="0">
                <a:solidFill>
                  <a:srgbClr val="000000"/>
                </a:solidFill>
                <a:cs typeface="Times New Roman" pitchFamily="18" charset="0"/>
              </a:rPr>
              <a:t>э</a:t>
            </a:r>
            <a:r>
              <a:rPr kumimoji="0" lang="uk-UA" sz="2000" dirty="0" err="1" smtClean="0">
                <a:solidFill>
                  <a:srgbClr val="000000"/>
                </a:solidFill>
                <a:cs typeface="Times New Roman" pitchFamily="18" charset="0"/>
              </a:rPr>
              <a:t>нергия</a:t>
            </a:r>
            <a:r>
              <a:rPr kumimoji="0" lang="uk-UA" sz="2000" dirty="0" smtClean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kumimoji="0" lang="uk-UA" sz="2000" dirty="0" err="1" smtClean="0">
                <a:solidFill>
                  <a:srgbClr val="000000"/>
                </a:solidFill>
                <a:cs typeface="Times New Roman" pitchFamily="18" charset="0"/>
              </a:rPr>
              <a:t>которой</a:t>
            </a:r>
            <a:r>
              <a:rPr kumimoji="0" lang="uk-UA" sz="20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kumimoji="0" lang="uk-UA" sz="2000" dirty="0" err="1" smtClean="0">
                <a:solidFill>
                  <a:srgbClr val="000000"/>
                </a:solidFill>
                <a:cs typeface="Times New Roman" pitchFamily="18" charset="0"/>
              </a:rPr>
              <a:t>обладает</a:t>
            </a:r>
            <a:r>
              <a:rPr kumimoji="0" lang="uk-UA" sz="20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kumimoji="0" lang="uk-UA" sz="2000" dirty="0" err="1" smtClean="0">
                <a:solidFill>
                  <a:srgbClr val="000000"/>
                </a:solidFill>
                <a:cs typeface="Times New Roman" pitchFamily="18" charset="0"/>
              </a:rPr>
              <a:t>поток</a:t>
            </a:r>
            <a:r>
              <a:rPr kumimoji="0" lang="uk-UA" sz="20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uk-UA" sz="2000" dirty="0" err="1" smtClean="0">
                <a:solidFill>
                  <a:srgbClr val="000000"/>
                </a:solidFill>
                <a:cs typeface="Times New Roman" pitchFamily="18" charset="0"/>
              </a:rPr>
              <a:t>жидкост</a:t>
            </a:r>
            <a:r>
              <a:rPr kumimoji="0" lang="uk-UA" sz="2000" dirty="0" err="1" smtClean="0">
                <a:solidFill>
                  <a:srgbClr val="000000"/>
                </a:solidFill>
                <a:cs typeface="Times New Roman" pitchFamily="18" charset="0"/>
              </a:rPr>
              <a:t>и</a:t>
            </a:r>
            <a:r>
              <a:rPr kumimoji="0" lang="uk-UA" sz="20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kumimoji="0" lang="uk-UA" sz="2000" dirty="0" err="1" smtClean="0">
                <a:solidFill>
                  <a:srgbClr val="000000"/>
                </a:solidFill>
                <a:cs typeface="Times New Roman" pitchFamily="18" charset="0"/>
              </a:rPr>
              <a:t>во</a:t>
            </a:r>
            <a:r>
              <a:rPr kumimoji="0" lang="uk-UA" sz="20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kumimoji="0" lang="uk-UA" sz="2000" dirty="0" err="1" smtClean="0">
                <a:solidFill>
                  <a:srgbClr val="000000"/>
                </a:solidFill>
                <a:cs typeface="Times New Roman" pitchFamily="18" charset="0"/>
              </a:rPr>
              <a:t>вращающемся</a:t>
            </a:r>
            <a:r>
              <a:rPr kumimoji="0" lang="uk-UA" sz="20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kumimoji="0" lang="uk-UA" sz="2000" dirty="0" err="1" smtClean="0">
                <a:solidFill>
                  <a:srgbClr val="000000"/>
                </a:solidFill>
                <a:cs typeface="Times New Roman" pitchFamily="18" charset="0"/>
              </a:rPr>
              <a:t>роторе</a:t>
            </a:r>
            <a:endParaRPr kumimoji="0" lang="uk-UA" sz="2000" dirty="0">
              <a:solidFill>
                <a:srgbClr val="000000"/>
              </a:solidFill>
            </a:endParaRPr>
          </a:p>
        </p:txBody>
      </p:sp>
      <p:pic>
        <p:nvPicPr>
          <p:cNvPr id="39977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75" t="55678" r="21974" b="30815"/>
          <a:stretch>
            <a:fillRect/>
          </a:stretch>
        </p:blipFill>
        <p:spPr bwMode="auto">
          <a:xfrm>
            <a:off x="2700338" y="3645024"/>
            <a:ext cx="27368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78" name="Rectangle 42"/>
          <p:cNvSpPr>
            <a:spLocks noChangeArrowheads="1"/>
          </p:cNvSpPr>
          <p:nvPr/>
        </p:nvSpPr>
        <p:spPr bwMode="auto">
          <a:xfrm>
            <a:off x="-76508" y="4367005"/>
            <a:ext cx="936025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>
              <a:tabLst>
                <a:tab pos="228600" algn="l"/>
              </a:tabLst>
            </a:pPr>
            <a:r>
              <a:rPr kumimoji="0" lang="uk-UA" sz="1600" dirty="0" err="1" smtClean="0">
                <a:solidFill>
                  <a:srgbClr val="000000"/>
                </a:solidFill>
              </a:rPr>
              <a:t>где</a:t>
            </a:r>
            <a:r>
              <a:rPr kumimoji="0" lang="uk-UA" sz="1600" dirty="0" smtClean="0">
                <a:solidFill>
                  <a:srgbClr val="000000"/>
                </a:solidFill>
              </a:rPr>
              <a:t> </a:t>
            </a:r>
            <a:r>
              <a:rPr kumimoji="0" lang="uk-UA" sz="1600" i="1" dirty="0">
                <a:solidFill>
                  <a:srgbClr val="000000"/>
                </a:solidFill>
              </a:rPr>
              <a:t>ρ – </a:t>
            </a:r>
            <a:r>
              <a:rPr lang="uk-UA" sz="1600" dirty="0" err="1" smtClean="0">
                <a:solidFill>
                  <a:srgbClr val="000000"/>
                </a:solidFill>
              </a:rPr>
              <a:t>плотность</a:t>
            </a:r>
            <a:r>
              <a:rPr kumimoji="0" lang="uk-UA" sz="1600" dirty="0" smtClean="0">
                <a:solidFill>
                  <a:srgbClr val="000000"/>
                </a:solidFill>
              </a:rPr>
              <a:t> </a:t>
            </a:r>
            <a:r>
              <a:rPr kumimoji="0" lang="uk-UA" sz="1600" dirty="0" err="1" smtClean="0">
                <a:solidFill>
                  <a:srgbClr val="000000"/>
                </a:solidFill>
              </a:rPr>
              <a:t>среды</a:t>
            </a:r>
            <a:r>
              <a:rPr kumimoji="0" lang="uk-UA" sz="1600" dirty="0" smtClean="0">
                <a:solidFill>
                  <a:srgbClr val="000000"/>
                </a:solidFill>
              </a:rPr>
              <a:t>, </a:t>
            </a:r>
            <a:r>
              <a:rPr kumimoji="0" lang="uk-UA" sz="1600" dirty="0">
                <a:solidFill>
                  <a:srgbClr val="000000"/>
                </a:solidFill>
              </a:rPr>
              <a:t>кг/м3;</a:t>
            </a:r>
            <a:r>
              <a:rPr kumimoji="0" lang="uk-UA" sz="1600" i="1" dirty="0">
                <a:solidFill>
                  <a:srgbClr val="000000"/>
                </a:solidFill>
              </a:rPr>
              <a:t> </a:t>
            </a:r>
            <a:r>
              <a:rPr kumimoji="0" lang="en-US" sz="1600" i="1" dirty="0">
                <a:solidFill>
                  <a:srgbClr val="000000"/>
                </a:solidFill>
              </a:rPr>
              <a:t>Q</a:t>
            </a:r>
            <a:r>
              <a:rPr kumimoji="0" lang="uk-UA" sz="1600" i="1" dirty="0">
                <a:solidFill>
                  <a:srgbClr val="000000"/>
                </a:solidFill>
              </a:rPr>
              <a:t> –</a:t>
            </a:r>
            <a:r>
              <a:rPr kumimoji="0" lang="uk-UA" sz="1600" dirty="0">
                <a:solidFill>
                  <a:srgbClr val="000000"/>
                </a:solidFill>
              </a:rPr>
              <a:t> </a:t>
            </a:r>
            <a:r>
              <a:rPr kumimoji="0" lang="uk-UA" sz="1600" dirty="0" err="1" smtClean="0">
                <a:solidFill>
                  <a:srgbClr val="000000"/>
                </a:solidFill>
              </a:rPr>
              <a:t>объемный</a:t>
            </a:r>
            <a:r>
              <a:rPr kumimoji="0" lang="uk-UA" sz="1600" dirty="0" smtClean="0">
                <a:solidFill>
                  <a:srgbClr val="000000"/>
                </a:solidFill>
              </a:rPr>
              <a:t> </a:t>
            </a:r>
            <a:r>
              <a:rPr kumimoji="0" lang="uk-UA" sz="1600" dirty="0" err="1" smtClean="0">
                <a:solidFill>
                  <a:srgbClr val="000000"/>
                </a:solidFill>
              </a:rPr>
              <a:t>расход</a:t>
            </a:r>
            <a:r>
              <a:rPr kumimoji="0" lang="uk-UA" sz="1600" dirty="0" smtClean="0">
                <a:solidFill>
                  <a:srgbClr val="000000"/>
                </a:solidFill>
              </a:rPr>
              <a:t> </a:t>
            </a:r>
            <a:r>
              <a:rPr kumimoji="0" lang="uk-UA" sz="1600" dirty="0" err="1" smtClean="0">
                <a:solidFill>
                  <a:srgbClr val="000000"/>
                </a:solidFill>
              </a:rPr>
              <a:t>вещества</a:t>
            </a:r>
            <a:r>
              <a:rPr kumimoji="0" lang="uk-UA" sz="1600" dirty="0" smtClean="0">
                <a:solidFill>
                  <a:srgbClr val="000000"/>
                </a:solidFill>
              </a:rPr>
              <a:t> </a:t>
            </a:r>
            <a:r>
              <a:rPr kumimoji="0" lang="uk-UA" sz="1600" dirty="0">
                <a:solidFill>
                  <a:srgbClr val="000000"/>
                </a:solidFill>
              </a:rPr>
              <a:t>через </a:t>
            </a:r>
            <a:r>
              <a:rPr kumimoji="0" lang="uk-UA" sz="1600" dirty="0" err="1" smtClean="0">
                <a:solidFill>
                  <a:srgbClr val="000000"/>
                </a:solidFill>
              </a:rPr>
              <a:t>аппарат</a:t>
            </a:r>
            <a:r>
              <a:rPr kumimoji="0" lang="uk-UA" sz="1600" dirty="0">
                <a:solidFill>
                  <a:srgbClr val="000000"/>
                </a:solidFill>
              </a:rPr>
              <a:t>, </a:t>
            </a:r>
            <a:r>
              <a:rPr kumimoji="0" lang="uk-UA" sz="1600" dirty="0" err="1">
                <a:solidFill>
                  <a:srgbClr val="000000"/>
                </a:solidFill>
              </a:rPr>
              <a:t>м.куб</a:t>
            </a:r>
            <a:r>
              <a:rPr kumimoji="0" lang="uk-UA" sz="1600" dirty="0">
                <a:solidFill>
                  <a:srgbClr val="000000"/>
                </a:solidFill>
              </a:rPr>
              <a:t>./с;</a:t>
            </a:r>
          </a:p>
          <a:p>
            <a:pPr algn="just">
              <a:tabLst>
                <a:tab pos="228600" algn="l"/>
              </a:tabLst>
            </a:pPr>
            <a:r>
              <a:rPr kumimoji="0" lang="uk-UA" sz="1600" dirty="0">
                <a:solidFill>
                  <a:srgbClr val="000000"/>
                </a:solidFill>
              </a:rPr>
              <a:t> </a:t>
            </a:r>
            <a:r>
              <a:rPr kumimoji="0" lang="uk-UA" sz="1600" i="1" dirty="0">
                <a:solidFill>
                  <a:srgbClr val="000000"/>
                </a:solidFill>
              </a:rPr>
              <a:t>ω – </a:t>
            </a:r>
            <a:r>
              <a:rPr lang="uk-UA" sz="1600" dirty="0" err="1" smtClean="0">
                <a:solidFill>
                  <a:srgbClr val="000000"/>
                </a:solidFill>
              </a:rPr>
              <a:t>угл</a:t>
            </a:r>
            <a:r>
              <a:rPr kumimoji="0" lang="uk-UA" sz="1600" dirty="0" err="1" smtClean="0">
                <a:solidFill>
                  <a:srgbClr val="000000"/>
                </a:solidFill>
              </a:rPr>
              <a:t>овая</a:t>
            </a:r>
            <a:r>
              <a:rPr kumimoji="0" lang="uk-UA" sz="1600" dirty="0" smtClean="0">
                <a:solidFill>
                  <a:srgbClr val="000000"/>
                </a:solidFill>
              </a:rPr>
              <a:t> </a:t>
            </a:r>
            <a:r>
              <a:rPr lang="uk-UA" sz="1600" dirty="0" err="1" smtClean="0">
                <a:solidFill>
                  <a:srgbClr val="000000"/>
                </a:solidFill>
              </a:rPr>
              <a:t>скоро</a:t>
            </a:r>
            <a:r>
              <a:rPr kumimoji="0" lang="uk-UA" sz="1600" dirty="0" err="1" smtClean="0">
                <a:solidFill>
                  <a:srgbClr val="000000"/>
                </a:solidFill>
              </a:rPr>
              <a:t>сть</a:t>
            </a:r>
            <a:r>
              <a:rPr kumimoji="0" lang="uk-UA" sz="1600" dirty="0" smtClean="0">
                <a:solidFill>
                  <a:srgbClr val="000000"/>
                </a:solidFill>
              </a:rPr>
              <a:t> </a:t>
            </a:r>
            <a:r>
              <a:rPr kumimoji="0" lang="uk-UA" sz="1600" dirty="0" err="1" smtClean="0">
                <a:solidFill>
                  <a:srgbClr val="000000"/>
                </a:solidFill>
              </a:rPr>
              <a:t>вращения</a:t>
            </a:r>
            <a:r>
              <a:rPr kumimoji="0" lang="uk-UA" sz="1600" dirty="0" smtClean="0">
                <a:solidFill>
                  <a:srgbClr val="000000"/>
                </a:solidFill>
              </a:rPr>
              <a:t> </a:t>
            </a:r>
            <a:r>
              <a:rPr kumimoji="0" lang="uk-UA" sz="1600" dirty="0">
                <a:solidFill>
                  <a:srgbClr val="000000"/>
                </a:solidFill>
              </a:rPr>
              <a:t>ротора, с-1</a:t>
            </a:r>
            <a:r>
              <a:rPr kumimoji="0" lang="uk-UA" sz="1600" i="1" dirty="0">
                <a:solidFill>
                  <a:srgbClr val="000000"/>
                </a:solidFill>
              </a:rPr>
              <a:t>; </a:t>
            </a:r>
            <a:r>
              <a:rPr kumimoji="0" lang="en-US" sz="1600" i="1" dirty="0">
                <a:solidFill>
                  <a:srgbClr val="000000"/>
                </a:solidFill>
              </a:rPr>
              <a:t>R</a:t>
            </a:r>
            <a:r>
              <a:rPr kumimoji="0" lang="uk-UA" sz="1600" i="1" dirty="0">
                <a:solidFill>
                  <a:srgbClr val="000000"/>
                </a:solidFill>
              </a:rPr>
              <a:t>2 –</a:t>
            </a:r>
            <a:r>
              <a:rPr kumimoji="0" lang="uk-UA" sz="1600" dirty="0">
                <a:solidFill>
                  <a:srgbClr val="000000"/>
                </a:solidFill>
              </a:rPr>
              <a:t> </a:t>
            </a:r>
            <a:r>
              <a:rPr kumimoji="0" lang="uk-UA" sz="1600" dirty="0" err="1" smtClean="0">
                <a:solidFill>
                  <a:srgbClr val="000000"/>
                </a:solidFill>
              </a:rPr>
              <a:t>внешний</a:t>
            </a:r>
            <a:r>
              <a:rPr kumimoji="0" lang="uk-UA" sz="1600" dirty="0" smtClean="0">
                <a:solidFill>
                  <a:srgbClr val="000000"/>
                </a:solidFill>
              </a:rPr>
              <a:t> </a:t>
            </a:r>
            <a:r>
              <a:rPr kumimoji="0" lang="uk-UA" sz="1600" dirty="0" err="1" smtClean="0">
                <a:solidFill>
                  <a:srgbClr val="000000"/>
                </a:solidFill>
              </a:rPr>
              <a:t>радиус</a:t>
            </a:r>
            <a:r>
              <a:rPr kumimoji="0" lang="uk-UA" sz="1600" dirty="0" smtClean="0">
                <a:solidFill>
                  <a:srgbClr val="000000"/>
                </a:solidFill>
              </a:rPr>
              <a:t> </a:t>
            </a:r>
            <a:r>
              <a:rPr kumimoji="0" lang="uk-UA" sz="1600" dirty="0" err="1" smtClean="0">
                <a:solidFill>
                  <a:srgbClr val="000000"/>
                </a:solidFill>
              </a:rPr>
              <a:t>цилиндрического</a:t>
            </a:r>
            <a:r>
              <a:rPr kumimoji="0" lang="uk-UA" sz="1600" dirty="0" smtClean="0">
                <a:solidFill>
                  <a:srgbClr val="000000"/>
                </a:solidFill>
              </a:rPr>
              <a:t> </a:t>
            </a:r>
            <a:r>
              <a:rPr kumimoji="0" lang="uk-UA" sz="1600" dirty="0">
                <a:solidFill>
                  <a:srgbClr val="000000"/>
                </a:solidFill>
              </a:rPr>
              <a:t>ротора, м</a:t>
            </a:r>
            <a:r>
              <a:rPr kumimoji="0" lang="uk-UA" sz="1600" i="1" dirty="0">
                <a:solidFill>
                  <a:srgbClr val="000000"/>
                </a:solidFill>
              </a:rPr>
              <a:t>;</a:t>
            </a:r>
            <a:r>
              <a:rPr kumimoji="0" lang="uk-UA" sz="16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9979" name="Rectangle 43"/>
          <p:cNvSpPr>
            <a:spLocks noChangeArrowheads="1"/>
          </p:cNvSpPr>
          <p:nvPr/>
        </p:nvSpPr>
        <p:spPr bwMode="auto">
          <a:xfrm>
            <a:off x="101866" y="5044113"/>
            <a:ext cx="89402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>
              <a:buFont typeface="Times New Roman" pitchFamily="18" charset="0"/>
              <a:buChar char="-"/>
              <a:tabLst>
                <a:tab pos="228600" algn="l"/>
                <a:tab pos="588963" algn="l"/>
              </a:tabLst>
            </a:pPr>
            <a:r>
              <a:rPr kumimoji="0" lang="uk-UA" sz="2000" dirty="0" err="1" smtClean="0">
                <a:solidFill>
                  <a:srgbClr val="000000"/>
                </a:solidFill>
              </a:rPr>
              <a:t>Рассеивемая</a:t>
            </a:r>
            <a:r>
              <a:rPr kumimoji="0" lang="uk-UA" sz="2000" dirty="0" smtClean="0">
                <a:solidFill>
                  <a:srgbClr val="000000"/>
                </a:solidFill>
              </a:rPr>
              <a:t> </a:t>
            </a:r>
            <a:r>
              <a:rPr kumimoji="0" lang="uk-UA" sz="2000" dirty="0">
                <a:solidFill>
                  <a:srgbClr val="000000"/>
                </a:solidFill>
              </a:rPr>
              <a:t>в </a:t>
            </a:r>
            <a:r>
              <a:rPr kumimoji="0" lang="uk-UA" sz="2000" dirty="0" err="1" smtClean="0">
                <a:solidFill>
                  <a:srgbClr val="000000"/>
                </a:solidFill>
              </a:rPr>
              <a:t>радиальном</a:t>
            </a:r>
            <a:r>
              <a:rPr kumimoji="0" lang="uk-UA" sz="2000" dirty="0" smtClean="0">
                <a:solidFill>
                  <a:srgbClr val="000000"/>
                </a:solidFill>
              </a:rPr>
              <a:t> </a:t>
            </a:r>
            <a:r>
              <a:rPr kumimoji="0" lang="uk-UA" sz="2000" dirty="0" err="1" smtClean="0">
                <a:solidFill>
                  <a:srgbClr val="000000"/>
                </a:solidFill>
              </a:rPr>
              <a:t>зазоре</a:t>
            </a:r>
            <a:r>
              <a:rPr kumimoji="0" lang="uk-UA" sz="2000" dirty="0" smtClean="0">
                <a:solidFill>
                  <a:srgbClr val="000000"/>
                </a:solidFill>
              </a:rPr>
              <a:t> </a:t>
            </a:r>
            <a:r>
              <a:rPr kumimoji="0" lang="uk-UA" sz="2000" dirty="0" err="1" smtClean="0">
                <a:solidFill>
                  <a:srgbClr val="000000"/>
                </a:solidFill>
              </a:rPr>
              <a:t>между</a:t>
            </a:r>
            <a:r>
              <a:rPr kumimoji="0" lang="uk-UA" sz="2000" dirty="0" smtClean="0">
                <a:solidFill>
                  <a:srgbClr val="000000"/>
                </a:solidFill>
              </a:rPr>
              <a:t> </a:t>
            </a:r>
            <a:r>
              <a:rPr kumimoji="0" lang="uk-UA" sz="2000" dirty="0">
                <a:solidFill>
                  <a:srgbClr val="000000"/>
                </a:solidFill>
              </a:rPr>
              <a:t>ротором </a:t>
            </a:r>
            <a:r>
              <a:rPr kumimoji="0" lang="uk-UA" sz="2000" dirty="0" smtClean="0">
                <a:solidFill>
                  <a:srgbClr val="000000"/>
                </a:solidFill>
              </a:rPr>
              <a:t>и </a:t>
            </a:r>
            <a:r>
              <a:rPr kumimoji="0" lang="uk-UA" sz="2000" dirty="0">
                <a:solidFill>
                  <a:srgbClr val="000000"/>
                </a:solidFill>
              </a:rPr>
              <a:t>статором </a:t>
            </a:r>
            <a:r>
              <a:rPr lang="uk-UA" sz="2000" dirty="0" err="1" smtClean="0">
                <a:solidFill>
                  <a:srgbClr val="000000"/>
                </a:solidFill>
              </a:rPr>
              <a:t>мощно</a:t>
            </a:r>
            <a:r>
              <a:rPr kumimoji="0" lang="uk-UA" sz="2000" dirty="0" err="1" smtClean="0">
                <a:solidFill>
                  <a:srgbClr val="000000"/>
                </a:solidFill>
              </a:rPr>
              <a:t>сть</a:t>
            </a:r>
            <a:endParaRPr kumimoji="0" lang="uk-UA" sz="2000" dirty="0">
              <a:solidFill>
                <a:srgbClr val="000000"/>
              </a:solidFill>
            </a:endParaRPr>
          </a:p>
        </p:txBody>
      </p:sp>
      <p:pic>
        <p:nvPicPr>
          <p:cNvPr id="39980" name="Picture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9" t="47961" r="76979" b="43712"/>
          <a:stretch>
            <a:fillRect/>
          </a:stretch>
        </p:blipFill>
        <p:spPr bwMode="auto">
          <a:xfrm>
            <a:off x="3151895" y="5642564"/>
            <a:ext cx="1871662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81" name="Rectangle 45"/>
          <p:cNvSpPr>
            <a:spLocks noChangeArrowheads="1"/>
          </p:cNvSpPr>
          <p:nvPr/>
        </p:nvSpPr>
        <p:spPr bwMode="auto">
          <a:xfrm>
            <a:off x="2291472" y="6295027"/>
            <a:ext cx="408797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>
              <a:tabLst>
                <a:tab pos="228600" algn="l"/>
              </a:tabLst>
            </a:pPr>
            <a:r>
              <a:rPr kumimoji="0" lang="uk-UA" sz="1600" dirty="0" err="1" smtClean="0">
                <a:solidFill>
                  <a:srgbClr val="000000"/>
                </a:solidFill>
              </a:rPr>
              <a:t>где</a:t>
            </a:r>
            <a:r>
              <a:rPr kumimoji="0" lang="uk-UA" sz="1600" i="1" dirty="0" smtClean="0">
                <a:solidFill>
                  <a:srgbClr val="000000"/>
                </a:solidFill>
              </a:rPr>
              <a:t> </a:t>
            </a:r>
            <a:r>
              <a:rPr kumimoji="0" lang="en-US" sz="1600" i="1" dirty="0">
                <a:solidFill>
                  <a:srgbClr val="000000"/>
                </a:solidFill>
              </a:rPr>
              <a:t>M</a:t>
            </a:r>
            <a:r>
              <a:rPr kumimoji="0" lang="ru-RU" sz="1600" i="1" dirty="0">
                <a:solidFill>
                  <a:srgbClr val="000000"/>
                </a:solidFill>
              </a:rPr>
              <a:t> -</a:t>
            </a:r>
            <a:r>
              <a:rPr kumimoji="0" lang="ru-RU" sz="1600" dirty="0">
                <a:solidFill>
                  <a:srgbClr val="000000"/>
                </a:solidFill>
              </a:rPr>
              <a:t> момент сил </a:t>
            </a:r>
            <a:r>
              <a:rPr lang="ru-RU" sz="1600" dirty="0" smtClean="0">
                <a:solidFill>
                  <a:srgbClr val="000000"/>
                </a:solidFill>
              </a:rPr>
              <a:t>сопротивления</a:t>
            </a:r>
            <a:r>
              <a:rPr kumimoji="0" lang="ru-RU" sz="1600" i="1" dirty="0" smtClean="0">
                <a:solidFill>
                  <a:srgbClr val="000000"/>
                </a:solidFill>
              </a:rPr>
              <a:t>  </a:t>
            </a:r>
            <a:r>
              <a:rPr kumimoji="0" lang="ru-RU" sz="1600" dirty="0">
                <a:solidFill>
                  <a:srgbClr val="000000"/>
                </a:solidFill>
              </a:rPr>
              <a:t>н/м.</a:t>
            </a:r>
          </a:p>
        </p:txBody>
      </p:sp>
      <p:pic>
        <p:nvPicPr>
          <p:cNvPr id="39989" name="Picture 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18" t="45984" r="16980" b="45581"/>
          <a:stretch>
            <a:fillRect/>
          </a:stretch>
        </p:blipFill>
        <p:spPr bwMode="auto">
          <a:xfrm>
            <a:off x="2355445" y="1844824"/>
            <a:ext cx="3744913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1567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04813"/>
            <a:ext cx="7408862" cy="522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780386" y="5801281"/>
            <a:ext cx="749115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uk-UA" sz="1400" dirty="0" err="1" smtClean="0">
                <a:solidFill>
                  <a:srgbClr val="000000"/>
                </a:solidFill>
              </a:rPr>
              <a:t>С</a:t>
            </a:r>
            <a:r>
              <a:rPr kumimoji="0" lang="uk-UA" sz="1400" dirty="0" err="1" smtClean="0">
                <a:solidFill>
                  <a:srgbClr val="000000"/>
                </a:solidFill>
              </a:rPr>
              <a:t>равнение</a:t>
            </a:r>
            <a:r>
              <a:rPr kumimoji="0" lang="uk-UA" sz="1400" dirty="0" smtClean="0">
                <a:solidFill>
                  <a:srgbClr val="000000"/>
                </a:solidFill>
              </a:rPr>
              <a:t> </a:t>
            </a:r>
            <a:r>
              <a:rPr lang="uk-UA" sz="1400" dirty="0" err="1" smtClean="0">
                <a:solidFill>
                  <a:srgbClr val="000000"/>
                </a:solidFill>
              </a:rPr>
              <a:t>эф</a:t>
            </a:r>
            <a:r>
              <a:rPr kumimoji="0" lang="uk-UA" sz="1400" dirty="0" err="1" smtClean="0">
                <a:solidFill>
                  <a:srgbClr val="000000"/>
                </a:solidFill>
              </a:rPr>
              <a:t>фективности</a:t>
            </a:r>
            <a:r>
              <a:rPr kumimoji="0" lang="uk-UA" sz="1400" dirty="0" smtClean="0">
                <a:solidFill>
                  <a:srgbClr val="000000"/>
                </a:solidFill>
              </a:rPr>
              <a:t> и </a:t>
            </a:r>
            <a:r>
              <a:rPr lang="uk-UA" sz="1400" dirty="0" err="1" smtClean="0">
                <a:solidFill>
                  <a:srgbClr val="000000"/>
                </a:solidFill>
              </a:rPr>
              <a:t>э</a:t>
            </a:r>
            <a:r>
              <a:rPr kumimoji="0" lang="uk-UA" sz="1400" dirty="0" err="1" smtClean="0">
                <a:solidFill>
                  <a:srgbClr val="000000"/>
                </a:solidFill>
              </a:rPr>
              <a:t>кономичност</a:t>
            </a:r>
            <a:r>
              <a:rPr lang="uk-UA" sz="1400" dirty="0" err="1" smtClean="0">
                <a:solidFill>
                  <a:srgbClr val="000000"/>
                </a:solidFill>
              </a:rPr>
              <a:t>и</a:t>
            </a:r>
            <a:r>
              <a:rPr kumimoji="0" lang="uk-UA" sz="1400" dirty="0" smtClean="0">
                <a:solidFill>
                  <a:srgbClr val="000000"/>
                </a:solidFill>
              </a:rPr>
              <a:t> </a:t>
            </a:r>
            <a:r>
              <a:rPr kumimoji="0" lang="uk-UA" sz="1400" dirty="0" err="1" smtClean="0">
                <a:solidFill>
                  <a:srgbClr val="000000"/>
                </a:solidFill>
              </a:rPr>
              <a:t>традиционных</a:t>
            </a:r>
            <a:r>
              <a:rPr kumimoji="0" lang="uk-UA" sz="1400" dirty="0" smtClean="0">
                <a:solidFill>
                  <a:srgbClr val="000000"/>
                </a:solidFill>
              </a:rPr>
              <a:t> </a:t>
            </a:r>
            <a:r>
              <a:rPr kumimoji="0" lang="uk-UA" sz="1400" dirty="0" err="1">
                <a:solidFill>
                  <a:srgbClr val="000000"/>
                </a:solidFill>
              </a:rPr>
              <a:t>диспергирующих</a:t>
            </a:r>
            <a:r>
              <a:rPr kumimoji="0" lang="uk-UA" sz="1400" dirty="0">
                <a:solidFill>
                  <a:srgbClr val="000000"/>
                </a:solidFill>
              </a:rPr>
              <a:t> </a:t>
            </a:r>
            <a:r>
              <a:rPr kumimoji="0" lang="uk-UA" sz="1400" dirty="0" err="1" smtClean="0">
                <a:solidFill>
                  <a:srgbClr val="000000"/>
                </a:solidFill>
              </a:rPr>
              <a:t>аппаратов</a:t>
            </a:r>
            <a:endParaRPr kumimoji="0" lang="uk-UA" sz="1400" dirty="0">
              <a:solidFill>
                <a:srgbClr val="000000"/>
              </a:solidFill>
            </a:endParaRPr>
          </a:p>
          <a:p>
            <a:pPr algn="ctr"/>
            <a:r>
              <a:rPr kumimoji="0" lang="uk-UA" sz="1400" dirty="0">
                <a:solidFill>
                  <a:srgbClr val="000000"/>
                </a:solidFill>
              </a:rPr>
              <a:t> (за </a:t>
            </a:r>
            <a:r>
              <a:rPr kumimoji="0" lang="uk-UA" sz="1400" dirty="0" err="1" smtClean="0">
                <a:solidFill>
                  <a:srgbClr val="000000"/>
                </a:solidFill>
              </a:rPr>
              <a:t>данными</a:t>
            </a:r>
            <a:r>
              <a:rPr kumimoji="0" lang="uk-UA" sz="1400" dirty="0" smtClean="0">
                <a:solidFill>
                  <a:srgbClr val="000000"/>
                </a:solidFill>
              </a:rPr>
              <a:t> </a:t>
            </a:r>
            <a:r>
              <a:rPr kumimoji="0" lang="uk-UA" sz="1400" dirty="0">
                <a:solidFill>
                  <a:srgbClr val="000000"/>
                </a:solidFill>
              </a:rPr>
              <a:t>Дж. </a:t>
            </a:r>
            <a:r>
              <a:rPr kumimoji="0" lang="uk-UA" sz="1400" dirty="0" err="1" smtClean="0">
                <a:solidFill>
                  <a:srgbClr val="000000"/>
                </a:solidFill>
              </a:rPr>
              <a:t>Девиса</a:t>
            </a:r>
            <a:r>
              <a:rPr kumimoji="0" lang="uk-UA" sz="1400" dirty="0">
                <a:solidFill>
                  <a:srgbClr val="000000"/>
                </a:solidFill>
              </a:rPr>
              <a:t>) </a:t>
            </a:r>
            <a:r>
              <a:rPr kumimoji="0" lang="uk-UA" sz="1400" dirty="0" smtClean="0">
                <a:solidFill>
                  <a:srgbClr val="000000"/>
                </a:solidFill>
              </a:rPr>
              <a:t>и </a:t>
            </a:r>
            <a:r>
              <a:rPr kumimoji="0" lang="uk-UA" sz="1400" dirty="0" err="1" smtClean="0">
                <a:solidFill>
                  <a:srgbClr val="000000"/>
                </a:solidFill>
              </a:rPr>
              <a:t>диспергирующих</a:t>
            </a:r>
            <a:r>
              <a:rPr kumimoji="0" lang="uk-UA" sz="1400" dirty="0" smtClean="0">
                <a:solidFill>
                  <a:srgbClr val="000000"/>
                </a:solidFill>
              </a:rPr>
              <a:t> </a:t>
            </a:r>
            <a:r>
              <a:rPr kumimoji="0" lang="uk-UA" sz="1400" dirty="0" err="1" smtClean="0">
                <a:solidFill>
                  <a:srgbClr val="000000"/>
                </a:solidFill>
              </a:rPr>
              <a:t>аппаратов</a:t>
            </a:r>
            <a:r>
              <a:rPr kumimoji="0" lang="uk-UA" sz="1400" dirty="0">
                <a:solidFill>
                  <a:srgbClr val="000000"/>
                </a:solidFill>
              </a:rPr>
              <a:t>,</a:t>
            </a:r>
          </a:p>
          <a:p>
            <a:pPr algn="ctr"/>
            <a:r>
              <a:rPr kumimoji="0" lang="uk-UA" sz="1400" dirty="0">
                <a:solidFill>
                  <a:srgbClr val="000000"/>
                </a:solidFill>
              </a:rPr>
              <a:t> </a:t>
            </a:r>
            <a:r>
              <a:rPr kumimoji="0" lang="uk-UA" sz="1400" dirty="0" err="1" smtClean="0">
                <a:solidFill>
                  <a:srgbClr val="000000"/>
                </a:solidFill>
              </a:rPr>
              <a:t>разработанных</a:t>
            </a:r>
            <a:r>
              <a:rPr kumimoji="0" lang="uk-UA" sz="1400" dirty="0" smtClean="0">
                <a:solidFill>
                  <a:srgbClr val="000000"/>
                </a:solidFill>
              </a:rPr>
              <a:t> </a:t>
            </a:r>
            <a:r>
              <a:rPr kumimoji="0" lang="uk-UA" sz="1400" dirty="0">
                <a:solidFill>
                  <a:srgbClr val="000000"/>
                </a:solidFill>
              </a:rPr>
              <a:t>на </a:t>
            </a:r>
            <a:r>
              <a:rPr kumimoji="0" lang="uk-UA" sz="1400" dirty="0" err="1" smtClean="0">
                <a:solidFill>
                  <a:srgbClr val="000000"/>
                </a:solidFill>
              </a:rPr>
              <a:t>основе</a:t>
            </a:r>
            <a:r>
              <a:rPr kumimoji="0" lang="uk-UA" sz="1400" dirty="0" smtClean="0">
                <a:solidFill>
                  <a:srgbClr val="000000"/>
                </a:solidFill>
              </a:rPr>
              <a:t> </a:t>
            </a:r>
            <a:r>
              <a:rPr kumimoji="0" lang="uk-UA" sz="1400" dirty="0" err="1" smtClean="0">
                <a:solidFill>
                  <a:srgbClr val="000000"/>
                </a:solidFill>
              </a:rPr>
              <a:t>принципа</a:t>
            </a:r>
            <a:r>
              <a:rPr kumimoji="0" lang="uk-UA" sz="1400" dirty="0" smtClean="0">
                <a:solidFill>
                  <a:srgbClr val="000000"/>
                </a:solidFill>
              </a:rPr>
              <a:t> ДИВЭ</a:t>
            </a:r>
            <a:r>
              <a:rPr kumimoji="0" lang="ru-RU" sz="1400" dirty="0" smtClean="0">
                <a:solidFill>
                  <a:srgbClr val="000000"/>
                </a:solidFill>
              </a:rPr>
              <a:t> </a:t>
            </a:r>
            <a:endParaRPr kumimoji="0" lang="ru-RU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714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288731"/>
              </p:ext>
            </p:extLst>
          </p:nvPr>
        </p:nvGraphicFramePr>
        <p:xfrm>
          <a:off x="2211393" y="2780928"/>
          <a:ext cx="4464050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r:id="rId3" imgW="1955800" imgH="457200" progId="Equation.3">
                  <p:embed/>
                </p:oleObj>
              </mc:Choice>
              <mc:Fallback>
                <p:oleObj r:id="rId3" imgW="1955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393" y="2780928"/>
                        <a:ext cx="4464050" cy="1044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755551" y="261229"/>
            <a:ext cx="7375737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МАТЕМАТИЧЕСКОЕ МОДЕЛИРОВАНИЕ 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ПРОЦЕССОВ ТЕПЛОМАССОПЕРЕНОСА, 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ПРОТЕКАЮЩИХ 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РОТОРНО-ПУЛЬСАЦИОННОМ АППАРАТЕ</a:t>
            </a:r>
            <a:endParaRPr kumimoji="0" lang="ru-RU" sz="2800" dirty="0" smtClean="0">
              <a:solidFill>
                <a:srgbClr val="000000"/>
              </a:solidFill>
            </a:endParaRPr>
          </a:p>
          <a:p>
            <a:pPr algn="ctr"/>
            <a:endParaRPr kumimoji="0" lang="ru-RU" sz="2000" dirty="0" smtClean="0">
              <a:solidFill>
                <a:srgbClr val="000000"/>
              </a:solidFill>
            </a:endParaRPr>
          </a:p>
          <a:p>
            <a:pPr algn="ctr"/>
            <a:r>
              <a:rPr kumimoji="0" lang="ru-RU" sz="2000" dirty="0" smtClean="0">
                <a:solidFill>
                  <a:srgbClr val="000000"/>
                </a:solidFill>
              </a:rPr>
              <a:t>- </a:t>
            </a:r>
            <a:r>
              <a:rPr lang="uk-UA" sz="2000" dirty="0" err="1" smtClean="0">
                <a:solidFill>
                  <a:srgbClr val="000000"/>
                </a:solidFill>
              </a:rPr>
              <a:t>Ура</a:t>
            </a:r>
            <a:r>
              <a:rPr kumimoji="0" lang="uk-UA" sz="2000" dirty="0" err="1" smtClean="0">
                <a:solidFill>
                  <a:srgbClr val="000000"/>
                </a:solidFill>
              </a:rPr>
              <a:t>внение</a:t>
            </a:r>
            <a:r>
              <a:rPr kumimoji="0" lang="uk-UA" sz="2000" dirty="0" smtClean="0">
                <a:solidFill>
                  <a:srgbClr val="000000"/>
                </a:solidFill>
              </a:rPr>
              <a:t> </a:t>
            </a:r>
            <a:r>
              <a:rPr kumimoji="0" lang="uk-UA" sz="2000" dirty="0" err="1" smtClean="0">
                <a:solidFill>
                  <a:srgbClr val="000000"/>
                </a:solidFill>
              </a:rPr>
              <a:t>неразрывности</a:t>
            </a:r>
            <a:endParaRPr kumimoji="0" lang="uk-UA" sz="2000" dirty="0">
              <a:solidFill>
                <a:srgbClr val="000000"/>
              </a:solidFill>
            </a:endParaRP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2924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30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9780154"/>
              </p:ext>
            </p:extLst>
          </p:nvPr>
        </p:nvGraphicFramePr>
        <p:xfrm>
          <a:off x="757372" y="4653136"/>
          <a:ext cx="7740650" cy="177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r:id="rId5" imgW="4483100" imgH="1028700" progId="Equation.DSMT4">
                  <p:embed/>
                </p:oleObj>
              </mc:Choice>
              <mc:Fallback>
                <p:oleObj r:id="rId5" imgW="4483100" imgH="1028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372" y="4653136"/>
                        <a:ext cx="7740650" cy="177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1240284" y="4005064"/>
            <a:ext cx="72619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kumimoji="0" lang="ru-RU" sz="2000" dirty="0" smtClean="0">
                <a:solidFill>
                  <a:srgbClr val="000000"/>
                </a:solidFill>
              </a:rPr>
              <a:t>-</a:t>
            </a:r>
            <a:r>
              <a:rPr lang="ru-RU" sz="2000" dirty="0" smtClean="0">
                <a:solidFill>
                  <a:srgbClr val="000000"/>
                </a:solidFill>
              </a:rPr>
              <a:t>Ура</a:t>
            </a:r>
            <a:r>
              <a:rPr kumimoji="0" lang="uk-UA" sz="2000" dirty="0" err="1" smtClean="0">
                <a:solidFill>
                  <a:srgbClr val="000000"/>
                </a:solidFill>
              </a:rPr>
              <a:t>внение</a:t>
            </a:r>
            <a:r>
              <a:rPr kumimoji="0" lang="uk-UA" sz="2000" dirty="0" smtClean="0">
                <a:solidFill>
                  <a:srgbClr val="000000"/>
                </a:solidFill>
              </a:rPr>
              <a:t> </a:t>
            </a:r>
            <a:r>
              <a:rPr kumimoji="0" lang="uk-UA" sz="2000" dirty="0" err="1" smtClean="0">
                <a:solidFill>
                  <a:srgbClr val="000000"/>
                </a:solidFill>
              </a:rPr>
              <a:t>переноса</a:t>
            </a:r>
            <a:r>
              <a:rPr kumimoji="0" lang="ru-RU" sz="2000" dirty="0" smtClean="0">
                <a:solidFill>
                  <a:srgbClr val="000000"/>
                </a:solidFill>
              </a:rPr>
              <a:t> </a:t>
            </a:r>
            <a:r>
              <a:rPr kumimoji="0" lang="ru-RU" sz="2000" dirty="0">
                <a:solidFill>
                  <a:srgbClr val="000000"/>
                </a:solidFill>
              </a:rPr>
              <a:t>импульса в </a:t>
            </a:r>
            <a:r>
              <a:rPr kumimoji="0" lang="ru-RU" sz="2000" dirty="0" smtClean="0">
                <a:solidFill>
                  <a:srgbClr val="000000"/>
                </a:solidFill>
              </a:rPr>
              <a:t>рад</a:t>
            </a:r>
            <a:r>
              <a:rPr lang="uk-UA" sz="2000" dirty="0" smtClean="0">
                <a:solidFill>
                  <a:srgbClr val="000000"/>
                </a:solidFill>
              </a:rPr>
              <a:t>и</a:t>
            </a:r>
            <a:r>
              <a:rPr kumimoji="0" lang="ru-RU" sz="2000" dirty="0" err="1" smtClean="0">
                <a:solidFill>
                  <a:srgbClr val="000000"/>
                </a:solidFill>
              </a:rPr>
              <a:t>альном</a:t>
            </a:r>
            <a:r>
              <a:rPr kumimoji="0" lang="ru-RU" sz="2000" dirty="0" smtClean="0">
                <a:solidFill>
                  <a:srgbClr val="000000"/>
                </a:solidFill>
              </a:rPr>
              <a:t> направлении</a:t>
            </a:r>
            <a:endParaRPr kumimoji="0" 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182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1258888" y="763558"/>
            <a:ext cx="79191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0" lang="ru-RU" sz="2000" dirty="0">
                <a:solidFill>
                  <a:srgbClr val="000000"/>
                </a:solidFill>
              </a:rPr>
              <a:t>- </a:t>
            </a:r>
            <a:r>
              <a:rPr lang="uk-UA" sz="2000" dirty="0" err="1" smtClean="0">
                <a:solidFill>
                  <a:srgbClr val="000000"/>
                </a:solidFill>
              </a:rPr>
              <a:t>Ура</a:t>
            </a:r>
            <a:r>
              <a:rPr kumimoji="0" lang="uk-UA" sz="2000" dirty="0" err="1" smtClean="0">
                <a:solidFill>
                  <a:srgbClr val="000000"/>
                </a:solidFill>
              </a:rPr>
              <a:t>внение</a:t>
            </a:r>
            <a:r>
              <a:rPr kumimoji="0" lang="uk-UA" sz="2000" dirty="0" smtClean="0">
                <a:solidFill>
                  <a:srgbClr val="000000"/>
                </a:solidFill>
              </a:rPr>
              <a:t> </a:t>
            </a:r>
            <a:r>
              <a:rPr kumimoji="0" lang="uk-UA" sz="2000" dirty="0" err="1" smtClean="0">
                <a:solidFill>
                  <a:srgbClr val="000000"/>
                </a:solidFill>
              </a:rPr>
              <a:t>переноса</a:t>
            </a:r>
            <a:r>
              <a:rPr kumimoji="0" lang="ru-RU" sz="2000" dirty="0" smtClean="0">
                <a:solidFill>
                  <a:srgbClr val="000000"/>
                </a:solidFill>
              </a:rPr>
              <a:t> </a:t>
            </a:r>
            <a:r>
              <a:rPr kumimoji="0" lang="ru-RU" sz="2000" dirty="0">
                <a:solidFill>
                  <a:srgbClr val="000000"/>
                </a:solidFill>
              </a:rPr>
              <a:t>импульса в </a:t>
            </a:r>
            <a:r>
              <a:rPr kumimoji="0" lang="ru-RU" sz="2000" dirty="0" err="1" smtClean="0">
                <a:solidFill>
                  <a:srgbClr val="000000"/>
                </a:solidFill>
              </a:rPr>
              <a:t>тангенц</a:t>
            </a:r>
            <a:r>
              <a:rPr lang="uk-UA" sz="2000" dirty="0" smtClean="0">
                <a:solidFill>
                  <a:srgbClr val="000000"/>
                </a:solidFill>
              </a:rPr>
              <a:t>и</a:t>
            </a:r>
            <a:r>
              <a:rPr kumimoji="0" lang="ru-RU" sz="2000" dirty="0" err="1" smtClean="0">
                <a:solidFill>
                  <a:srgbClr val="000000"/>
                </a:solidFill>
              </a:rPr>
              <a:t>альном</a:t>
            </a:r>
            <a:r>
              <a:rPr kumimoji="0" lang="uk-UA" sz="2000" dirty="0" smtClean="0">
                <a:solidFill>
                  <a:srgbClr val="000000"/>
                </a:solidFill>
              </a:rPr>
              <a:t> </a:t>
            </a:r>
            <a:r>
              <a:rPr kumimoji="0" lang="uk-UA" sz="2000" dirty="0" err="1" smtClean="0">
                <a:solidFill>
                  <a:srgbClr val="000000"/>
                </a:solidFill>
              </a:rPr>
              <a:t>направлении</a:t>
            </a:r>
            <a:r>
              <a:rPr kumimoji="0" lang="ru-RU" sz="2000" dirty="0" smtClean="0">
                <a:solidFill>
                  <a:srgbClr val="000000"/>
                </a:solidFill>
              </a:rPr>
              <a:t> </a:t>
            </a:r>
            <a:endParaRPr kumimoji="0" lang="ru-RU" sz="2000" dirty="0">
              <a:solidFill>
                <a:srgbClr val="000000"/>
              </a:solidFill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2914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4037" name="Object 5"/>
          <p:cNvGraphicFramePr>
            <a:graphicFrameLocks noChangeAspect="1"/>
          </p:cNvGraphicFramePr>
          <p:nvPr/>
        </p:nvGraphicFramePr>
        <p:xfrm>
          <a:off x="1331913" y="1628775"/>
          <a:ext cx="6516687" cy="155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r:id="rId3" imgW="4305300" imgH="1028700" progId="Equation.DSMT4">
                  <p:embed/>
                </p:oleObj>
              </mc:Choice>
              <mc:Fallback>
                <p:oleObj r:id="rId3" imgW="4305300" imgH="1028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628775"/>
                        <a:ext cx="6516687" cy="1557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1411718" y="3641795"/>
            <a:ext cx="644439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buFontTx/>
              <a:buChar char="-"/>
            </a:pPr>
            <a:r>
              <a:rPr lang="uk-UA" sz="2000" dirty="0" err="1" smtClean="0">
                <a:solidFill>
                  <a:srgbClr val="000000"/>
                </a:solidFill>
              </a:rPr>
              <a:t>Ура</a:t>
            </a:r>
            <a:r>
              <a:rPr kumimoji="0" lang="uk-UA" sz="2000" dirty="0" err="1" smtClean="0">
                <a:solidFill>
                  <a:srgbClr val="000000"/>
                </a:solidFill>
              </a:rPr>
              <a:t>внение</a:t>
            </a:r>
            <a:r>
              <a:rPr kumimoji="0" lang="uk-UA" sz="2000" dirty="0" smtClean="0">
                <a:solidFill>
                  <a:srgbClr val="000000"/>
                </a:solidFill>
              </a:rPr>
              <a:t> </a:t>
            </a:r>
            <a:r>
              <a:rPr lang="uk-UA" sz="2000" dirty="0" err="1" smtClean="0">
                <a:solidFill>
                  <a:srgbClr val="000000"/>
                </a:solidFill>
              </a:rPr>
              <a:t>сохранени</a:t>
            </a:r>
            <a:r>
              <a:rPr kumimoji="0" lang="uk-UA" sz="2000" dirty="0" err="1" smtClean="0">
                <a:solidFill>
                  <a:srgbClr val="000000"/>
                </a:solidFill>
              </a:rPr>
              <a:t>я</a:t>
            </a:r>
            <a:r>
              <a:rPr kumimoji="0" lang="uk-UA" sz="2000" dirty="0" smtClean="0">
                <a:solidFill>
                  <a:srgbClr val="000000"/>
                </a:solidFill>
              </a:rPr>
              <a:t> </a:t>
            </a:r>
            <a:r>
              <a:rPr kumimoji="0" lang="ru-RU" sz="2000" dirty="0" smtClean="0">
                <a:solidFill>
                  <a:srgbClr val="000000"/>
                </a:solidFill>
              </a:rPr>
              <a:t>массы первого компонента</a:t>
            </a:r>
            <a:endParaRPr kumimoji="0" lang="ru-RU" sz="2000" dirty="0">
              <a:solidFill>
                <a:srgbClr val="000000"/>
              </a:solidFill>
            </a:endParaRPr>
          </a:p>
          <a:p>
            <a:pPr algn="ctr"/>
            <a:r>
              <a:rPr kumimoji="0" lang="ru-RU" sz="2000" dirty="0">
                <a:solidFill>
                  <a:srgbClr val="000000"/>
                </a:solidFill>
              </a:rPr>
              <a:t>в </a:t>
            </a:r>
            <a:r>
              <a:rPr kumimoji="0" lang="ru-RU" sz="2000" dirty="0" err="1" smtClean="0">
                <a:solidFill>
                  <a:srgbClr val="000000"/>
                </a:solidFill>
              </a:rPr>
              <a:t>полярн</a:t>
            </a:r>
            <a:r>
              <a:rPr lang="uk-UA" sz="2000" dirty="0" smtClean="0">
                <a:solidFill>
                  <a:srgbClr val="000000"/>
                </a:solidFill>
              </a:rPr>
              <a:t>ы</a:t>
            </a:r>
            <a:r>
              <a:rPr kumimoji="0" lang="ru-RU" sz="2000" dirty="0" smtClean="0">
                <a:solidFill>
                  <a:srgbClr val="000000"/>
                </a:solidFill>
              </a:rPr>
              <a:t>х </a:t>
            </a:r>
            <a:r>
              <a:rPr kumimoji="0" lang="ru-RU" sz="2000" dirty="0">
                <a:solidFill>
                  <a:srgbClr val="000000"/>
                </a:solidFill>
              </a:rPr>
              <a:t>координатах</a:t>
            </a:r>
            <a:endParaRPr kumimoji="0" lang="uk-UA" sz="2000" dirty="0">
              <a:solidFill>
                <a:srgbClr val="000000"/>
              </a:solidFill>
            </a:endParaRP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4040" name="Object 8"/>
          <p:cNvGraphicFramePr>
            <a:graphicFrameLocks noChangeAspect="1"/>
          </p:cNvGraphicFramePr>
          <p:nvPr/>
        </p:nvGraphicFramePr>
        <p:xfrm>
          <a:off x="900113" y="4437063"/>
          <a:ext cx="7596187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r:id="rId5" imgW="5016500" imgH="495300" progId="Equation.DSMT4">
                  <p:embed/>
                </p:oleObj>
              </mc:Choice>
              <mc:Fallback>
                <p:oleObj r:id="rId5" imgW="50165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437063"/>
                        <a:ext cx="7596187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6402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4"/>
          <a:stretch>
            <a:fillRect/>
          </a:stretch>
        </p:blipFill>
        <p:spPr bwMode="auto">
          <a:xfrm>
            <a:off x="1599886" y="1275263"/>
            <a:ext cx="6156325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2091160" y="6290337"/>
            <a:ext cx="52966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>
              <a:tabLst>
                <a:tab pos="228600" algn="l"/>
              </a:tabLst>
            </a:pPr>
            <a:r>
              <a:rPr lang="uk-UA" sz="2000" dirty="0" err="1" smtClean="0">
                <a:solidFill>
                  <a:srgbClr val="000000"/>
                </a:solidFill>
              </a:rPr>
              <a:t>Общ</a:t>
            </a:r>
            <a:r>
              <a:rPr kumimoji="0" lang="uk-UA" sz="2000" dirty="0" err="1" smtClean="0">
                <a:solidFill>
                  <a:srgbClr val="000000"/>
                </a:solidFill>
              </a:rPr>
              <a:t>ий</a:t>
            </a:r>
            <a:r>
              <a:rPr kumimoji="0" lang="uk-UA" sz="2000" dirty="0" smtClean="0">
                <a:solidFill>
                  <a:srgbClr val="000000"/>
                </a:solidFill>
              </a:rPr>
              <a:t> вид поля скоростей  </a:t>
            </a:r>
            <a:r>
              <a:rPr kumimoji="0" lang="uk-UA" sz="2000" dirty="0">
                <a:solidFill>
                  <a:srgbClr val="000000"/>
                </a:solidFill>
              </a:rPr>
              <a:t>в </a:t>
            </a:r>
            <a:r>
              <a:rPr lang="uk-UA" sz="2000" dirty="0" err="1" smtClean="0">
                <a:solidFill>
                  <a:srgbClr val="000000"/>
                </a:solidFill>
              </a:rPr>
              <a:t>сечении</a:t>
            </a:r>
            <a:r>
              <a:rPr kumimoji="0" lang="uk-UA" sz="2000" dirty="0" smtClean="0">
                <a:solidFill>
                  <a:srgbClr val="000000"/>
                </a:solidFill>
              </a:rPr>
              <a:t> </a:t>
            </a:r>
            <a:r>
              <a:rPr kumimoji="0" lang="uk-UA" sz="2000" dirty="0">
                <a:solidFill>
                  <a:srgbClr val="000000"/>
                </a:solidFill>
              </a:rPr>
              <a:t>РПА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31640" y="116632"/>
            <a:ext cx="6512511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uk-UA" sz="3200" dirty="0" smtClean="0">
                <a:solidFill>
                  <a:srgbClr val="7030A0"/>
                </a:solidFill>
                <a:latin typeface="Impact" pitchFamily="34" charset="0"/>
              </a:rPr>
              <a:t> </a:t>
            </a:r>
            <a:r>
              <a:rPr lang="uk-UA" sz="3200" dirty="0" err="1" smtClean="0">
                <a:solidFill>
                  <a:srgbClr val="7030A0"/>
                </a:solidFill>
                <a:latin typeface="Impact" pitchFamily="34" charset="0"/>
              </a:rPr>
              <a:t>Результаты</a:t>
            </a:r>
            <a:r>
              <a:rPr lang="uk-UA" sz="3200" dirty="0" smtClean="0">
                <a:solidFill>
                  <a:srgbClr val="7030A0"/>
                </a:solidFill>
                <a:latin typeface="Impact" pitchFamily="34" charset="0"/>
              </a:rPr>
              <a:t> </a:t>
            </a:r>
            <a:r>
              <a:rPr lang="uk-UA" sz="3200" dirty="0" err="1" smtClean="0">
                <a:solidFill>
                  <a:srgbClr val="7030A0"/>
                </a:solidFill>
                <a:latin typeface="Impact" pitchFamily="34" charset="0"/>
              </a:rPr>
              <a:t>математического</a:t>
            </a:r>
            <a:r>
              <a:rPr lang="uk-UA" sz="3200" dirty="0" smtClean="0">
                <a:solidFill>
                  <a:srgbClr val="7030A0"/>
                </a:solidFill>
                <a:latin typeface="Impact" pitchFamily="34" charset="0"/>
              </a:rPr>
              <a:t> </a:t>
            </a:r>
            <a:r>
              <a:rPr lang="uk-UA" sz="3200" dirty="0" err="1" smtClean="0">
                <a:solidFill>
                  <a:srgbClr val="7030A0"/>
                </a:solidFill>
                <a:latin typeface="Impact" pitchFamily="34" charset="0"/>
              </a:rPr>
              <a:t>моделирования</a:t>
            </a:r>
            <a:endParaRPr lang="ru-RU" sz="3200" dirty="0">
              <a:solidFill>
                <a:srgbClr val="7030A0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986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" b="2293"/>
          <a:stretch>
            <a:fillRect/>
          </a:stretch>
        </p:blipFill>
        <p:spPr bwMode="auto">
          <a:xfrm>
            <a:off x="1331913" y="333375"/>
            <a:ext cx="6553200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2484438" y="5875308"/>
            <a:ext cx="36824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0" lang="uk-UA" sz="2000" dirty="0">
                <a:solidFill>
                  <a:srgbClr val="000000"/>
                </a:solidFill>
              </a:rPr>
              <a:t>Поле </a:t>
            </a:r>
            <a:r>
              <a:rPr lang="uk-UA" sz="2000" dirty="0" err="1" smtClean="0">
                <a:solidFill>
                  <a:srgbClr val="000000"/>
                </a:solidFill>
              </a:rPr>
              <a:t>скорости</a:t>
            </a:r>
            <a:r>
              <a:rPr kumimoji="0" lang="uk-UA" sz="2000" dirty="0" smtClean="0">
                <a:solidFill>
                  <a:srgbClr val="000000"/>
                </a:solidFill>
              </a:rPr>
              <a:t> </a:t>
            </a:r>
            <a:r>
              <a:rPr kumimoji="0" lang="uk-UA" sz="2000" dirty="0">
                <a:solidFill>
                  <a:srgbClr val="000000"/>
                </a:solidFill>
              </a:rPr>
              <a:t>в </a:t>
            </a:r>
            <a:r>
              <a:rPr kumimoji="0" lang="uk-UA" sz="2000" dirty="0" err="1" smtClean="0">
                <a:solidFill>
                  <a:srgbClr val="000000"/>
                </a:solidFill>
              </a:rPr>
              <a:t>зазоре</a:t>
            </a:r>
            <a:r>
              <a:rPr kumimoji="0" lang="ru-RU" sz="2000" dirty="0" smtClean="0">
                <a:solidFill>
                  <a:srgbClr val="000000"/>
                </a:solidFill>
              </a:rPr>
              <a:t>  </a:t>
            </a:r>
            <a:r>
              <a:rPr kumimoji="0" lang="ru-RU" sz="2000" dirty="0">
                <a:solidFill>
                  <a:srgbClr val="000000"/>
                </a:solidFill>
              </a:rPr>
              <a:t>РПА </a:t>
            </a:r>
          </a:p>
        </p:txBody>
      </p:sp>
    </p:spTree>
    <p:extLst>
      <p:ext uri="{BB962C8B-B14F-4D97-AF65-F5344CB8AC3E}">
        <p14:creationId xmlns:p14="http://schemas.microsoft.com/office/powerpoint/2010/main" val="2847272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4572000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09" name="Group 5"/>
          <p:cNvGrpSpPr>
            <a:grpSpLocks/>
          </p:cNvGrpSpPr>
          <p:nvPr/>
        </p:nvGrpSpPr>
        <p:grpSpPr bwMode="auto">
          <a:xfrm>
            <a:off x="395288" y="3213100"/>
            <a:ext cx="4732337" cy="3125788"/>
            <a:chOff x="1701" y="6938"/>
            <a:chExt cx="7451" cy="4923"/>
          </a:xfrm>
        </p:grpSpPr>
        <p:pic>
          <p:nvPicPr>
            <p:cNvPr id="4711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8" t="2769" b="571"/>
            <a:stretch>
              <a:fillRect/>
            </a:stretch>
          </p:blipFill>
          <p:spPr bwMode="auto">
            <a:xfrm>
              <a:off x="1701" y="6952"/>
              <a:ext cx="7451" cy="4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11" name="Rectangle 7"/>
            <p:cNvSpPr>
              <a:spLocks noChangeArrowheads="1"/>
            </p:cNvSpPr>
            <p:nvPr/>
          </p:nvSpPr>
          <p:spPr bwMode="auto">
            <a:xfrm>
              <a:off x="7461" y="6938"/>
              <a:ext cx="1260" cy="8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4576723" y="1988889"/>
            <a:ext cx="456727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tabLst>
                <a:tab pos="2397125" algn="l"/>
              </a:tabLst>
            </a:pPr>
            <a:r>
              <a:rPr kumimoji="0" lang="ru-RU" sz="2000" dirty="0" smtClean="0">
                <a:solidFill>
                  <a:srgbClr val="000000"/>
                </a:solidFill>
              </a:rPr>
              <a:t>Мгновенные линии потока в момент </a:t>
            </a:r>
          </a:p>
          <a:p>
            <a:pPr algn="ctr">
              <a:tabLst>
                <a:tab pos="2397125" algn="l"/>
              </a:tabLst>
            </a:pPr>
            <a:r>
              <a:rPr kumimoji="0" lang="ru-RU" sz="2000" dirty="0" smtClean="0">
                <a:solidFill>
                  <a:srgbClr val="000000"/>
                </a:solidFill>
              </a:rPr>
              <a:t>совпадения каналов РПА</a:t>
            </a:r>
            <a:r>
              <a:rPr kumimoji="0" lang="ru-RU" dirty="0" smtClean="0"/>
              <a:t> </a:t>
            </a:r>
            <a:endParaRPr kumimoji="0" lang="ru-RU" dirty="0"/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4787900" y="4652963"/>
            <a:ext cx="46767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2397125" algn="l"/>
              </a:tabLst>
            </a:pPr>
            <a:r>
              <a:rPr kumimoji="0" lang="uk-UA" sz="2000" dirty="0">
                <a:solidFill>
                  <a:srgbClr val="000000"/>
                </a:solidFill>
              </a:rPr>
              <a:t> </a:t>
            </a:r>
            <a:r>
              <a:rPr kumimoji="0" lang="uk-UA" sz="2000" dirty="0" err="1" smtClean="0">
                <a:solidFill>
                  <a:srgbClr val="000000"/>
                </a:solidFill>
              </a:rPr>
              <a:t>Распределение</a:t>
            </a:r>
            <a:r>
              <a:rPr kumimoji="0" lang="uk-UA" sz="2000" dirty="0" smtClean="0">
                <a:solidFill>
                  <a:srgbClr val="000000"/>
                </a:solidFill>
              </a:rPr>
              <a:t> </a:t>
            </a:r>
            <a:r>
              <a:rPr kumimoji="0" lang="uk-UA" sz="2000" dirty="0">
                <a:solidFill>
                  <a:srgbClr val="000000"/>
                </a:solidFill>
              </a:rPr>
              <a:t>абсолютного </a:t>
            </a:r>
          </a:p>
          <a:p>
            <a:pPr algn="ctr">
              <a:tabLst>
                <a:tab pos="2397125" algn="l"/>
              </a:tabLst>
            </a:pPr>
            <a:r>
              <a:rPr kumimoji="0" lang="uk-UA" sz="2000" dirty="0" err="1" smtClean="0">
                <a:solidFill>
                  <a:srgbClr val="000000"/>
                </a:solidFill>
              </a:rPr>
              <a:t>статического</a:t>
            </a:r>
            <a:r>
              <a:rPr kumimoji="0" lang="uk-UA" sz="2000" dirty="0" smtClean="0">
                <a:solidFill>
                  <a:srgbClr val="000000"/>
                </a:solidFill>
              </a:rPr>
              <a:t> </a:t>
            </a:r>
            <a:endParaRPr kumimoji="0" lang="uk-UA" sz="2000" dirty="0">
              <a:solidFill>
                <a:srgbClr val="000000"/>
              </a:solidFill>
            </a:endParaRPr>
          </a:p>
          <a:p>
            <a:pPr algn="ctr">
              <a:tabLst>
                <a:tab pos="2397125" algn="l"/>
              </a:tabLst>
            </a:pPr>
            <a:r>
              <a:rPr lang="uk-UA" sz="2000" dirty="0" err="1" smtClean="0">
                <a:solidFill>
                  <a:srgbClr val="000000"/>
                </a:solidFill>
              </a:rPr>
              <a:t>давления</a:t>
            </a:r>
            <a:r>
              <a:rPr kumimoji="0" lang="uk-UA" sz="2000" dirty="0" smtClean="0">
                <a:solidFill>
                  <a:srgbClr val="000000"/>
                </a:solidFill>
              </a:rPr>
              <a:t> </a:t>
            </a:r>
            <a:r>
              <a:rPr kumimoji="0" lang="uk-UA" sz="2000" dirty="0">
                <a:solidFill>
                  <a:srgbClr val="000000"/>
                </a:solidFill>
              </a:rPr>
              <a:t>в каналах РПА</a:t>
            </a:r>
          </a:p>
        </p:txBody>
      </p:sp>
    </p:spTree>
    <p:extLst>
      <p:ext uri="{BB962C8B-B14F-4D97-AF65-F5344CB8AC3E}">
        <p14:creationId xmlns:p14="http://schemas.microsoft.com/office/powerpoint/2010/main" val="543339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3" descr="IMG_22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524000"/>
            <a:ext cx="40036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74"/>
          <p:cNvSpPr txBox="1">
            <a:spLocks noChangeArrowheads="1"/>
          </p:cNvSpPr>
          <p:nvPr/>
        </p:nvSpPr>
        <p:spPr bwMode="auto">
          <a:xfrm>
            <a:off x="-108520" y="152400"/>
            <a:ext cx="92525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>
                <a:solidFill>
                  <a:srgbClr val="C00000"/>
                </a:solidFill>
              </a:rPr>
              <a:t>Экспериментально-исследовательская установка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7174" name="Picture 6" descr="схе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4365434" cy="34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88925" y="874713"/>
            <a:ext cx="39020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Вид общий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4191000" y="770457"/>
            <a:ext cx="505619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Аппаратурно - технологическая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схема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4556125" y="5218113"/>
            <a:ext cx="4359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uk-UA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4419600" y="5141913"/>
            <a:ext cx="4572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400" b="1" dirty="0"/>
              <a:t>Потребляемая мощность </a:t>
            </a:r>
          </a:p>
          <a:p>
            <a:r>
              <a:rPr lang="ru-RU" sz="1400" b="1" dirty="0"/>
              <a:t>электродвигателя                              </a:t>
            </a:r>
            <a:r>
              <a:rPr lang="ru-RU" sz="1400" b="1" dirty="0" smtClean="0"/>
              <a:t>3 </a:t>
            </a:r>
            <a:r>
              <a:rPr lang="ru-RU" sz="1400" b="1" dirty="0"/>
              <a:t>кВт</a:t>
            </a:r>
          </a:p>
          <a:p>
            <a:r>
              <a:rPr lang="ru-RU" sz="1400" b="1" dirty="0"/>
              <a:t>Число оборотов вала                         </a:t>
            </a:r>
            <a:r>
              <a:rPr lang="ru-RU" sz="1400" b="1" dirty="0" smtClean="0"/>
              <a:t> </a:t>
            </a:r>
            <a:r>
              <a:rPr lang="ru-RU" sz="1400" b="1" dirty="0"/>
              <a:t>2850 об/мин</a:t>
            </a:r>
          </a:p>
          <a:p>
            <a:r>
              <a:rPr lang="ru-RU" sz="1400" b="1" dirty="0"/>
              <a:t>Производительность </a:t>
            </a:r>
          </a:p>
          <a:p>
            <a:r>
              <a:rPr lang="ru-RU" sz="1400" b="1" dirty="0"/>
              <a:t>по смеси                                            </a:t>
            </a:r>
            <a:r>
              <a:rPr lang="en-US" sz="1400" b="1" dirty="0" smtClean="0"/>
              <a:t> </a:t>
            </a:r>
            <a:r>
              <a:rPr lang="ru-RU" sz="1400" b="1" dirty="0"/>
              <a:t>5 – 7  м</a:t>
            </a:r>
            <a:r>
              <a:rPr lang="en-US" sz="1400" b="1" dirty="0"/>
              <a:t>^</a:t>
            </a:r>
            <a:r>
              <a:rPr lang="ru-RU" sz="1400" b="1" dirty="0"/>
              <a:t> </a:t>
            </a:r>
            <a:r>
              <a:rPr lang="en-US" sz="1400" b="1" dirty="0"/>
              <a:t>/</a:t>
            </a:r>
            <a:r>
              <a:rPr lang="ru-RU" sz="1400" b="1" dirty="0"/>
              <a:t>час</a:t>
            </a:r>
          </a:p>
          <a:p>
            <a:r>
              <a:rPr lang="ru-RU" sz="1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471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8"/>
          <p:cNvSpPr txBox="1">
            <a:spLocks noChangeArrowheads="1"/>
          </p:cNvSpPr>
          <p:nvPr/>
        </p:nvSpPr>
        <p:spPr bwMode="auto">
          <a:xfrm>
            <a:off x="5334000" y="2170113"/>
            <a:ext cx="1752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uk-UA"/>
          </a:p>
        </p:txBody>
      </p:sp>
      <p:sp>
        <p:nvSpPr>
          <p:cNvPr id="8195" name="Text Box 19"/>
          <p:cNvSpPr txBox="1">
            <a:spLocks noChangeArrowheads="1"/>
          </p:cNvSpPr>
          <p:nvPr/>
        </p:nvSpPr>
        <p:spPr bwMode="auto">
          <a:xfrm>
            <a:off x="5257800" y="2246313"/>
            <a:ext cx="1676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uk-UA"/>
          </a:p>
        </p:txBody>
      </p:sp>
      <p:sp>
        <p:nvSpPr>
          <p:cNvPr id="8197" name="Rectangle 13"/>
          <p:cNvSpPr>
            <a:spLocks noChangeArrowheads="1"/>
          </p:cNvSpPr>
          <p:nvPr/>
        </p:nvSpPr>
        <p:spPr bwMode="auto">
          <a:xfrm>
            <a:off x="0" y="2339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8204" name="Rectangle 12"/>
          <p:cNvSpPr>
            <a:spLocks noGrp="1" noRot="1" noChangeArrowheads="1"/>
          </p:cNvSpPr>
          <p:nvPr>
            <p:ph type="title" sz="quarter" idx="4294967295"/>
          </p:nvPr>
        </p:nvSpPr>
        <p:spPr>
          <a:xfrm>
            <a:off x="152400" y="152400"/>
            <a:ext cx="88392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effectLst/>
                <a:latin typeface="Arial" charset="0"/>
              </a:rPr>
              <a:t>Объемные гистограммы </a:t>
            </a:r>
            <a:br>
              <a:rPr lang="ru-RU" sz="2000" dirty="0" smtClean="0">
                <a:effectLst/>
                <a:latin typeface="Arial" charset="0"/>
              </a:rPr>
            </a:br>
            <a:r>
              <a:rPr lang="ru-RU" sz="2000" dirty="0" smtClean="0">
                <a:effectLst/>
                <a:latin typeface="Arial" charset="0"/>
              </a:rPr>
              <a:t>зависимости гранулометрического состава смеси </a:t>
            </a:r>
            <a:br>
              <a:rPr lang="ru-RU" sz="2000" dirty="0" smtClean="0">
                <a:effectLst/>
                <a:latin typeface="Arial" charset="0"/>
              </a:rPr>
            </a:br>
            <a:r>
              <a:rPr lang="ru-RU" sz="2000" dirty="0" smtClean="0">
                <a:effectLst/>
                <a:latin typeface="Arial" charset="0"/>
              </a:rPr>
              <a:t>от количества циклов обработки</a:t>
            </a:r>
          </a:p>
        </p:txBody>
      </p:sp>
      <p:pic>
        <p:nvPicPr>
          <p:cNvPr id="8209" name="Picture 17" descr="зерносмесь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905000"/>
            <a:ext cx="4267200" cy="3200400"/>
          </a:xfrm>
        </p:spPr>
      </p:pic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381000" y="5370513"/>
            <a:ext cx="8610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600"/>
              <a:t>Определение гранулометрического состава сырья  определялось  ситовым методом с помощью металлических (№ 1000,500) и шелкового (№300) сит на трехгнездовом рассеве РЛ – 47.</a:t>
            </a: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228600" y="1331913"/>
            <a:ext cx="419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/>
              <a:t>Зерносмесь</a:t>
            </a: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4724400" y="1331913"/>
            <a:ext cx="419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/>
              <a:t>Зерноовощная смесь</a:t>
            </a:r>
          </a:p>
        </p:txBody>
      </p:sp>
      <p:pic>
        <p:nvPicPr>
          <p:cNvPr id="8217" name="Picture 25" descr="овощи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905000"/>
            <a:ext cx="4114800" cy="3200400"/>
          </a:xfrm>
        </p:spPr>
      </p:pic>
    </p:spTree>
    <p:extLst>
      <p:ext uri="{BB962C8B-B14F-4D97-AF65-F5344CB8AC3E}">
        <p14:creationId xmlns:p14="http://schemas.microsoft.com/office/powerpoint/2010/main" val="229929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9" name="Rectangle 13"/>
          <p:cNvSpPr>
            <a:spLocks noGrp="1" noRot="1" noChangeArrowheads="1"/>
          </p:cNvSpPr>
          <p:nvPr>
            <p:ph type="title" sz="quarter" idx="4294967295"/>
          </p:nvPr>
        </p:nvSpPr>
        <p:spPr>
          <a:xfrm>
            <a:off x="609600" y="152400"/>
            <a:ext cx="8229600" cy="129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effectLst/>
                <a:latin typeface="Arial" charset="0"/>
              </a:rPr>
              <a:t>Графики </a:t>
            </a:r>
            <a:br>
              <a:rPr lang="ru-RU" sz="2000" dirty="0" smtClean="0">
                <a:effectLst/>
                <a:latin typeface="Arial" charset="0"/>
              </a:rPr>
            </a:br>
            <a:r>
              <a:rPr lang="ru-RU" sz="2000" dirty="0" smtClean="0">
                <a:effectLst/>
                <a:latin typeface="Arial" charset="0"/>
              </a:rPr>
              <a:t>зависимости размера частиц от количества циклов обработки при разных скоростях сдвига потока</a:t>
            </a:r>
            <a:r>
              <a:rPr lang="ru-RU" sz="1800" dirty="0" smtClean="0">
                <a:effectLst/>
              </a:rPr>
              <a:t> </a:t>
            </a:r>
          </a:p>
        </p:txBody>
      </p:sp>
      <p:sp>
        <p:nvSpPr>
          <p:cNvPr id="9230" name="Rectangle 14"/>
          <p:cNvSpPr>
            <a:spLocks noGrp="1" noChangeArrowheads="1"/>
          </p:cNvSpPr>
          <p:nvPr>
            <p:ph sz="quarter" idx="4294967295"/>
          </p:nvPr>
        </p:nvSpPr>
        <p:spPr>
          <a:xfrm>
            <a:off x="304800" y="2362200"/>
            <a:ext cx="3962400" cy="3328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sz="2400" smtClean="0">
              <a:effectLst/>
            </a:endParaRPr>
          </a:p>
        </p:txBody>
      </p:sp>
      <p:pic>
        <p:nvPicPr>
          <p:cNvPr id="9234" name="Picture 18" descr="зерно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4114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5" name="Picture 19" descr="овощи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62200"/>
            <a:ext cx="4343400" cy="3352800"/>
          </a:xfrm>
        </p:spPr>
      </p:pic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228600" y="5943600"/>
            <a:ext cx="8763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600"/>
              <a:t>Анализ дисперсности полученных проб суспензии проводился на электронном  микроскопе </a:t>
            </a:r>
            <a:r>
              <a:rPr lang="en-US" sz="1600"/>
              <a:t>Carl Zeiss Imager Z</a:t>
            </a:r>
            <a:r>
              <a:rPr lang="ru-RU" sz="1600"/>
              <a:t>1. Программное обеспечение - </a:t>
            </a:r>
            <a:r>
              <a:rPr lang="en-US" sz="1600"/>
              <a:t>Axio Vision</a:t>
            </a:r>
            <a:r>
              <a:rPr lang="ru-RU" sz="1600"/>
              <a:t>.</a:t>
            </a:r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5089525" y="1712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uk-UA"/>
          </a:p>
        </p:txBody>
      </p:sp>
      <p:sp>
        <p:nvSpPr>
          <p:cNvPr id="9239" name="Rectangle 23"/>
          <p:cNvSpPr>
            <a:spLocks noChangeArrowheads="1"/>
          </p:cNvSpPr>
          <p:nvPr/>
        </p:nvSpPr>
        <p:spPr bwMode="auto">
          <a:xfrm>
            <a:off x="4648200" y="1752600"/>
            <a:ext cx="426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/>
              <a:t>Зерноовощная смесь</a:t>
            </a:r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365125" y="1712913"/>
            <a:ext cx="3978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/>
              <a:t>Зерносмесь</a:t>
            </a:r>
          </a:p>
        </p:txBody>
      </p:sp>
    </p:spTree>
    <p:extLst>
      <p:ext uri="{BB962C8B-B14F-4D97-AF65-F5344CB8AC3E}">
        <p14:creationId xmlns:p14="http://schemas.microsoft.com/office/powerpoint/2010/main" val="181226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-304800"/>
            <a:ext cx="91440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/>
            <a:r>
              <a:rPr lang="uk-UA" sz="2000" dirty="0" smtClean="0">
                <a:effectLst/>
                <a:latin typeface="Arial" charset="0"/>
              </a:rPr>
              <a:t/>
            </a:r>
            <a:br>
              <a:rPr lang="uk-UA" sz="2000" dirty="0" smtClean="0">
                <a:effectLst/>
                <a:latin typeface="Arial" charset="0"/>
              </a:rPr>
            </a:br>
            <a:r>
              <a:rPr lang="uk-UA" sz="2400" dirty="0" err="1" smtClean="0">
                <a:solidFill>
                  <a:srgbClr val="7030A0"/>
                </a:solidFill>
                <a:effectLst/>
                <a:latin typeface="Arial" charset="0"/>
              </a:rPr>
              <a:t>Актуальность</a:t>
            </a:r>
            <a:r>
              <a:rPr lang="uk-UA" sz="2400" dirty="0" smtClean="0">
                <a:solidFill>
                  <a:srgbClr val="7030A0"/>
                </a:solidFill>
                <a:effectLst/>
                <a:latin typeface="Arial" charset="0"/>
              </a:rPr>
              <a:t> </a:t>
            </a:r>
            <a:r>
              <a:rPr lang="uk-UA" sz="2400" dirty="0" err="1" smtClean="0">
                <a:solidFill>
                  <a:srgbClr val="7030A0"/>
                </a:solidFill>
                <a:effectLst/>
                <a:latin typeface="Arial" charset="0"/>
              </a:rPr>
              <a:t>работ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Arial" charset="0"/>
              </a:rPr>
              <a:t>ы: </a:t>
            </a:r>
            <a:br>
              <a:rPr lang="ru-RU" sz="2400" dirty="0" smtClean="0">
                <a:solidFill>
                  <a:srgbClr val="7030A0"/>
                </a:solidFill>
                <a:effectLst/>
                <a:latin typeface="Arial" charset="0"/>
              </a:rPr>
            </a:br>
            <a:endParaRPr lang="ru-RU" sz="2400" dirty="0" smtClean="0">
              <a:solidFill>
                <a:srgbClr val="7030A0"/>
              </a:solidFill>
              <a:effectLst/>
              <a:latin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476672"/>
            <a:ext cx="85344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lnSpcReduction="10000"/>
          </a:bodyPr>
          <a:lstStyle/>
          <a:p>
            <a:pPr marL="0" indent="539750">
              <a:lnSpc>
                <a:spcPct val="90000"/>
              </a:lnSpc>
            </a:pPr>
            <a:r>
              <a:rPr lang="uk-UA" sz="1800" b="1" dirty="0" err="1" smtClean="0">
                <a:solidFill>
                  <a:srgbClr val="C00000"/>
                </a:solidFill>
                <a:effectLst/>
                <a:latin typeface="Arial" charset="0"/>
              </a:rPr>
              <a:t>Известно</a:t>
            </a:r>
            <a:r>
              <a:rPr lang="uk-UA" sz="1800" b="1" dirty="0" smtClean="0">
                <a:solidFill>
                  <a:srgbClr val="C00000"/>
                </a:solidFill>
                <a:effectLst/>
                <a:latin typeface="Arial" charset="0"/>
              </a:rPr>
              <a:t>, </a:t>
            </a:r>
            <a:r>
              <a:rPr lang="uk-UA" sz="1800" b="1" dirty="0" err="1" smtClean="0">
                <a:solidFill>
                  <a:srgbClr val="C00000"/>
                </a:solidFill>
                <a:effectLst/>
                <a:latin typeface="Arial" charset="0"/>
              </a:rPr>
              <a:t>что</a:t>
            </a:r>
            <a:r>
              <a:rPr lang="uk-UA" sz="1800" b="1" dirty="0" smtClean="0">
                <a:solidFill>
                  <a:srgbClr val="C00000"/>
                </a:solidFill>
                <a:effectLst/>
                <a:latin typeface="Arial" charset="0"/>
              </a:rPr>
              <a:t> </a:t>
            </a:r>
            <a:r>
              <a:rPr lang="uk-UA" sz="1800" b="1" dirty="0" smtClean="0">
                <a:solidFill>
                  <a:srgbClr val="C00000"/>
                </a:solidFill>
                <a:latin typeface="Arial" charset="0"/>
              </a:rPr>
              <a:t>для</a:t>
            </a:r>
            <a:r>
              <a:rPr lang="uk-UA" sz="1800" b="1" dirty="0" smtClean="0">
                <a:solidFill>
                  <a:srgbClr val="C00000"/>
                </a:solidFill>
                <a:effectLst/>
                <a:latin typeface="Arial" charset="0"/>
              </a:rPr>
              <a:t> </a:t>
            </a:r>
            <a:r>
              <a:rPr lang="uk-UA" sz="1800" b="1" dirty="0" err="1" smtClean="0">
                <a:solidFill>
                  <a:srgbClr val="C00000"/>
                </a:solidFill>
                <a:effectLst/>
                <a:latin typeface="Arial" charset="0"/>
              </a:rPr>
              <a:t>эффективного</a:t>
            </a:r>
            <a:r>
              <a:rPr lang="uk-UA" sz="1800" b="1" dirty="0" smtClean="0">
                <a:solidFill>
                  <a:srgbClr val="C00000"/>
                </a:solidFill>
                <a:effectLst/>
                <a:latin typeface="Arial" charset="0"/>
              </a:rPr>
              <a:t> </a:t>
            </a:r>
            <a:r>
              <a:rPr lang="uk-UA" sz="1800" b="1" dirty="0" err="1" smtClean="0">
                <a:solidFill>
                  <a:srgbClr val="C00000"/>
                </a:solidFill>
                <a:effectLst/>
                <a:latin typeface="Arial" charset="0"/>
              </a:rPr>
              <a:t>развития</a:t>
            </a:r>
            <a:r>
              <a:rPr lang="uk-UA" sz="1800" b="1" dirty="0" smtClean="0">
                <a:solidFill>
                  <a:srgbClr val="C00000"/>
                </a:solidFill>
                <a:effectLst/>
                <a:latin typeface="Arial" charset="0"/>
              </a:rPr>
              <a:t> </a:t>
            </a:r>
            <a:r>
              <a:rPr lang="uk-UA" sz="1800" b="1" dirty="0" err="1" smtClean="0">
                <a:solidFill>
                  <a:srgbClr val="C00000"/>
                </a:solidFill>
                <a:effectLst/>
                <a:latin typeface="Arial" charset="0"/>
              </a:rPr>
              <a:t>отрасле</a:t>
            </a:r>
            <a:r>
              <a:rPr lang="uk-UA" sz="1800" b="1" dirty="0" err="1" smtClean="0">
                <a:solidFill>
                  <a:srgbClr val="C00000"/>
                </a:solidFill>
                <a:latin typeface="Arial" charset="0"/>
              </a:rPr>
              <a:t>й</a:t>
            </a:r>
            <a:r>
              <a:rPr lang="uk-UA" sz="1800" b="1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uk-UA" sz="1800" b="1" dirty="0" err="1" smtClean="0">
                <a:solidFill>
                  <a:srgbClr val="C00000"/>
                </a:solidFill>
                <a:effectLst/>
                <a:latin typeface="Arial" charset="0"/>
              </a:rPr>
              <a:t>свиноводства</a:t>
            </a:r>
            <a:r>
              <a:rPr lang="uk-UA" sz="1800" b="1" dirty="0" smtClean="0">
                <a:solidFill>
                  <a:srgbClr val="C00000"/>
                </a:solidFill>
                <a:effectLst/>
                <a:latin typeface="Arial" charset="0"/>
              </a:rPr>
              <a:t>, крупного рогатого скота и других  </a:t>
            </a:r>
            <a:r>
              <a:rPr lang="uk-UA" sz="1800" b="1" dirty="0" err="1" smtClean="0">
                <a:solidFill>
                  <a:srgbClr val="C00000"/>
                </a:solidFill>
                <a:effectLst/>
                <a:latin typeface="Arial" charset="0"/>
              </a:rPr>
              <a:t>отраслей</a:t>
            </a:r>
            <a:r>
              <a:rPr lang="uk-UA" sz="1800" b="1" dirty="0" smtClean="0">
                <a:solidFill>
                  <a:srgbClr val="C00000"/>
                </a:solidFill>
                <a:effectLst/>
                <a:latin typeface="Arial" charset="0"/>
              </a:rPr>
              <a:t> АПК, </a:t>
            </a:r>
            <a:r>
              <a:rPr lang="uk-UA" sz="1800" b="1" dirty="0" err="1" smtClean="0">
                <a:solidFill>
                  <a:srgbClr val="C00000"/>
                </a:solidFill>
                <a:effectLst/>
                <a:latin typeface="Arial" charset="0"/>
              </a:rPr>
              <a:t>которое</a:t>
            </a:r>
            <a:r>
              <a:rPr lang="uk-UA" sz="1800" b="1" dirty="0" smtClean="0">
                <a:solidFill>
                  <a:srgbClr val="C00000"/>
                </a:solidFill>
                <a:effectLst/>
                <a:latin typeface="Arial" charset="0"/>
              </a:rPr>
              <a:t> </a:t>
            </a:r>
            <a:r>
              <a:rPr lang="uk-UA" sz="1800" b="1" dirty="0" err="1" smtClean="0">
                <a:solidFill>
                  <a:srgbClr val="C00000"/>
                </a:solidFill>
                <a:effectLst/>
                <a:latin typeface="Arial" charset="0"/>
              </a:rPr>
              <a:t>предусматривает</a:t>
            </a:r>
            <a:r>
              <a:rPr lang="uk-UA" sz="1800" b="1" dirty="0" smtClean="0">
                <a:solidFill>
                  <a:srgbClr val="C00000"/>
                </a:solidFill>
                <a:effectLst/>
                <a:latin typeface="Arial" charset="0"/>
              </a:rPr>
              <a:t> </a:t>
            </a:r>
            <a:r>
              <a:rPr lang="uk-UA" sz="1800" b="1" dirty="0" err="1" smtClean="0">
                <a:solidFill>
                  <a:srgbClr val="C00000"/>
                </a:solidFill>
                <a:effectLst/>
                <a:latin typeface="Arial" charset="0"/>
              </a:rPr>
              <a:t>быстрое</a:t>
            </a:r>
            <a:r>
              <a:rPr lang="uk-UA" sz="1800" b="1" dirty="0" smtClean="0">
                <a:solidFill>
                  <a:srgbClr val="C00000"/>
                </a:solidFill>
                <a:effectLst/>
                <a:latin typeface="Arial" charset="0"/>
              </a:rPr>
              <a:t> </a:t>
            </a:r>
            <a:r>
              <a:rPr lang="uk-UA" sz="1800" b="1" dirty="0" err="1" smtClean="0">
                <a:solidFill>
                  <a:srgbClr val="C00000"/>
                </a:solidFill>
                <a:effectLst/>
                <a:latin typeface="Arial" charset="0"/>
              </a:rPr>
              <a:t>получение</a:t>
            </a:r>
            <a:r>
              <a:rPr lang="uk-UA" sz="1800" b="1" dirty="0" smtClean="0">
                <a:solidFill>
                  <a:srgbClr val="C00000"/>
                </a:solidFill>
                <a:effectLst/>
                <a:latin typeface="Arial" charset="0"/>
              </a:rPr>
              <a:t> </a:t>
            </a:r>
            <a:r>
              <a:rPr lang="uk-UA" sz="1800" b="1" dirty="0" err="1" smtClean="0">
                <a:solidFill>
                  <a:srgbClr val="C00000"/>
                </a:solidFill>
                <a:effectLst/>
                <a:latin typeface="Arial" charset="0"/>
              </a:rPr>
              <a:t>значительных</a:t>
            </a:r>
            <a:r>
              <a:rPr lang="uk-UA" sz="1800" b="1" dirty="0" smtClean="0">
                <a:solidFill>
                  <a:srgbClr val="C00000"/>
                </a:solidFill>
                <a:effectLst/>
                <a:latin typeface="Arial" charset="0"/>
              </a:rPr>
              <a:t> </a:t>
            </a:r>
            <a:r>
              <a:rPr lang="uk-UA" sz="1800" b="1" dirty="0" err="1" smtClean="0">
                <a:solidFill>
                  <a:srgbClr val="C00000"/>
                </a:solidFill>
                <a:effectLst/>
                <a:latin typeface="Arial" charset="0"/>
              </a:rPr>
              <a:t>объемов</a:t>
            </a:r>
            <a:r>
              <a:rPr lang="uk-UA" sz="1800" b="1" dirty="0" smtClean="0">
                <a:solidFill>
                  <a:srgbClr val="C00000"/>
                </a:solidFill>
                <a:effectLst/>
                <a:latin typeface="Arial" charset="0"/>
              </a:rPr>
              <a:t> </a:t>
            </a:r>
            <a:r>
              <a:rPr lang="uk-UA" sz="1800" b="1" dirty="0" err="1" smtClean="0">
                <a:solidFill>
                  <a:srgbClr val="C00000"/>
                </a:solidFill>
                <a:effectLst/>
                <a:latin typeface="Arial" charset="0"/>
              </a:rPr>
              <a:t>продукции</a:t>
            </a:r>
            <a:r>
              <a:rPr lang="uk-UA" sz="1800" b="1" dirty="0" smtClean="0">
                <a:solidFill>
                  <a:srgbClr val="C00000"/>
                </a:solidFill>
                <a:effectLst/>
                <a:latin typeface="Arial" charset="0"/>
              </a:rPr>
              <a:t>, а </a:t>
            </a:r>
            <a:r>
              <a:rPr lang="uk-UA" sz="1800" b="1" dirty="0" err="1" smtClean="0">
                <a:solidFill>
                  <a:srgbClr val="C00000"/>
                </a:solidFill>
                <a:effectLst/>
                <a:latin typeface="Arial" charset="0"/>
              </a:rPr>
              <a:t>соответственно</a:t>
            </a:r>
            <a:r>
              <a:rPr lang="uk-UA" sz="1800" b="1" dirty="0" smtClean="0">
                <a:solidFill>
                  <a:srgbClr val="C00000"/>
                </a:solidFill>
                <a:effectLst/>
                <a:latin typeface="Arial" charset="0"/>
              </a:rPr>
              <a:t> и </a:t>
            </a:r>
            <a:r>
              <a:rPr lang="uk-UA" sz="1800" b="1" dirty="0" err="1" smtClean="0">
                <a:solidFill>
                  <a:srgbClr val="C00000"/>
                </a:solidFill>
                <a:effectLst/>
                <a:latin typeface="Arial" charset="0"/>
              </a:rPr>
              <a:t>высоких</a:t>
            </a:r>
            <a:r>
              <a:rPr lang="uk-UA" sz="1800" b="1" dirty="0" smtClean="0">
                <a:solidFill>
                  <a:srgbClr val="C00000"/>
                </a:solidFill>
                <a:effectLst/>
                <a:latin typeface="Arial" charset="0"/>
              </a:rPr>
              <a:t> </a:t>
            </a:r>
            <a:r>
              <a:rPr lang="uk-UA" sz="1800" b="1" dirty="0" err="1" smtClean="0">
                <a:solidFill>
                  <a:srgbClr val="C00000"/>
                </a:solidFill>
                <a:effectLst/>
                <a:latin typeface="Arial" charset="0"/>
              </a:rPr>
              <a:t>прибылей</a:t>
            </a:r>
            <a:r>
              <a:rPr lang="uk-UA" sz="1800" b="1" dirty="0" smtClean="0">
                <a:solidFill>
                  <a:srgbClr val="C00000"/>
                </a:solidFill>
                <a:effectLst/>
                <a:latin typeface="Arial" charset="0"/>
              </a:rPr>
              <a:t>, самого </a:t>
            </a:r>
            <a:r>
              <a:rPr lang="uk-UA" sz="1800" b="1" dirty="0" err="1" smtClean="0">
                <a:solidFill>
                  <a:srgbClr val="C00000"/>
                </a:solidFill>
                <a:effectLst/>
                <a:latin typeface="Arial" charset="0"/>
              </a:rPr>
              <a:t>лишь</a:t>
            </a:r>
            <a:r>
              <a:rPr lang="uk-UA" sz="1800" b="1" dirty="0" smtClean="0">
                <a:solidFill>
                  <a:srgbClr val="C00000"/>
                </a:solidFill>
                <a:effectLst/>
                <a:latin typeface="Arial" charset="0"/>
              </a:rPr>
              <a:t> </a:t>
            </a:r>
            <a:r>
              <a:rPr lang="uk-UA" sz="1800" b="1" dirty="0" err="1" smtClean="0">
                <a:solidFill>
                  <a:srgbClr val="C00000"/>
                </a:solidFill>
                <a:effectLst/>
                <a:latin typeface="Arial" charset="0"/>
              </a:rPr>
              <a:t>формирования</a:t>
            </a:r>
            <a:r>
              <a:rPr lang="uk-UA" sz="1800" b="1" dirty="0" smtClean="0">
                <a:solidFill>
                  <a:srgbClr val="C00000"/>
                </a:solidFill>
                <a:effectLst/>
                <a:latin typeface="Arial" charset="0"/>
              </a:rPr>
              <a:t> стада </a:t>
            </a:r>
            <a:r>
              <a:rPr lang="uk-UA" sz="1800" b="1" dirty="0" err="1" smtClean="0">
                <a:solidFill>
                  <a:srgbClr val="C00000"/>
                </a:solidFill>
                <a:effectLst/>
                <a:latin typeface="Arial" charset="0"/>
              </a:rPr>
              <a:t>из</a:t>
            </a:r>
            <a:r>
              <a:rPr lang="uk-UA" sz="1800" b="1" dirty="0" smtClean="0">
                <a:solidFill>
                  <a:srgbClr val="C00000"/>
                </a:solidFill>
                <a:effectLst/>
                <a:latin typeface="Arial" charset="0"/>
              </a:rPr>
              <a:t> </a:t>
            </a:r>
            <a:r>
              <a:rPr lang="uk-UA" sz="1800" b="1" dirty="0" err="1" smtClean="0">
                <a:solidFill>
                  <a:srgbClr val="C00000"/>
                </a:solidFill>
                <a:effectLst/>
                <a:latin typeface="Arial" charset="0"/>
              </a:rPr>
              <a:t>элитных</a:t>
            </a:r>
            <a:r>
              <a:rPr lang="uk-UA" sz="1800" b="1" dirty="0" smtClean="0">
                <a:solidFill>
                  <a:srgbClr val="C00000"/>
                </a:solidFill>
                <a:effectLst/>
                <a:latin typeface="Arial" charset="0"/>
              </a:rPr>
              <a:t> </a:t>
            </a:r>
            <a:r>
              <a:rPr lang="uk-UA" sz="1800" b="1" dirty="0" err="1" smtClean="0">
                <a:solidFill>
                  <a:srgbClr val="C00000"/>
                </a:solidFill>
                <a:effectLst/>
                <a:latin typeface="Arial" charset="0"/>
              </a:rPr>
              <a:t>высокопроизводительных</a:t>
            </a:r>
            <a:r>
              <a:rPr lang="uk-UA" sz="1800" b="1" dirty="0" smtClean="0">
                <a:solidFill>
                  <a:srgbClr val="C00000"/>
                </a:solidFill>
                <a:effectLst/>
                <a:latin typeface="Arial" charset="0"/>
              </a:rPr>
              <a:t> </a:t>
            </a:r>
            <a:r>
              <a:rPr lang="uk-UA" sz="1800" b="1" dirty="0" err="1" smtClean="0">
                <a:solidFill>
                  <a:srgbClr val="C00000"/>
                </a:solidFill>
                <a:latin typeface="Arial" charset="0"/>
              </a:rPr>
              <a:t>животных</a:t>
            </a:r>
            <a:r>
              <a:rPr lang="uk-UA" sz="1800" b="1" dirty="0" smtClean="0">
                <a:solidFill>
                  <a:srgbClr val="C00000"/>
                </a:solidFill>
                <a:effectLst/>
                <a:latin typeface="Arial" charset="0"/>
              </a:rPr>
              <a:t> </a:t>
            </a:r>
            <a:r>
              <a:rPr lang="uk-UA" sz="1800" b="1" dirty="0" err="1" smtClean="0">
                <a:solidFill>
                  <a:srgbClr val="C00000"/>
                </a:solidFill>
                <a:effectLst/>
                <a:latin typeface="Arial" charset="0"/>
              </a:rPr>
              <a:t>недостаточно</a:t>
            </a:r>
            <a:r>
              <a:rPr lang="uk-UA" sz="1800" b="1" dirty="0" smtClean="0">
                <a:solidFill>
                  <a:srgbClr val="C00000"/>
                </a:solidFill>
                <a:effectLst/>
                <a:latin typeface="Arial" charset="0"/>
              </a:rPr>
              <a:t>. </a:t>
            </a:r>
            <a:r>
              <a:rPr lang="uk-UA" sz="1800" b="1" dirty="0" err="1" smtClean="0">
                <a:solidFill>
                  <a:srgbClr val="C00000"/>
                </a:solidFill>
                <a:effectLst/>
                <a:latin typeface="Arial" charset="0"/>
              </a:rPr>
              <a:t>Ключевую</a:t>
            </a:r>
            <a:r>
              <a:rPr lang="uk-UA" sz="1800" b="1" dirty="0" smtClean="0">
                <a:solidFill>
                  <a:srgbClr val="C00000"/>
                </a:solidFill>
                <a:effectLst/>
                <a:latin typeface="Arial" charset="0"/>
              </a:rPr>
              <a:t> роль в </a:t>
            </a:r>
            <a:r>
              <a:rPr lang="uk-UA" sz="1800" b="1" dirty="0" err="1" smtClean="0">
                <a:solidFill>
                  <a:srgbClr val="C00000"/>
                </a:solidFill>
                <a:effectLst/>
                <a:latin typeface="Arial" charset="0"/>
              </a:rPr>
              <a:t>выращивании</a:t>
            </a:r>
            <a:r>
              <a:rPr lang="uk-UA" sz="1800" b="1" dirty="0" smtClean="0">
                <a:solidFill>
                  <a:srgbClr val="C00000"/>
                </a:solidFill>
                <a:effectLst/>
                <a:latin typeface="Arial" charset="0"/>
              </a:rPr>
              <a:t> </a:t>
            </a:r>
            <a:r>
              <a:rPr lang="uk-UA" sz="1800" b="1" dirty="0" err="1" smtClean="0">
                <a:solidFill>
                  <a:srgbClr val="C00000"/>
                </a:solidFill>
                <a:latin typeface="Arial" charset="0"/>
              </a:rPr>
              <a:t>животных</a:t>
            </a:r>
            <a:r>
              <a:rPr lang="uk-UA" sz="1800" b="1" dirty="0" smtClean="0">
                <a:solidFill>
                  <a:srgbClr val="C00000"/>
                </a:solidFill>
                <a:effectLst/>
                <a:latin typeface="Arial" charset="0"/>
              </a:rPr>
              <a:t> </a:t>
            </a:r>
            <a:r>
              <a:rPr lang="uk-UA" sz="1800" b="1" dirty="0" err="1" smtClean="0">
                <a:solidFill>
                  <a:srgbClr val="C00000"/>
                </a:solidFill>
                <a:effectLst/>
                <a:latin typeface="Arial" charset="0"/>
              </a:rPr>
              <a:t>играет</a:t>
            </a:r>
            <a:r>
              <a:rPr lang="uk-UA" sz="1800" b="1" dirty="0" smtClean="0">
                <a:solidFill>
                  <a:srgbClr val="C00000"/>
                </a:solidFill>
                <a:effectLst/>
                <a:latin typeface="Arial" charset="0"/>
              </a:rPr>
              <a:t> </a:t>
            </a:r>
            <a:r>
              <a:rPr lang="uk-UA" sz="1800" b="1" dirty="0" err="1" smtClean="0">
                <a:solidFill>
                  <a:srgbClr val="C00000"/>
                </a:solidFill>
                <a:effectLst/>
                <a:latin typeface="Arial" charset="0"/>
              </a:rPr>
              <a:t>рациональное</a:t>
            </a:r>
            <a:r>
              <a:rPr lang="uk-UA" sz="1800" b="1" dirty="0" smtClean="0">
                <a:solidFill>
                  <a:srgbClr val="C00000"/>
                </a:solidFill>
                <a:effectLst/>
                <a:latin typeface="Arial" charset="0"/>
              </a:rPr>
              <a:t> и </a:t>
            </a:r>
            <a:r>
              <a:rPr lang="uk-UA" sz="1800" b="1" dirty="0" err="1" smtClean="0">
                <a:solidFill>
                  <a:srgbClr val="C00000"/>
                </a:solidFill>
                <a:effectLst/>
                <a:latin typeface="Arial" charset="0"/>
              </a:rPr>
              <a:t>сбалансированное</a:t>
            </a:r>
            <a:r>
              <a:rPr lang="uk-UA" sz="1800" b="1" dirty="0" smtClean="0">
                <a:solidFill>
                  <a:srgbClr val="C00000"/>
                </a:solidFill>
                <a:effectLst/>
                <a:latin typeface="Arial" charset="0"/>
              </a:rPr>
              <a:t> </a:t>
            </a:r>
            <a:r>
              <a:rPr lang="uk-UA" sz="1800" b="1" dirty="0" err="1" smtClean="0">
                <a:solidFill>
                  <a:srgbClr val="C00000"/>
                </a:solidFill>
                <a:effectLst/>
                <a:latin typeface="Arial" charset="0"/>
              </a:rPr>
              <a:t>кормление</a:t>
            </a:r>
            <a:r>
              <a:rPr lang="uk-UA" sz="1800" b="1" dirty="0" smtClean="0">
                <a:solidFill>
                  <a:srgbClr val="C00000"/>
                </a:solidFill>
                <a:effectLst/>
                <a:latin typeface="Arial" charset="0"/>
              </a:rPr>
              <a:t>, </a:t>
            </a:r>
            <a:r>
              <a:rPr lang="uk-UA" sz="1800" b="1" dirty="0" err="1" smtClean="0">
                <a:solidFill>
                  <a:srgbClr val="C00000"/>
                </a:solidFill>
                <a:effectLst/>
                <a:latin typeface="Arial" charset="0"/>
              </a:rPr>
              <a:t>которое</a:t>
            </a:r>
            <a:r>
              <a:rPr lang="uk-UA" sz="1800" b="1" dirty="0" smtClean="0">
                <a:solidFill>
                  <a:srgbClr val="C00000"/>
                </a:solidFill>
                <a:effectLst/>
                <a:latin typeface="Arial" charset="0"/>
              </a:rPr>
              <a:t> </a:t>
            </a:r>
            <a:r>
              <a:rPr lang="uk-UA" sz="1800" b="1" dirty="0" err="1" smtClean="0">
                <a:solidFill>
                  <a:srgbClr val="C00000"/>
                </a:solidFill>
                <a:effectLst/>
                <a:latin typeface="Arial" charset="0"/>
              </a:rPr>
              <a:t>предусматривает</a:t>
            </a:r>
            <a:r>
              <a:rPr lang="uk-UA" sz="1800" b="1" dirty="0" smtClean="0">
                <a:solidFill>
                  <a:srgbClr val="C00000"/>
                </a:solidFill>
                <a:effectLst/>
                <a:latin typeface="Arial" charset="0"/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  <a:effectLst/>
                <a:latin typeface="Arial" charset="0"/>
              </a:rPr>
              <a:t>как</a:t>
            </a:r>
            <a:r>
              <a:rPr lang="uk-UA" sz="1800" b="1" dirty="0" smtClean="0">
                <a:solidFill>
                  <a:srgbClr val="C00000"/>
                </a:solidFill>
                <a:effectLst/>
                <a:latin typeface="Arial" charset="0"/>
              </a:rPr>
              <a:t> </a:t>
            </a:r>
            <a:r>
              <a:rPr lang="uk-UA" sz="1800" b="1" dirty="0" err="1" smtClean="0">
                <a:solidFill>
                  <a:srgbClr val="C00000"/>
                </a:solidFill>
                <a:effectLst/>
                <a:latin typeface="Arial" charset="0"/>
              </a:rPr>
              <a:t>правильное</a:t>
            </a:r>
            <a:r>
              <a:rPr lang="uk-UA" sz="1800" b="1" dirty="0" smtClean="0">
                <a:solidFill>
                  <a:srgbClr val="C00000"/>
                </a:solidFill>
                <a:effectLst/>
                <a:latin typeface="Arial" charset="0"/>
              </a:rPr>
              <a:t> </a:t>
            </a:r>
            <a:r>
              <a:rPr lang="uk-UA" sz="1800" b="1" dirty="0" err="1" smtClean="0">
                <a:solidFill>
                  <a:srgbClr val="C00000"/>
                </a:solidFill>
                <a:effectLst/>
                <a:latin typeface="Arial" charset="0"/>
              </a:rPr>
              <a:t>составление</a:t>
            </a:r>
            <a:r>
              <a:rPr lang="uk-UA" sz="1800" b="1" dirty="0" smtClean="0">
                <a:solidFill>
                  <a:srgbClr val="C00000"/>
                </a:solidFill>
                <a:effectLst/>
                <a:latin typeface="Arial" charset="0"/>
              </a:rPr>
              <a:t> </a:t>
            </a:r>
            <a:r>
              <a:rPr lang="uk-UA" sz="1800" b="1" dirty="0" err="1" smtClean="0">
                <a:solidFill>
                  <a:srgbClr val="C00000"/>
                </a:solidFill>
                <a:effectLst/>
                <a:latin typeface="Arial" charset="0"/>
              </a:rPr>
              <a:t>рационов</a:t>
            </a:r>
            <a:r>
              <a:rPr lang="uk-UA" sz="1800" b="1" dirty="0" smtClean="0">
                <a:solidFill>
                  <a:srgbClr val="C00000"/>
                </a:solidFill>
                <a:effectLst/>
                <a:latin typeface="Arial" charset="0"/>
              </a:rPr>
              <a:t> и </a:t>
            </a:r>
            <a:r>
              <a:rPr lang="uk-UA" sz="1800" b="1" dirty="0" err="1" smtClean="0">
                <a:solidFill>
                  <a:srgbClr val="C00000"/>
                </a:solidFill>
                <a:effectLst/>
                <a:latin typeface="Arial" charset="0"/>
              </a:rPr>
              <a:t>создание</a:t>
            </a:r>
            <a:r>
              <a:rPr lang="uk-UA" sz="1800" b="1" dirty="0" smtClean="0">
                <a:solidFill>
                  <a:srgbClr val="C00000"/>
                </a:solidFill>
                <a:effectLst/>
                <a:latin typeface="Arial" charset="0"/>
              </a:rPr>
              <a:t> </a:t>
            </a:r>
            <a:r>
              <a:rPr lang="uk-UA" sz="1800" b="1" dirty="0" err="1" smtClean="0">
                <a:solidFill>
                  <a:srgbClr val="C00000"/>
                </a:solidFill>
                <a:effectLst/>
                <a:latin typeface="Arial" charset="0"/>
              </a:rPr>
              <a:t>эффективной</a:t>
            </a:r>
            <a:r>
              <a:rPr lang="uk-UA" sz="1800" b="1" dirty="0" smtClean="0">
                <a:solidFill>
                  <a:srgbClr val="C00000"/>
                </a:solidFill>
                <a:effectLst/>
                <a:latin typeface="Arial" charset="0"/>
              </a:rPr>
              <a:t> </a:t>
            </a:r>
            <a:r>
              <a:rPr lang="uk-UA" sz="1800" b="1" dirty="0" err="1" smtClean="0">
                <a:solidFill>
                  <a:srgbClr val="C00000"/>
                </a:solidFill>
                <a:effectLst/>
                <a:latin typeface="Arial" charset="0"/>
              </a:rPr>
              <a:t>кормовой</a:t>
            </a:r>
            <a:r>
              <a:rPr lang="uk-UA" sz="1800" b="1" dirty="0" smtClean="0">
                <a:solidFill>
                  <a:srgbClr val="C00000"/>
                </a:solidFill>
                <a:effectLst/>
                <a:latin typeface="Arial" charset="0"/>
              </a:rPr>
              <a:t> </a:t>
            </a:r>
            <a:r>
              <a:rPr lang="uk-UA" sz="1800" b="1" dirty="0" err="1" smtClean="0">
                <a:solidFill>
                  <a:srgbClr val="C00000"/>
                </a:solidFill>
                <a:effectLst/>
                <a:latin typeface="Arial" charset="0"/>
              </a:rPr>
              <a:t>базы</a:t>
            </a:r>
            <a:r>
              <a:rPr lang="uk-UA" sz="1800" b="1" dirty="0" smtClean="0">
                <a:solidFill>
                  <a:srgbClr val="C00000"/>
                </a:solidFill>
                <a:effectLst/>
                <a:latin typeface="Arial" charset="0"/>
              </a:rPr>
              <a:t>, </a:t>
            </a:r>
            <a:r>
              <a:rPr lang="ru-RU" sz="1800" b="1" dirty="0" smtClean="0">
                <a:solidFill>
                  <a:srgbClr val="C00000"/>
                </a:solidFill>
                <a:effectLst/>
                <a:latin typeface="Arial" charset="0"/>
              </a:rPr>
              <a:t>так</a:t>
            </a:r>
            <a:r>
              <a:rPr lang="uk-UA" sz="1800" b="1" dirty="0" smtClean="0">
                <a:solidFill>
                  <a:srgbClr val="C00000"/>
                </a:solidFill>
                <a:effectLst/>
                <a:latin typeface="Arial" charset="0"/>
              </a:rPr>
              <a:t> и </a:t>
            </a:r>
            <a:r>
              <a:rPr lang="uk-UA" sz="1800" b="1" dirty="0" err="1" smtClean="0">
                <a:solidFill>
                  <a:srgbClr val="C00000"/>
                </a:solidFill>
                <a:effectLst/>
                <a:latin typeface="Arial" charset="0"/>
              </a:rPr>
              <a:t>использование</a:t>
            </a:r>
            <a:r>
              <a:rPr lang="uk-UA" sz="1800" b="1" dirty="0" smtClean="0">
                <a:solidFill>
                  <a:srgbClr val="C00000"/>
                </a:solidFill>
                <a:effectLst/>
                <a:latin typeface="Arial" charset="0"/>
              </a:rPr>
              <a:t> </a:t>
            </a:r>
            <a:r>
              <a:rPr lang="uk-UA" sz="1800" b="1" dirty="0" err="1" smtClean="0">
                <a:solidFill>
                  <a:srgbClr val="C00000"/>
                </a:solidFill>
                <a:effectLst/>
                <a:latin typeface="Arial" charset="0"/>
              </a:rPr>
              <a:t>современных</a:t>
            </a:r>
            <a:r>
              <a:rPr lang="uk-UA" sz="1800" b="1" dirty="0" smtClean="0">
                <a:solidFill>
                  <a:srgbClr val="C00000"/>
                </a:solidFill>
                <a:effectLst/>
                <a:latin typeface="Arial" charset="0"/>
              </a:rPr>
              <a:t> </a:t>
            </a:r>
            <a:r>
              <a:rPr lang="uk-UA" sz="1800" b="1" dirty="0" err="1" smtClean="0">
                <a:solidFill>
                  <a:srgbClr val="C00000"/>
                </a:solidFill>
                <a:effectLst/>
                <a:latin typeface="Arial" charset="0"/>
              </a:rPr>
              <a:t>высокоэффективных</a:t>
            </a:r>
            <a:r>
              <a:rPr lang="en-US" sz="1800" b="1" dirty="0" smtClean="0">
                <a:solidFill>
                  <a:srgbClr val="C00000"/>
                </a:solidFill>
                <a:effectLst/>
                <a:latin typeface="Arial" charset="0"/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  <a:effectLst/>
                <a:latin typeface="Arial" charset="0"/>
              </a:rPr>
              <a:t>технологий приготовления</a:t>
            </a:r>
            <a:r>
              <a:rPr lang="uk-UA" sz="1800" b="1" dirty="0" smtClean="0">
                <a:solidFill>
                  <a:srgbClr val="C00000"/>
                </a:solidFill>
                <a:effectLst/>
                <a:latin typeface="Arial" charset="0"/>
              </a:rPr>
              <a:t>. </a:t>
            </a:r>
            <a:endParaRPr lang="ru-RU" sz="1800" b="1" dirty="0" smtClean="0">
              <a:solidFill>
                <a:srgbClr val="C00000"/>
              </a:solidFill>
              <a:effectLst/>
              <a:latin typeface="Arial" charset="0"/>
            </a:endParaRPr>
          </a:p>
          <a:p>
            <a:pPr marL="0" indent="539750"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 dirty="0" smtClean="0">
                <a:solidFill>
                  <a:srgbClr val="C00000"/>
                </a:solidFill>
                <a:effectLst/>
                <a:latin typeface="Arial" charset="0"/>
              </a:rPr>
              <a:t> Жидкие корма в большей мере отвечают  физиологическим нуждам </a:t>
            </a:r>
            <a:r>
              <a:rPr lang="ru-RU" sz="1800" b="1" dirty="0" smtClean="0">
                <a:solidFill>
                  <a:srgbClr val="C00000"/>
                </a:solidFill>
                <a:latin typeface="Arial" charset="0"/>
              </a:rPr>
              <a:t>животных</a:t>
            </a:r>
            <a:r>
              <a:rPr lang="ru-RU" sz="1800" b="1" dirty="0" smtClean="0">
                <a:solidFill>
                  <a:srgbClr val="C00000"/>
                </a:solidFill>
                <a:effectLst/>
                <a:latin typeface="Arial" charset="0"/>
              </a:rPr>
              <a:t>, в первую очередь </a:t>
            </a:r>
            <a:r>
              <a:rPr lang="ru-RU" sz="1800" b="1" dirty="0" smtClean="0">
                <a:solidFill>
                  <a:srgbClr val="C00000"/>
                </a:solidFill>
                <a:latin typeface="Arial" charset="0"/>
              </a:rPr>
              <a:t>молодняка</a:t>
            </a:r>
            <a:r>
              <a:rPr lang="ru-RU" sz="1800" b="1" dirty="0" smtClean="0">
                <a:solidFill>
                  <a:srgbClr val="C00000"/>
                </a:solidFill>
                <a:effectLst/>
                <a:latin typeface="Arial" charset="0"/>
              </a:rPr>
              <a:t>,  по сравнении с сухими кормами. Более того, компоненты, которые входят в состав жидкого рациона (зерна злаковых, силос, молочные продукты) содержат молочнокислые бактерии, которые ферментируют кормовую смесь, снижая ее </a:t>
            </a:r>
            <a:r>
              <a:rPr lang="ru-RU" sz="1800" b="1" dirty="0" err="1" smtClean="0">
                <a:solidFill>
                  <a:srgbClr val="C00000"/>
                </a:solidFill>
                <a:effectLst/>
                <a:latin typeface="Arial" charset="0"/>
              </a:rPr>
              <a:t>ph</a:t>
            </a:r>
            <a:r>
              <a:rPr lang="ru-RU" sz="1800" b="1" dirty="0" smtClean="0">
                <a:solidFill>
                  <a:srgbClr val="C00000"/>
                </a:solidFill>
                <a:effectLst/>
                <a:latin typeface="Arial" charset="0"/>
              </a:rPr>
              <a:t>,  тем самым обеспечивая консервирующий эффект.</a:t>
            </a:r>
          </a:p>
          <a:p>
            <a:pPr marL="0" indent="539750"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 dirty="0" smtClean="0">
                <a:solidFill>
                  <a:srgbClr val="C00000"/>
                </a:solidFill>
                <a:effectLst/>
                <a:latin typeface="Arial" charset="0"/>
              </a:rPr>
              <a:t>Преимуществами включения жидкого корма в рацион молодняка являются</a:t>
            </a:r>
            <a:r>
              <a:rPr lang="uk-UA" sz="1800" b="1" dirty="0" smtClean="0">
                <a:solidFill>
                  <a:srgbClr val="C00000"/>
                </a:solidFill>
                <a:effectLst/>
                <a:latin typeface="Arial" charset="0"/>
              </a:rPr>
              <a:t>:</a:t>
            </a:r>
            <a:endParaRPr lang="ru-RU" sz="1800" b="1" dirty="0" smtClean="0">
              <a:solidFill>
                <a:srgbClr val="C00000"/>
              </a:solidFill>
              <a:effectLst/>
              <a:latin typeface="Arial" charset="0"/>
            </a:endParaRPr>
          </a:p>
          <a:p>
            <a:pPr marL="0" indent="539750">
              <a:lnSpc>
                <a:spcPct val="90000"/>
              </a:lnSpc>
            </a:pPr>
            <a:r>
              <a:rPr lang="ru-RU" sz="1800" b="1" dirty="0" smtClean="0">
                <a:solidFill>
                  <a:srgbClr val="C00000"/>
                </a:solidFill>
                <a:effectLst/>
                <a:latin typeface="Arial" charset="0"/>
              </a:rPr>
              <a:t>– значительно высший уровень поедания, по сравнению с сухими </a:t>
            </a:r>
            <a:r>
              <a:rPr lang="uk-UA" sz="1800" b="1" dirty="0" smtClean="0">
                <a:solidFill>
                  <a:srgbClr val="C00000"/>
                </a:solidFill>
                <a:effectLst/>
                <a:latin typeface="Arial" charset="0"/>
              </a:rPr>
              <a:t>кормами </a:t>
            </a:r>
            <a:r>
              <a:rPr lang="ru-RU" sz="1800" b="1" dirty="0" smtClean="0">
                <a:solidFill>
                  <a:srgbClr val="C00000"/>
                </a:solidFill>
                <a:effectLst/>
                <a:latin typeface="Arial" charset="0"/>
              </a:rPr>
              <a:t>(на 5 % и более);</a:t>
            </a:r>
          </a:p>
          <a:p>
            <a:pPr marL="0" indent="539750">
              <a:lnSpc>
                <a:spcPct val="90000"/>
              </a:lnSpc>
            </a:pPr>
            <a:r>
              <a:rPr lang="ru-RU" sz="1800" b="1" dirty="0" smtClean="0">
                <a:solidFill>
                  <a:srgbClr val="C00000"/>
                </a:solidFill>
                <a:effectLst/>
                <a:latin typeface="Arial" charset="0"/>
              </a:rPr>
              <a:t>– снижение коэффициента конверсии (до 10%);</a:t>
            </a:r>
          </a:p>
          <a:p>
            <a:pPr marL="0" indent="539750">
              <a:lnSpc>
                <a:spcPct val="90000"/>
              </a:lnSpc>
            </a:pPr>
            <a:r>
              <a:rPr lang="ru-RU" sz="1800" b="1" dirty="0" smtClean="0">
                <a:solidFill>
                  <a:srgbClr val="C00000"/>
                </a:solidFill>
                <a:effectLst/>
                <a:latin typeface="Arial" charset="0"/>
              </a:rPr>
              <a:t>– увеличение прироста  живой массы до (6 %);</a:t>
            </a:r>
          </a:p>
          <a:p>
            <a:pPr marL="0" indent="539750">
              <a:lnSpc>
                <a:spcPct val="90000"/>
              </a:lnSpc>
            </a:pPr>
            <a:r>
              <a:rPr lang="ru-RU" sz="1800" b="1" dirty="0" smtClean="0">
                <a:solidFill>
                  <a:srgbClr val="C00000"/>
                </a:solidFill>
                <a:effectLst/>
                <a:latin typeface="Arial" charset="0"/>
              </a:rPr>
              <a:t>– скорейшее достижение убойной живой массы.</a:t>
            </a:r>
          </a:p>
        </p:txBody>
      </p:sp>
    </p:spTree>
    <p:extLst>
      <p:ext uri="{BB962C8B-B14F-4D97-AF65-F5344CB8AC3E}">
        <p14:creationId xmlns:p14="http://schemas.microsoft.com/office/powerpoint/2010/main" val="386830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effectLst/>
                <a:latin typeface="Arial" charset="0"/>
              </a:rPr>
              <a:t>Гистограммы </a:t>
            </a:r>
            <a:br>
              <a:rPr lang="ru-RU" sz="2000" dirty="0" smtClean="0">
                <a:effectLst/>
                <a:latin typeface="Arial" charset="0"/>
              </a:rPr>
            </a:br>
            <a:r>
              <a:rPr lang="ru-RU" sz="2000" dirty="0" smtClean="0">
                <a:effectLst/>
                <a:latin typeface="Arial" charset="0"/>
              </a:rPr>
              <a:t>распределения частиц твердой фазы конечной пробы по </a:t>
            </a:r>
            <a:r>
              <a:rPr lang="ru-RU" sz="2000" dirty="0" err="1" smtClean="0">
                <a:effectLst/>
                <a:latin typeface="Arial" charset="0"/>
              </a:rPr>
              <a:t>среднеповерхностному</a:t>
            </a:r>
            <a:r>
              <a:rPr lang="ru-RU" sz="2000" dirty="0" smtClean="0">
                <a:effectLst/>
                <a:latin typeface="Arial" charset="0"/>
              </a:rPr>
              <a:t> размеру </a:t>
            </a:r>
            <a:endParaRPr lang="ru-RU" dirty="0" smtClean="0">
              <a:effectLst/>
            </a:endParaRPr>
          </a:p>
        </p:txBody>
      </p:sp>
      <p:sp>
        <p:nvSpPr>
          <p:cNvPr id="10280" name="Text Box 40"/>
          <p:cNvSpPr txBox="1">
            <a:spLocks noChangeArrowheads="1"/>
          </p:cNvSpPr>
          <p:nvPr/>
        </p:nvSpPr>
        <p:spPr bwMode="auto">
          <a:xfrm>
            <a:off x="152400" y="5867400"/>
            <a:ext cx="8839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600"/>
              <a:t>В качестве среднеповерхностного размера использовался диаметр эквивалентной окружности, равной площади наблюдаемого сечения частицы суспензии. </a:t>
            </a:r>
          </a:p>
        </p:txBody>
      </p:sp>
      <p:sp>
        <p:nvSpPr>
          <p:cNvPr id="10281" name="Text Box 41"/>
          <p:cNvSpPr txBox="1">
            <a:spLocks noChangeArrowheads="1"/>
          </p:cNvSpPr>
          <p:nvPr/>
        </p:nvSpPr>
        <p:spPr bwMode="auto">
          <a:xfrm>
            <a:off x="152400" y="1560513"/>
            <a:ext cx="426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/>
              <a:t>Зерносмесь</a:t>
            </a:r>
          </a:p>
        </p:txBody>
      </p:sp>
      <p:sp>
        <p:nvSpPr>
          <p:cNvPr id="10283" name="Text Box 43"/>
          <p:cNvSpPr txBox="1">
            <a:spLocks noChangeArrowheads="1"/>
          </p:cNvSpPr>
          <p:nvPr/>
        </p:nvSpPr>
        <p:spPr bwMode="auto">
          <a:xfrm>
            <a:off x="4572000" y="1560513"/>
            <a:ext cx="441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/>
              <a:t>Зерноовощная смесь</a:t>
            </a:r>
          </a:p>
        </p:txBody>
      </p:sp>
      <p:pic>
        <p:nvPicPr>
          <p:cNvPr id="10284" name="Picture 44" descr="зерно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4343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5" name="Picture 45" descr="овощи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3600"/>
            <a:ext cx="4419600" cy="351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6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047" y="116632"/>
            <a:ext cx="82296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latin typeface="Arial" charset="0"/>
              </a:rPr>
              <a:t>Таблица </a:t>
            </a:r>
            <a:br>
              <a:rPr lang="ru-RU" sz="2000" dirty="0" smtClean="0">
                <a:latin typeface="Arial" charset="0"/>
              </a:rPr>
            </a:br>
            <a:r>
              <a:rPr lang="ru-RU" sz="2000" dirty="0" smtClean="0">
                <a:latin typeface="Arial" charset="0"/>
              </a:rPr>
              <a:t>биохимического состава в 100 граммах конечного продукта</a:t>
            </a:r>
          </a:p>
        </p:txBody>
      </p:sp>
      <p:sp>
        <p:nvSpPr>
          <p:cNvPr id="13315" name="Таблица 2"/>
          <p:cNvSpPr>
            <a:spLocks noGrp="1" noTextEdit="1"/>
          </p:cNvSpPr>
          <p:nvPr>
            <p:ph type="tbl" idx="1"/>
          </p:nvPr>
        </p:nvSpPr>
        <p:spPr>
          <a:xfrm>
            <a:off x="755576" y="1772816"/>
            <a:ext cx="7467600" cy="4800600"/>
          </a:xfrm>
        </p:spPr>
      </p:sp>
      <p:pic>
        <p:nvPicPr>
          <p:cNvPr id="13316" name="Picture 2" descr="D:\Work\Інститут теплофизики\графики\графики\таблич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052736"/>
            <a:ext cx="8442086" cy="542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369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43608" y="260648"/>
            <a:ext cx="6512511" cy="1143000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ru-RU" dirty="0" smtClean="0"/>
              <a:t>ВЫВОДЫ:</a:t>
            </a: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381000" y="1828800"/>
            <a:ext cx="845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uk-UA"/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190500" y="1052736"/>
            <a:ext cx="8839200" cy="8063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uk-UA" dirty="0"/>
          </a:p>
          <a:p>
            <a:pPr>
              <a:buFont typeface="Wingdings" pitchFamily="2" charset="2"/>
              <a:buChar char="§"/>
            </a:pPr>
            <a:r>
              <a:rPr lang="uk-UA" sz="2000" b="1" dirty="0">
                <a:solidFill>
                  <a:srgbClr val="C00000"/>
                </a:solidFill>
              </a:rPr>
              <a:t> </a:t>
            </a:r>
            <a:r>
              <a:rPr lang="uk-UA" sz="2000" b="1" dirty="0" err="1" smtClean="0">
                <a:solidFill>
                  <a:srgbClr val="C00000"/>
                </a:solidFill>
              </a:rPr>
              <a:t>Разработана</a:t>
            </a:r>
            <a:r>
              <a:rPr lang="uk-UA" sz="2000" b="1" dirty="0" smtClean="0">
                <a:solidFill>
                  <a:srgbClr val="C00000"/>
                </a:solidFill>
              </a:rPr>
              <a:t> </a:t>
            </a:r>
            <a:r>
              <a:rPr lang="uk-UA" sz="2000" b="1" dirty="0" err="1" smtClean="0">
                <a:solidFill>
                  <a:srgbClr val="C00000"/>
                </a:solidFill>
              </a:rPr>
              <a:t>конструкция</a:t>
            </a:r>
            <a:r>
              <a:rPr lang="uk-UA" sz="2000" b="1" dirty="0" smtClean="0">
                <a:solidFill>
                  <a:srgbClr val="C00000"/>
                </a:solidFill>
              </a:rPr>
              <a:t> </a:t>
            </a:r>
            <a:r>
              <a:rPr lang="uk-UA" sz="2000" b="1" dirty="0" err="1" smtClean="0">
                <a:solidFill>
                  <a:srgbClr val="C00000"/>
                </a:solidFill>
              </a:rPr>
              <a:t>роторно-пульсационного</a:t>
            </a:r>
            <a:r>
              <a:rPr lang="uk-UA" sz="2000" b="1" dirty="0" smtClean="0">
                <a:solidFill>
                  <a:srgbClr val="C00000"/>
                </a:solidFill>
              </a:rPr>
              <a:t> апарата (РПА), </a:t>
            </a:r>
            <a:r>
              <a:rPr lang="uk-UA" sz="2000" b="1" dirty="0" err="1" smtClean="0">
                <a:solidFill>
                  <a:srgbClr val="C00000"/>
                </a:solidFill>
              </a:rPr>
              <a:t>основанная</a:t>
            </a:r>
            <a:r>
              <a:rPr lang="uk-UA" sz="2000" b="1" dirty="0" smtClean="0">
                <a:solidFill>
                  <a:srgbClr val="C00000"/>
                </a:solidFill>
              </a:rPr>
              <a:t> на </a:t>
            </a:r>
            <a:r>
              <a:rPr lang="uk-UA" sz="2000" b="1" dirty="0" err="1" smtClean="0">
                <a:solidFill>
                  <a:srgbClr val="C00000"/>
                </a:solidFill>
              </a:rPr>
              <a:t>применении</a:t>
            </a:r>
            <a:r>
              <a:rPr lang="uk-UA" sz="2000" b="1" dirty="0" smtClean="0">
                <a:solidFill>
                  <a:srgbClr val="C00000"/>
                </a:solidFill>
              </a:rPr>
              <a:t> </a:t>
            </a:r>
            <a:r>
              <a:rPr lang="uk-UA" sz="2000" b="1" dirty="0" err="1" smtClean="0">
                <a:solidFill>
                  <a:srgbClr val="C00000"/>
                </a:solidFill>
              </a:rPr>
              <a:t>дискретно-импульсного</a:t>
            </a:r>
            <a:r>
              <a:rPr lang="uk-UA" sz="2000" b="1" dirty="0" smtClean="0">
                <a:solidFill>
                  <a:srgbClr val="C00000"/>
                </a:solidFill>
              </a:rPr>
              <a:t> </a:t>
            </a:r>
            <a:r>
              <a:rPr lang="uk-UA" sz="2000" b="1" dirty="0" err="1" smtClean="0">
                <a:solidFill>
                  <a:srgbClr val="C00000"/>
                </a:solidFill>
              </a:rPr>
              <a:t>ввода</a:t>
            </a:r>
            <a:r>
              <a:rPr lang="uk-UA" sz="2000" b="1" dirty="0" smtClean="0">
                <a:solidFill>
                  <a:srgbClr val="C00000"/>
                </a:solidFill>
              </a:rPr>
              <a:t> </a:t>
            </a:r>
            <a:r>
              <a:rPr lang="uk-UA" sz="2000" b="1" dirty="0" err="1" smtClean="0">
                <a:solidFill>
                  <a:srgbClr val="C00000"/>
                </a:solidFill>
              </a:rPr>
              <a:t>энергии</a:t>
            </a:r>
            <a:r>
              <a:rPr lang="uk-UA" sz="2000" b="1" dirty="0" smtClean="0">
                <a:solidFill>
                  <a:srgbClr val="C00000"/>
                </a:solidFill>
              </a:rPr>
              <a:t> (ДИВЭ), </a:t>
            </a:r>
            <a:r>
              <a:rPr lang="uk-UA" sz="2000" b="1" dirty="0" err="1" smtClean="0">
                <a:solidFill>
                  <a:srgbClr val="C00000"/>
                </a:solidFill>
              </a:rPr>
              <a:t>котроая</a:t>
            </a:r>
            <a:r>
              <a:rPr lang="uk-UA" sz="2000" b="1" dirty="0" smtClean="0">
                <a:solidFill>
                  <a:srgbClr val="C00000"/>
                </a:solidFill>
              </a:rPr>
              <a:t> </a:t>
            </a:r>
            <a:r>
              <a:rPr lang="uk-UA" sz="2000" b="1" dirty="0" err="1" smtClean="0">
                <a:solidFill>
                  <a:srgbClr val="C00000"/>
                </a:solidFill>
              </a:rPr>
              <a:t>позволяет</a:t>
            </a:r>
            <a:r>
              <a:rPr lang="uk-UA" sz="2000" b="1" dirty="0" smtClean="0">
                <a:solidFill>
                  <a:srgbClr val="C00000"/>
                </a:solidFill>
              </a:rPr>
              <a:t> </a:t>
            </a:r>
            <a:r>
              <a:rPr lang="uk-UA" sz="2000" b="1" dirty="0" err="1" smtClean="0">
                <a:solidFill>
                  <a:srgbClr val="C00000"/>
                </a:solidFill>
              </a:rPr>
              <a:t>существенно</a:t>
            </a:r>
            <a:r>
              <a:rPr lang="uk-UA" sz="2000" b="1" dirty="0" smtClean="0">
                <a:solidFill>
                  <a:srgbClr val="C00000"/>
                </a:solidFill>
              </a:rPr>
              <a:t> </a:t>
            </a:r>
            <a:r>
              <a:rPr lang="uk-UA" sz="2000" b="1" dirty="0" err="1" smtClean="0">
                <a:solidFill>
                  <a:srgbClr val="C00000"/>
                </a:solidFill>
              </a:rPr>
              <a:t>улучшить</a:t>
            </a:r>
            <a:r>
              <a:rPr lang="uk-UA" sz="2000" b="1" dirty="0" smtClean="0">
                <a:solidFill>
                  <a:srgbClr val="C00000"/>
                </a:solidFill>
              </a:rPr>
              <a:t> </a:t>
            </a:r>
            <a:r>
              <a:rPr lang="uk-UA" sz="2000" b="1" dirty="0" err="1" smtClean="0">
                <a:solidFill>
                  <a:srgbClr val="C00000"/>
                </a:solidFill>
              </a:rPr>
              <a:t>питательные</a:t>
            </a:r>
            <a:r>
              <a:rPr lang="uk-UA" sz="2000" b="1" dirty="0" smtClean="0">
                <a:solidFill>
                  <a:srgbClr val="C00000"/>
                </a:solidFill>
              </a:rPr>
              <a:t> </a:t>
            </a:r>
            <a:r>
              <a:rPr lang="uk-UA" sz="2000" b="1" dirty="0" err="1" smtClean="0">
                <a:solidFill>
                  <a:srgbClr val="C00000"/>
                </a:solidFill>
              </a:rPr>
              <a:t>свойства</a:t>
            </a:r>
            <a:r>
              <a:rPr lang="uk-UA" sz="2000" b="1" dirty="0" smtClean="0">
                <a:solidFill>
                  <a:srgbClr val="C00000"/>
                </a:solidFill>
              </a:rPr>
              <a:t> </a:t>
            </a:r>
            <a:r>
              <a:rPr lang="uk-UA" sz="2000" b="1" dirty="0" err="1" smtClean="0">
                <a:solidFill>
                  <a:srgbClr val="C00000"/>
                </a:solidFill>
              </a:rPr>
              <a:t>кормов</a:t>
            </a:r>
            <a:r>
              <a:rPr lang="uk-UA" sz="2000" b="1" dirty="0" smtClean="0">
                <a:solidFill>
                  <a:srgbClr val="C00000"/>
                </a:solidFill>
              </a:rPr>
              <a:t> и </a:t>
            </a:r>
            <a:r>
              <a:rPr lang="uk-UA" sz="2000" b="1" dirty="0" err="1" smtClean="0">
                <a:solidFill>
                  <a:srgbClr val="C00000"/>
                </a:solidFill>
              </a:rPr>
              <a:t>уменьшить</a:t>
            </a:r>
            <a:r>
              <a:rPr lang="uk-UA" sz="2000" b="1" dirty="0" smtClean="0">
                <a:solidFill>
                  <a:srgbClr val="C00000"/>
                </a:solidFill>
              </a:rPr>
              <a:t> </a:t>
            </a:r>
            <a:r>
              <a:rPr lang="uk-UA" sz="2000" b="1" dirty="0" err="1" smtClean="0">
                <a:solidFill>
                  <a:srgbClr val="C00000"/>
                </a:solidFill>
              </a:rPr>
              <a:t>затраты</a:t>
            </a:r>
            <a:r>
              <a:rPr lang="uk-UA" sz="2000" b="1" dirty="0" smtClean="0">
                <a:solidFill>
                  <a:srgbClr val="C00000"/>
                </a:solidFill>
              </a:rPr>
              <a:t> </a:t>
            </a:r>
            <a:r>
              <a:rPr lang="uk-UA" sz="2000" b="1" dirty="0" err="1" smtClean="0">
                <a:solidFill>
                  <a:srgbClr val="C00000"/>
                </a:solidFill>
              </a:rPr>
              <a:t>энергии</a:t>
            </a:r>
            <a:r>
              <a:rPr lang="uk-UA" sz="2000" b="1" dirty="0" smtClean="0">
                <a:solidFill>
                  <a:srgbClr val="C00000"/>
                </a:solidFill>
              </a:rPr>
              <a:t> на </a:t>
            </a:r>
            <a:r>
              <a:rPr lang="uk-UA" sz="2000" b="1" dirty="0" err="1" smtClean="0">
                <a:solidFill>
                  <a:srgbClr val="C00000"/>
                </a:solidFill>
              </a:rPr>
              <a:t>единицу</a:t>
            </a:r>
            <a:r>
              <a:rPr lang="uk-UA" sz="2000" b="1" dirty="0" smtClean="0">
                <a:solidFill>
                  <a:srgbClr val="C00000"/>
                </a:solidFill>
              </a:rPr>
              <a:t> </a:t>
            </a:r>
            <a:r>
              <a:rPr lang="uk-UA" sz="2000" b="1" dirty="0" err="1" smtClean="0">
                <a:solidFill>
                  <a:srgbClr val="C00000"/>
                </a:solidFill>
              </a:rPr>
              <a:t>продукции</a:t>
            </a:r>
            <a:r>
              <a:rPr lang="uk-UA" sz="2000" b="1" dirty="0" smtClean="0">
                <a:solidFill>
                  <a:srgbClr val="C0000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uk-UA" sz="2000" b="1" dirty="0" smtClean="0">
                <a:solidFill>
                  <a:srgbClr val="C00000"/>
                </a:solidFill>
              </a:rPr>
              <a:t> Проведено </a:t>
            </a:r>
            <a:r>
              <a:rPr lang="uk-UA" sz="2000" b="1" dirty="0" err="1" smtClean="0">
                <a:solidFill>
                  <a:srgbClr val="C00000"/>
                </a:solidFill>
              </a:rPr>
              <a:t>математическое</a:t>
            </a:r>
            <a:r>
              <a:rPr lang="uk-UA" sz="2000" b="1" dirty="0" smtClean="0">
                <a:solidFill>
                  <a:srgbClr val="C00000"/>
                </a:solidFill>
              </a:rPr>
              <a:t> </a:t>
            </a:r>
            <a:r>
              <a:rPr lang="uk-UA" sz="2000" b="1" dirty="0" err="1" smtClean="0">
                <a:solidFill>
                  <a:srgbClr val="C00000"/>
                </a:solidFill>
              </a:rPr>
              <a:t>моделирование</a:t>
            </a:r>
            <a:r>
              <a:rPr lang="uk-UA" sz="2000" b="1" dirty="0" smtClean="0">
                <a:solidFill>
                  <a:srgbClr val="C00000"/>
                </a:solidFill>
              </a:rPr>
              <a:t> и </a:t>
            </a:r>
            <a:r>
              <a:rPr lang="uk-UA" sz="2000" b="1" dirty="0" err="1" smtClean="0">
                <a:solidFill>
                  <a:srgbClr val="C00000"/>
                </a:solidFill>
              </a:rPr>
              <a:t>экспериментальное</a:t>
            </a:r>
            <a:r>
              <a:rPr lang="uk-UA" sz="2000" b="1" dirty="0" smtClean="0">
                <a:solidFill>
                  <a:srgbClr val="C00000"/>
                </a:solidFill>
              </a:rPr>
              <a:t> </a:t>
            </a:r>
            <a:r>
              <a:rPr lang="uk-UA" sz="2000" b="1" dirty="0" err="1" smtClean="0">
                <a:solidFill>
                  <a:srgbClr val="C00000"/>
                </a:solidFill>
              </a:rPr>
              <a:t>исследование</a:t>
            </a:r>
            <a:r>
              <a:rPr lang="uk-UA" sz="2000" b="1" dirty="0" smtClean="0">
                <a:solidFill>
                  <a:srgbClr val="C00000"/>
                </a:solidFill>
              </a:rPr>
              <a:t> </a:t>
            </a:r>
            <a:r>
              <a:rPr lang="uk-UA" sz="2000" b="1" dirty="0" err="1" smtClean="0">
                <a:solidFill>
                  <a:srgbClr val="C00000"/>
                </a:solidFill>
              </a:rPr>
              <a:t>процессов</a:t>
            </a:r>
            <a:r>
              <a:rPr lang="uk-UA" sz="2000" b="1" dirty="0" smtClean="0">
                <a:solidFill>
                  <a:srgbClr val="C00000"/>
                </a:solidFill>
              </a:rPr>
              <a:t> </a:t>
            </a:r>
            <a:r>
              <a:rPr lang="uk-UA" sz="2000" b="1" dirty="0" err="1" smtClean="0">
                <a:solidFill>
                  <a:srgbClr val="C00000"/>
                </a:solidFill>
              </a:rPr>
              <a:t>тепло-</a:t>
            </a:r>
            <a:r>
              <a:rPr lang="uk-UA" sz="2000" b="1" dirty="0" smtClean="0">
                <a:solidFill>
                  <a:srgbClr val="C00000"/>
                </a:solidFill>
              </a:rPr>
              <a:t> и </a:t>
            </a:r>
            <a:r>
              <a:rPr lang="uk-UA" sz="2000" b="1" dirty="0" err="1" smtClean="0">
                <a:solidFill>
                  <a:srgbClr val="C00000"/>
                </a:solidFill>
              </a:rPr>
              <a:t>массопереноса</a:t>
            </a:r>
            <a:r>
              <a:rPr lang="uk-UA" sz="2000" b="1" dirty="0" smtClean="0">
                <a:solidFill>
                  <a:srgbClr val="C00000"/>
                </a:solidFill>
              </a:rPr>
              <a:t>, </a:t>
            </a:r>
            <a:r>
              <a:rPr lang="uk-UA" sz="2000" b="1" dirty="0" err="1" smtClean="0">
                <a:solidFill>
                  <a:srgbClr val="C00000"/>
                </a:solidFill>
              </a:rPr>
              <a:t>которые</a:t>
            </a:r>
            <a:r>
              <a:rPr lang="uk-UA" sz="2000" b="1" dirty="0" smtClean="0">
                <a:solidFill>
                  <a:srgbClr val="C00000"/>
                </a:solidFill>
              </a:rPr>
              <a:t> </a:t>
            </a:r>
            <a:r>
              <a:rPr lang="uk-UA" sz="2000" b="1" dirty="0" err="1" smtClean="0">
                <a:solidFill>
                  <a:srgbClr val="C00000"/>
                </a:solidFill>
              </a:rPr>
              <a:t>протекают</a:t>
            </a:r>
            <a:r>
              <a:rPr lang="uk-UA" sz="2000" b="1" dirty="0" smtClean="0">
                <a:solidFill>
                  <a:srgbClr val="C00000"/>
                </a:solidFill>
              </a:rPr>
              <a:t> </a:t>
            </a:r>
            <a:r>
              <a:rPr lang="uk-UA" sz="2000" b="1" dirty="0">
                <a:solidFill>
                  <a:srgbClr val="C00000"/>
                </a:solidFill>
              </a:rPr>
              <a:t>в РПА </a:t>
            </a:r>
            <a:r>
              <a:rPr lang="uk-UA" sz="2000" b="1" dirty="0" smtClean="0">
                <a:solidFill>
                  <a:srgbClr val="C00000"/>
                </a:solidFill>
              </a:rPr>
              <a:t>при </a:t>
            </a:r>
            <a:r>
              <a:rPr lang="uk-UA" sz="2000" b="1" dirty="0" err="1" smtClean="0">
                <a:solidFill>
                  <a:srgbClr val="C00000"/>
                </a:solidFill>
              </a:rPr>
              <a:t>приготовлении</a:t>
            </a:r>
            <a:r>
              <a:rPr lang="uk-UA" sz="2000" b="1" dirty="0" smtClean="0">
                <a:solidFill>
                  <a:srgbClr val="C00000"/>
                </a:solidFill>
              </a:rPr>
              <a:t> </a:t>
            </a:r>
            <a:r>
              <a:rPr lang="uk-UA" sz="2000" b="1" dirty="0" err="1" smtClean="0">
                <a:solidFill>
                  <a:srgbClr val="C00000"/>
                </a:solidFill>
              </a:rPr>
              <a:t>кормов</a:t>
            </a:r>
            <a:r>
              <a:rPr lang="uk-UA" sz="2000" b="1" dirty="0" smtClean="0">
                <a:solidFill>
                  <a:srgbClr val="C00000"/>
                </a:solidFill>
              </a:rPr>
              <a:t>. На </a:t>
            </a:r>
            <a:r>
              <a:rPr lang="uk-UA" sz="2000" b="1" dirty="0" err="1" smtClean="0">
                <a:solidFill>
                  <a:srgbClr val="C00000"/>
                </a:solidFill>
              </a:rPr>
              <a:t>основании</a:t>
            </a:r>
            <a:r>
              <a:rPr lang="uk-UA" sz="2000" b="1" dirty="0" smtClean="0">
                <a:solidFill>
                  <a:srgbClr val="C00000"/>
                </a:solidFill>
              </a:rPr>
              <a:t> </a:t>
            </a:r>
            <a:r>
              <a:rPr lang="uk-UA" sz="2000" b="1" dirty="0" err="1" smtClean="0">
                <a:solidFill>
                  <a:srgbClr val="C00000"/>
                </a:solidFill>
              </a:rPr>
              <a:t>выполненных</a:t>
            </a:r>
            <a:r>
              <a:rPr lang="uk-UA" sz="2000" b="1" dirty="0" smtClean="0">
                <a:solidFill>
                  <a:srgbClr val="C00000"/>
                </a:solidFill>
              </a:rPr>
              <a:t> </a:t>
            </a:r>
            <a:r>
              <a:rPr lang="uk-UA" sz="2000" b="1" dirty="0" err="1" smtClean="0">
                <a:solidFill>
                  <a:srgbClr val="C00000"/>
                </a:solidFill>
              </a:rPr>
              <a:t>исследований</a:t>
            </a:r>
            <a:r>
              <a:rPr lang="uk-UA" sz="2000" b="1" dirty="0" smtClean="0">
                <a:solidFill>
                  <a:srgbClr val="C00000"/>
                </a:solidFill>
              </a:rPr>
              <a:t> </a:t>
            </a:r>
            <a:r>
              <a:rPr lang="uk-UA" sz="2000" b="1" dirty="0" err="1" smtClean="0">
                <a:solidFill>
                  <a:srgbClr val="C00000"/>
                </a:solidFill>
              </a:rPr>
              <a:t>выбрана</a:t>
            </a:r>
            <a:r>
              <a:rPr lang="uk-UA" sz="2000" b="1" dirty="0" smtClean="0">
                <a:solidFill>
                  <a:srgbClr val="C00000"/>
                </a:solidFill>
              </a:rPr>
              <a:t> </a:t>
            </a:r>
            <a:r>
              <a:rPr lang="uk-UA" sz="2000" b="1" dirty="0" err="1" smtClean="0">
                <a:solidFill>
                  <a:srgbClr val="C00000"/>
                </a:solidFill>
              </a:rPr>
              <a:t>оптимальная</a:t>
            </a:r>
            <a:r>
              <a:rPr lang="uk-UA" sz="2000" b="1" dirty="0" smtClean="0">
                <a:solidFill>
                  <a:srgbClr val="C00000"/>
                </a:solidFill>
              </a:rPr>
              <a:t> </a:t>
            </a:r>
            <a:r>
              <a:rPr lang="uk-UA" sz="2000" b="1" dirty="0" err="1" smtClean="0">
                <a:solidFill>
                  <a:srgbClr val="C00000"/>
                </a:solidFill>
              </a:rPr>
              <a:t>конструкция</a:t>
            </a:r>
            <a:r>
              <a:rPr lang="uk-UA" sz="2000" b="1" dirty="0" smtClean="0">
                <a:solidFill>
                  <a:srgbClr val="C00000"/>
                </a:solidFill>
              </a:rPr>
              <a:t> РПА.</a:t>
            </a:r>
          </a:p>
          <a:p>
            <a:pPr>
              <a:buFont typeface="Wingdings" pitchFamily="2" charset="2"/>
              <a:buChar char="§"/>
            </a:pPr>
            <a:r>
              <a:rPr lang="uk-UA" sz="2000" b="1" dirty="0" smtClean="0">
                <a:solidFill>
                  <a:srgbClr val="C00000"/>
                </a:solidFill>
              </a:rPr>
              <a:t> Показано, </a:t>
            </a:r>
            <a:r>
              <a:rPr lang="uk-UA" sz="2000" b="1" dirty="0" err="1" smtClean="0">
                <a:solidFill>
                  <a:srgbClr val="C00000"/>
                </a:solidFill>
              </a:rPr>
              <a:t>что</a:t>
            </a:r>
            <a:r>
              <a:rPr lang="uk-UA" sz="2000" b="1" dirty="0" smtClean="0">
                <a:solidFill>
                  <a:srgbClr val="C00000"/>
                </a:solidFill>
              </a:rPr>
              <a:t> </a:t>
            </a:r>
            <a:r>
              <a:rPr lang="uk-UA" sz="2000" b="1" dirty="0" err="1" smtClean="0">
                <a:solidFill>
                  <a:srgbClr val="C00000"/>
                </a:solidFill>
              </a:rPr>
              <a:t>использование</a:t>
            </a:r>
            <a:r>
              <a:rPr lang="uk-UA" sz="2000" b="1" dirty="0" smtClean="0">
                <a:solidFill>
                  <a:srgbClr val="C00000"/>
                </a:solidFill>
              </a:rPr>
              <a:t> </a:t>
            </a:r>
            <a:r>
              <a:rPr lang="uk-UA" sz="2000" b="1" dirty="0">
                <a:solidFill>
                  <a:srgbClr val="C00000"/>
                </a:solidFill>
              </a:rPr>
              <a:t>метода ДИВЭ </a:t>
            </a:r>
            <a:r>
              <a:rPr lang="uk-UA" sz="2000" b="1" dirty="0" smtClean="0">
                <a:solidFill>
                  <a:srgbClr val="C00000"/>
                </a:solidFill>
              </a:rPr>
              <a:t>при </a:t>
            </a:r>
            <a:r>
              <a:rPr lang="uk-UA" sz="2000" b="1" dirty="0" err="1" smtClean="0">
                <a:solidFill>
                  <a:srgbClr val="C00000"/>
                </a:solidFill>
              </a:rPr>
              <a:t>обработке</a:t>
            </a:r>
            <a:r>
              <a:rPr lang="uk-UA" sz="2000" b="1" dirty="0" smtClean="0">
                <a:solidFill>
                  <a:srgbClr val="C00000"/>
                </a:solidFill>
              </a:rPr>
              <a:t> </a:t>
            </a:r>
            <a:r>
              <a:rPr lang="uk-UA" sz="2000" b="1" dirty="0" err="1">
                <a:solidFill>
                  <a:srgbClr val="C00000"/>
                </a:solidFill>
              </a:rPr>
              <a:t>зернофуража</a:t>
            </a:r>
            <a:r>
              <a:rPr lang="uk-UA" sz="2000" b="1" dirty="0">
                <a:solidFill>
                  <a:srgbClr val="C00000"/>
                </a:solidFill>
              </a:rPr>
              <a:t> и </a:t>
            </a:r>
            <a:r>
              <a:rPr lang="uk-UA" sz="2000" b="1" dirty="0" err="1">
                <a:solidFill>
                  <a:srgbClr val="C00000"/>
                </a:solidFill>
              </a:rPr>
              <a:t>овощей</a:t>
            </a:r>
            <a:r>
              <a:rPr lang="uk-UA" sz="2000" b="1" dirty="0">
                <a:solidFill>
                  <a:srgbClr val="C00000"/>
                </a:solidFill>
              </a:rPr>
              <a:t> в РПА   </a:t>
            </a:r>
            <a:r>
              <a:rPr lang="uk-UA" sz="2000" b="1" dirty="0" err="1">
                <a:solidFill>
                  <a:srgbClr val="C00000"/>
                </a:solidFill>
              </a:rPr>
              <a:t>позволяет</a:t>
            </a:r>
            <a:r>
              <a:rPr lang="uk-UA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перерабатывать зерновую и зерноовощную смеси с получением   частиц менее 500 </a:t>
            </a:r>
            <a:r>
              <a:rPr lang="ru-RU" sz="2000" b="1" dirty="0" smtClean="0">
                <a:solidFill>
                  <a:srgbClr val="C00000"/>
                </a:solidFill>
              </a:rPr>
              <a:t>мкм</a:t>
            </a:r>
            <a:r>
              <a:rPr lang="ru-RU" sz="2000" b="1" dirty="0">
                <a:solidFill>
                  <a:srgbClr val="C0000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>
                <a:solidFill>
                  <a:srgbClr val="C00000"/>
                </a:solidFill>
              </a:rPr>
              <a:t>  </a:t>
            </a:r>
            <a:r>
              <a:rPr lang="uk-UA" sz="2000" b="1" dirty="0" err="1" smtClean="0">
                <a:solidFill>
                  <a:srgbClr val="C00000"/>
                </a:solidFill>
              </a:rPr>
              <a:t>Определено</a:t>
            </a:r>
            <a:r>
              <a:rPr lang="uk-UA" sz="2000" b="1" dirty="0" smtClean="0">
                <a:solidFill>
                  <a:srgbClr val="C00000"/>
                </a:solidFill>
              </a:rPr>
              <a:t>, </a:t>
            </a:r>
            <a:r>
              <a:rPr lang="uk-UA" sz="2000" b="1" dirty="0" err="1" smtClean="0">
                <a:solidFill>
                  <a:srgbClr val="C00000"/>
                </a:solidFill>
              </a:rPr>
              <a:t>что</a:t>
            </a:r>
            <a:r>
              <a:rPr lang="uk-UA" sz="2000" b="1" dirty="0" smtClean="0">
                <a:solidFill>
                  <a:srgbClr val="C00000"/>
                </a:solidFill>
              </a:rPr>
              <a:t> </a:t>
            </a:r>
            <a:r>
              <a:rPr lang="uk-UA" sz="2000" b="1" dirty="0" err="1" smtClean="0">
                <a:solidFill>
                  <a:srgbClr val="C00000"/>
                </a:solidFill>
              </a:rPr>
              <a:t>применение</a:t>
            </a:r>
            <a:r>
              <a:rPr lang="uk-UA" sz="2000" b="1" dirty="0" smtClean="0">
                <a:solidFill>
                  <a:srgbClr val="C00000"/>
                </a:solidFill>
              </a:rPr>
              <a:t> </a:t>
            </a:r>
            <a:r>
              <a:rPr lang="uk-UA" sz="2000" b="1" dirty="0">
                <a:solidFill>
                  <a:srgbClr val="C00000"/>
                </a:solidFill>
              </a:rPr>
              <a:t>метода ДИВЭ при </a:t>
            </a:r>
            <a:r>
              <a:rPr lang="uk-UA" sz="2000" b="1" dirty="0" err="1">
                <a:solidFill>
                  <a:srgbClr val="C00000"/>
                </a:solidFill>
              </a:rPr>
              <a:t>обработке</a:t>
            </a:r>
            <a:r>
              <a:rPr lang="uk-UA" sz="2000" b="1" dirty="0">
                <a:solidFill>
                  <a:srgbClr val="C00000"/>
                </a:solidFill>
              </a:rPr>
              <a:t> </a:t>
            </a:r>
            <a:r>
              <a:rPr lang="uk-UA" sz="2000" b="1" dirty="0" err="1">
                <a:solidFill>
                  <a:srgbClr val="C00000"/>
                </a:solidFill>
              </a:rPr>
              <a:t>зернофуража</a:t>
            </a:r>
            <a:r>
              <a:rPr lang="uk-UA" sz="2000" b="1" dirty="0">
                <a:solidFill>
                  <a:srgbClr val="C00000"/>
                </a:solidFill>
              </a:rPr>
              <a:t> и </a:t>
            </a:r>
            <a:r>
              <a:rPr lang="uk-UA" sz="2000" b="1" dirty="0" err="1">
                <a:solidFill>
                  <a:srgbClr val="C00000"/>
                </a:solidFill>
              </a:rPr>
              <a:t>овощей</a:t>
            </a:r>
            <a:r>
              <a:rPr lang="uk-UA" sz="2000" b="1" dirty="0">
                <a:solidFill>
                  <a:srgbClr val="C00000"/>
                </a:solidFill>
              </a:rPr>
              <a:t> не </a:t>
            </a:r>
            <a:r>
              <a:rPr lang="uk-UA" sz="2000" b="1" dirty="0" err="1">
                <a:solidFill>
                  <a:srgbClr val="C00000"/>
                </a:solidFill>
              </a:rPr>
              <a:t>снижает</a:t>
            </a:r>
            <a:r>
              <a:rPr lang="uk-UA" sz="2000" b="1" dirty="0">
                <a:solidFill>
                  <a:srgbClr val="C00000"/>
                </a:solidFill>
              </a:rPr>
              <a:t> </a:t>
            </a:r>
            <a:r>
              <a:rPr lang="uk-UA" sz="2000" b="1" dirty="0" err="1" smtClean="0">
                <a:solidFill>
                  <a:srgbClr val="C00000"/>
                </a:solidFill>
              </a:rPr>
              <a:t>содержание</a:t>
            </a:r>
            <a:r>
              <a:rPr lang="uk-UA" sz="2000" b="1" dirty="0" smtClean="0">
                <a:solidFill>
                  <a:srgbClr val="C00000"/>
                </a:solidFill>
              </a:rPr>
              <a:t>  </a:t>
            </a:r>
            <a:r>
              <a:rPr lang="uk-UA" sz="2000" b="1" dirty="0" err="1" smtClean="0">
                <a:solidFill>
                  <a:srgbClr val="C00000"/>
                </a:solidFill>
              </a:rPr>
              <a:t>питательных</a:t>
            </a:r>
            <a:r>
              <a:rPr lang="uk-UA" sz="2000" b="1" dirty="0" smtClean="0">
                <a:solidFill>
                  <a:srgbClr val="C00000"/>
                </a:solidFill>
              </a:rPr>
              <a:t> </a:t>
            </a:r>
            <a:r>
              <a:rPr lang="uk-UA" sz="2000" b="1" dirty="0" err="1">
                <a:solidFill>
                  <a:srgbClr val="C00000"/>
                </a:solidFill>
              </a:rPr>
              <a:t>веществ</a:t>
            </a:r>
            <a:r>
              <a:rPr lang="uk-UA" sz="2000" b="1" dirty="0">
                <a:solidFill>
                  <a:srgbClr val="C00000"/>
                </a:solidFill>
              </a:rPr>
              <a:t> в </a:t>
            </a:r>
            <a:r>
              <a:rPr lang="uk-UA" sz="2000" b="1" dirty="0" err="1">
                <a:solidFill>
                  <a:srgbClr val="C00000"/>
                </a:solidFill>
              </a:rPr>
              <a:t>полученном</a:t>
            </a:r>
            <a:r>
              <a:rPr lang="uk-UA" sz="2000" b="1" dirty="0">
                <a:solidFill>
                  <a:srgbClr val="C00000"/>
                </a:solidFill>
              </a:rPr>
              <a:t> </a:t>
            </a:r>
            <a:r>
              <a:rPr lang="uk-UA" sz="2000" b="1" dirty="0" err="1">
                <a:solidFill>
                  <a:srgbClr val="C00000"/>
                </a:solidFill>
              </a:rPr>
              <a:t>продукте</a:t>
            </a:r>
            <a:r>
              <a:rPr lang="ru-RU" sz="2000" b="1" dirty="0">
                <a:solidFill>
                  <a:srgbClr val="C00000"/>
                </a:solidFill>
              </a:rPr>
              <a:t> по сравнению с исходным </a:t>
            </a:r>
            <a:r>
              <a:rPr lang="ru-RU" sz="2000" b="1" dirty="0" smtClean="0">
                <a:solidFill>
                  <a:srgbClr val="C00000"/>
                </a:solidFill>
              </a:rPr>
              <a:t>сырьем.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Разработаны конструкции аппаратов для приготовления кормов мощностью 3-12 кВт с производительностью 5-20 куб. м/час.</a:t>
            </a:r>
            <a:endParaRPr lang="ru-RU" sz="2000" b="1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§"/>
            </a:pPr>
            <a:endParaRPr lang="ru-RU" sz="2000" b="1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None/>
            </a:pPr>
            <a:endParaRPr lang="ru-RU" sz="2000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None/>
            </a:pPr>
            <a:endParaRPr lang="ru-RU" sz="2000" b="1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000" b="1" dirty="0">
                <a:solidFill>
                  <a:srgbClr val="C00000"/>
                </a:solidFill>
              </a:rPr>
              <a:t>  Совершенствование  </a:t>
            </a:r>
            <a:r>
              <a:rPr lang="uk-UA" sz="2000" b="1" dirty="0" err="1">
                <a:solidFill>
                  <a:srgbClr val="C00000"/>
                </a:solidFill>
              </a:rPr>
              <a:t>способа</a:t>
            </a:r>
            <a:r>
              <a:rPr lang="uk-UA" sz="2000" b="1" dirty="0">
                <a:solidFill>
                  <a:srgbClr val="C00000"/>
                </a:solidFill>
              </a:rPr>
              <a:t> </a:t>
            </a:r>
            <a:r>
              <a:rPr lang="uk-UA" sz="2000" b="1" dirty="0" err="1">
                <a:solidFill>
                  <a:srgbClr val="C00000"/>
                </a:solidFill>
              </a:rPr>
              <a:t>приготовления</a:t>
            </a:r>
            <a:r>
              <a:rPr lang="uk-UA" sz="2000" b="1" dirty="0">
                <a:solidFill>
                  <a:srgbClr val="C00000"/>
                </a:solidFill>
              </a:rPr>
              <a:t> </a:t>
            </a:r>
            <a:r>
              <a:rPr lang="uk-UA" sz="2000" b="1" dirty="0" err="1">
                <a:solidFill>
                  <a:srgbClr val="C00000"/>
                </a:solidFill>
              </a:rPr>
              <a:t>кормовой</a:t>
            </a:r>
            <a:r>
              <a:rPr lang="uk-UA" sz="2000" b="1" dirty="0">
                <a:solidFill>
                  <a:srgbClr val="C00000"/>
                </a:solidFill>
              </a:rPr>
              <a:t> </a:t>
            </a:r>
            <a:r>
              <a:rPr lang="uk-UA" sz="2000" b="1" dirty="0" err="1">
                <a:solidFill>
                  <a:srgbClr val="C00000"/>
                </a:solidFill>
              </a:rPr>
              <a:t>смеси</a:t>
            </a:r>
            <a:r>
              <a:rPr lang="uk-UA" sz="2000" b="1" dirty="0">
                <a:solidFill>
                  <a:srgbClr val="C00000"/>
                </a:solidFill>
              </a:rPr>
              <a:t> с </a:t>
            </a:r>
            <a:r>
              <a:rPr lang="uk-UA" sz="2000" b="1" dirty="0" err="1">
                <a:solidFill>
                  <a:srgbClr val="C00000"/>
                </a:solidFill>
              </a:rPr>
              <a:t>применением</a:t>
            </a:r>
            <a:r>
              <a:rPr lang="uk-UA" sz="2000" b="1" dirty="0">
                <a:solidFill>
                  <a:srgbClr val="C00000"/>
                </a:solidFill>
              </a:rPr>
              <a:t> метода ДИВЭ по </a:t>
            </a:r>
            <a:r>
              <a:rPr lang="uk-UA" sz="2000" b="1" dirty="0" err="1">
                <a:solidFill>
                  <a:srgbClr val="C00000"/>
                </a:solidFill>
              </a:rPr>
              <a:t>сравнению</a:t>
            </a:r>
            <a:r>
              <a:rPr lang="uk-UA" sz="2000" b="1" dirty="0">
                <a:solidFill>
                  <a:srgbClr val="C00000"/>
                </a:solidFill>
              </a:rPr>
              <a:t> с </a:t>
            </a:r>
            <a:r>
              <a:rPr lang="uk-UA" sz="2000" b="1" dirty="0" err="1">
                <a:solidFill>
                  <a:srgbClr val="C00000"/>
                </a:solidFill>
              </a:rPr>
              <a:t>традиционной</a:t>
            </a:r>
            <a:r>
              <a:rPr lang="uk-UA" sz="2000" b="1" dirty="0">
                <a:solidFill>
                  <a:srgbClr val="C00000"/>
                </a:solidFill>
              </a:rPr>
              <a:t> </a:t>
            </a:r>
            <a:r>
              <a:rPr lang="uk-UA" sz="2000" b="1" dirty="0" err="1">
                <a:solidFill>
                  <a:srgbClr val="C00000"/>
                </a:solidFill>
              </a:rPr>
              <a:t>технологией</a:t>
            </a:r>
            <a:r>
              <a:rPr lang="uk-UA" sz="2000" b="1" dirty="0">
                <a:solidFill>
                  <a:srgbClr val="C00000"/>
                </a:solidFill>
              </a:rPr>
              <a:t> </a:t>
            </a:r>
            <a:r>
              <a:rPr lang="uk-UA" sz="2000" b="1" dirty="0" err="1">
                <a:solidFill>
                  <a:srgbClr val="C00000"/>
                </a:solidFill>
              </a:rPr>
              <a:t>позволит</a:t>
            </a:r>
            <a:r>
              <a:rPr lang="uk-UA" sz="2000" b="1" dirty="0">
                <a:solidFill>
                  <a:srgbClr val="C00000"/>
                </a:solidFill>
              </a:rPr>
              <a:t> </a:t>
            </a:r>
            <a:r>
              <a:rPr lang="uk-UA" sz="2000" b="1" dirty="0" err="1">
                <a:solidFill>
                  <a:srgbClr val="C00000"/>
                </a:solidFill>
              </a:rPr>
              <a:t>увеличить</a:t>
            </a:r>
            <a:r>
              <a:rPr lang="uk-UA" sz="2000" b="1" dirty="0">
                <a:solidFill>
                  <a:srgbClr val="C00000"/>
                </a:solidFill>
              </a:rPr>
              <a:t> </a:t>
            </a:r>
            <a:r>
              <a:rPr lang="uk-UA" sz="2000" b="1" dirty="0" err="1">
                <a:solidFill>
                  <a:srgbClr val="C00000"/>
                </a:solidFill>
              </a:rPr>
              <a:t>производительность</a:t>
            </a:r>
            <a:r>
              <a:rPr lang="uk-UA" sz="2000" b="1" dirty="0">
                <a:solidFill>
                  <a:srgbClr val="C00000"/>
                </a:solidFill>
              </a:rPr>
              <a:t> на 25 – 30 %, и</a:t>
            </a:r>
            <a:r>
              <a:rPr lang="uk-UA" sz="2000" b="1" dirty="0" smtClean="0">
                <a:solidFill>
                  <a:srgbClr val="C00000"/>
                </a:solidFill>
              </a:rPr>
              <a:t> </a:t>
            </a:r>
            <a:r>
              <a:rPr lang="uk-UA" sz="2000" b="1" dirty="0" err="1" smtClean="0">
                <a:solidFill>
                  <a:srgbClr val="C00000"/>
                </a:solidFill>
              </a:rPr>
              <a:t>снизить</a:t>
            </a:r>
            <a:r>
              <a:rPr lang="uk-UA" sz="2000" b="1" dirty="0" smtClean="0">
                <a:solidFill>
                  <a:srgbClr val="C00000"/>
                </a:solidFill>
              </a:rPr>
              <a:t> </a:t>
            </a:r>
            <a:r>
              <a:rPr lang="uk-UA" sz="2000" b="1" dirty="0" err="1" smtClean="0">
                <a:solidFill>
                  <a:srgbClr val="C00000"/>
                </a:solidFill>
              </a:rPr>
              <a:t>энергозатраты</a:t>
            </a:r>
            <a:r>
              <a:rPr lang="uk-UA" sz="2000" b="1" dirty="0" smtClean="0">
                <a:solidFill>
                  <a:srgbClr val="C00000"/>
                </a:solidFill>
              </a:rPr>
              <a:t> </a:t>
            </a:r>
            <a:r>
              <a:rPr lang="uk-UA" sz="2000" b="1" dirty="0">
                <a:solidFill>
                  <a:srgbClr val="C00000"/>
                </a:solidFill>
              </a:rPr>
              <a:t>на </a:t>
            </a:r>
            <a:r>
              <a:rPr lang="uk-UA" sz="2000" b="1" dirty="0" err="1">
                <a:solidFill>
                  <a:srgbClr val="C00000"/>
                </a:solidFill>
              </a:rPr>
              <a:t>единицу</a:t>
            </a:r>
            <a:r>
              <a:rPr lang="uk-UA" sz="2000" b="1" dirty="0">
                <a:solidFill>
                  <a:srgbClr val="C00000"/>
                </a:solidFill>
              </a:rPr>
              <a:t> </a:t>
            </a:r>
            <a:r>
              <a:rPr lang="uk-UA" sz="2000" b="1" dirty="0" err="1">
                <a:solidFill>
                  <a:srgbClr val="C00000"/>
                </a:solidFill>
              </a:rPr>
              <a:t>готовой</a:t>
            </a:r>
            <a:r>
              <a:rPr lang="uk-UA" sz="2000" b="1" dirty="0">
                <a:solidFill>
                  <a:srgbClr val="C00000"/>
                </a:solidFill>
              </a:rPr>
              <a:t> </a:t>
            </a:r>
            <a:r>
              <a:rPr lang="uk-UA" sz="2000" b="1" dirty="0" err="1" smtClean="0">
                <a:solidFill>
                  <a:srgbClr val="C00000"/>
                </a:solidFill>
              </a:rPr>
              <a:t>продукции</a:t>
            </a:r>
            <a:r>
              <a:rPr lang="uk-UA" sz="2000" b="1" dirty="0" smtClean="0">
                <a:solidFill>
                  <a:srgbClr val="C00000"/>
                </a:solidFill>
              </a:rPr>
              <a:t> в . </a:t>
            </a:r>
            <a:endParaRPr lang="ru-RU" sz="2000" b="1" dirty="0">
              <a:solidFill>
                <a:srgbClr val="C00000"/>
              </a:solidFill>
            </a:endParaRPr>
          </a:p>
          <a:p>
            <a:r>
              <a:rPr lang="ru-RU" sz="2000" b="1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53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914400"/>
            <a:ext cx="8229600" cy="4343400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ru-RU" sz="6600" dirty="0" smtClean="0"/>
              <a:t>БЛАГОДАРИМ </a:t>
            </a:r>
            <a:br>
              <a:rPr lang="ru-RU" sz="6600" dirty="0" smtClean="0"/>
            </a:br>
            <a:r>
              <a:rPr lang="ru-RU" sz="6600" dirty="0" smtClean="0"/>
              <a:t>ЗА </a:t>
            </a:r>
            <a:br>
              <a:rPr lang="ru-RU" sz="6600" dirty="0" smtClean="0"/>
            </a:br>
            <a:r>
              <a:rPr lang="ru-RU" sz="6600" dirty="0" smtClean="0"/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72749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3600" dirty="0" err="1" smtClean="0">
                <a:solidFill>
                  <a:srgbClr val="996600"/>
                </a:solidFill>
                <a:latin typeface="Impact" pitchFamily="34" charset="0"/>
              </a:rPr>
              <a:t>Использование</a:t>
            </a:r>
            <a:r>
              <a:rPr lang="uk-UA" sz="3600" dirty="0" smtClean="0">
                <a:solidFill>
                  <a:srgbClr val="996600"/>
                </a:solidFill>
                <a:latin typeface="Impact" pitchFamily="34" charset="0"/>
              </a:rPr>
              <a:t> </a:t>
            </a:r>
            <a:r>
              <a:rPr lang="uk-UA" sz="3600" dirty="0">
                <a:solidFill>
                  <a:srgbClr val="996600"/>
                </a:solidFill>
                <a:latin typeface="Impact" pitchFamily="34" charset="0"/>
              </a:rPr>
              <a:t>установок </a:t>
            </a:r>
            <a:r>
              <a:rPr lang="uk-UA" sz="3600" dirty="0" smtClean="0">
                <a:solidFill>
                  <a:srgbClr val="996600"/>
                </a:solidFill>
                <a:latin typeface="Impact" pitchFamily="34" charset="0"/>
              </a:rPr>
              <a:t>для </a:t>
            </a:r>
            <a:r>
              <a:rPr lang="uk-UA" sz="3600" dirty="0" err="1" smtClean="0">
                <a:solidFill>
                  <a:srgbClr val="996600"/>
                </a:solidFill>
                <a:latin typeface="Impact" pitchFamily="34" charset="0"/>
              </a:rPr>
              <a:t>приготовления</a:t>
            </a:r>
            <a:r>
              <a:rPr lang="uk-UA" sz="3600" dirty="0" smtClean="0">
                <a:solidFill>
                  <a:srgbClr val="996600"/>
                </a:solidFill>
                <a:latin typeface="Impact" pitchFamily="34" charset="0"/>
              </a:rPr>
              <a:t> </a:t>
            </a:r>
            <a:r>
              <a:rPr lang="uk-UA" sz="3600" dirty="0" err="1" smtClean="0">
                <a:solidFill>
                  <a:srgbClr val="996600"/>
                </a:solidFill>
                <a:latin typeface="Impact" pitchFamily="34" charset="0"/>
              </a:rPr>
              <a:t>кормов</a:t>
            </a:r>
            <a:r>
              <a:rPr lang="uk-UA" sz="3600" dirty="0" smtClean="0">
                <a:solidFill>
                  <a:srgbClr val="996600"/>
                </a:solidFill>
                <a:latin typeface="Impact" pitchFamily="34" charset="0"/>
              </a:rPr>
              <a:t> на свинофермах</a:t>
            </a:r>
            <a:endParaRPr lang="ru-RU" sz="3600" dirty="0">
              <a:solidFill>
                <a:srgbClr val="996600"/>
              </a:solidFill>
              <a:latin typeface="Impact" pitchFamily="34" charset="0"/>
            </a:endParaRPr>
          </a:p>
        </p:txBody>
      </p:sp>
      <p:pic>
        <p:nvPicPr>
          <p:cNvPr id="17412" name="Picture 4" descr="Свинарники НУБи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617" y="2457450"/>
            <a:ext cx="7391400" cy="4043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714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116632"/>
            <a:ext cx="6512511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uk-UA" sz="3200" dirty="0" smtClean="0">
                <a:solidFill>
                  <a:srgbClr val="800000"/>
                </a:solidFill>
                <a:latin typeface="Impact" pitchFamily="34" charset="0"/>
              </a:rPr>
              <a:t> </a:t>
            </a:r>
            <a:r>
              <a:rPr lang="uk-UA" sz="3200" dirty="0" err="1" smtClean="0">
                <a:solidFill>
                  <a:srgbClr val="800000"/>
                </a:solidFill>
                <a:latin typeface="Impact" pitchFamily="34" charset="0"/>
              </a:rPr>
              <a:t>Приготовление</a:t>
            </a:r>
            <a:r>
              <a:rPr lang="uk-UA" sz="3200" dirty="0" smtClean="0">
                <a:solidFill>
                  <a:srgbClr val="800000"/>
                </a:solidFill>
                <a:latin typeface="Impact" pitchFamily="34" charset="0"/>
              </a:rPr>
              <a:t> </a:t>
            </a:r>
            <a:r>
              <a:rPr lang="uk-UA" sz="3200" dirty="0" err="1" smtClean="0">
                <a:solidFill>
                  <a:srgbClr val="800000"/>
                </a:solidFill>
                <a:latin typeface="Impact" pitchFamily="34" charset="0"/>
              </a:rPr>
              <a:t>кормов</a:t>
            </a:r>
            <a:r>
              <a:rPr lang="uk-UA" sz="3200" dirty="0" smtClean="0">
                <a:solidFill>
                  <a:srgbClr val="800000"/>
                </a:solidFill>
                <a:latin typeface="Impact" pitchFamily="34" charset="0"/>
              </a:rPr>
              <a:t> </a:t>
            </a:r>
            <a:r>
              <a:rPr lang="uk-UA" sz="3200" dirty="0">
                <a:solidFill>
                  <a:srgbClr val="800000"/>
                </a:solidFill>
                <a:latin typeface="Impact" pitchFamily="34" charset="0"/>
              </a:rPr>
              <a:t>на фермах </a:t>
            </a:r>
            <a:r>
              <a:rPr lang="uk-UA" sz="3200" dirty="0" smtClean="0">
                <a:solidFill>
                  <a:srgbClr val="800000"/>
                </a:solidFill>
                <a:latin typeface="Impact" pitchFamily="34" charset="0"/>
              </a:rPr>
              <a:t>крупного рогатого скота</a:t>
            </a:r>
            <a:r>
              <a:rPr lang="uk-UA" sz="3200" dirty="0">
                <a:solidFill>
                  <a:srgbClr val="996600"/>
                </a:solidFill>
                <a:latin typeface="Impact" pitchFamily="34" charset="0"/>
              </a:rPr>
              <a:t> </a:t>
            </a:r>
            <a:r>
              <a:rPr lang="uk-UA" sz="3200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, </a:t>
            </a:r>
            <a:r>
              <a:rPr lang="uk-UA" sz="3200" dirty="0" err="1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птицефермах</a:t>
            </a:r>
            <a:r>
              <a:rPr lang="uk-UA" sz="3200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 и других фермах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Impact" pitchFamily="34" charset="0"/>
            </a:endParaRPr>
          </a:p>
        </p:txBody>
      </p:sp>
      <p:pic>
        <p:nvPicPr>
          <p:cNvPr id="16388" name="Picture 4" descr="коровник НУБиП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431130"/>
            <a:ext cx="5786478" cy="1997869"/>
          </a:xfrm>
          <a:prstGeom prst="rect">
            <a:avLst/>
          </a:prstGeom>
          <a:noFill/>
        </p:spPr>
      </p:pic>
      <p:pic>
        <p:nvPicPr>
          <p:cNvPr id="16389" name="Picture 5" descr="коровник НУБиП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3752850"/>
            <a:ext cx="5764233" cy="28194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311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>
              <a:lnSpc>
                <a:spcPct val="90000"/>
              </a:lnSpc>
            </a:pPr>
            <a:endParaRPr lang="ru-RU" sz="1800" b="1" dirty="0" smtClean="0">
              <a:effectLst/>
              <a:latin typeface="Arial" charset="0"/>
            </a:endParaRPr>
          </a:p>
          <a:p>
            <a:pPr marL="365760" lvl="1" indent="0">
              <a:lnSpc>
                <a:spcPct val="90000"/>
              </a:lnSpc>
              <a:buNone/>
            </a:pPr>
            <a:r>
              <a:rPr lang="ru-RU" sz="3200" b="1" dirty="0" smtClean="0">
                <a:solidFill>
                  <a:srgbClr val="C00000"/>
                </a:solidFill>
                <a:effectLst/>
                <a:latin typeface="Arial" charset="0"/>
              </a:rPr>
              <a:t>Цель работы </a:t>
            </a:r>
            <a:r>
              <a:rPr lang="en-US" sz="3200" b="1" dirty="0" smtClean="0">
                <a:solidFill>
                  <a:srgbClr val="C00000"/>
                </a:solidFill>
                <a:effectLst/>
                <a:latin typeface="Arial" charset="0"/>
              </a:rPr>
              <a:t>:</a:t>
            </a:r>
            <a:endParaRPr lang="ru-RU" sz="3200" b="1" dirty="0" smtClean="0">
              <a:solidFill>
                <a:srgbClr val="C00000"/>
              </a:solidFill>
              <a:effectLst/>
              <a:latin typeface="Arial" charset="0"/>
            </a:endParaRPr>
          </a:p>
          <a:p>
            <a:pPr marL="365760" lvl="1" indent="0">
              <a:lnSpc>
                <a:spcPct val="90000"/>
              </a:lnSpc>
              <a:buNone/>
            </a:pPr>
            <a:r>
              <a:rPr lang="ru-RU" b="1" dirty="0" smtClean="0">
                <a:solidFill>
                  <a:srgbClr val="0070C0"/>
                </a:solidFill>
                <a:effectLst/>
                <a:latin typeface="Arial" charset="0"/>
              </a:rPr>
              <a:t>Целью работы является получение</a:t>
            </a:r>
            <a:r>
              <a:rPr lang="en-US" b="1" dirty="0" smtClean="0">
                <a:solidFill>
                  <a:srgbClr val="0070C0"/>
                </a:solidFill>
                <a:effectLst/>
                <a:latin typeface="Arial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effectLst/>
                <a:latin typeface="Arial" charset="0"/>
              </a:rPr>
              <a:t>легкоусвояемых, экологически чистых жидких кормов для сельскохозяйственных животных.</a:t>
            </a:r>
          </a:p>
          <a:p>
            <a:pPr lvl="1">
              <a:lnSpc>
                <a:spcPct val="90000"/>
              </a:lnSpc>
            </a:pPr>
            <a:endParaRPr lang="ru-RU" b="1" dirty="0" smtClean="0">
              <a:solidFill>
                <a:srgbClr val="0070C0"/>
              </a:solidFill>
              <a:effectLst/>
              <a:latin typeface="Arial" charset="0"/>
            </a:endParaRPr>
          </a:p>
          <a:p>
            <a:pPr marL="365760" lvl="1" indent="0">
              <a:lnSpc>
                <a:spcPct val="90000"/>
              </a:lnSpc>
              <a:buNone/>
            </a:pPr>
            <a:r>
              <a:rPr lang="ru-RU" b="1" dirty="0" smtClean="0">
                <a:solidFill>
                  <a:srgbClr val="0070C0"/>
                </a:solidFill>
                <a:effectLst/>
                <a:latin typeface="Arial" charset="0"/>
              </a:rPr>
              <a:t>Достижение поставленной цели зависит от выполнения следующих задач</a:t>
            </a:r>
            <a:r>
              <a:rPr lang="en-US" b="1" dirty="0" smtClean="0">
                <a:solidFill>
                  <a:srgbClr val="0070C0"/>
                </a:solidFill>
                <a:effectLst/>
                <a:latin typeface="Arial" charset="0"/>
              </a:rPr>
              <a:t>:</a:t>
            </a:r>
            <a:endParaRPr lang="ru-RU" b="1" dirty="0" smtClean="0">
              <a:solidFill>
                <a:srgbClr val="0070C0"/>
              </a:solidFill>
              <a:effectLst/>
              <a:latin typeface="Arial" charset="0"/>
            </a:endParaRPr>
          </a:p>
          <a:p>
            <a:pPr lvl="1">
              <a:lnSpc>
                <a:spcPct val="90000"/>
              </a:lnSpc>
            </a:pPr>
            <a:endParaRPr lang="ru-RU" b="1" dirty="0" smtClean="0">
              <a:solidFill>
                <a:srgbClr val="0070C0"/>
              </a:solidFill>
              <a:effectLst/>
              <a:latin typeface="Arial" charset="0"/>
            </a:endParaRPr>
          </a:p>
          <a:p>
            <a:pPr marL="365760" lvl="1" indent="0">
              <a:lnSpc>
                <a:spcPct val="90000"/>
              </a:lnSpc>
              <a:buNone/>
            </a:pPr>
            <a:r>
              <a:rPr lang="ru-RU" b="1" dirty="0" smtClean="0">
                <a:solidFill>
                  <a:srgbClr val="0070C0"/>
                </a:solidFill>
                <a:effectLst/>
                <a:latin typeface="Arial" charset="0"/>
              </a:rPr>
              <a:t>получение степени размола зерна на частицы в диапазоне 300 мкм  - 500 мкм;</a:t>
            </a:r>
            <a:endParaRPr lang="en-US" b="1" dirty="0" smtClean="0">
              <a:solidFill>
                <a:srgbClr val="0070C0"/>
              </a:solidFill>
              <a:effectLst/>
              <a:latin typeface="Arial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ru-RU" b="1" dirty="0" smtClean="0">
              <a:solidFill>
                <a:srgbClr val="0070C0"/>
              </a:solidFill>
              <a:effectLst/>
              <a:latin typeface="Arial" charset="0"/>
            </a:endParaRPr>
          </a:p>
          <a:p>
            <a:pPr marL="365760" lvl="1" indent="0">
              <a:lnSpc>
                <a:spcPct val="90000"/>
              </a:lnSpc>
              <a:buNone/>
            </a:pPr>
            <a:r>
              <a:rPr lang="ru-RU" b="1" dirty="0" smtClean="0">
                <a:solidFill>
                  <a:srgbClr val="0070C0"/>
                </a:solidFill>
                <a:effectLst/>
                <a:latin typeface="Arial" charset="0"/>
              </a:rPr>
              <a:t> получение мелкодисперсной гомогенной смеси  при гидромодуле 1: 1,5;</a:t>
            </a:r>
            <a:r>
              <a:rPr lang="ru-RU" dirty="0" smtClean="0">
                <a:solidFill>
                  <a:srgbClr val="0070C0"/>
                </a:solidFill>
                <a:effectLst/>
                <a:latin typeface="Arial" charset="0"/>
              </a:rPr>
              <a:t> </a:t>
            </a:r>
            <a:endParaRPr lang="ru-RU" b="1" dirty="0" smtClean="0">
              <a:solidFill>
                <a:srgbClr val="0070C0"/>
              </a:solidFill>
              <a:effectLst/>
              <a:latin typeface="Arial" charset="0"/>
            </a:endParaRPr>
          </a:p>
          <a:p>
            <a:pPr lvl="1">
              <a:lnSpc>
                <a:spcPct val="90000"/>
              </a:lnSpc>
            </a:pPr>
            <a:endParaRPr lang="ru-RU" b="1" dirty="0" smtClean="0">
              <a:solidFill>
                <a:srgbClr val="0070C0"/>
              </a:solidFill>
              <a:effectLst/>
              <a:latin typeface="Arial" charset="0"/>
            </a:endParaRPr>
          </a:p>
          <a:p>
            <a:pPr marL="365760" lvl="1" indent="0">
              <a:lnSpc>
                <a:spcPct val="90000"/>
              </a:lnSpc>
              <a:buNone/>
            </a:pPr>
            <a:r>
              <a:rPr lang="ru-RU" b="1" dirty="0" smtClean="0">
                <a:solidFill>
                  <a:srgbClr val="0070C0"/>
                </a:solidFill>
                <a:effectLst/>
                <a:latin typeface="Arial" charset="0"/>
              </a:rPr>
              <a:t>недопущение потерь витаминов и минеральных веществ в процессе обработки сырья ;</a:t>
            </a:r>
            <a:r>
              <a:rPr lang="ru-RU" dirty="0" smtClean="0">
                <a:solidFill>
                  <a:srgbClr val="0070C0"/>
                </a:solidFill>
                <a:effectLst/>
                <a:latin typeface="Arial" charset="0"/>
              </a:rPr>
              <a:t> </a:t>
            </a:r>
          </a:p>
          <a:p>
            <a:pPr lvl="1">
              <a:lnSpc>
                <a:spcPct val="90000"/>
              </a:lnSpc>
            </a:pPr>
            <a:endParaRPr lang="ru-RU" b="1" dirty="0" smtClean="0">
              <a:solidFill>
                <a:srgbClr val="0070C0"/>
              </a:solidFill>
              <a:effectLst/>
              <a:latin typeface="Arial" charset="0"/>
            </a:endParaRPr>
          </a:p>
          <a:p>
            <a:pPr marL="365760" lvl="1" indent="0">
              <a:lnSpc>
                <a:spcPct val="90000"/>
              </a:lnSpc>
              <a:buNone/>
            </a:pPr>
            <a:r>
              <a:rPr lang="ru-RU" b="1" dirty="0" smtClean="0">
                <a:solidFill>
                  <a:srgbClr val="0070C0"/>
                </a:solidFill>
                <a:effectLst/>
                <a:latin typeface="Arial" charset="0"/>
              </a:rPr>
              <a:t>обеспечение высокой производительности по сырью;</a:t>
            </a:r>
            <a:r>
              <a:rPr lang="ru-RU" dirty="0" smtClean="0">
                <a:solidFill>
                  <a:srgbClr val="0070C0"/>
                </a:solidFill>
                <a:effectLst/>
                <a:latin typeface="Arial" charset="0"/>
              </a:rPr>
              <a:t> </a:t>
            </a:r>
            <a:endParaRPr lang="en-US" b="1" dirty="0" smtClean="0">
              <a:solidFill>
                <a:srgbClr val="0070C0"/>
              </a:solidFill>
              <a:effectLst/>
              <a:latin typeface="Arial" charset="0"/>
            </a:endParaRPr>
          </a:p>
          <a:p>
            <a:pPr marL="365760" lvl="1" indent="0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70C0"/>
                </a:solidFill>
                <a:effectLst/>
                <a:latin typeface="Arial" charset="0"/>
              </a:rPr>
              <a:t>c</a:t>
            </a:r>
            <a:r>
              <a:rPr lang="ru-RU" b="1" dirty="0" err="1" smtClean="0">
                <a:solidFill>
                  <a:srgbClr val="0070C0"/>
                </a:solidFill>
                <a:effectLst/>
                <a:latin typeface="Arial" charset="0"/>
              </a:rPr>
              <a:t>нижение</a:t>
            </a:r>
            <a:r>
              <a:rPr lang="ru-RU" b="1" dirty="0" smtClean="0">
                <a:solidFill>
                  <a:srgbClr val="0070C0"/>
                </a:solidFill>
                <a:effectLst/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effectLst/>
                <a:latin typeface="Arial" charset="0"/>
              </a:rPr>
              <a:t>энергозатрат</a:t>
            </a:r>
            <a:r>
              <a:rPr lang="ru-RU" b="1" dirty="0" smtClean="0">
                <a:solidFill>
                  <a:srgbClr val="0070C0"/>
                </a:solidFill>
                <a:effectLst/>
                <a:latin typeface="Arial" charset="0"/>
              </a:rPr>
              <a:t> на производство единицы продукции.</a:t>
            </a:r>
            <a:r>
              <a:rPr lang="ru-RU" dirty="0" smtClean="0">
                <a:solidFill>
                  <a:srgbClr val="0070C0"/>
                </a:solidFill>
                <a:effectLst/>
                <a:latin typeface="Arial Unicode MS" pitchFamily="34" charset="-128"/>
              </a:rPr>
              <a:t> </a:t>
            </a:r>
            <a:endParaRPr lang="ru-RU" b="1" dirty="0" smtClean="0">
              <a:solidFill>
                <a:srgbClr val="0070C0"/>
              </a:solidFill>
              <a:effectLst/>
              <a:latin typeface="Arial Unicode MS" pitchFamily="34" charset="-128"/>
            </a:endParaRPr>
          </a:p>
          <a:p>
            <a:pPr lvl="1">
              <a:lnSpc>
                <a:spcPct val="90000"/>
              </a:lnSpc>
            </a:pPr>
            <a:endParaRPr lang="en-US" sz="3200" b="1" dirty="0" smtClean="0">
              <a:effectLst/>
              <a:latin typeface="Arial Unicode MS" pitchFamily="34" charset="-128"/>
            </a:endParaRPr>
          </a:p>
          <a:p>
            <a:pPr marL="0" indent="539750">
              <a:lnSpc>
                <a:spcPct val="90000"/>
              </a:lnSpc>
              <a:buFont typeface="Wingdings" pitchFamily="2" charset="2"/>
              <a:buNone/>
            </a:pPr>
            <a:endParaRPr lang="ru-RU" dirty="0" smtClean="0">
              <a:effectLst/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702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4" descr="график зерно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4191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" descr="график зерноовощ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62200"/>
            <a:ext cx="4114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974725" y="265113"/>
            <a:ext cx="771207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Круговая диаграмма </a:t>
            </a:r>
          </a:p>
          <a:p>
            <a:pPr algn="ctr"/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процентного соотношения компонентов исходного сырья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800600" y="1712913"/>
            <a:ext cx="411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/>
              <a:t>Зерноовощная смесь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288925" y="1712913"/>
            <a:ext cx="4206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uk-UA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381000" y="1712913"/>
            <a:ext cx="411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/>
              <a:t> Зерносмесь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365125" y="6208713"/>
            <a:ext cx="4054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600"/>
              <a:t>Гидромодуль</a:t>
            </a:r>
            <a:r>
              <a:rPr lang="ru-RU"/>
              <a:t> 1</a:t>
            </a:r>
            <a:r>
              <a:rPr lang="en-US"/>
              <a:t>:</a:t>
            </a:r>
            <a:r>
              <a:rPr lang="ru-RU"/>
              <a:t>1</a:t>
            </a:r>
            <a:r>
              <a:rPr lang="en-US"/>
              <a:t>,</a:t>
            </a:r>
            <a:r>
              <a:rPr lang="ru-RU"/>
              <a:t>5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4800600" y="6132513"/>
            <a:ext cx="411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600"/>
              <a:t>Гидромодуль</a:t>
            </a:r>
            <a:r>
              <a:rPr lang="ru-RU"/>
              <a:t> 1</a:t>
            </a:r>
            <a:r>
              <a:rPr lang="en-US"/>
              <a:t>:</a:t>
            </a:r>
            <a:r>
              <a:rPr lang="ru-RU"/>
              <a:t>1</a:t>
            </a:r>
            <a:r>
              <a:rPr lang="en-US"/>
              <a:t>,</a:t>
            </a:r>
            <a:r>
              <a:rPr lang="ru-RU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8810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07" y="1340768"/>
            <a:ext cx="5688012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11"/>
          <p:cNvSpPr txBox="1">
            <a:spLocks noChangeArrowheads="1"/>
          </p:cNvSpPr>
          <p:nvPr/>
        </p:nvSpPr>
        <p:spPr bwMode="auto">
          <a:xfrm>
            <a:off x="6156325" y="1773238"/>
            <a:ext cx="2808288" cy="325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dirty="0">
                <a:solidFill>
                  <a:srgbClr val="002060"/>
                </a:solidFill>
                <a:latin typeface="Tahoma" pitchFamily="34" charset="0"/>
              </a:rPr>
              <a:t>1 - ротор,</a:t>
            </a:r>
          </a:p>
          <a:p>
            <a:pPr eaLnBrk="1" hangingPunct="1">
              <a:spcBef>
                <a:spcPct val="50000"/>
              </a:spcBef>
            </a:pPr>
            <a:r>
              <a:rPr lang="uk-UA" dirty="0">
                <a:solidFill>
                  <a:srgbClr val="002060"/>
                </a:solidFill>
                <a:latin typeface="Tahoma" pitchFamily="34" charset="0"/>
              </a:rPr>
              <a:t>2 - </a:t>
            </a:r>
            <a:r>
              <a:rPr lang="uk-UA" dirty="0" err="1" smtClean="0">
                <a:solidFill>
                  <a:srgbClr val="002060"/>
                </a:solidFill>
                <a:latin typeface="Tahoma" pitchFamily="34" charset="0"/>
              </a:rPr>
              <a:t>каналы</a:t>
            </a:r>
            <a:r>
              <a:rPr lang="uk-UA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uk-UA" dirty="0">
                <a:solidFill>
                  <a:srgbClr val="002060"/>
                </a:solidFill>
                <a:latin typeface="Tahoma" pitchFamily="34" charset="0"/>
              </a:rPr>
              <a:t>ротора, </a:t>
            </a:r>
          </a:p>
          <a:p>
            <a:pPr eaLnBrk="1" hangingPunct="1">
              <a:spcBef>
                <a:spcPct val="50000"/>
              </a:spcBef>
            </a:pPr>
            <a:r>
              <a:rPr lang="uk-UA" dirty="0">
                <a:solidFill>
                  <a:srgbClr val="002060"/>
                </a:solidFill>
                <a:latin typeface="Tahoma" pitchFamily="34" charset="0"/>
              </a:rPr>
              <a:t>3 - статор, </a:t>
            </a:r>
          </a:p>
          <a:p>
            <a:pPr eaLnBrk="1" hangingPunct="1">
              <a:spcBef>
                <a:spcPct val="50000"/>
              </a:spcBef>
            </a:pPr>
            <a:r>
              <a:rPr lang="uk-UA" dirty="0">
                <a:solidFill>
                  <a:srgbClr val="002060"/>
                </a:solidFill>
                <a:latin typeface="Tahoma" pitchFamily="34" charset="0"/>
              </a:rPr>
              <a:t>4 - </a:t>
            </a:r>
            <a:r>
              <a:rPr lang="uk-UA" dirty="0" err="1" smtClean="0">
                <a:solidFill>
                  <a:srgbClr val="002060"/>
                </a:solidFill>
                <a:latin typeface="Tahoma" pitchFamily="34" charset="0"/>
              </a:rPr>
              <a:t>каналы</a:t>
            </a:r>
            <a:r>
              <a:rPr lang="uk-UA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uk-UA" dirty="0">
                <a:solidFill>
                  <a:srgbClr val="002060"/>
                </a:solidFill>
                <a:latin typeface="Tahoma" pitchFamily="34" charset="0"/>
              </a:rPr>
              <a:t>статора;</a:t>
            </a:r>
          </a:p>
          <a:p>
            <a:pPr eaLnBrk="1" hangingPunct="1">
              <a:spcBef>
                <a:spcPct val="50000"/>
              </a:spcBef>
            </a:pPr>
            <a:r>
              <a:rPr lang="uk-UA" dirty="0">
                <a:solidFill>
                  <a:srgbClr val="002060"/>
                </a:solidFill>
                <a:latin typeface="Tahoma" pitchFamily="34" charset="0"/>
              </a:rPr>
              <a:t>5 - корпус, </a:t>
            </a:r>
          </a:p>
          <a:p>
            <a:pPr eaLnBrk="1" hangingPunct="1">
              <a:spcBef>
                <a:spcPct val="50000"/>
              </a:spcBef>
            </a:pPr>
            <a:r>
              <a:rPr lang="uk-UA" dirty="0">
                <a:solidFill>
                  <a:srgbClr val="002060"/>
                </a:solidFill>
                <a:latin typeface="Tahoma" pitchFamily="34" charset="0"/>
              </a:rPr>
              <a:t>6 - </a:t>
            </a:r>
            <a:r>
              <a:rPr lang="uk-UA" dirty="0" err="1" smtClean="0">
                <a:solidFill>
                  <a:srgbClr val="002060"/>
                </a:solidFill>
                <a:latin typeface="Tahoma" pitchFamily="34" charset="0"/>
              </a:rPr>
              <a:t>крышка</a:t>
            </a:r>
            <a:r>
              <a:rPr lang="uk-UA" dirty="0">
                <a:solidFill>
                  <a:srgbClr val="002060"/>
                </a:solidFill>
                <a:latin typeface="Tahoma" pitchFamily="34" charset="0"/>
              </a:rPr>
              <a:t>, </a:t>
            </a:r>
          </a:p>
          <a:p>
            <a:pPr eaLnBrk="1" hangingPunct="1">
              <a:spcBef>
                <a:spcPct val="50000"/>
              </a:spcBef>
            </a:pPr>
            <a:r>
              <a:rPr lang="uk-UA" dirty="0">
                <a:solidFill>
                  <a:srgbClr val="002060"/>
                </a:solidFill>
                <a:latin typeface="Tahoma" pitchFamily="34" charset="0"/>
              </a:rPr>
              <a:t>7 - </a:t>
            </a:r>
            <a:r>
              <a:rPr lang="uk-UA" dirty="0" err="1" smtClean="0">
                <a:solidFill>
                  <a:srgbClr val="002060"/>
                </a:solidFill>
                <a:latin typeface="Tahoma" pitchFamily="34" charset="0"/>
              </a:rPr>
              <a:t>входной</a:t>
            </a:r>
            <a:r>
              <a:rPr lang="uk-UA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uk-UA" dirty="0">
                <a:solidFill>
                  <a:srgbClr val="002060"/>
                </a:solidFill>
                <a:latin typeface="Tahoma" pitchFamily="34" charset="0"/>
              </a:rPr>
              <a:t>патрубок;</a:t>
            </a:r>
          </a:p>
          <a:p>
            <a:pPr eaLnBrk="1" hangingPunct="1">
              <a:spcBef>
                <a:spcPct val="50000"/>
              </a:spcBef>
            </a:pPr>
            <a:r>
              <a:rPr lang="uk-UA" dirty="0">
                <a:solidFill>
                  <a:srgbClr val="002060"/>
                </a:solidFill>
                <a:latin typeface="Tahoma" pitchFamily="34" charset="0"/>
              </a:rPr>
              <a:t>8 - </a:t>
            </a:r>
            <a:r>
              <a:rPr lang="uk-UA" dirty="0" err="1" smtClean="0">
                <a:solidFill>
                  <a:srgbClr val="002060"/>
                </a:solidFill>
                <a:latin typeface="Tahoma" pitchFamily="34" charset="0"/>
              </a:rPr>
              <a:t>выходной</a:t>
            </a:r>
            <a:r>
              <a:rPr lang="uk-UA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uk-UA" dirty="0">
                <a:solidFill>
                  <a:srgbClr val="002060"/>
                </a:solidFill>
                <a:latin typeface="Tahoma" pitchFamily="34" charset="0"/>
              </a:rPr>
              <a:t>патрубок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99592" y="450250"/>
            <a:ext cx="7489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sz="28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Схема </a:t>
            </a:r>
            <a:r>
              <a:rPr lang="uk-UA" sz="2800" dirty="0" err="1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роторного-пульсационного</a:t>
            </a:r>
            <a:r>
              <a:rPr lang="uk-UA" sz="28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uk-UA" sz="2800" dirty="0" err="1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аппарата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949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323850" y="60313"/>
            <a:ext cx="8640638" cy="686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536575" algn="ctr"/>
            <a:r>
              <a:rPr lang="ru-RU" sz="2800" b="1" dirty="0" smtClean="0">
                <a:solidFill>
                  <a:srgbClr val="FF0000"/>
                </a:solidFill>
              </a:rPr>
              <a:t>Роторно-пульсационный аппарат (РПА) используются для обработки таких систем как «жидкость-жидкость», «жидкость - твердое тело» и «газ - жидкость» за счет широкого спектра факторов влияния:</a:t>
            </a:r>
            <a:endParaRPr lang="ru-RU" sz="2500" b="1" dirty="0" smtClean="0">
              <a:solidFill>
                <a:srgbClr val="7030A0"/>
              </a:solidFill>
            </a:endParaRPr>
          </a:p>
          <a:p>
            <a:pPr indent="536575">
              <a:buFontTx/>
              <a:buAutoNum type="arabicPeriod"/>
            </a:pPr>
            <a:r>
              <a:rPr lang="ru-RU" sz="2500" b="1" dirty="0" smtClean="0">
                <a:solidFill>
                  <a:srgbClr val="7030A0"/>
                </a:solidFill>
              </a:rPr>
              <a:t>Механическое воздействие на частички гетерогенной среды, которая состоит в ударных, срезающих и стирающих нагрузках и контактах с рабочими частями РПА;</a:t>
            </a:r>
          </a:p>
          <a:p>
            <a:pPr indent="536575">
              <a:buFontTx/>
              <a:buAutoNum type="arabicPeriod"/>
            </a:pPr>
            <a:r>
              <a:rPr lang="ru-RU" sz="2500" b="1" dirty="0" smtClean="0">
                <a:solidFill>
                  <a:srgbClr val="7030A0"/>
                </a:solidFill>
              </a:rPr>
              <a:t>Гидродинамическое влияние, которое проявляется в больших касательных напряжениях в жидкости, развитой турбулентности, пульсациях давления и скорости потока жидкости;</a:t>
            </a:r>
          </a:p>
          <a:p>
            <a:pPr indent="536575">
              <a:buFontTx/>
              <a:buAutoNum type="arabicPeriod"/>
            </a:pPr>
            <a:r>
              <a:rPr lang="ru-RU" sz="2500" b="1" dirty="0" smtClean="0">
                <a:solidFill>
                  <a:srgbClr val="7030A0"/>
                </a:solidFill>
              </a:rPr>
              <a:t> Гидроакустическое влияние на жидкость осуществляется за счет мелкомасштабных пульсаций давления, интенсивной кавитации, ударных волн и нелинейных акустических эффектов.</a:t>
            </a:r>
            <a:endParaRPr lang="ru-RU" sz="25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929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2"/>
          <p:cNvGrpSpPr>
            <a:grpSpLocks/>
          </p:cNvGrpSpPr>
          <p:nvPr/>
        </p:nvGrpSpPr>
        <p:grpSpPr bwMode="auto">
          <a:xfrm>
            <a:off x="1691469" y="1412875"/>
            <a:ext cx="5977744" cy="4537075"/>
            <a:chOff x="1016" y="2214"/>
            <a:chExt cx="8965" cy="5130"/>
          </a:xfrm>
        </p:grpSpPr>
        <p:sp>
          <p:nvSpPr>
            <p:cNvPr id="8196" name="Line 23"/>
            <p:cNvSpPr>
              <a:spLocks noChangeShapeType="1"/>
            </p:cNvSpPr>
            <p:nvPr/>
          </p:nvSpPr>
          <p:spPr bwMode="auto">
            <a:xfrm>
              <a:off x="8541" y="3114"/>
              <a:ext cx="0" cy="16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7" name="Line 24"/>
            <p:cNvSpPr>
              <a:spLocks noChangeShapeType="1"/>
            </p:cNvSpPr>
            <p:nvPr/>
          </p:nvSpPr>
          <p:spPr bwMode="auto">
            <a:xfrm>
              <a:off x="5301" y="2574"/>
              <a:ext cx="0" cy="46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8" name="Line 25"/>
            <p:cNvSpPr>
              <a:spLocks noChangeShapeType="1"/>
            </p:cNvSpPr>
            <p:nvPr/>
          </p:nvSpPr>
          <p:spPr bwMode="auto">
            <a:xfrm>
              <a:off x="2241" y="3114"/>
              <a:ext cx="0" cy="41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9" name="Text Box 26"/>
            <p:cNvSpPr txBox="1">
              <a:spLocks noChangeArrowheads="1"/>
            </p:cNvSpPr>
            <p:nvPr/>
          </p:nvSpPr>
          <p:spPr bwMode="auto">
            <a:xfrm>
              <a:off x="3327" y="2214"/>
              <a:ext cx="3781" cy="45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uk-UA" sz="1200" b="1" dirty="0" smtClean="0">
                  <a:solidFill>
                    <a:srgbClr val="C00000"/>
                  </a:solidFill>
                  <a:latin typeface="Times New Roman" pitchFamily="18" charset="0"/>
                </a:rPr>
                <a:t>ПРОЦЕССЫ РЕАЛИЗОВАННЫЕ </a:t>
              </a:r>
              <a:r>
                <a:rPr lang="uk-UA" sz="1200" b="1" dirty="0">
                  <a:solidFill>
                    <a:srgbClr val="C00000"/>
                  </a:solidFill>
                  <a:latin typeface="Times New Roman" pitchFamily="18" charset="0"/>
                </a:rPr>
                <a:t>В </a:t>
              </a:r>
              <a:r>
                <a:rPr lang="uk-UA" sz="1200" b="1" dirty="0" smtClean="0">
                  <a:solidFill>
                    <a:srgbClr val="C00000"/>
                  </a:solidFill>
                  <a:latin typeface="Times New Roman" pitchFamily="18" charset="0"/>
                </a:rPr>
                <a:t>РПА</a:t>
              </a:r>
              <a:endParaRPr lang="ru-RU" b="1" dirty="0">
                <a:solidFill>
                  <a:srgbClr val="C00000"/>
                </a:solidFill>
                <a:latin typeface="Tahoma" pitchFamily="34" charset="0"/>
              </a:endParaRPr>
            </a:p>
          </p:txBody>
        </p:sp>
        <p:sp>
          <p:nvSpPr>
            <p:cNvPr id="8200" name="Text Box 27"/>
            <p:cNvSpPr txBox="1">
              <a:spLocks noChangeArrowheads="1"/>
            </p:cNvSpPr>
            <p:nvPr/>
          </p:nvSpPr>
          <p:spPr bwMode="auto">
            <a:xfrm>
              <a:off x="1016" y="3474"/>
              <a:ext cx="3132" cy="45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uk-UA" sz="1200" b="1" dirty="0" smtClean="0">
                  <a:solidFill>
                    <a:srgbClr val="7030A0"/>
                  </a:solidFill>
                  <a:latin typeface="Times New Roman" pitchFamily="18" charset="0"/>
                </a:rPr>
                <a:t>ГИДРОМЕХАНИЧЕСКИ</a:t>
              </a:r>
              <a:r>
                <a:rPr lang="uk-UA" sz="1200" b="1" dirty="0" smtClean="0">
                  <a:solidFill>
                    <a:srgbClr val="000000"/>
                  </a:solidFill>
                  <a:latin typeface="Times New Roman" pitchFamily="18" charset="0"/>
                </a:rPr>
                <a:t>Е</a:t>
              </a:r>
              <a:endParaRPr lang="ru-RU" b="1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8201" name="Text Box 28"/>
            <p:cNvSpPr txBox="1">
              <a:spLocks noChangeArrowheads="1"/>
            </p:cNvSpPr>
            <p:nvPr/>
          </p:nvSpPr>
          <p:spPr bwMode="auto">
            <a:xfrm>
              <a:off x="1341" y="5274"/>
              <a:ext cx="2520" cy="45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uk-UA" sz="1200" b="1" dirty="0">
                  <a:solidFill>
                    <a:srgbClr val="000000"/>
                  </a:solidFill>
                  <a:latin typeface="Times New Roman" pitchFamily="18" charset="0"/>
                </a:rPr>
                <a:t>Э</a:t>
              </a:r>
              <a:r>
                <a:rPr lang="uk-UA" sz="1200" b="1" dirty="0" smtClean="0">
                  <a:solidFill>
                    <a:srgbClr val="000000"/>
                  </a:solidFill>
                  <a:latin typeface="Times New Roman" pitchFamily="18" charset="0"/>
                </a:rPr>
                <a:t>МУЛЬГИРОВАНИЕ</a:t>
              </a:r>
              <a:endParaRPr lang="ru-RU" b="1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8202" name="Text Box 29"/>
            <p:cNvSpPr txBox="1">
              <a:spLocks noChangeArrowheads="1"/>
            </p:cNvSpPr>
            <p:nvPr/>
          </p:nvSpPr>
          <p:spPr bwMode="auto">
            <a:xfrm>
              <a:off x="1341" y="5994"/>
              <a:ext cx="2340" cy="45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uk-UA" sz="1200" b="1" dirty="0" smtClean="0">
                  <a:solidFill>
                    <a:srgbClr val="000000"/>
                  </a:solidFill>
                  <a:latin typeface="Times New Roman" pitchFamily="18" charset="0"/>
                </a:rPr>
                <a:t>ГОМОГЕНИЗАЦИЯ</a:t>
              </a:r>
              <a:endParaRPr lang="ru-RU" b="1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8203" name="Text Box 30"/>
            <p:cNvSpPr txBox="1">
              <a:spLocks noChangeArrowheads="1"/>
            </p:cNvSpPr>
            <p:nvPr/>
          </p:nvSpPr>
          <p:spPr bwMode="auto">
            <a:xfrm>
              <a:off x="1341" y="4374"/>
              <a:ext cx="2700" cy="45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uk-UA" sz="1200" b="1" dirty="0" smtClean="0">
                  <a:solidFill>
                    <a:srgbClr val="000000"/>
                  </a:solidFill>
                  <a:latin typeface="Times New Roman" pitchFamily="18" charset="0"/>
                </a:rPr>
                <a:t>ДИСПЕРГИРОВАНИ</a:t>
              </a:r>
              <a:r>
                <a:rPr lang="uk-UA" sz="1200" dirty="0" smtClean="0">
                  <a:solidFill>
                    <a:srgbClr val="000000"/>
                  </a:solidFill>
                  <a:latin typeface="Times New Roman" pitchFamily="18" charset="0"/>
                </a:rPr>
                <a:t>Е</a:t>
              </a:r>
              <a:endParaRPr lang="ru-RU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8204" name="Text Box 31"/>
            <p:cNvSpPr txBox="1">
              <a:spLocks noChangeArrowheads="1"/>
            </p:cNvSpPr>
            <p:nvPr/>
          </p:nvSpPr>
          <p:spPr bwMode="auto">
            <a:xfrm>
              <a:off x="1341" y="6894"/>
              <a:ext cx="2700" cy="45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uk-UA" sz="1200" b="1" dirty="0" smtClean="0">
                  <a:solidFill>
                    <a:srgbClr val="000000"/>
                  </a:solidFill>
                  <a:latin typeface="Times New Roman" pitchFamily="18" charset="0"/>
                </a:rPr>
                <a:t>ПЕНООБРАЗОВАНИЕ</a:t>
              </a:r>
              <a:endParaRPr lang="ru-RU" b="1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8205" name="Text Box 32"/>
            <p:cNvSpPr txBox="1">
              <a:spLocks noChangeArrowheads="1"/>
            </p:cNvSpPr>
            <p:nvPr/>
          </p:nvSpPr>
          <p:spPr bwMode="auto">
            <a:xfrm>
              <a:off x="4401" y="3474"/>
              <a:ext cx="2701" cy="45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uk-UA" sz="1200" b="1" dirty="0" smtClean="0">
                  <a:solidFill>
                    <a:srgbClr val="7030A0"/>
                  </a:solidFill>
                  <a:latin typeface="Times New Roman" pitchFamily="18" charset="0"/>
                </a:rPr>
                <a:t>МАССООБМЕННЫЕ</a:t>
              </a:r>
              <a:endParaRPr lang="ru-RU" b="1" dirty="0">
                <a:solidFill>
                  <a:srgbClr val="7030A0"/>
                </a:solidFill>
                <a:latin typeface="Tahoma" pitchFamily="34" charset="0"/>
              </a:endParaRPr>
            </a:p>
          </p:txBody>
        </p:sp>
        <p:sp>
          <p:nvSpPr>
            <p:cNvPr id="8206" name="Text Box 33"/>
            <p:cNvSpPr txBox="1">
              <a:spLocks noChangeArrowheads="1"/>
            </p:cNvSpPr>
            <p:nvPr/>
          </p:nvSpPr>
          <p:spPr bwMode="auto">
            <a:xfrm>
              <a:off x="7767" y="3474"/>
              <a:ext cx="1727" cy="45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uk-UA" sz="1200" b="1" dirty="0" smtClean="0">
                  <a:solidFill>
                    <a:srgbClr val="7030A0"/>
                  </a:solidFill>
                  <a:latin typeface="Times New Roman" pitchFamily="18" charset="0"/>
                </a:rPr>
                <a:t>ТЕПЛОВЫЕ</a:t>
              </a:r>
              <a:endParaRPr lang="ru-RU" b="1" dirty="0">
                <a:solidFill>
                  <a:srgbClr val="7030A0"/>
                </a:solidFill>
                <a:latin typeface="Tahoma" pitchFamily="34" charset="0"/>
              </a:endParaRPr>
            </a:p>
          </p:txBody>
        </p:sp>
        <p:sp>
          <p:nvSpPr>
            <p:cNvPr id="8207" name="Text Box 34"/>
            <p:cNvSpPr txBox="1">
              <a:spLocks noChangeArrowheads="1"/>
            </p:cNvSpPr>
            <p:nvPr/>
          </p:nvSpPr>
          <p:spPr bwMode="auto">
            <a:xfrm>
              <a:off x="4401" y="4374"/>
              <a:ext cx="2340" cy="45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uk-UA" sz="1200" b="1" dirty="0" smtClean="0">
                  <a:solidFill>
                    <a:srgbClr val="000000"/>
                  </a:solidFill>
                  <a:latin typeface="Times New Roman" pitchFamily="18" charset="0"/>
                </a:rPr>
                <a:t>РАСТВОРЕНИЕ</a:t>
              </a:r>
              <a:endParaRPr lang="ru-RU" b="1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8208" name="Text Box 35"/>
            <p:cNvSpPr txBox="1">
              <a:spLocks noChangeArrowheads="1"/>
            </p:cNvSpPr>
            <p:nvPr/>
          </p:nvSpPr>
          <p:spPr bwMode="auto">
            <a:xfrm>
              <a:off x="7280" y="4378"/>
              <a:ext cx="2701" cy="45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uk-UA" sz="1200" b="1" dirty="0" smtClean="0">
                  <a:solidFill>
                    <a:srgbClr val="000000"/>
                  </a:solidFill>
                  <a:latin typeface="Times New Roman" pitchFamily="18" charset="0"/>
                </a:rPr>
                <a:t>НАГРЕВ ЖИДКОСТИ</a:t>
              </a:r>
              <a:endParaRPr lang="ru-RU" b="1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8209" name="Text Box 36"/>
            <p:cNvSpPr txBox="1">
              <a:spLocks noChangeArrowheads="1"/>
            </p:cNvSpPr>
            <p:nvPr/>
          </p:nvSpPr>
          <p:spPr bwMode="auto">
            <a:xfrm>
              <a:off x="4581" y="5274"/>
              <a:ext cx="1800" cy="45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uk-UA" sz="1200" b="1" dirty="0" smtClean="0">
                  <a:solidFill>
                    <a:srgbClr val="000000"/>
                  </a:solidFill>
                  <a:latin typeface="Times New Roman" pitchFamily="18" charset="0"/>
                </a:rPr>
                <a:t>АБСОРБЦИЯ</a:t>
              </a:r>
              <a:endParaRPr lang="ru-RU" b="1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8210" name="Text Box 37"/>
            <p:cNvSpPr txBox="1">
              <a:spLocks noChangeArrowheads="1"/>
            </p:cNvSpPr>
            <p:nvPr/>
          </p:nvSpPr>
          <p:spPr bwMode="auto">
            <a:xfrm>
              <a:off x="4401" y="6174"/>
              <a:ext cx="2701" cy="45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uk-UA" sz="1200" b="1" dirty="0" smtClean="0">
                  <a:solidFill>
                    <a:srgbClr val="000000"/>
                  </a:solidFill>
                  <a:latin typeface="Times New Roman" pitchFamily="18" charset="0"/>
                </a:rPr>
                <a:t>ЭКСТРАГИРОВАНИ</a:t>
              </a:r>
              <a:r>
                <a:rPr lang="uk-UA" sz="1200" dirty="0" smtClean="0">
                  <a:solidFill>
                    <a:srgbClr val="000000"/>
                  </a:solidFill>
                  <a:latin typeface="Times New Roman" pitchFamily="18" charset="0"/>
                </a:rPr>
                <a:t>Е</a:t>
              </a:r>
              <a:endParaRPr lang="ru-RU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8211" name="Text Box 38"/>
            <p:cNvSpPr txBox="1">
              <a:spLocks noChangeArrowheads="1"/>
            </p:cNvSpPr>
            <p:nvPr/>
          </p:nvSpPr>
          <p:spPr bwMode="auto">
            <a:xfrm>
              <a:off x="4581" y="6894"/>
              <a:ext cx="2521" cy="45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uk-UA" sz="1200" b="1" dirty="0" smtClean="0">
                  <a:solidFill>
                    <a:srgbClr val="000000"/>
                  </a:solidFill>
                  <a:latin typeface="Times New Roman" pitchFamily="18" charset="0"/>
                </a:rPr>
                <a:t>РЕКТИФИКАЦИЯ</a:t>
              </a:r>
              <a:endParaRPr lang="ru-RU" b="1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8212" name="Line 39"/>
            <p:cNvSpPr>
              <a:spLocks noChangeShapeType="1"/>
            </p:cNvSpPr>
            <p:nvPr/>
          </p:nvSpPr>
          <p:spPr bwMode="auto">
            <a:xfrm>
              <a:off x="2241" y="3114"/>
              <a:ext cx="63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195" name="Rectangle 40"/>
          <p:cNvSpPr>
            <a:spLocks noChangeArrowheads="1"/>
          </p:cNvSpPr>
          <p:nvPr/>
        </p:nvSpPr>
        <p:spPr bwMode="auto">
          <a:xfrm>
            <a:off x="-934" y="532577"/>
            <a:ext cx="92191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uk-UA" sz="2000" dirty="0" smtClean="0"/>
              <a:t>КЛАССИФИКАЦИЯ ТЕХНОЛОГИЧЕСКИХ ПРОЦЕССОВ, РЕАЛИЗОВАННЫХ В РПА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3833176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345</TotalTime>
  <Words>946</Words>
  <Application>Microsoft Office PowerPoint</Application>
  <PresentationFormat>Экран (4:3)</PresentationFormat>
  <Paragraphs>128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Воздушный поток</vt:lpstr>
      <vt:lpstr>Microsoft Equation 3.0</vt:lpstr>
      <vt:lpstr>Equation.DSMT4</vt:lpstr>
      <vt:lpstr>      </vt:lpstr>
      <vt:lpstr> Актуальность работы:  </vt:lpstr>
      <vt:lpstr>Использование установок для приготовления кормов на свинофермах</vt:lpstr>
      <vt:lpstr> Приготовление кормов на фермах крупного рогатого скота , птицефермах и других фермах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Объемные гистограммы  зависимости гранулометрического состава смеси  от количества циклов обработки</vt:lpstr>
      <vt:lpstr>Графики  зависимости размера частиц от количества циклов обработки при разных скоростях сдвига потока </vt:lpstr>
      <vt:lpstr>Гистограммы  распределения частиц твердой фазы конечной пробы по среднеповерхностному размеру </vt:lpstr>
      <vt:lpstr>Таблица  биохимического состава в 100 граммах конечного продукта</vt:lpstr>
      <vt:lpstr>ВЫВОДЫ:</vt:lpstr>
      <vt:lpstr>БЛАГОДАРИМ  ЗА 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</dc:title>
  <dc:creator>Admin</dc:creator>
  <cp:lastModifiedBy>Admin</cp:lastModifiedBy>
  <cp:revision>24</cp:revision>
  <dcterms:created xsi:type="dcterms:W3CDTF">2013-10-10T13:58:45Z</dcterms:created>
  <dcterms:modified xsi:type="dcterms:W3CDTF">2013-10-11T11:30:49Z</dcterms:modified>
</cp:coreProperties>
</file>