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256" r:id="rId2"/>
    <p:sldId id="416" r:id="rId3"/>
    <p:sldId id="409" r:id="rId4"/>
    <p:sldId id="419" r:id="rId5"/>
    <p:sldId id="417" r:id="rId6"/>
    <p:sldId id="420" r:id="rId7"/>
    <p:sldId id="418" r:id="rId8"/>
    <p:sldId id="425" r:id="rId9"/>
    <p:sldId id="421" r:id="rId10"/>
    <p:sldId id="422" r:id="rId11"/>
    <p:sldId id="423" r:id="rId12"/>
    <p:sldId id="388" r:id="rId13"/>
    <p:sldId id="415" r:id="rId14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A010"/>
    <a:srgbClr val="FFFF66"/>
    <a:srgbClr val="FFFF99"/>
    <a:srgbClr val="FFFFCC"/>
    <a:srgbClr val="C45F32"/>
    <a:srgbClr val="CCFFCC"/>
    <a:srgbClr val="99CCFF"/>
    <a:srgbClr val="85CB55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2" autoAdjust="0"/>
    <p:restoredTop sz="88082" autoAdjust="0"/>
  </p:normalViewPr>
  <p:slideViewPr>
    <p:cSldViewPr snapToGrid="0">
      <p:cViewPr varScale="1">
        <p:scale>
          <a:sx n="81" d="100"/>
          <a:sy n="81" d="100"/>
        </p:scale>
        <p:origin x="-12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1E254C-EC8F-4DE0-AA4C-D567098AA31E}" type="doc">
      <dgm:prSet loTypeId="urn:microsoft.com/office/officeart/2005/8/layout/process4" loCatId="process" qsTypeId="urn:microsoft.com/office/officeart/2005/8/quickstyle/simple3" qsCatId="simple" csTypeId="urn:microsoft.com/office/officeart/2005/8/colors/accent4_4" csCatId="accent4" phldr="1"/>
      <dgm:spPr/>
    </dgm:pt>
    <dgm:pt modelId="{BFD7D9E4-3612-4C47-8694-4FD97C42CF91}">
      <dgm:prSet phldrT="[Text]" custT="1"/>
      <dgm:spPr/>
      <dgm:t>
        <a:bodyPr/>
        <a:lstStyle/>
        <a:p>
          <a:r>
            <a:rPr lang="ru-RU" sz="1400" b="1" smtClean="0"/>
            <a:t>Регистрация проекта</a:t>
          </a:r>
          <a:endParaRPr lang="de-AT" sz="1400" b="1" dirty="0"/>
        </a:p>
      </dgm:t>
    </dgm:pt>
    <dgm:pt modelId="{92CAFEC1-3598-4587-948C-C34E8EEE8FE2}" type="parTrans" cxnId="{0E06B81E-0409-43CE-871B-46CF30769467}">
      <dgm:prSet/>
      <dgm:spPr/>
      <dgm:t>
        <a:bodyPr/>
        <a:lstStyle/>
        <a:p>
          <a:endParaRPr lang="de-AT"/>
        </a:p>
      </dgm:t>
    </dgm:pt>
    <dgm:pt modelId="{F3547FCC-A25D-4BB0-A3E9-D48590D88610}" type="sibTrans" cxnId="{0E06B81E-0409-43CE-871B-46CF30769467}">
      <dgm:prSet/>
      <dgm:spPr/>
      <dgm:t>
        <a:bodyPr/>
        <a:lstStyle/>
        <a:p>
          <a:endParaRPr lang="de-AT"/>
        </a:p>
      </dgm:t>
    </dgm:pt>
    <dgm:pt modelId="{A25C70C7-5090-461D-892C-579B6AE7BA55}">
      <dgm:prSet phldrT="[Text]" custT="1"/>
      <dgm:spPr/>
      <dgm:t>
        <a:bodyPr/>
        <a:lstStyle/>
        <a:p>
          <a:r>
            <a:rPr lang="ru-RU" sz="1400" b="1" noProof="0" dirty="0" smtClean="0"/>
            <a:t>Выдача предварительного сертификата</a:t>
          </a:r>
          <a:endParaRPr lang="en-US" sz="1400" b="1" noProof="0" dirty="0" smtClean="0"/>
        </a:p>
        <a:p>
          <a:r>
            <a:rPr lang="en-US" sz="1400" b="1" noProof="0" dirty="0" smtClean="0"/>
            <a:t>(DGNB)</a:t>
          </a:r>
          <a:endParaRPr lang="en-US" sz="1400" b="1" noProof="0" dirty="0"/>
        </a:p>
      </dgm:t>
    </dgm:pt>
    <dgm:pt modelId="{D67FEBD7-D8A4-4B76-8558-ABB5B5938EB9}" type="parTrans" cxnId="{1BC06FDC-33C1-4974-899F-62E41275379E}">
      <dgm:prSet/>
      <dgm:spPr/>
      <dgm:t>
        <a:bodyPr/>
        <a:lstStyle/>
        <a:p>
          <a:endParaRPr lang="de-AT"/>
        </a:p>
      </dgm:t>
    </dgm:pt>
    <dgm:pt modelId="{B18A33F4-8A7D-4F65-9745-86AB4FD43FC5}" type="sibTrans" cxnId="{1BC06FDC-33C1-4974-899F-62E41275379E}">
      <dgm:prSet/>
      <dgm:spPr/>
      <dgm:t>
        <a:bodyPr/>
        <a:lstStyle/>
        <a:p>
          <a:endParaRPr lang="de-AT"/>
        </a:p>
      </dgm:t>
    </dgm:pt>
    <dgm:pt modelId="{53FA73B6-42CA-43EB-AC3E-986D8AA32F07}">
      <dgm:prSet phldrT="[Text]" custT="1"/>
      <dgm:spPr/>
      <dgm:t>
        <a:bodyPr/>
        <a:lstStyle/>
        <a:p>
          <a:r>
            <a:rPr lang="ru-RU" sz="1400" b="1" smtClean="0"/>
            <a:t>Сбор необходимых документов, анализ, сопровождение проекта </a:t>
          </a:r>
          <a:endParaRPr lang="de-AT" sz="1400" b="1" dirty="0"/>
        </a:p>
      </dgm:t>
    </dgm:pt>
    <dgm:pt modelId="{6EF0F6D9-E8E4-4E2E-8D6D-F1AC4EEE88B5}" type="parTrans" cxnId="{F1CD9D52-0F54-4932-A599-BEAC17D2AE30}">
      <dgm:prSet/>
      <dgm:spPr/>
      <dgm:t>
        <a:bodyPr/>
        <a:lstStyle/>
        <a:p>
          <a:endParaRPr lang="de-AT"/>
        </a:p>
      </dgm:t>
    </dgm:pt>
    <dgm:pt modelId="{C3BAEB1B-66E7-4262-85A8-C85B344EA82C}" type="sibTrans" cxnId="{F1CD9D52-0F54-4932-A599-BEAC17D2AE30}">
      <dgm:prSet/>
      <dgm:spPr/>
      <dgm:t>
        <a:bodyPr/>
        <a:lstStyle/>
        <a:p>
          <a:endParaRPr lang="de-AT"/>
        </a:p>
      </dgm:t>
    </dgm:pt>
    <dgm:pt modelId="{CFD3300E-7F74-413A-B6E4-EA39827F202C}">
      <dgm:prSet phldrT="[Text]" custT="1"/>
      <dgm:spPr/>
      <dgm:t>
        <a:bodyPr/>
        <a:lstStyle/>
        <a:p>
          <a:r>
            <a:rPr lang="ru-RU" sz="1400" b="1" dirty="0" smtClean="0"/>
            <a:t>Завершающая проверка</a:t>
          </a:r>
          <a:endParaRPr lang="de-DE" sz="1400" b="1" dirty="0" smtClean="0"/>
        </a:p>
        <a:p>
          <a:r>
            <a:rPr lang="de-DE" sz="1400" b="1" dirty="0" smtClean="0"/>
            <a:t>(DGNB)</a:t>
          </a:r>
          <a:endParaRPr lang="de-AT" sz="1400" b="1" dirty="0"/>
        </a:p>
      </dgm:t>
    </dgm:pt>
    <dgm:pt modelId="{CBE661D0-DCC2-4894-9A60-6703C5994E90}" type="parTrans" cxnId="{3BE34C34-6339-4CC3-9719-973259169B39}">
      <dgm:prSet/>
      <dgm:spPr/>
      <dgm:t>
        <a:bodyPr/>
        <a:lstStyle/>
        <a:p>
          <a:endParaRPr lang="de-AT"/>
        </a:p>
      </dgm:t>
    </dgm:pt>
    <dgm:pt modelId="{2982AC83-C670-44F6-B1D2-DBD899B32E12}" type="sibTrans" cxnId="{3BE34C34-6339-4CC3-9719-973259169B39}">
      <dgm:prSet/>
      <dgm:spPr/>
      <dgm:t>
        <a:bodyPr/>
        <a:lstStyle/>
        <a:p>
          <a:endParaRPr lang="de-AT"/>
        </a:p>
      </dgm:t>
    </dgm:pt>
    <dgm:pt modelId="{2119545D-80E2-4765-AE66-1F87C94D19C5}">
      <dgm:prSet phldrT="[Text]" custT="1"/>
      <dgm:spPr/>
      <dgm:t>
        <a:bodyPr/>
        <a:lstStyle/>
        <a:p>
          <a:r>
            <a:rPr lang="ru-RU" sz="1400" b="1" dirty="0" smtClean="0"/>
            <a:t>Выдача сертификата</a:t>
          </a:r>
          <a:endParaRPr lang="de-AT" sz="1400" b="1" dirty="0"/>
        </a:p>
      </dgm:t>
    </dgm:pt>
    <dgm:pt modelId="{5469919B-3E26-4E8D-88B7-ADE3C67E587A}" type="parTrans" cxnId="{76FC45EE-0D11-42C3-BC5C-85C3DA7FD45D}">
      <dgm:prSet/>
      <dgm:spPr/>
      <dgm:t>
        <a:bodyPr/>
        <a:lstStyle/>
        <a:p>
          <a:endParaRPr lang="de-AT"/>
        </a:p>
      </dgm:t>
    </dgm:pt>
    <dgm:pt modelId="{D972A99C-C02B-4AF9-83A3-4A8F2C0A849F}" type="sibTrans" cxnId="{76FC45EE-0D11-42C3-BC5C-85C3DA7FD45D}">
      <dgm:prSet/>
      <dgm:spPr/>
      <dgm:t>
        <a:bodyPr/>
        <a:lstStyle/>
        <a:p>
          <a:endParaRPr lang="de-AT"/>
        </a:p>
      </dgm:t>
    </dgm:pt>
    <dgm:pt modelId="{C62DF92A-4A9B-42EC-A7F8-02A91B6BA317}" type="pres">
      <dgm:prSet presAssocID="{301E254C-EC8F-4DE0-AA4C-D567098AA31E}" presName="Name0" presStyleCnt="0">
        <dgm:presLayoutVars>
          <dgm:dir/>
          <dgm:animLvl val="lvl"/>
          <dgm:resizeHandles val="exact"/>
        </dgm:presLayoutVars>
      </dgm:prSet>
      <dgm:spPr/>
    </dgm:pt>
    <dgm:pt modelId="{BB147D94-1557-49E8-A19D-17FE0853210F}" type="pres">
      <dgm:prSet presAssocID="{2119545D-80E2-4765-AE66-1F87C94D19C5}" presName="boxAndChildren" presStyleCnt="0"/>
      <dgm:spPr/>
    </dgm:pt>
    <dgm:pt modelId="{2D99192D-665D-4B29-93AB-74C1B5DB7076}" type="pres">
      <dgm:prSet presAssocID="{2119545D-80E2-4765-AE66-1F87C94D19C5}" presName="parentTextBox" presStyleLbl="node1" presStyleIdx="0" presStyleCnt="5"/>
      <dgm:spPr/>
      <dgm:t>
        <a:bodyPr/>
        <a:lstStyle/>
        <a:p>
          <a:endParaRPr lang="de-AT"/>
        </a:p>
      </dgm:t>
    </dgm:pt>
    <dgm:pt modelId="{D3AEE60B-A45E-45DB-B191-E78645C77862}" type="pres">
      <dgm:prSet presAssocID="{2982AC83-C670-44F6-B1D2-DBD899B32E12}" presName="sp" presStyleCnt="0"/>
      <dgm:spPr/>
    </dgm:pt>
    <dgm:pt modelId="{51A7ABEB-348F-4717-A16F-CA8165345438}" type="pres">
      <dgm:prSet presAssocID="{CFD3300E-7F74-413A-B6E4-EA39827F202C}" presName="arrowAndChildren" presStyleCnt="0"/>
      <dgm:spPr/>
    </dgm:pt>
    <dgm:pt modelId="{87931E5D-842C-4BF4-B3EA-18BD8743A415}" type="pres">
      <dgm:prSet presAssocID="{CFD3300E-7F74-413A-B6E4-EA39827F202C}" presName="parentTextArrow" presStyleLbl="node1" presStyleIdx="1" presStyleCnt="5"/>
      <dgm:spPr/>
      <dgm:t>
        <a:bodyPr/>
        <a:lstStyle/>
        <a:p>
          <a:endParaRPr lang="de-AT"/>
        </a:p>
      </dgm:t>
    </dgm:pt>
    <dgm:pt modelId="{954CD4D9-0E56-4A58-9F5E-2AA03BDB0952}" type="pres">
      <dgm:prSet presAssocID="{B18A33F4-8A7D-4F65-9745-86AB4FD43FC5}" presName="sp" presStyleCnt="0"/>
      <dgm:spPr/>
    </dgm:pt>
    <dgm:pt modelId="{ACE9C65A-9B16-46B1-8C7A-4515CE99C08E}" type="pres">
      <dgm:prSet presAssocID="{A25C70C7-5090-461D-892C-579B6AE7BA55}" presName="arrowAndChildren" presStyleCnt="0"/>
      <dgm:spPr/>
    </dgm:pt>
    <dgm:pt modelId="{6353FD93-9262-4553-B39B-59596023B3E2}" type="pres">
      <dgm:prSet presAssocID="{A25C70C7-5090-461D-892C-579B6AE7BA55}" presName="parentTextArrow" presStyleLbl="node1" presStyleIdx="2" presStyleCnt="5"/>
      <dgm:spPr/>
      <dgm:t>
        <a:bodyPr/>
        <a:lstStyle/>
        <a:p>
          <a:endParaRPr lang="de-AT"/>
        </a:p>
      </dgm:t>
    </dgm:pt>
    <dgm:pt modelId="{6B33784A-E280-499A-BF86-6A23590633D4}" type="pres">
      <dgm:prSet presAssocID="{C3BAEB1B-66E7-4262-85A8-C85B344EA82C}" presName="sp" presStyleCnt="0"/>
      <dgm:spPr/>
    </dgm:pt>
    <dgm:pt modelId="{7724111E-9EEB-4152-AA8F-9FC084C314EE}" type="pres">
      <dgm:prSet presAssocID="{53FA73B6-42CA-43EB-AC3E-986D8AA32F07}" presName="arrowAndChildren" presStyleCnt="0"/>
      <dgm:spPr/>
    </dgm:pt>
    <dgm:pt modelId="{E6FFE726-9B73-4B27-A4E3-F58FAC1965B5}" type="pres">
      <dgm:prSet presAssocID="{53FA73B6-42CA-43EB-AC3E-986D8AA32F07}" presName="parentTextArrow" presStyleLbl="node1" presStyleIdx="3" presStyleCnt="5"/>
      <dgm:spPr/>
      <dgm:t>
        <a:bodyPr/>
        <a:lstStyle/>
        <a:p>
          <a:endParaRPr lang="de-AT"/>
        </a:p>
      </dgm:t>
    </dgm:pt>
    <dgm:pt modelId="{C77AD6A7-BBE6-4962-B291-EE602D440700}" type="pres">
      <dgm:prSet presAssocID="{F3547FCC-A25D-4BB0-A3E9-D48590D88610}" presName="sp" presStyleCnt="0"/>
      <dgm:spPr/>
    </dgm:pt>
    <dgm:pt modelId="{701FFF22-0A33-4162-AD5F-1738A8356742}" type="pres">
      <dgm:prSet presAssocID="{BFD7D9E4-3612-4C47-8694-4FD97C42CF91}" presName="arrowAndChildren" presStyleCnt="0"/>
      <dgm:spPr/>
    </dgm:pt>
    <dgm:pt modelId="{C3AC5173-1C70-44F8-89FB-3AF1649369FF}" type="pres">
      <dgm:prSet presAssocID="{BFD7D9E4-3612-4C47-8694-4FD97C42CF91}" presName="parentTextArrow" presStyleLbl="node1" presStyleIdx="4" presStyleCnt="5"/>
      <dgm:spPr/>
      <dgm:t>
        <a:bodyPr/>
        <a:lstStyle/>
        <a:p>
          <a:endParaRPr lang="de-AT"/>
        </a:p>
      </dgm:t>
    </dgm:pt>
  </dgm:ptLst>
  <dgm:cxnLst>
    <dgm:cxn modelId="{0E06B81E-0409-43CE-871B-46CF30769467}" srcId="{301E254C-EC8F-4DE0-AA4C-D567098AA31E}" destId="{BFD7D9E4-3612-4C47-8694-4FD97C42CF91}" srcOrd="0" destOrd="0" parTransId="{92CAFEC1-3598-4587-948C-C34E8EEE8FE2}" sibTransId="{F3547FCC-A25D-4BB0-A3E9-D48590D88610}"/>
    <dgm:cxn modelId="{5D273F7C-6927-471D-9DCA-8A956EBD51EF}" type="presOf" srcId="{A25C70C7-5090-461D-892C-579B6AE7BA55}" destId="{6353FD93-9262-4553-B39B-59596023B3E2}" srcOrd="0" destOrd="0" presId="urn:microsoft.com/office/officeart/2005/8/layout/process4"/>
    <dgm:cxn modelId="{79E51113-5632-4558-855A-4D0D8A07BDC9}" type="presOf" srcId="{2119545D-80E2-4765-AE66-1F87C94D19C5}" destId="{2D99192D-665D-4B29-93AB-74C1B5DB7076}" srcOrd="0" destOrd="0" presId="urn:microsoft.com/office/officeart/2005/8/layout/process4"/>
    <dgm:cxn modelId="{A0ED8A71-88F0-4055-BCDE-A3500B432888}" type="presOf" srcId="{53FA73B6-42CA-43EB-AC3E-986D8AA32F07}" destId="{E6FFE726-9B73-4B27-A4E3-F58FAC1965B5}" srcOrd="0" destOrd="0" presId="urn:microsoft.com/office/officeart/2005/8/layout/process4"/>
    <dgm:cxn modelId="{8E8A7C51-60F6-4BC8-B143-37BF960F5519}" type="presOf" srcId="{301E254C-EC8F-4DE0-AA4C-D567098AA31E}" destId="{C62DF92A-4A9B-42EC-A7F8-02A91B6BA317}" srcOrd="0" destOrd="0" presId="urn:microsoft.com/office/officeart/2005/8/layout/process4"/>
    <dgm:cxn modelId="{D9A0402E-2124-4E19-9455-64012B37B568}" type="presOf" srcId="{BFD7D9E4-3612-4C47-8694-4FD97C42CF91}" destId="{C3AC5173-1C70-44F8-89FB-3AF1649369FF}" srcOrd="0" destOrd="0" presId="urn:microsoft.com/office/officeart/2005/8/layout/process4"/>
    <dgm:cxn modelId="{1BC06FDC-33C1-4974-899F-62E41275379E}" srcId="{301E254C-EC8F-4DE0-AA4C-D567098AA31E}" destId="{A25C70C7-5090-461D-892C-579B6AE7BA55}" srcOrd="2" destOrd="0" parTransId="{D67FEBD7-D8A4-4B76-8558-ABB5B5938EB9}" sibTransId="{B18A33F4-8A7D-4F65-9745-86AB4FD43FC5}"/>
    <dgm:cxn modelId="{3BE34C34-6339-4CC3-9719-973259169B39}" srcId="{301E254C-EC8F-4DE0-AA4C-D567098AA31E}" destId="{CFD3300E-7F74-413A-B6E4-EA39827F202C}" srcOrd="3" destOrd="0" parTransId="{CBE661D0-DCC2-4894-9A60-6703C5994E90}" sibTransId="{2982AC83-C670-44F6-B1D2-DBD899B32E12}"/>
    <dgm:cxn modelId="{76FC45EE-0D11-42C3-BC5C-85C3DA7FD45D}" srcId="{301E254C-EC8F-4DE0-AA4C-D567098AA31E}" destId="{2119545D-80E2-4765-AE66-1F87C94D19C5}" srcOrd="4" destOrd="0" parTransId="{5469919B-3E26-4E8D-88B7-ADE3C67E587A}" sibTransId="{D972A99C-C02B-4AF9-83A3-4A8F2C0A849F}"/>
    <dgm:cxn modelId="{F1CD9D52-0F54-4932-A599-BEAC17D2AE30}" srcId="{301E254C-EC8F-4DE0-AA4C-D567098AA31E}" destId="{53FA73B6-42CA-43EB-AC3E-986D8AA32F07}" srcOrd="1" destOrd="0" parTransId="{6EF0F6D9-E8E4-4E2E-8D6D-F1AC4EEE88B5}" sibTransId="{C3BAEB1B-66E7-4262-85A8-C85B344EA82C}"/>
    <dgm:cxn modelId="{6F7E48B7-7774-4505-8D41-F23F335CEE6C}" type="presOf" srcId="{CFD3300E-7F74-413A-B6E4-EA39827F202C}" destId="{87931E5D-842C-4BF4-B3EA-18BD8743A415}" srcOrd="0" destOrd="0" presId="urn:microsoft.com/office/officeart/2005/8/layout/process4"/>
    <dgm:cxn modelId="{443B791F-4E1B-4430-97EE-5B32134DA57C}" type="presParOf" srcId="{C62DF92A-4A9B-42EC-A7F8-02A91B6BA317}" destId="{BB147D94-1557-49E8-A19D-17FE0853210F}" srcOrd="0" destOrd="0" presId="urn:microsoft.com/office/officeart/2005/8/layout/process4"/>
    <dgm:cxn modelId="{378E8536-A84F-49E7-84AC-28E2E7049CA8}" type="presParOf" srcId="{BB147D94-1557-49E8-A19D-17FE0853210F}" destId="{2D99192D-665D-4B29-93AB-74C1B5DB7076}" srcOrd="0" destOrd="0" presId="urn:microsoft.com/office/officeart/2005/8/layout/process4"/>
    <dgm:cxn modelId="{6A3F9124-20C3-4E47-8690-1B1592B92BDB}" type="presParOf" srcId="{C62DF92A-4A9B-42EC-A7F8-02A91B6BA317}" destId="{D3AEE60B-A45E-45DB-B191-E78645C77862}" srcOrd="1" destOrd="0" presId="urn:microsoft.com/office/officeart/2005/8/layout/process4"/>
    <dgm:cxn modelId="{43B46DF3-F765-431A-A18C-65D6FB2D9DF1}" type="presParOf" srcId="{C62DF92A-4A9B-42EC-A7F8-02A91B6BA317}" destId="{51A7ABEB-348F-4717-A16F-CA8165345438}" srcOrd="2" destOrd="0" presId="urn:microsoft.com/office/officeart/2005/8/layout/process4"/>
    <dgm:cxn modelId="{5254F0E0-20BE-40AC-913D-3F78FF1110CF}" type="presParOf" srcId="{51A7ABEB-348F-4717-A16F-CA8165345438}" destId="{87931E5D-842C-4BF4-B3EA-18BD8743A415}" srcOrd="0" destOrd="0" presId="urn:microsoft.com/office/officeart/2005/8/layout/process4"/>
    <dgm:cxn modelId="{1F88BC5C-D5C4-424B-80DE-0CBD2B97FB39}" type="presParOf" srcId="{C62DF92A-4A9B-42EC-A7F8-02A91B6BA317}" destId="{954CD4D9-0E56-4A58-9F5E-2AA03BDB0952}" srcOrd="3" destOrd="0" presId="urn:microsoft.com/office/officeart/2005/8/layout/process4"/>
    <dgm:cxn modelId="{C3F1E7E0-469C-4D3B-89CB-AAF614A82BBF}" type="presParOf" srcId="{C62DF92A-4A9B-42EC-A7F8-02A91B6BA317}" destId="{ACE9C65A-9B16-46B1-8C7A-4515CE99C08E}" srcOrd="4" destOrd="0" presId="urn:microsoft.com/office/officeart/2005/8/layout/process4"/>
    <dgm:cxn modelId="{6E84D49C-E62D-4AC7-B88D-2C0A1250A28E}" type="presParOf" srcId="{ACE9C65A-9B16-46B1-8C7A-4515CE99C08E}" destId="{6353FD93-9262-4553-B39B-59596023B3E2}" srcOrd="0" destOrd="0" presId="urn:microsoft.com/office/officeart/2005/8/layout/process4"/>
    <dgm:cxn modelId="{7632502F-27CC-49B5-ADD1-A103B6CB092A}" type="presParOf" srcId="{C62DF92A-4A9B-42EC-A7F8-02A91B6BA317}" destId="{6B33784A-E280-499A-BF86-6A23590633D4}" srcOrd="5" destOrd="0" presId="urn:microsoft.com/office/officeart/2005/8/layout/process4"/>
    <dgm:cxn modelId="{A34679E8-E4D3-4A1C-86FD-29A3E6BD04CD}" type="presParOf" srcId="{C62DF92A-4A9B-42EC-A7F8-02A91B6BA317}" destId="{7724111E-9EEB-4152-AA8F-9FC084C314EE}" srcOrd="6" destOrd="0" presId="urn:microsoft.com/office/officeart/2005/8/layout/process4"/>
    <dgm:cxn modelId="{09428600-5A28-4E35-872B-C54E01A87482}" type="presParOf" srcId="{7724111E-9EEB-4152-AA8F-9FC084C314EE}" destId="{E6FFE726-9B73-4B27-A4E3-F58FAC1965B5}" srcOrd="0" destOrd="0" presId="urn:microsoft.com/office/officeart/2005/8/layout/process4"/>
    <dgm:cxn modelId="{1BCAD78F-2A9D-4F18-BEDD-83B40A3683D7}" type="presParOf" srcId="{C62DF92A-4A9B-42EC-A7F8-02A91B6BA317}" destId="{C77AD6A7-BBE6-4962-B291-EE602D440700}" srcOrd="7" destOrd="0" presId="urn:microsoft.com/office/officeart/2005/8/layout/process4"/>
    <dgm:cxn modelId="{29C1007F-EA3C-4DD3-AA74-F45AADD71F22}" type="presParOf" srcId="{C62DF92A-4A9B-42EC-A7F8-02A91B6BA317}" destId="{701FFF22-0A33-4162-AD5F-1738A8356742}" srcOrd="8" destOrd="0" presId="urn:microsoft.com/office/officeart/2005/8/layout/process4"/>
    <dgm:cxn modelId="{6296C3A9-728F-48A3-9B14-80B189C92C03}" type="presParOf" srcId="{701FFF22-0A33-4162-AD5F-1738A8356742}" destId="{C3AC5173-1C70-44F8-89FB-3AF1649369F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99192D-665D-4B29-93AB-74C1B5DB7076}">
      <dsp:nvSpPr>
        <dsp:cNvPr id="0" name=""/>
        <dsp:cNvSpPr/>
      </dsp:nvSpPr>
      <dsp:spPr>
        <a:xfrm>
          <a:off x="0" y="3568236"/>
          <a:ext cx="4904509" cy="585398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Выдача сертификата</a:t>
          </a:r>
          <a:endParaRPr lang="de-AT" sz="1400" b="1" kern="1200" dirty="0"/>
        </a:p>
      </dsp:txBody>
      <dsp:txXfrm>
        <a:off x="0" y="3568236"/>
        <a:ext cx="4904509" cy="585398"/>
      </dsp:txXfrm>
    </dsp:sp>
    <dsp:sp modelId="{87931E5D-842C-4BF4-B3EA-18BD8743A415}">
      <dsp:nvSpPr>
        <dsp:cNvPr id="0" name=""/>
        <dsp:cNvSpPr/>
      </dsp:nvSpPr>
      <dsp:spPr>
        <a:xfrm rot="10800000">
          <a:off x="0" y="2676674"/>
          <a:ext cx="4904509" cy="900343"/>
        </a:xfrm>
        <a:prstGeom prst="upArrowCallout">
          <a:avLst/>
        </a:prstGeom>
        <a:gradFill rotWithShape="0">
          <a:gsLst>
            <a:gs pos="0">
              <a:schemeClr val="accent4">
                <a:shade val="50000"/>
                <a:hueOff val="0"/>
                <a:satOff val="0"/>
                <a:lumOff val="28056"/>
                <a:alphaOff val="0"/>
                <a:tint val="50000"/>
                <a:satMod val="300000"/>
              </a:schemeClr>
            </a:gs>
            <a:gs pos="35000">
              <a:schemeClr val="accent4">
                <a:shade val="50000"/>
                <a:hueOff val="0"/>
                <a:satOff val="0"/>
                <a:lumOff val="28056"/>
                <a:alphaOff val="0"/>
                <a:tint val="37000"/>
                <a:satMod val="300000"/>
              </a:schemeClr>
            </a:gs>
            <a:gs pos="100000">
              <a:schemeClr val="accent4">
                <a:shade val="50000"/>
                <a:hueOff val="0"/>
                <a:satOff val="0"/>
                <a:lumOff val="280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Завершающая проверка</a:t>
          </a:r>
          <a:endParaRPr lang="de-DE" sz="1400" b="1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/>
            <a:t>(DGNB)</a:t>
          </a:r>
          <a:endParaRPr lang="de-AT" sz="1400" b="1" kern="1200" dirty="0"/>
        </a:p>
      </dsp:txBody>
      <dsp:txXfrm rot="10800000">
        <a:off x="0" y="2676674"/>
        <a:ext cx="4904509" cy="585016"/>
      </dsp:txXfrm>
    </dsp:sp>
    <dsp:sp modelId="{6353FD93-9262-4553-B39B-59596023B3E2}">
      <dsp:nvSpPr>
        <dsp:cNvPr id="0" name=""/>
        <dsp:cNvSpPr/>
      </dsp:nvSpPr>
      <dsp:spPr>
        <a:xfrm rot="10800000">
          <a:off x="0" y="1785111"/>
          <a:ext cx="4904509" cy="900343"/>
        </a:xfrm>
        <a:prstGeom prst="upArrowCallout">
          <a:avLst/>
        </a:prstGeom>
        <a:gradFill rotWithShape="0">
          <a:gsLst>
            <a:gs pos="0">
              <a:schemeClr val="accent4">
                <a:shade val="50000"/>
                <a:hueOff val="0"/>
                <a:satOff val="0"/>
                <a:lumOff val="56113"/>
                <a:alphaOff val="0"/>
                <a:tint val="50000"/>
                <a:satMod val="300000"/>
              </a:schemeClr>
            </a:gs>
            <a:gs pos="35000">
              <a:schemeClr val="accent4">
                <a:shade val="50000"/>
                <a:hueOff val="0"/>
                <a:satOff val="0"/>
                <a:lumOff val="56113"/>
                <a:alphaOff val="0"/>
                <a:tint val="37000"/>
                <a:satMod val="300000"/>
              </a:schemeClr>
            </a:gs>
            <a:gs pos="100000">
              <a:schemeClr val="accent4">
                <a:shade val="50000"/>
                <a:hueOff val="0"/>
                <a:satOff val="0"/>
                <a:lumOff val="5611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noProof="0" dirty="0" smtClean="0"/>
            <a:t>Выдача предварительного сертификата</a:t>
          </a:r>
          <a:endParaRPr lang="en-US" sz="1400" b="1" kern="1200" noProof="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noProof="0" dirty="0" smtClean="0"/>
            <a:t>(DGNB)</a:t>
          </a:r>
          <a:endParaRPr lang="en-US" sz="1400" b="1" kern="1200" noProof="0" dirty="0"/>
        </a:p>
      </dsp:txBody>
      <dsp:txXfrm rot="10800000">
        <a:off x="0" y="1785111"/>
        <a:ext cx="4904509" cy="585016"/>
      </dsp:txXfrm>
    </dsp:sp>
    <dsp:sp modelId="{E6FFE726-9B73-4B27-A4E3-F58FAC1965B5}">
      <dsp:nvSpPr>
        <dsp:cNvPr id="0" name=""/>
        <dsp:cNvSpPr/>
      </dsp:nvSpPr>
      <dsp:spPr>
        <a:xfrm rot="10800000">
          <a:off x="0" y="893549"/>
          <a:ext cx="4904509" cy="900343"/>
        </a:xfrm>
        <a:prstGeom prst="upArrowCallout">
          <a:avLst/>
        </a:prstGeom>
        <a:gradFill rotWithShape="0">
          <a:gsLst>
            <a:gs pos="0">
              <a:schemeClr val="accent4">
                <a:shade val="50000"/>
                <a:hueOff val="0"/>
                <a:satOff val="0"/>
                <a:lumOff val="56113"/>
                <a:alphaOff val="0"/>
                <a:tint val="50000"/>
                <a:satMod val="300000"/>
              </a:schemeClr>
            </a:gs>
            <a:gs pos="35000">
              <a:schemeClr val="accent4">
                <a:shade val="50000"/>
                <a:hueOff val="0"/>
                <a:satOff val="0"/>
                <a:lumOff val="56113"/>
                <a:alphaOff val="0"/>
                <a:tint val="37000"/>
                <a:satMod val="300000"/>
              </a:schemeClr>
            </a:gs>
            <a:gs pos="100000">
              <a:schemeClr val="accent4">
                <a:shade val="50000"/>
                <a:hueOff val="0"/>
                <a:satOff val="0"/>
                <a:lumOff val="5611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mtClean="0"/>
            <a:t>Сбор необходимых документов, анализ, сопровождение проекта </a:t>
          </a:r>
          <a:endParaRPr lang="de-AT" sz="1400" b="1" kern="1200" dirty="0"/>
        </a:p>
      </dsp:txBody>
      <dsp:txXfrm rot="10800000">
        <a:off x="0" y="893549"/>
        <a:ext cx="4904509" cy="585016"/>
      </dsp:txXfrm>
    </dsp:sp>
    <dsp:sp modelId="{C3AC5173-1C70-44F8-89FB-3AF1649369FF}">
      <dsp:nvSpPr>
        <dsp:cNvPr id="0" name=""/>
        <dsp:cNvSpPr/>
      </dsp:nvSpPr>
      <dsp:spPr>
        <a:xfrm rot="10800000">
          <a:off x="0" y="1986"/>
          <a:ext cx="4904509" cy="900343"/>
        </a:xfrm>
        <a:prstGeom prst="upArrowCallout">
          <a:avLst/>
        </a:prstGeom>
        <a:gradFill rotWithShape="0">
          <a:gsLst>
            <a:gs pos="0">
              <a:schemeClr val="accent4">
                <a:shade val="50000"/>
                <a:hueOff val="0"/>
                <a:satOff val="0"/>
                <a:lumOff val="28056"/>
                <a:alphaOff val="0"/>
                <a:tint val="50000"/>
                <a:satMod val="300000"/>
              </a:schemeClr>
            </a:gs>
            <a:gs pos="35000">
              <a:schemeClr val="accent4">
                <a:shade val="50000"/>
                <a:hueOff val="0"/>
                <a:satOff val="0"/>
                <a:lumOff val="28056"/>
                <a:alphaOff val="0"/>
                <a:tint val="37000"/>
                <a:satMod val="300000"/>
              </a:schemeClr>
            </a:gs>
            <a:gs pos="100000">
              <a:schemeClr val="accent4">
                <a:shade val="50000"/>
                <a:hueOff val="0"/>
                <a:satOff val="0"/>
                <a:lumOff val="280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mtClean="0"/>
            <a:t>Регистрация проекта</a:t>
          </a:r>
          <a:endParaRPr lang="de-AT" sz="1400" b="1" kern="1200" dirty="0"/>
        </a:p>
      </dsp:txBody>
      <dsp:txXfrm rot="10800000">
        <a:off x="0" y="1986"/>
        <a:ext cx="4904509" cy="5850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8766A95-F79B-41F8-ABB9-4D67360F7B58}" type="datetimeFigureOut">
              <a:rPr lang="ru-RU"/>
              <a:pPr>
                <a:defRPr/>
              </a:pPr>
              <a:t>07.10.2013</a:t>
            </a:fld>
            <a:endParaRPr lang="ru-RU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52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Textmasterformate durch Klicken bearbeiten</a:t>
            </a:r>
          </a:p>
          <a:p>
            <a:pPr lvl="1"/>
            <a:r>
              <a:rPr lang="ru-RU" noProof="0" smtClean="0"/>
              <a:t>Zweite Ebene</a:t>
            </a:r>
          </a:p>
          <a:p>
            <a:pPr lvl="2"/>
            <a:r>
              <a:rPr lang="ru-RU" noProof="0" smtClean="0"/>
              <a:t>Dritte Ebene</a:t>
            </a:r>
          </a:p>
          <a:p>
            <a:pPr lvl="3"/>
            <a:r>
              <a:rPr lang="ru-RU" noProof="0" smtClean="0"/>
              <a:t>Vierte Ebene</a:t>
            </a:r>
          </a:p>
          <a:p>
            <a:pPr lvl="4"/>
            <a:r>
              <a:rPr lang="ru-RU" noProof="0" smtClean="0"/>
              <a:t>Fünfte Ebene</a:t>
            </a:r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F868C16-4C02-4983-91CB-1D74A70C04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5428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14D8DDA-BF1B-475D-9952-CEE7D2AD6DF0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14D8DDA-BF1B-475D-9952-CEE7D2AD6DF0}" type="slidenum">
              <a:rPr lang="ru-RU" altLang="ru-RU" smtClean="0"/>
              <a:pPr/>
              <a:t>11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17FC594-ADEC-413E-9A89-E6E5FD210C9D}" type="slidenum">
              <a:rPr lang="ru-RU" altLang="ru-RU" smtClean="0"/>
              <a:pPr/>
              <a:t>3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665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150647F-E40A-4C3E-B5B8-66FBF0EFF2CF}" type="slidenum">
              <a:rPr lang="ru-RU" altLang="ru-RU" smtClean="0"/>
              <a:pPr/>
              <a:t>4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7B1AEE9-5C2F-4542-BF27-846D49A8DE2A}" type="slidenum">
              <a:rPr lang="ru-RU" altLang="ru-RU" smtClean="0"/>
              <a:pPr/>
              <a:t>5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9D532AF-5950-46F4-8E4B-89F3CA1A1922}" type="slidenum">
              <a:rPr lang="ru-RU" altLang="ru-RU" smtClean="0"/>
              <a:pPr/>
              <a:t>6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14D8DDA-BF1B-475D-9952-CEE7D2AD6DF0}" type="slidenum">
              <a:rPr lang="ru-RU" altLang="ru-RU" smtClean="0"/>
              <a:pPr/>
              <a:t>7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14D8DDA-BF1B-475D-9952-CEE7D2AD6DF0}" type="slidenum">
              <a:rPr lang="ru-RU" altLang="ru-RU" smtClean="0"/>
              <a:pPr/>
              <a:t>8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14D8DDA-BF1B-475D-9952-CEE7D2AD6DF0}" type="slidenum">
              <a:rPr lang="ru-RU" altLang="ru-RU" smtClean="0"/>
              <a:pPr/>
              <a:t>9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14D8DDA-BF1B-475D-9952-CEE7D2AD6DF0}" type="slidenum">
              <a:rPr lang="ru-RU" altLang="ru-RU" smtClean="0"/>
              <a:pPr/>
              <a:t>10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/>
        </p:nvSpPr>
        <p:spPr bwMode="auto">
          <a:xfrm>
            <a:off x="457200" y="908050"/>
            <a:ext cx="8229600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ru-RU" sz="2400" b="1"/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100000"/>
              </a:spcBef>
              <a:buClr>
                <a:srgbClr val="FF0000"/>
              </a:buClr>
              <a:buSzPct val="80000"/>
              <a:buFont typeface="Wingdings 2" pitchFamily="18" charset="2"/>
              <a:buChar char="¥"/>
            </a:pPr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996125138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7570019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016377"/>
      </p:ext>
    </p:extLst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08050"/>
            <a:ext cx="2057400" cy="52181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08050"/>
            <a:ext cx="6019800" cy="52181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910154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elta Logo PPT groß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300" y="2085975"/>
            <a:ext cx="1801813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2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4464050"/>
            <a:ext cx="7772400" cy="946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algn="ctr">
              <a:defRPr sz="3600" b="0"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543550"/>
            <a:ext cx="6400800" cy="638175"/>
          </a:xfrm>
        </p:spPr>
        <p:txBody>
          <a:bodyPr/>
          <a:lstStyle>
            <a:lvl1pPr marL="0" indent="0" algn="ctr">
              <a:buFont typeface="Wingdings 2" pitchFamily="18" charset="2"/>
              <a:buNone/>
              <a:defRPr b="1"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CE957A1-C1DE-4DBA-9B92-277741B0322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2960054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955590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84058720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462268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308080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746851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7382263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859298550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intergrund Power Point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0563"/>
            <a:ext cx="9144000" cy="616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Delta Logo PPT klein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5313" y="225425"/>
            <a:ext cx="331787" cy="42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08050"/>
            <a:ext cx="8229600" cy="509588"/>
          </a:xfrm>
          <a:prstGeom prst="rect">
            <a:avLst/>
          </a:prstGeom>
          <a:solidFill>
            <a:srgbClr val="969696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85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  <p:sldLayoutId id="2147483883" r:id="rId12"/>
  </p:sldLayoutIdLst>
  <p:transition>
    <p:zoom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50000"/>
        </a:lnSpc>
        <a:spcBef>
          <a:spcPct val="100000"/>
        </a:spcBef>
        <a:spcAft>
          <a:spcPct val="0"/>
        </a:spcAft>
        <a:buClr>
          <a:srgbClr val="FF0000"/>
        </a:buClr>
        <a:buSzPct val="80000"/>
        <a:buFont typeface="Wingdings 2" pitchFamily="18" charset="2"/>
        <a:buChar char="¥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50000"/>
        </a:lnSpc>
        <a:spcBef>
          <a:spcPct val="100000"/>
        </a:spcBef>
        <a:spcAft>
          <a:spcPct val="0"/>
        </a:spcAft>
        <a:buClr>
          <a:srgbClr val="FF0000"/>
        </a:buClr>
        <a:buSzPct val="80000"/>
        <a:buFont typeface="Wingdings 2" pitchFamily="18" charset="2"/>
        <a:buChar char="¡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50000"/>
        </a:lnSpc>
        <a:spcBef>
          <a:spcPct val="100000"/>
        </a:spcBef>
        <a:spcAft>
          <a:spcPct val="0"/>
        </a:spcAft>
        <a:buClr>
          <a:srgbClr val="FF0000"/>
        </a:buClr>
        <a:buSzPct val="80000"/>
        <a:buFont typeface="Wingdings 2" pitchFamily="18" charset="2"/>
        <a:buChar char="¡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150000"/>
        </a:lnSpc>
        <a:spcBef>
          <a:spcPct val="100000"/>
        </a:spcBef>
        <a:spcAft>
          <a:spcPct val="0"/>
        </a:spcAft>
        <a:buClr>
          <a:srgbClr val="FF0000"/>
        </a:buClr>
        <a:buSzPct val="80000"/>
        <a:buFont typeface="Wingdings 2" pitchFamily="18" charset="2"/>
        <a:buChar char="¡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150000"/>
        </a:lnSpc>
        <a:spcBef>
          <a:spcPct val="100000"/>
        </a:spcBef>
        <a:spcAft>
          <a:spcPct val="0"/>
        </a:spcAft>
        <a:buClr>
          <a:srgbClr val="FF0000"/>
        </a:buClr>
        <a:buSzPct val="80000"/>
        <a:buFont typeface="Wingdings 2" pitchFamily="18" charset="2"/>
        <a:buChar char="¡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150000"/>
        </a:lnSpc>
        <a:spcBef>
          <a:spcPct val="100000"/>
        </a:spcBef>
        <a:spcAft>
          <a:spcPct val="0"/>
        </a:spcAft>
        <a:buClr>
          <a:srgbClr val="FF0000"/>
        </a:buClr>
        <a:buSzPct val="80000"/>
        <a:buFont typeface="Wingdings 2" pitchFamily="18" charset="2"/>
        <a:buChar char="¡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150000"/>
        </a:lnSpc>
        <a:spcBef>
          <a:spcPct val="100000"/>
        </a:spcBef>
        <a:spcAft>
          <a:spcPct val="0"/>
        </a:spcAft>
        <a:buClr>
          <a:srgbClr val="FF0000"/>
        </a:buClr>
        <a:buSzPct val="80000"/>
        <a:buFont typeface="Wingdings 2" pitchFamily="18" charset="2"/>
        <a:buChar char="¡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150000"/>
        </a:lnSpc>
        <a:spcBef>
          <a:spcPct val="100000"/>
        </a:spcBef>
        <a:spcAft>
          <a:spcPct val="0"/>
        </a:spcAft>
        <a:buClr>
          <a:srgbClr val="FF0000"/>
        </a:buClr>
        <a:buSzPct val="80000"/>
        <a:buFont typeface="Wingdings 2" pitchFamily="18" charset="2"/>
        <a:buChar char="¡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150000"/>
        </a:lnSpc>
        <a:spcBef>
          <a:spcPct val="100000"/>
        </a:spcBef>
        <a:spcAft>
          <a:spcPct val="0"/>
        </a:spcAft>
        <a:buClr>
          <a:srgbClr val="FF0000"/>
        </a:buClr>
        <a:buSzPct val="80000"/>
        <a:buFont typeface="Wingdings 2" pitchFamily="18" charset="2"/>
        <a:buChar char="¡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9"/>
          <p:cNvSpPr>
            <a:spLocks noChangeArrowheads="1"/>
          </p:cNvSpPr>
          <p:nvPr/>
        </p:nvSpPr>
        <p:spPr bwMode="auto">
          <a:xfrm>
            <a:off x="447675" y="600074"/>
            <a:ext cx="8305800" cy="5610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dirty="0">
              <a:solidFill>
                <a:srgbClr val="5F5F5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447675" y="2758279"/>
            <a:ext cx="8305800" cy="12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69696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spcBef>
                <a:spcPct val="200000"/>
              </a:spcBef>
              <a:spcAft>
                <a:spcPct val="200000"/>
              </a:spcAft>
            </a:pPr>
            <a:r>
              <a:rPr lang="de-DE" sz="3600" dirty="0">
                <a:solidFill>
                  <a:srgbClr val="2BA010"/>
                </a:solidFill>
              </a:rPr>
              <a:t/>
            </a:r>
            <a:br>
              <a:rPr lang="de-DE" sz="3600" dirty="0">
                <a:solidFill>
                  <a:srgbClr val="2BA010"/>
                </a:solidFill>
              </a:rPr>
            </a:br>
            <a:r>
              <a:rPr lang="de-DE" sz="3600" b="1" dirty="0">
                <a:solidFill>
                  <a:srgbClr val="2BA010"/>
                </a:solidFill>
              </a:rPr>
              <a:t> </a:t>
            </a:r>
            <a:r>
              <a:rPr lang="ru-RU" sz="2800" b="1" dirty="0">
                <a:solidFill>
                  <a:srgbClr val="76923C"/>
                </a:solidFill>
                <a:latin typeface="+mn-lt"/>
                <a:ea typeface="Calibri" pitchFamily="34" charset="0"/>
                <a:cs typeface="Times New Roman" pitchFamily="16" charset="0"/>
              </a:rPr>
              <a:t>Зеленая сертификация - практический опыт внедрения в </a:t>
            </a:r>
            <a:r>
              <a:rPr lang="ru-RU" sz="2800" b="1" dirty="0" smtClean="0">
                <a:solidFill>
                  <a:srgbClr val="76923C"/>
                </a:solidFill>
                <a:latin typeface="+mn-lt"/>
                <a:ea typeface="Calibri" pitchFamily="34" charset="0"/>
                <a:cs typeface="Times New Roman" pitchFamily="16" charset="0"/>
              </a:rPr>
              <a:t>Украине</a:t>
            </a:r>
            <a:r>
              <a:rPr lang="de-DE" sz="3200" b="1" dirty="0" smtClean="0">
                <a:solidFill>
                  <a:srgbClr val="2BA01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de-DE" sz="3200" b="1" dirty="0" smtClean="0">
                <a:solidFill>
                  <a:srgbClr val="2BA01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lang="de-DE" sz="3200" b="1" dirty="0">
              <a:solidFill>
                <a:srgbClr val="2BA01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600075" y="5232400"/>
            <a:ext cx="8305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69696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spcBef>
                <a:spcPct val="200000"/>
              </a:spcBef>
              <a:spcAft>
                <a:spcPct val="200000"/>
              </a:spcAft>
            </a:pPr>
            <a:endParaRPr lang="ru-RU" b="1" i="1" dirty="0">
              <a:solidFill>
                <a:srgbClr val="76923C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4101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575" y="1454942"/>
            <a:ext cx="3954462" cy="130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206375" y="6550025"/>
            <a:ext cx="8721725" cy="0"/>
          </a:xfrm>
          <a:prstGeom prst="line">
            <a:avLst/>
          </a:prstGeom>
          <a:ln>
            <a:solidFill>
              <a:srgbClr val="2BA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85738" y="274638"/>
            <a:ext cx="8720137" cy="0"/>
          </a:xfrm>
          <a:prstGeom prst="line">
            <a:avLst/>
          </a:prstGeom>
          <a:ln>
            <a:solidFill>
              <a:srgbClr val="2BA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463550" y="3810000"/>
            <a:ext cx="830580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69696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spcBef>
                <a:spcPct val="200000"/>
              </a:spcBef>
              <a:spcAft>
                <a:spcPct val="200000"/>
              </a:spcAft>
            </a:pPr>
            <a:r>
              <a:rPr lang="de-DE" sz="3600" dirty="0"/>
              <a:t/>
            </a:r>
            <a:br>
              <a:rPr lang="de-DE" sz="3600" dirty="0"/>
            </a:br>
            <a:r>
              <a:rPr lang="de-DE" sz="3600" dirty="0">
                <a:solidFill>
                  <a:srgbClr val="00B050"/>
                </a:solidFill>
              </a:rPr>
              <a:t> </a:t>
            </a:r>
            <a:endParaRPr lang="de-DE" sz="3200" b="1" dirty="0">
              <a:solidFill>
                <a:srgbClr val="76923C"/>
              </a:solidFill>
              <a:latin typeface="Century Gothic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0075" y="5035550"/>
            <a:ext cx="64155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2813" eaLnBrk="1" hangingPunct="1">
              <a:lnSpc>
                <a:spcPct val="90000"/>
              </a:lnSpc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Станислав Шульга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defTabSz="912813" eaLnBrk="1" hangingPunct="1">
              <a:lnSpc>
                <a:spcPct val="90000"/>
              </a:lnSpc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Исполнительный директор</a:t>
            </a:r>
          </a:p>
          <a:p>
            <a:pPr defTabSz="912813" eaLnBrk="1" hangingPunct="1">
              <a:lnSpc>
                <a:spcPct val="90000"/>
              </a:lnSpc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Украинского совета по зеленому строительству</a:t>
            </a:r>
          </a:p>
          <a:p>
            <a:pPr defTabSz="912813" eaLnBrk="1" hangingPunct="1">
              <a:lnSpc>
                <a:spcPct val="90000"/>
              </a:lnSpc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Руководитель проектов компании «Дельта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Проектконсалт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Украина» 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6423331"/>
              </p:ext>
            </p:extLst>
          </p:nvPr>
        </p:nvGraphicFramePr>
        <p:xfrm>
          <a:off x="7737231" y="4978142"/>
          <a:ext cx="932961" cy="1170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6" r:id="rId4" imgW="1685714" imgH="2142857" progId="MSPhotoEd.3">
                  <p:embed/>
                </p:oleObj>
              </mc:Choice>
              <mc:Fallback>
                <p:oleObj r:id="rId4" imgW="1685714" imgH="2142857" progId="MSPhotoEd.3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7231" y="4978142"/>
                        <a:ext cx="932961" cy="11702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3" y="195263"/>
            <a:ext cx="1966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90500" y="842963"/>
            <a:ext cx="8721725" cy="0"/>
          </a:xfrm>
          <a:prstGeom prst="line">
            <a:avLst/>
          </a:prstGeom>
          <a:ln>
            <a:solidFill>
              <a:srgbClr val="2BA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93675" y="6699250"/>
            <a:ext cx="8720138" cy="0"/>
          </a:xfrm>
          <a:prstGeom prst="line">
            <a:avLst/>
          </a:prstGeom>
          <a:ln>
            <a:solidFill>
              <a:srgbClr val="2BA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7" name="Rectangle 2"/>
          <p:cNvSpPr txBox="1">
            <a:spLocks noChangeArrowheads="1"/>
          </p:cNvSpPr>
          <p:nvPr/>
        </p:nvSpPr>
        <p:spPr bwMode="auto">
          <a:xfrm>
            <a:off x="2028825" y="946640"/>
            <a:ext cx="6884988" cy="4254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1" dirty="0" smtClean="0">
                <a:latin typeface="+mn-lt"/>
                <a:ea typeface="Calibri" pitchFamily="34" charset="0"/>
                <a:cs typeface="Times New Roman" pitchFamily="16" charset="0"/>
              </a:rPr>
              <a:t>Проблемы, возникающие при сертификации</a:t>
            </a:r>
            <a:endParaRPr lang="de-DE" altLang="ru-RU" b="1" dirty="0">
              <a:latin typeface="+mn-lt"/>
              <a:ea typeface="Calibri" pitchFamily="34" charset="0"/>
              <a:cs typeface="Times New Roman" pitchFamily="16" charset="0"/>
            </a:endParaRP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617538" y="1477109"/>
            <a:ext cx="7918450" cy="5111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endParaRPr lang="ru-RU" altLang="ru-RU" sz="1500" dirty="0" smtClean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>
                <a:latin typeface="+mn-lt"/>
              </a:rPr>
              <a:t>н</a:t>
            </a:r>
            <a:r>
              <a:rPr lang="ru-RU" altLang="ru-RU" sz="1500" dirty="0" smtClean="0">
                <a:latin typeface="+mn-lt"/>
              </a:rPr>
              <a:t>едостаточное </a:t>
            </a:r>
            <a:r>
              <a:rPr lang="ru-RU" altLang="ru-RU" sz="1500" dirty="0" smtClean="0">
                <a:latin typeface="+mn-lt"/>
              </a:rPr>
              <a:t>понимание участников проекта того, что такое «зеленая» сертификация</a:t>
            </a:r>
            <a:r>
              <a:rPr lang="en-US" altLang="ru-RU" sz="1500" dirty="0" smtClean="0">
                <a:latin typeface="+mn-lt"/>
              </a:rPr>
              <a:t>;</a:t>
            </a:r>
          </a:p>
          <a:p>
            <a:pPr algn="just" eaLnBrk="1" hangingPunct="1">
              <a:buClr>
                <a:srgbClr val="2BA010"/>
              </a:buClr>
              <a:buSzPct val="100000"/>
            </a:pPr>
            <a:endParaRPr lang="ru-RU" altLang="ru-RU" sz="1500" dirty="0" smtClean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>
                <a:latin typeface="+mn-lt"/>
              </a:rPr>
              <a:t>н</a:t>
            </a:r>
            <a:r>
              <a:rPr lang="ru-RU" altLang="ru-RU" sz="1500" dirty="0" smtClean="0">
                <a:latin typeface="+mn-lt"/>
              </a:rPr>
              <a:t>ормативная база</a:t>
            </a:r>
            <a:r>
              <a:rPr lang="en-US" altLang="ru-RU" sz="1500" dirty="0" smtClean="0">
                <a:latin typeface="+mn-lt"/>
              </a:rPr>
              <a:t>: </a:t>
            </a:r>
            <a:r>
              <a:rPr lang="ru-RU" altLang="ru-RU" sz="1500" dirty="0" smtClean="0">
                <a:latin typeface="+mn-lt"/>
              </a:rPr>
              <a:t>отдельные критерии, которые оценивают проект, основываются на европейских нормах проектирования и строительства, необходима адаптация отдельных групп критериев</a:t>
            </a:r>
            <a:r>
              <a:rPr lang="en-US" altLang="ru-RU" sz="1500" dirty="0" smtClean="0">
                <a:latin typeface="+mn-lt"/>
              </a:rPr>
              <a:t>;</a:t>
            </a:r>
          </a:p>
          <a:p>
            <a:pPr algn="just" eaLnBrk="1" hangingPunct="1">
              <a:buClr>
                <a:srgbClr val="2BA010"/>
              </a:buClr>
              <a:buSzPct val="100000"/>
            </a:pPr>
            <a:endParaRPr lang="ru-RU" altLang="ru-RU" sz="1500" dirty="0" smtClean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>
                <a:latin typeface="+mn-lt"/>
              </a:rPr>
              <a:t>о</a:t>
            </a:r>
            <a:r>
              <a:rPr lang="ru-RU" altLang="ru-RU" sz="1500" dirty="0" smtClean="0">
                <a:latin typeface="+mn-lt"/>
              </a:rPr>
              <a:t>тдельные критерии, не являются актуальными для украинских реалий (например наличие велосипедных парковок около зданий)</a:t>
            </a:r>
            <a:r>
              <a:rPr lang="en-US" altLang="ru-RU" sz="1500" dirty="0" smtClean="0">
                <a:latin typeface="+mn-lt"/>
              </a:rPr>
              <a:t>;</a:t>
            </a:r>
            <a:r>
              <a:rPr lang="ru-RU" altLang="ru-RU" sz="1500" dirty="0" smtClean="0">
                <a:latin typeface="+mn-lt"/>
              </a:rPr>
              <a:t> </a:t>
            </a:r>
            <a:endParaRPr lang="en-US" altLang="ru-RU" sz="1500" dirty="0" smtClean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endParaRPr lang="ru-RU" altLang="ru-RU" sz="1500" dirty="0" smtClean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>
                <a:latin typeface="+mn-lt"/>
              </a:rPr>
              <a:t>о</a:t>
            </a:r>
            <a:r>
              <a:rPr lang="ru-RU" altLang="ru-RU" sz="1500" dirty="0" smtClean="0">
                <a:latin typeface="+mn-lt"/>
              </a:rPr>
              <a:t>тдельные критерии базируются на документах, которые не разрабатываются в пределах нашего проектного-строительного цикла (например, концепция демонтажа объекта)</a:t>
            </a:r>
            <a:r>
              <a:rPr lang="en-US" altLang="ru-RU" sz="1500" dirty="0" smtClean="0">
                <a:latin typeface="+mn-lt"/>
              </a:rPr>
              <a:t>;</a:t>
            </a:r>
          </a:p>
          <a:p>
            <a:pPr algn="just" eaLnBrk="1" hangingPunct="1">
              <a:buClr>
                <a:srgbClr val="2BA010"/>
              </a:buClr>
              <a:buSzPct val="100000"/>
            </a:pPr>
            <a:endParaRPr lang="ru-RU" altLang="ru-RU" sz="1500" dirty="0" smtClean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>
                <a:latin typeface="+mn-lt"/>
              </a:rPr>
              <a:t>д</a:t>
            </a:r>
            <a:r>
              <a:rPr lang="ru-RU" altLang="ru-RU" sz="1500" dirty="0" smtClean="0">
                <a:latin typeface="+mn-lt"/>
              </a:rPr>
              <a:t>ефицит исходной информации по материалам и оборудованию, которая необходима для оценки по системе </a:t>
            </a:r>
            <a:r>
              <a:rPr lang="en-US" altLang="ru-RU" sz="1500" dirty="0" smtClean="0">
                <a:latin typeface="+mn-lt"/>
              </a:rPr>
              <a:t>DGNB;</a:t>
            </a:r>
            <a:endParaRPr lang="ru-RU" altLang="ru-RU" sz="1500" dirty="0" smtClean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endParaRPr lang="ru-RU" altLang="ru-RU" sz="1500" dirty="0" smtClean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endParaRPr lang="ru-RU" altLang="ru-RU" sz="1500" dirty="0" smtClean="0">
              <a:latin typeface="+mn-lt"/>
            </a:endParaRPr>
          </a:p>
          <a:p>
            <a:pPr algn="just" eaLnBrk="1" hangingPunct="1">
              <a:spcBef>
                <a:spcPct val="50000"/>
              </a:spcBef>
              <a:buClr>
                <a:srgbClr val="FF0000"/>
              </a:buClr>
              <a:buSzPct val="80000"/>
            </a:pPr>
            <a:endParaRPr lang="en-US" altLang="ru-RU" sz="1600" b="1" dirty="0">
              <a:solidFill>
                <a:srgbClr val="5F5F5F"/>
              </a:solidFill>
              <a:latin typeface="Century Gothic" pitchFamily="34" charset="0"/>
            </a:endParaRPr>
          </a:p>
          <a:p>
            <a:pPr algn="just" eaLnBrk="1" hangingPunct="1">
              <a:spcBef>
                <a:spcPct val="50000"/>
              </a:spcBef>
              <a:buClr>
                <a:srgbClr val="FF0000"/>
              </a:buClr>
              <a:buSzPct val="80000"/>
            </a:pPr>
            <a:endParaRPr lang="de-DE" altLang="ru-RU" sz="1600" b="1" dirty="0">
              <a:solidFill>
                <a:srgbClr val="5F5F5F"/>
              </a:solidFill>
              <a:latin typeface="Century Gothic" pitchFamily="34" charset="0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2028825" y="1336921"/>
            <a:ext cx="6846888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47224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3" y="195263"/>
            <a:ext cx="1966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90500" y="842963"/>
            <a:ext cx="8721725" cy="0"/>
          </a:xfrm>
          <a:prstGeom prst="line">
            <a:avLst/>
          </a:prstGeom>
          <a:ln>
            <a:solidFill>
              <a:srgbClr val="2BA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93675" y="6699250"/>
            <a:ext cx="8720138" cy="0"/>
          </a:xfrm>
          <a:prstGeom prst="line">
            <a:avLst/>
          </a:prstGeom>
          <a:ln>
            <a:solidFill>
              <a:srgbClr val="2BA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7" name="Rectangle 2"/>
          <p:cNvSpPr txBox="1">
            <a:spLocks noChangeArrowheads="1"/>
          </p:cNvSpPr>
          <p:nvPr/>
        </p:nvSpPr>
        <p:spPr bwMode="auto">
          <a:xfrm>
            <a:off x="2028825" y="946640"/>
            <a:ext cx="6884988" cy="4254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1" dirty="0" smtClean="0">
                <a:latin typeface="+mn-lt"/>
                <a:ea typeface="Calibri" pitchFamily="34" charset="0"/>
                <a:cs typeface="Times New Roman" pitchFamily="16" charset="0"/>
              </a:rPr>
              <a:t>Пути решения проблем </a:t>
            </a:r>
            <a:endParaRPr lang="de-DE" altLang="ru-RU" b="1" dirty="0">
              <a:latin typeface="+mn-lt"/>
              <a:ea typeface="Calibri" pitchFamily="34" charset="0"/>
              <a:cs typeface="Times New Roman" pitchFamily="16" charset="0"/>
            </a:endParaRP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617538" y="1477109"/>
            <a:ext cx="7918450" cy="5111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endParaRPr lang="ru-RU" altLang="ru-RU" sz="1500" dirty="0" smtClean="0">
              <a:latin typeface="+mn-lt"/>
            </a:endParaRPr>
          </a:p>
          <a:p>
            <a:pPr marL="285750" algn="just" eaLnBrk="1" hangingPunct="1">
              <a:buClr>
                <a:srgbClr val="2BA010"/>
              </a:buClr>
              <a:buSzPct val="100000"/>
            </a:pPr>
            <a:endParaRPr lang="ru-RU" altLang="ru-RU" sz="1500" dirty="0" smtClean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 smtClean="0"/>
              <a:t>Своевременное </a:t>
            </a:r>
            <a:r>
              <a:rPr lang="ru-RU" altLang="ru-RU" sz="1500" dirty="0"/>
              <a:t>информирование команды проекта относительно требований «зеленой» </a:t>
            </a:r>
            <a:r>
              <a:rPr lang="ru-RU" altLang="ru-RU" sz="1500" dirty="0" smtClean="0"/>
              <a:t>сертификации, в особенности на начальных этапах совместной работы.</a:t>
            </a: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endParaRPr lang="ru-RU" altLang="ru-RU" sz="1500" dirty="0" smtClean="0"/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 smtClean="0"/>
              <a:t>Своевременное информирование о наиболее критичных моментах, касающихся технических и проектных решений</a:t>
            </a:r>
            <a:r>
              <a:rPr lang="en-US" altLang="ru-RU" sz="1500" dirty="0" smtClean="0"/>
              <a:t>. </a:t>
            </a:r>
            <a:endParaRPr lang="en-US" altLang="ru-RU" sz="1500" dirty="0"/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endParaRPr lang="ru-RU" altLang="ru-RU" sz="1500" dirty="0" smtClean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 smtClean="0">
                <a:latin typeface="+mn-lt"/>
              </a:rPr>
              <a:t>Адаптация системы сертификации, которая заключается в следующем</a:t>
            </a:r>
            <a:r>
              <a:rPr lang="en-US" altLang="ru-RU" sz="1500" dirty="0" smtClean="0">
                <a:latin typeface="+mn-lt"/>
              </a:rPr>
              <a:t>:</a:t>
            </a:r>
            <a:endParaRPr lang="ru-RU" altLang="ru-RU" sz="1500" dirty="0" smtClean="0">
              <a:latin typeface="+mn-lt"/>
            </a:endParaRPr>
          </a:p>
          <a:p>
            <a:pPr algn="just" eaLnBrk="1" hangingPunct="1">
              <a:buClr>
                <a:srgbClr val="2BA010"/>
              </a:buClr>
              <a:buSzPct val="100000"/>
            </a:pPr>
            <a:endParaRPr lang="ru-RU" altLang="ru-RU" sz="1500" dirty="0" smtClean="0">
              <a:latin typeface="+mn-lt"/>
            </a:endParaRPr>
          </a:p>
          <a:p>
            <a:pPr marL="1028700" lvl="1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>
                <a:latin typeface="+mn-lt"/>
              </a:rPr>
              <a:t>з</a:t>
            </a:r>
            <a:r>
              <a:rPr lang="ru-RU" altLang="ru-RU" sz="1500" dirty="0" smtClean="0">
                <a:latin typeface="+mn-lt"/>
              </a:rPr>
              <a:t>амена критериев, которые не являются актуальными для украинских реалий</a:t>
            </a:r>
            <a:r>
              <a:rPr lang="en-US" altLang="ru-RU" sz="1500" dirty="0" smtClean="0">
                <a:latin typeface="+mn-lt"/>
              </a:rPr>
              <a:t>;</a:t>
            </a:r>
            <a:endParaRPr lang="en-US" altLang="ru-RU" sz="1500" dirty="0" smtClean="0">
              <a:latin typeface="+mn-lt"/>
            </a:endParaRPr>
          </a:p>
          <a:p>
            <a:pPr lvl="1" algn="just" eaLnBrk="1" hangingPunct="1">
              <a:buClr>
                <a:srgbClr val="2BA010"/>
              </a:buClr>
              <a:buSzPct val="100000"/>
            </a:pPr>
            <a:endParaRPr lang="ru-RU" altLang="ru-RU" sz="1500" dirty="0" smtClean="0">
              <a:latin typeface="+mn-lt"/>
            </a:endParaRPr>
          </a:p>
          <a:p>
            <a:pPr marL="1028700" lvl="1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>
                <a:latin typeface="+mn-lt"/>
              </a:rPr>
              <a:t>с</a:t>
            </a:r>
            <a:r>
              <a:rPr lang="ru-RU" altLang="ru-RU" sz="1500" dirty="0" smtClean="0">
                <a:latin typeface="+mn-lt"/>
              </a:rPr>
              <a:t>опоставление европейских и украинских строительных норм с целью применения последних для уточнения критериев сертификации</a:t>
            </a:r>
            <a:r>
              <a:rPr lang="en-US" altLang="ru-RU" sz="1500" dirty="0" smtClean="0">
                <a:latin typeface="+mn-lt"/>
              </a:rPr>
              <a:t>;</a:t>
            </a:r>
            <a:endParaRPr lang="en-US" altLang="ru-RU" sz="1500" dirty="0" smtClean="0">
              <a:latin typeface="+mn-lt"/>
            </a:endParaRPr>
          </a:p>
          <a:p>
            <a:pPr marL="1028700" lvl="1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endParaRPr lang="en-US" altLang="ru-RU" sz="1500" dirty="0" smtClean="0">
              <a:latin typeface="+mn-lt"/>
            </a:endParaRPr>
          </a:p>
          <a:p>
            <a:pPr marL="1028700" lvl="1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>
                <a:latin typeface="+mn-lt"/>
              </a:rPr>
              <a:t>т</a:t>
            </a:r>
            <a:r>
              <a:rPr lang="ru-RU" altLang="ru-RU" sz="1500" dirty="0" smtClean="0">
                <a:latin typeface="+mn-lt"/>
              </a:rPr>
              <a:t>есное сотрудничество с архитекторами, проектировщиками и другими участниками проекта на предмет формирования требуемой документации (например, энергетическая концепция или концепция </a:t>
            </a:r>
            <a:r>
              <a:rPr lang="ru-RU" altLang="ru-RU" sz="1500" dirty="0" err="1" smtClean="0">
                <a:latin typeface="+mn-lt"/>
              </a:rPr>
              <a:t>мусороудаления</a:t>
            </a:r>
            <a:r>
              <a:rPr lang="ru-RU" altLang="ru-RU" sz="1500" dirty="0" smtClean="0">
                <a:latin typeface="+mn-lt"/>
              </a:rPr>
              <a:t>)</a:t>
            </a:r>
            <a:r>
              <a:rPr lang="en-US" altLang="ru-RU" sz="1500" dirty="0" smtClean="0">
                <a:latin typeface="+mn-lt"/>
              </a:rPr>
              <a:t>;</a:t>
            </a:r>
            <a:endParaRPr lang="en-US" altLang="ru-RU" sz="1500" dirty="0" smtClean="0">
              <a:latin typeface="+mn-lt"/>
            </a:endParaRPr>
          </a:p>
          <a:p>
            <a:pPr algn="just" eaLnBrk="1" hangingPunct="1">
              <a:buClr>
                <a:srgbClr val="2BA010"/>
              </a:buClr>
              <a:buSzPct val="100000"/>
            </a:pPr>
            <a:endParaRPr lang="ru-RU" altLang="ru-RU" sz="1500" dirty="0" smtClean="0">
              <a:latin typeface="+mn-lt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2028825" y="1336921"/>
            <a:ext cx="6846888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1423702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9"/>
          <p:cNvSpPr>
            <a:spLocks noChangeArrowheads="1"/>
          </p:cNvSpPr>
          <p:nvPr/>
        </p:nvSpPr>
        <p:spPr bwMode="auto">
          <a:xfrm>
            <a:off x="447675" y="600074"/>
            <a:ext cx="8305800" cy="5610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>
              <a:solidFill>
                <a:srgbClr val="5F5F5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85738" y="2758279"/>
            <a:ext cx="8742362" cy="12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69696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de-DE" sz="3600" dirty="0">
                <a:solidFill>
                  <a:srgbClr val="2BA010"/>
                </a:solidFill>
              </a:rPr>
              <a:t/>
            </a:r>
            <a:br>
              <a:rPr lang="de-DE" sz="3600" dirty="0">
                <a:solidFill>
                  <a:srgbClr val="2BA010"/>
                </a:solidFill>
              </a:rPr>
            </a:br>
            <a:r>
              <a:rPr lang="de-DE" sz="2400" b="1" dirty="0">
                <a:solidFill>
                  <a:srgbClr val="2BA010"/>
                </a:solidFill>
              </a:rPr>
              <a:t> </a:t>
            </a:r>
            <a:r>
              <a:rPr lang="ru-RU" altLang="ru-RU" sz="2400" b="1" dirty="0" smtClean="0">
                <a:solidFill>
                  <a:srgbClr val="76923C"/>
                </a:solidFill>
                <a:latin typeface="+mn-lt"/>
                <a:ea typeface="Calibri" pitchFamily="34" charset="0"/>
                <a:cs typeface="Times New Roman" pitchFamily="16" charset="0"/>
              </a:rPr>
              <a:t>Тренинг по системе «зеленой»</a:t>
            </a:r>
            <a:r>
              <a:rPr lang="de-DE" altLang="ru-RU" sz="2400" b="1" dirty="0" smtClean="0">
                <a:solidFill>
                  <a:srgbClr val="76923C"/>
                </a:solidFill>
                <a:latin typeface="+mn-lt"/>
                <a:ea typeface="Calibri" pitchFamily="34" charset="0"/>
                <a:cs typeface="Times New Roman" pitchFamily="16" charset="0"/>
              </a:rPr>
              <a:t> </a:t>
            </a:r>
            <a:r>
              <a:rPr lang="ru-RU" altLang="ru-RU" sz="2400" b="1" dirty="0" smtClean="0">
                <a:solidFill>
                  <a:srgbClr val="76923C"/>
                </a:solidFill>
                <a:latin typeface="+mn-lt"/>
                <a:ea typeface="Calibri" pitchFamily="34" charset="0"/>
                <a:cs typeface="Times New Roman" pitchFamily="16" charset="0"/>
              </a:rPr>
              <a:t>сертификации </a:t>
            </a:r>
            <a:r>
              <a:rPr lang="de-DE" altLang="ru-RU" sz="2400" b="1" dirty="0" smtClean="0">
                <a:solidFill>
                  <a:srgbClr val="76923C"/>
                </a:solidFill>
                <a:latin typeface="+mn-lt"/>
                <a:ea typeface="Calibri" pitchFamily="34" charset="0"/>
                <a:cs typeface="Times New Roman" pitchFamily="16" charset="0"/>
              </a:rPr>
              <a:t>DGNB </a:t>
            </a:r>
            <a:r>
              <a:rPr lang="ru-RU" altLang="ru-RU" sz="2400" b="1" dirty="0" smtClean="0">
                <a:solidFill>
                  <a:srgbClr val="76923C"/>
                </a:solidFill>
                <a:latin typeface="+mn-lt"/>
                <a:ea typeface="Calibri" pitchFamily="34" charset="0"/>
                <a:cs typeface="Times New Roman" pitchFamily="16" charset="0"/>
              </a:rPr>
              <a:t>в </a:t>
            </a:r>
            <a:r>
              <a:rPr lang="ru-RU" altLang="ru-RU" sz="2400" b="1" dirty="0" err="1" smtClean="0">
                <a:solidFill>
                  <a:srgbClr val="76923C"/>
                </a:solidFill>
                <a:latin typeface="+mn-lt"/>
                <a:ea typeface="Calibri" pitchFamily="34" charset="0"/>
                <a:cs typeface="Times New Roman" pitchFamily="16" charset="0"/>
              </a:rPr>
              <a:t>г.Киеве</a:t>
            </a:r>
            <a:endParaRPr lang="ru-RU" altLang="ru-RU" sz="2400" b="1" dirty="0" smtClean="0">
              <a:solidFill>
                <a:srgbClr val="76923C"/>
              </a:solidFill>
              <a:latin typeface="+mn-lt"/>
              <a:ea typeface="Calibri" pitchFamily="34" charset="0"/>
              <a:cs typeface="Times New Roman" pitchFamily="16" charset="0"/>
            </a:endParaRPr>
          </a:p>
          <a:p>
            <a:pPr algn="ctr" eaLnBrk="1" hangingPunct="1"/>
            <a:endParaRPr lang="ru-RU" altLang="ru-RU" sz="2600" b="1" dirty="0" smtClean="0">
              <a:solidFill>
                <a:srgbClr val="76923C"/>
              </a:solidFill>
              <a:latin typeface="+mn-lt"/>
              <a:ea typeface="Calibri" pitchFamily="34" charset="0"/>
              <a:cs typeface="Times New Roman" pitchFamily="16" charset="0"/>
            </a:endParaRPr>
          </a:p>
          <a:p>
            <a:pPr algn="ctr" eaLnBrk="1" hangingPunct="1"/>
            <a:r>
              <a:rPr lang="ru-RU" altLang="ru-RU" sz="4000" b="1" dirty="0" smtClean="0">
                <a:solidFill>
                  <a:srgbClr val="76923C"/>
                </a:solidFill>
                <a:latin typeface="+mn-lt"/>
                <a:ea typeface="Calibri" pitchFamily="34" charset="0"/>
                <a:cs typeface="Times New Roman" pitchFamily="16" charset="0"/>
              </a:rPr>
              <a:t>21-24 октября 2013г.</a:t>
            </a:r>
            <a:endParaRPr lang="de-DE" altLang="ru-RU" sz="4000" b="1" dirty="0">
              <a:solidFill>
                <a:srgbClr val="76923C"/>
              </a:solidFill>
              <a:latin typeface="+mn-lt"/>
              <a:ea typeface="Calibri" pitchFamily="34" charset="0"/>
              <a:cs typeface="Times New Roman" pitchFamily="16" charset="0"/>
            </a:endParaRP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600075" y="5232400"/>
            <a:ext cx="8305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69696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spcBef>
                <a:spcPct val="200000"/>
              </a:spcBef>
              <a:spcAft>
                <a:spcPct val="200000"/>
              </a:spcAft>
            </a:pPr>
            <a:endParaRPr lang="ru-RU" b="1" i="1">
              <a:solidFill>
                <a:srgbClr val="76923C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4101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249" y="1231779"/>
            <a:ext cx="3127480" cy="103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206375" y="6550025"/>
            <a:ext cx="8721725" cy="0"/>
          </a:xfrm>
          <a:prstGeom prst="line">
            <a:avLst/>
          </a:prstGeom>
          <a:ln>
            <a:solidFill>
              <a:srgbClr val="2BA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85738" y="274638"/>
            <a:ext cx="8720137" cy="0"/>
          </a:xfrm>
          <a:prstGeom prst="line">
            <a:avLst/>
          </a:prstGeom>
          <a:ln>
            <a:solidFill>
              <a:srgbClr val="2BA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463550" y="3810000"/>
            <a:ext cx="830580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69696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spcBef>
                <a:spcPct val="200000"/>
              </a:spcBef>
              <a:spcAft>
                <a:spcPct val="200000"/>
              </a:spcAft>
            </a:pPr>
            <a:r>
              <a:rPr lang="de-DE" sz="3600">
                <a:solidFill>
                  <a:srgbClr val="000000"/>
                </a:solidFill>
              </a:rPr>
              <a:t/>
            </a:r>
            <a:br>
              <a:rPr lang="de-DE" sz="3600">
                <a:solidFill>
                  <a:srgbClr val="000000"/>
                </a:solidFill>
              </a:rPr>
            </a:br>
            <a:r>
              <a:rPr lang="de-DE" sz="3600">
                <a:solidFill>
                  <a:srgbClr val="00B050"/>
                </a:solidFill>
              </a:rPr>
              <a:t> </a:t>
            </a:r>
            <a:endParaRPr lang="de-DE" sz="3200" b="1">
              <a:solidFill>
                <a:srgbClr val="76923C"/>
              </a:solidFill>
              <a:latin typeface="Century Gothic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9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7" y="1180428"/>
            <a:ext cx="11049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2291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9"/>
          <p:cNvSpPr>
            <a:spLocks noChangeArrowheads="1"/>
          </p:cNvSpPr>
          <p:nvPr/>
        </p:nvSpPr>
        <p:spPr bwMode="auto">
          <a:xfrm>
            <a:off x="447675" y="600074"/>
            <a:ext cx="8305800" cy="5610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>
              <a:solidFill>
                <a:srgbClr val="5F5F5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447675" y="2758279"/>
            <a:ext cx="8305800" cy="12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69696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spcBef>
                <a:spcPct val="200000"/>
              </a:spcBef>
              <a:spcAft>
                <a:spcPct val="200000"/>
              </a:spcAft>
            </a:pPr>
            <a:r>
              <a:rPr lang="de-DE" sz="3600" dirty="0">
                <a:solidFill>
                  <a:srgbClr val="2BA010"/>
                </a:solidFill>
              </a:rPr>
              <a:t/>
            </a:r>
            <a:br>
              <a:rPr lang="de-DE" sz="3600" dirty="0">
                <a:solidFill>
                  <a:srgbClr val="2BA010"/>
                </a:solidFill>
              </a:rPr>
            </a:br>
            <a:r>
              <a:rPr lang="de-DE" sz="3600" b="1" dirty="0">
                <a:solidFill>
                  <a:srgbClr val="2BA010"/>
                </a:solidFill>
              </a:rPr>
              <a:t> </a:t>
            </a:r>
            <a:r>
              <a:rPr lang="uk-UA" sz="2400" b="1" dirty="0" err="1">
                <a:solidFill>
                  <a:srgbClr val="76923C"/>
                </a:solidFill>
                <a:latin typeface="+mn-lt"/>
                <a:ea typeface="Calibri" pitchFamily="34" charset="0"/>
                <a:cs typeface="Times New Roman" pitchFamily="16" charset="0"/>
              </a:rPr>
              <a:t>Благодарю</a:t>
            </a:r>
            <a:r>
              <a:rPr lang="uk-UA" sz="2400" b="1" dirty="0">
                <a:solidFill>
                  <a:srgbClr val="76923C"/>
                </a:solidFill>
                <a:latin typeface="+mn-lt"/>
                <a:ea typeface="Calibri" pitchFamily="34" charset="0"/>
                <a:cs typeface="Times New Roman" pitchFamily="16" charset="0"/>
              </a:rPr>
              <a:t> за </a:t>
            </a:r>
            <a:r>
              <a:rPr lang="uk-UA" sz="2400" b="1" dirty="0" err="1">
                <a:solidFill>
                  <a:srgbClr val="76923C"/>
                </a:solidFill>
                <a:latin typeface="+mn-lt"/>
                <a:ea typeface="Calibri" pitchFamily="34" charset="0"/>
                <a:cs typeface="Times New Roman" pitchFamily="16" charset="0"/>
              </a:rPr>
              <a:t>внимание</a:t>
            </a:r>
            <a:r>
              <a:rPr lang="uk-UA" sz="2400" b="1" dirty="0">
                <a:solidFill>
                  <a:srgbClr val="76923C"/>
                </a:solidFill>
                <a:latin typeface="+mn-lt"/>
                <a:ea typeface="Calibri" pitchFamily="34" charset="0"/>
                <a:cs typeface="Times New Roman" pitchFamily="16" charset="0"/>
              </a:rPr>
              <a:t>!</a:t>
            </a:r>
            <a:endParaRPr lang="de-DE" sz="2400" b="1" dirty="0">
              <a:solidFill>
                <a:srgbClr val="76923C"/>
              </a:solidFill>
              <a:latin typeface="+mn-lt"/>
              <a:ea typeface="Calibri" pitchFamily="34" charset="0"/>
              <a:cs typeface="Times New Roman" pitchFamily="16" charset="0"/>
            </a:endParaRP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600075" y="5232400"/>
            <a:ext cx="8305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69696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spcBef>
                <a:spcPct val="200000"/>
              </a:spcBef>
              <a:spcAft>
                <a:spcPct val="200000"/>
              </a:spcAft>
            </a:pPr>
            <a:endParaRPr lang="ru-RU" b="1" i="1">
              <a:solidFill>
                <a:srgbClr val="76923C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4101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13" y="1020763"/>
            <a:ext cx="3954462" cy="130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206375" y="6550025"/>
            <a:ext cx="8721725" cy="0"/>
          </a:xfrm>
          <a:prstGeom prst="line">
            <a:avLst/>
          </a:prstGeom>
          <a:ln>
            <a:solidFill>
              <a:srgbClr val="2BA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85738" y="274638"/>
            <a:ext cx="8720137" cy="0"/>
          </a:xfrm>
          <a:prstGeom prst="line">
            <a:avLst/>
          </a:prstGeom>
          <a:ln>
            <a:solidFill>
              <a:srgbClr val="2BA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463550" y="3810000"/>
            <a:ext cx="830580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69696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spcBef>
                <a:spcPct val="200000"/>
              </a:spcBef>
              <a:spcAft>
                <a:spcPct val="200000"/>
              </a:spcAft>
            </a:pPr>
            <a:r>
              <a:rPr lang="de-DE" sz="3600">
                <a:solidFill>
                  <a:srgbClr val="000000"/>
                </a:solidFill>
              </a:rPr>
              <a:t/>
            </a:r>
            <a:br>
              <a:rPr lang="de-DE" sz="3600">
                <a:solidFill>
                  <a:srgbClr val="000000"/>
                </a:solidFill>
              </a:rPr>
            </a:br>
            <a:r>
              <a:rPr lang="de-DE" sz="3600">
                <a:solidFill>
                  <a:srgbClr val="00B050"/>
                </a:solidFill>
              </a:rPr>
              <a:t> </a:t>
            </a:r>
            <a:endParaRPr lang="de-DE" sz="3200" b="1">
              <a:solidFill>
                <a:srgbClr val="76923C"/>
              </a:solidFill>
              <a:latin typeface="Century Gothic" pitchFamily="34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52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3" y="195263"/>
            <a:ext cx="1966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90500" y="842963"/>
            <a:ext cx="8721725" cy="0"/>
          </a:xfrm>
          <a:prstGeom prst="line">
            <a:avLst/>
          </a:prstGeom>
          <a:ln>
            <a:solidFill>
              <a:srgbClr val="2BA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93675" y="6699250"/>
            <a:ext cx="8720138" cy="0"/>
          </a:xfrm>
          <a:prstGeom prst="line">
            <a:avLst/>
          </a:prstGeom>
          <a:ln>
            <a:solidFill>
              <a:srgbClr val="2BA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7" name="Rectangle 2"/>
          <p:cNvSpPr txBox="1">
            <a:spLocks noChangeArrowheads="1"/>
          </p:cNvSpPr>
          <p:nvPr/>
        </p:nvSpPr>
        <p:spPr bwMode="auto">
          <a:xfrm>
            <a:off x="2028825" y="1181100"/>
            <a:ext cx="6884988" cy="4254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1" dirty="0">
                <a:latin typeface="+mn-lt"/>
                <a:ea typeface="Calibri" pitchFamily="34" charset="0"/>
                <a:cs typeface="Times New Roman" pitchFamily="16" charset="0"/>
              </a:rPr>
              <a:t>Что такое «зеленая» сертификация?</a:t>
            </a:r>
            <a:endParaRPr lang="de-DE" altLang="ru-RU" b="1" dirty="0">
              <a:latin typeface="+mn-lt"/>
              <a:ea typeface="Calibri" pitchFamily="34" charset="0"/>
              <a:cs typeface="Times New Roman" pitchFamily="16" charset="0"/>
            </a:endParaRP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617538" y="1289050"/>
            <a:ext cx="7918450" cy="515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buClr>
                <a:srgbClr val="FF0000"/>
              </a:buClr>
              <a:buSzPct val="80000"/>
            </a:pPr>
            <a:endParaRPr lang="ru-RU" altLang="ru-RU" sz="1500" dirty="0" smtClean="0">
              <a:latin typeface="+mn-lt"/>
            </a:endParaRPr>
          </a:p>
          <a:p>
            <a:pPr algn="just" eaLnBrk="1" hangingPunct="1">
              <a:buClr>
                <a:srgbClr val="FF0000"/>
              </a:buClr>
              <a:buSzPct val="80000"/>
            </a:pPr>
            <a:endParaRPr lang="ru-RU" altLang="ru-RU" sz="1500" dirty="0">
              <a:latin typeface="+mn-lt"/>
            </a:endParaRPr>
          </a:p>
          <a:p>
            <a:pPr algn="just" eaLnBrk="1" hangingPunct="1">
              <a:buClr>
                <a:srgbClr val="FF0000"/>
              </a:buClr>
              <a:buSzPct val="80000"/>
            </a:pPr>
            <a:r>
              <a:rPr lang="ru-RU" altLang="ru-RU" sz="1500" dirty="0" smtClean="0">
                <a:latin typeface="+mn-lt"/>
              </a:rPr>
              <a:t>Принципы </a:t>
            </a:r>
            <a:r>
              <a:rPr lang="ru-RU" altLang="ru-RU" sz="1500" dirty="0">
                <a:latin typeface="+mn-lt"/>
              </a:rPr>
              <a:t>«устойчивого развития» в применении к строительству нашли свое воплощение в так называемых </a:t>
            </a:r>
            <a:r>
              <a:rPr lang="ru-RU" altLang="ru-RU" sz="1500" dirty="0">
                <a:latin typeface="+mn-lt"/>
                <a:ea typeface="Calibri" pitchFamily="34" charset="0"/>
                <a:cs typeface="Times New Roman" pitchFamily="16" charset="0"/>
              </a:rPr>
              <a:t>системах «зеленой сертификации</a:t>
            </a:r>
            <a:r>
              <a:rPr lang="ru-RU" altLang="ru-RU" sz="1500" dirty="0" smtClean="0">
                <a:latin typeface="+mn-lt"/>
                <a:ea typeface="Calibri" pitchFamily="34" charset="0"/>
                <a:cs typeface="Times New Roman" pitchFamily="16" charset="0"/>
              </a:rPr>
              <a:t>». </a:t>
            </a:r>
            <a:r>
              <a:rPr lang="ru-RU" altLang="ru-RU" sz="1500" dirty="0" smtClean="0">
                <a:latin typeface="+mn-lt"/>
              </a:rPr>
              <a:t>Система </a:t>
            </a:r>
            <a:r>
              <a:rPr lang="ru-RU" altLang="ru-RU" sz="1500" dirty="0">
                <a:latin typeface="+mn-lt"/>
              </a:rPr>
              <a:t>«зеленой сертификации» это</a:t>
            </a:r>
            <a:r>
              <a:rPr lang="en-US" altLang="ru-RU" sz="1500" dirty="0">
                <a:latin typeface="+mn-lt"/>
              </a:rPr>
              <a:t>: </a:t>
            </a:r>
            <a:endParaRPr lang="ru-RU" altLang="ru-RU" sz="1500" dirty="0">
              <a:latin typeface="+mn-lt"/>
            </a:endParaRPr>
          </a:p>
          <a:p>
            <a:pPr algn="just" eaLnBrk="1" hangingPunct="1">
              <a:buClr>
                <a:srgbClr val="FF0000"/>
              </a:buClr>
              <a:buSzPct val="80000"/>
            </a:pPr>
            <a:endParaRPr lang="en-US" altLang="ru-RU" sz="1500" dirty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>
                <a:latin typeface="+mn-lt"/>
              </a:rPr>
              <a:t> инструмент, который обеспечивает системный подход к реализации проекта недвижимости; </a:t>
            </a: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endParaRPr lang="ru-RU" altLang="ru-RU" sz="1500" dirty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>
                <a:latin typeface="+mn-lt"/>
              </a:rPr>
              <a:t> система, обеспечивающая маркировку, которая делает узнаваемыми «зеленые»  здания как для профессионалов и для конечных пользователей</a:t>
            </a:r>
            <a:r>
              <a:rPr lang="en-US" altLang="ru-RU" sz="1500" dirty="0">
                <a:latin typeface="+mn-lt"/>
              </a:rPr>
              <a:t>;</a:t>
            </a:r>
            <a:endParaRPr lang="ru-RU" altLang="ru-RU" sz="1500" dirty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endParaRPr lang="en-US" altLang="ru-RU" sz="1500" dirty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>
                <a:latin typeface="+mn-lt"/>
              </a:rPr>
              <a:t> набор критериев и правил, которые с одной стороны базируются на действующих нормах и стандартах, с другой – состоят из новаторских подходов, которые еще не являются принятыми с точки зрения законодательства;</a:t>
            </a: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endParaRPr lang="en-US" altLang="ru-RU" sz="1500" dirty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>
                <a:latin typeface="+mn-lt"/>
              </a:rPr>
              <a:t> динамично развивающаяся система, которая вбирает в себя наиболее передовые наработки в отношении экологических технологий проектирования, строительства и эксплуатации;</a:t>
            </a: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endParaRPr lang="ru-RU" altLang="ru-RU" sz="1500" dirty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>
                <a:latin typeface="+mn-lt"/>
              </a:rPr>
              <a:t> основной инструмент, который регулирует качество и количество новых «зеленых» объектов</a:t>
            </a:r>
            <a:r>
              <a:rPr lang="en-US" altLang="ru-RU" sz="1500" dirty="0">
                <a:latin typeface="+mn-lt"/>
              </a:rPr>
              <a:t>;</a:t>
            </a:r>
            <a:r>
              <a:rPr lang="ru-RU" altLang="ru-RU" sz="1500" dirty="0">
                <a:latin typeface="+mn-lt"/>
              </a:rPr>
              <a:t> </a:t>
            </a:r>
          </a:p>
          <a:p>
            <a:pPr algn="just" eaLnBrk="1" hangingPunct="1">
              <a:buClr>
                <a:srgbClr val="2BA010"/>
              </a:buClr>
              <a:buSzPct val="80000"/>
            </a:pPr>
            <a:endParaRPr lang="en-US" altLang="ru-RU" sz="1500" b="1" dirty="0">
              <a:solidFill>
                <a:srgbClr val="5F5F5F"/>
              </a:solidFill>
              <a:latin typeface="Century Gothic" pitchFamily="34" charset="0"/>
            </a:endParaRPr>
          </a:p>
          <a:p>
            <a:pPr algn="just" eaLnBrk="1" hangingPunct="1">
              <a:buClr>
                <a:srgbClr val="2BA010"/>
              </a:buClr>
              <a:buSzPct val="80000"/>
            </a:pPr>
            <a:endParaRPr lang="ru-RU" altLang="ru-RU" sz="1500" b="1" dirty="0">
              <a:solidFill>
                <a:srgbClr val="5F5F5F"/>
              </a:solidFill>
              <a:latin typeface="Century Gothic" pitchFamily="34" charset="0"/>
            </a:endParaRPr>
          </a:p>
          <a:p>
            <a:pPr algn="just" eaLnBrk="1" hangingPunct="1">
              <a:spcBef>
                <a:spcPct val="50000"/>
              </a:spcBef>
              <a:buClr>
                <a:srgbClr val="FF0000"/>
              </a:buClr>
              <a:buSzPct val="80000"/>
            </a:pPr>
            <a:endParaRPr lang="en-US" altLang="ru-RU" sz="1600" b="1" dirty="0">
              <a:solidFill>
                <a:srgbClr val="5F5F5F"/>
              </a:solidFill>
              <a:latin typeface="Century Gothic" pitchFamily="34" charset="0"/>
            </a:endParaRPr>
          </a:p>
          <a:p>
            <a:pPr algn="just" eaLnBrk="1" hangingPunct="1">
              <a:spcBef>
                <a:spcPct val="50000"/>
              </a:spcBef>
              <a:buClr>
                <a:srgbClr val="FF0000"/>
              </a:buClr>
              <a:buSzPct val="80000"/>
            </a:pPr>
            <a:endParaRPr lang="de-DE" altLang="ru-RU" sz="1600" b="1" dirty="0">
              <a:solidFill>
                <a:srgbClr val="5F5F5F"/>
              </a:solidFill>
              <a:latin typeface="Century Gothic" pitchFamily="34" charset="0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2028825" y="1606550"/>
            <a:ext cx="6846888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2886876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3" y="195263"/>
            <a:ext cx="1966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90500" y="842963"/>
            <a:ext cx="8721725" cy="0"/>
          </a:xfrm>
          <a:prstGeom prst="line">
            <a:avLst/>
          </a:prstGeom>
          <a:ln>
            <a:solidFill>
              <a:srgbClr val="2BA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93675" y="6699250"/>
            <a:ext cx="8720138" cy="0"/>
          </a:xfrm>
          <a:prstGeom prst="line">
            <a:avLst/>
          </a:prstGeom>
          <a:ln>
            <a:solidFill>
              <a:srgbClr val="2BA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22" name="Text Box 2"/>
          <p:cNvSpPr txBox="1">
            <a:spLocks noChangeArrowheads="1"/>
          </p:cNvSpPr>
          <p:nvPr/>
        </p:nvSpPr>
        <p:spPr bwMode="auto">
          <a:xfrm>
            <a:off x="368300" y="1238250"/>
            <a:ext cx="76073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000" b="1" dirty="0">
                <a:latin typeface="+mn-lt"/>
              </a:rPr>
              <a:t>Международные системы «зеленой» сертификации</a:t>
            </a:r>
            <a:endParaRPr lang="de-DE" altLang="ru-RU" sz="2000" b="1" dirty="0">
              <a:latin typeface="+mn-lt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3330575" y="2047875"/>
            <a:ext cx="5545138" cy="362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8288" indent="-2682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30000"/>
              </a:spcBef>
              <a:buClr>
                <a:srgbClr val="FF0000"/>
              </a:buClr>
              <a:buFont typeface="Wingdings" charset="2"/>
              <a:buChar char="§"/>
            </a:pPr>
            <a:r>
              <a:rPr lang="de-DE" altLang="ru-RU" sz="1500" b="1">
                <a:solidFill>
                  <a:schemeClr val="bg2"/>
                </a:solidFill>
              </a:rPr>
              <a:t>BREEAM</a:t>
            </a:r>
          </a:p>
          <a:p>
            <a:pPr lvl="1" eaLnBrk="1" hangingPunct="1">
              <a:spcBef>
                <a:spcPct val="30000"/>
              </a:spcBef>
              <a:buClr>
                <a:srgbClr val="FF0000"/>
              </a:buClr>
            </a:pPr>
            <a:r>
              <a:rPr lang="de-DE" altLang="ru-RU" sz="1500" b="1">
                <a:solidFill>
                  <a:schemeClr val="bg2"/>
                </a:solidFill>
              </a:rPr>
              <a:t>Building Research Establishment‘s Environmental </a:t>
            </a:r>
          </a:p>
          <a:p>
            <a:pPr lvl="1" eaLnBrk="1" hangingPunct="1">
              <a:spcBef>
                <a:spcPct val="30000"/>
              </a:spcBef>
              <a:buClr>
                <a:srgbClr val="FF0000"/>
              </a:buClr>
            </a:pPr>
            <a:r>
              <a:rPr lang="de-DE" altLang="ru-RU" sz="1500" b="1">
                <a:solidFill>
                  <a:schemeClr val="bg2"/>
                </a:solidFill>
              </a:rPr>
              <a:t>Assessment Method</a:t>
            </a:r>
          </a:p>
          <a:p>
            <a:pPr eaLnBrk="1" hangingPunct="1">
              <a:spcBef>
                <a:spcPct val="30000"/>
              </a:spcBef>
              <a:buClr>
                <a:srgbClr val="FF0000"/>
              </a:buClr>
              <a:buFont typeface="Wingdings" charset="2"/>
              <a:buChar char="§"/>
            </a:pPr>
            <a:endParaRPr lang="de-DE" altLang="ru-RU" sz="1500" b="1">
              <a:solidFill>
                <a:schemeClr val="bg2"/>
              </a:solidFill>
            </a:endParaRPr>
          </a:p>
          <a:p>
            <a:pPr eaLnBrk="1" hangingPunct="1">
              <a:spcBef>
                <a:spcPct val="30000"/>
              </a:spcBef>
              <a:buClr>
                <a:srgbClr val="FF0000"/>
              </a:buClr>
              <a:buFont typeface="Wingdings" charset="2"/>
              <a:buChar char="§"/>
            </a:pPr>
            <a:endParaRPr lang="de-DE" altLang="ru-RU" sz="1500" b="1">
              <a:solidFill>
                <a:schemeClr val="bg2"/>
              </a:solidFill>
            </a:endParaRPr>
          </a:p>
          <a:p>
            <a:pPr eaLnBrk="1" hangingPunct="1">
              <a:spcBef>
                <a:spcPct val="30000"/>
              </a:spcBef>
              <a:buClr>
                <a:srgbClr val="FF0000"/>
              </a:buClr>
              <a:buFont typeface="Wingdings" charset="2"/>
              <a:buChar char="§"/>
            </a:pPr>
            <a:r>
              <a:rPr lang="de-DE" altLang="ru-RU" sz="1500" b="1">
                <a:solidFill>
                  <a:schemeClr val="bg2"/>
                </a:solidFill>
              </a:rPr>
              <a:t>LEED</a:t>
            </a:r>
          </a:p>
          <a:p>
            <a:pPr lvl="1" eaLnBrk="1" hangingPunct="1">
              <a:spcBef>
                <a:spcPct val="30000"/>
              </a:spcBef>
              <a:buClr>
                <a:srgbClr val="FF0000"/>
              </a:buClr>
            </a:pPr>
            <a:r>
              <a:rPr lang="de-DE" altLang="ru-RU" sz="1500" b="1">
                <a:solidFill>
                  <a:schemeClr val="bg2"/>
                </a:solidFill>
              </a:rPr>
              <a:t>Leadership in Energy and Environmental Design</a:t>
            </a:r>
          </a:p>
          <a:p>
            <a:pPr eaLnBrk="1" hangingPunct="1">
              <a:spcBef>
                <a:spcPct val="30000"/>
              </a:spcBef>
              <a:buClr>
                <a:srgbClr val="FF0000"/>
              </a:buClr>
              <a:buFont typeface="Wingdings" charset="2"/>
              <a:buChar char="§"/>
            </a:pPr>
            <a:endParaRPr lang="de-DE" altLang="ru-RU" sz="1500" b="1">
              <a:solidFill>
                <a:schemeClr val="bg2"/>
              </a:solidFill>
            </a:endParaRPr>
          </a:p>
          <a:p>
            <a:pPr eaLnBrk="1" hangingPunct="1">
              <a:spcBef>
                <a:spcPct val="30000"/>
              </a:spcBef>
              <a:buClr>
                <a:srgbClr val="FF0000"/>
              </a:buClr>
              <a:buFont typeface="Wingdings" charset="2"/>
              <a:buChar char="§"/>
            </a:pPr>
            <a:endParaRPr lang="de-DE" altLang="ru-RU" sz="1500" b="1">
              <a:solidFill>
                <a:schemeClr val="bg2"/>
              </a:solidFill>
            </a:endParaRPr>
          </a:p>
          <a:p>
            <a:pPr eaLnBrk="1" hangingPunct="1">
              <a:spcBef>
                <a:spcPct val="30000"/>
              </a:spcBef>
              <a:buClr>
                <a:srgbClr val="FF0000"/>
              </a:buClr>
              <a:buFont typeface="Wingdings" charset="2"/>
              <a:buChar char="§"/>
            </a:pPr>
            <a:r>
              <a:rPr lang="de-DE" altLang="ru-RU" sz="1500" b="1">
                <a:solidFill>
                  <a:schemeClr val="bg2"/>
                </a:solidFill>
              </a:rPr>
              <a:t>DGNB</a:t>
            </a:r>
          </a:p>
          <a:p>
            <a:pPr lvl="1" eaLnBrk="1" hangingPunct="1">
              <a:spcBef>
                <a:spcPct val="30000"/>
              </a:spcBef>
              <a:buClr>
                <a:srgbClr val="FF0000"/>
              </a:buClr>
            </a:pPr>
            <a:r>
              <a:rPr lang="de-DE" altLang="ru-RU" sz="1500" b="1">
                <a:solidFill>
                  <a:schemeClr val="bg2"/>
                </a:solidFill>
              </a:rPr>
              <a:t>Deutsche Gesellschaft für Nachhaltiges Bauen </a:t>
            </a:r>
          </a:p>
          <a:p>
            <a:pPr lvl="1" eaLnBrk="1" hangingPunct="1">
              <a:spcBef>
                <a:spcPct val="30000"/>
              </a:spcBef>
              <a:buClr>
                <a:srgbClr val="FF0000"/>
              </a:buClr>
            </a:pPr>
            <a:r>
              <a:rPr lang="de-DE" altLang="ru-RU" sz="1500" b="1">
                <a:solidFill>
                  <a:schemeClr val="bg2"/>
                </a:solidFill>
              </a:rPr>
              <a:t>(German Association for Sustainable Construction)</a:t>
            </a:r>
          </a:p>
        </p:txBody>
      </p:sp>
      <p:pic>
        <p:nvPicPr>
          <p:cNvPr id="9224" name="Picture 10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4" t="27824" r="5466" b="24097"/>
          <a:stretch>
            <a:fillRect/>
          </a:stretch>
        </p:blipFill>
        <p:spPr bwMode="auto">
          <a:xfrm>
            <a:off x="2068513" y="2047875"/>
            <a:ext cx="1262062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5" name="Picture 103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20" t="12794" r="14445" b="14572"/>
          <a:stretch>
            <a:fillRect/>
          </a:stretch>
        </p:blipFill>
        <p:spPr bwMode="auto">
          <a:xfrm>
            <a:off x="2068513" y="3297238"/>
            <a:ext cx="1127125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6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738" y="4759325"/>
            <a:ext cx="11049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2317902"/>
      </p:ext>
    </p:extLst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3" y="195263"/>
            <a:ext cx="1966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90500" y="842963"/>
            <a:ext cx="8721725" cy="0"/>
          </a:xfrm>
          <a:prstGeom prst="line">
            <a:avLst/>
          </a:prstGeom>
          <a:ln>
            <a:solidFill>
              <a:srgbClr val="2BA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93675" y="6699250"/>
            <a:ext cx="8720138" cy="0"/>
          </a:xfrm>
          <a:prstGeom prst="line">
            <a:avLst/>
          </a:prstGeom>
          <a:ln>
            <a:solidFill>
              <a:srgbClr val="2BA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78" name="Text Box 2"/>
          <p:cNvSpPr txBox="1">
            <a:spLocks noChangeArrowheads="1"/>
          </p:cNvSpPr>
          <p:nvPr/>
        </p:nvSpPr>
        <p:spPr bwMode="auto">
          <a:xfrm>
            <a:off x="763588" y="1238250"/>
            <a:ext cx="811371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b="1" dirty="0"/>
              <a:t>DGNB</a:t>
            </a:r>
            <a:r>
              <a:rPr lang="ru-RU" altLang="ru-RU" b="1" dirty="0"/>
              <a:t> –</a:t>
            </a:r>
            <a:r>
              <a:rPr lang="en-US" altLang="ru-RU" b="1" dirty="0"/>
              <a:t> </a:t>
            </a:r>
            <a:r>
              <a:rPr lang="ru-RU" altLang="ru-RU" b="1" dirty="0"/>
              <a:t>Зарегистрированные и сертифицированные здания</a:t>
            </a:r>
            <a:endParaRPr lang="de-DE" altLang="ru-RU" b="1" dirty="0"/>
          </a:p>
        </p:txBody>
      </p:sp>
      <p:sp>
        <p:nvSpPr>
          <p:cNvPr id="28679" name="Line 6"/>
          <p:cNvSpPr>
            <a:spLocks noChangeShapeType="1"/>
          </p:cNvSpPr>
          <p:nvPr/>
        </p:nvSpPr>
        <p:spPr bwMode="auto">
          <a:xfrm flipV="1">
            <a:off x="763588" y="1606550"/>
            <a:ext cx="8112125" cy="1588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868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916113"/>
            <a:ext cx="8247063" cy="407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feld 23"/>
          <p:cNvSpPr txBox="1"/>
          <p:nvPr/>
        </p:nvSpPr>
        <p:spPr>
          <a:xfrm>
            <a:off x="7380288" y="3959225"/>
            <a:ext cx="576262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1000" dirty="0">
                <a:latin typeface="+mn-lt"/>
              </a:rPr>
              <a:t>China</a:t>
            </a:r>
          </a:p>
        </p:txBody>
      </p:sp>
      <p:sp>
        <p:nvSpPr>
          <p:cNvPr id="12" name="Textfeld 43"/>
          <p:cNvSpPr txBox="1"/>
          <p:nvPr/>
        </p:nvSpPr>
        <p:spPr>
          <a:xfrm>
            <a:off x="4427538" y="2967038"/>
            <a:ext cx="858837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1000" dirty="0" err="1">
                <a:latin typeface="+mn-lt"/>
              </a:rPr>
              <a:t>Denmark</a:t>
            </a:r>
            <a:endParaRPr lang="de-DE" sz="1000" dirty="0">
              <a:latin typeface="+mn-lt"/>
            </a:endParaRPr>
          </a:p>
        </p:txBody>
      </p:sp>
      <p:sp>
        <p:nvSpPr>
          <p:cNvPr id="14" name="Textfeld 46"/>
          <p:cNvSpPr txBox="1"/>
          <p:nvPr/>
        </p:nvSpPr>
        <p:spPr>
          <a:xfrm>
            <a:off x="5784850" y="2852738"/>
            <a:ext cx="803275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1000" dirty="0" err="1">
                <a:latin typeface="+mn-lt"/>
              </a:rPr>
              <a:t>Russia</a:t>
            </a:r>
            <a:endParaRPr lang="de-DE" sz="1000" dirty="0">
              <a:latin typeface="+mn-lt"/>
            </a:endParaRPr>
          </a:p>
        </p:txBody>
      </p:sp>
      <p:sp>
        <p:nvSpPr>
          <p:cNvPr id="15" name="Textfeld 56"/>
          <p:cNvSpPr txBox="1"/>
          <p:nvPr/>
        </p:nvSpPr>
        <p:spPr>
          <a:xfrm>
            <a:off x="971550" y="2924175"/>
            <a:ext cx="720725" cy="2476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1000" dirty="0">
                <a:latin typeface="+mn-lt"/>
              </a:rPr>
              <a:t>Canada</a:t>
            </a:r>
          </a:p>
        </p:txBody>
      </p:sp>
      <p:graphicFrame>
        <p:nvGraphicFramePr>
          <p:cNvPr id="16" name="Tabelle 66"/>
          <p:cNvGraphicFramePr>
            <a:graphicFrameLocks noGrp="1"/>
          </p:cNvGraphicFramePr>
          <p:nvPr/>
        </p:nvGraphicFramePr>
        <p:xfrm>
          <a:off x="4572000" y="3897313"/>
          <a:ext cx="395288" cy="37147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95288"/>
              </a:tblGrid>
              <a:tr h="3714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96</a:t>
                      </a:r>
                      <a:endParaRPr lang="de-DE" sz="11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633" marR="45633" marT="45641" marB="45641" anchor="ctr">
                    <a:solidFill>
                      <a:srgbClr val="00539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elle 67"/>
          <p:cNvGraphicFramePr>
            <a:graphicFrameLocks noGrp="1"/>
          </p:cNvGraphicFramePr>
          <p:nvPr/>
        </p:nvGraphicFramePr>
        <p:xfrm>
          <a:off x="4319588" y="3357563"/>
          <a:ext cx="539750" cy="53816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39750"/>
              </a:tblGrid>
              <a:tr h="5381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576</a:t>
                      </a:r>
                      <a:endParaRPr lang="de-DE" sz="11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691" marR="45691" marT="45674" marB="45674" anchor="ctr">
                    <a:solidFill>
                      <a:srgbClr val="00539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elle 68"/>
          <p:cNvGraphicFramePr>
            <a:graphicFrameLocks noGrp="1"/>
          </p:cNvGraphicFramePr>
          <p:nvPr/>
        </p:nvGraphicFramePr>
        <p:xfrm>
          <a:off x="4032250" y="3536950"/>
          <a:ext cx="252413" cy="25878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2413"/>
              </a:tblGrid>
              <a:tr h="2587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de-DE" sz="11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90" marR="45790" marT="45573" marB="45573" anchor="ctr">
                    <a:solidFill>
                      <a:srgbClr val="00539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elle 69"/>
          <p:cNvGraphicFramePr>
            <a:graphicFrameLocks noGrp="1"/>
          </p:cNvGraphicFramePr>
          <p:nvPr/>
        </p:nvGraphicFramePr>
        <p:xfrm>
          <a:off x="4284663" y="4033838"/>
          <a:ext cx="250825" cy="25878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0825"/>
              </a:tblGrid>
              <a:tr h="2587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de-DE" sz="11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502" marR="45502" marT="45573" marB="45573" anchor="ctr">
                    <a:solidFill>
                      <a:srgbClr val="00539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elle 71"/>
          <p:cNvGraphicFramePr>
            <a:graphicFrameLocks noGrp="1"/>
          </p:cNvGraphicFramePr>
          <p:nvPr/>
        </p:nvGraphicFramePr>
        <p:xfrm>
          <a:off x="5867400" y="4394200"/>
          <a:ext cx="252413" cy="25878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2413"/>
              </a:tblGrid>
              <a:tr h="2587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de-DE" sz="11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90" marR="45790" marT="45573" marB="45573" anchor="ctr">
                    <a:solidFill>
                      <a:srgbClr val="00539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Tabelle 72"/>
          <p:cNvGraphicFramePr>
            <a:graphicFrameLocks noGrp="1"/>
          </p:cNvGraphicFramePr>
          <p:nvPr/>
        </p:nvGraphicFramePr>
        <p:xfrm>
          <a:off x="4284663" y="2954338"/>
          <a:ext cx="250825" cy="25878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0825"/>
              </a:tblGrid>
              <a:tr h="2587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de-DE" sz="11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502" marR="45502" marT="45573" marB="45573" anchor="ctr">
                    <a:solidFill>
                      <a:srgbClr val="00539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elle 74"/>
          <p:cNvGraphicFramePr>
            <a:graphicFrameLocks noGrp="1"/>
          </p:cNvGraphicFramePr>
          <p:nvPr/>
        </p:nvGraphicFramePr>
        <p:xfrm>
          <a:off x="5651500" y="2852738"/>
          <a:ext cx="252413" cy="25878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2413"/>
              </a:tblGrid>
              <a:tr h="2587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de-DE" sz="11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90" marR="45790" marT="45573" marB="45573" anchor="ctr">
                    <a:solidFill>
                      <a:srgbClr val="00539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Tabelle 75"/>
          <p:cNvGraphicFramePr>
            <a:graphicFrameLocks noGrp="1"/>
          </p:cNvGraphicFramePr>
          <p:nvPr/>
        </p:nvGraphicFramePr>
        <p:xfrm>
          <a:off x="7881938" y="3951288"/>
          <a:ext cx="252412" cy="25878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2412"/>
              </a:tblGrid>
              <a:tr h="2587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de-DE" sz="11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90" marR="45790" marT="45573" marB="45573" anchor="ctr">
                    <a:solidFill>
                      <a:srgbClr val="005395"/>
                    </a:solidFill>
                  </a:tcPr>
                </a:tc>
              </a:tr>
            </a:tbl>
          </a:graphicData>
        </a:graphic>
      </p:graphicFrame>
      <p:sp>
        <p:nvSpPr>
          <p:cNvPr id="24" name="Textfeld 76"/>
          <p:cNvSpPr txBox="1"/>
          <p:nvPr/>
        </p:nvSpPr>
        <p:spPr>
          <a:xfrm>
            <a:off x="4716463" y="3500438"/>
            <a:ext cx="960437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1000" dirty="0">
                <a:latin typeface="+mn-lt"/>
              </a:rPr>
              <a:t>Germany</a:t>
            </a:r>
          </a:p>
        </p:txBody>
      </p:sp>
      <p:sp>
        <p:nvSpPr>
          <p:cNvPr id="25" name="Textfeld 77"/>
          <p:cNvSpPr txBox="1"/>
          <p:nvPr/>
        </p:nvSpPr>
        <p:spPr>
          <a:xfrm>
            <a:off x="4835525" y="3975100"/>
            <a:ext cx="960438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1000" dirty="0">
                <a:latin typeface="+mn-lt"/>
              </a:rPr>
              <a:t>Austria</a:t>
            </a:r>
          </a:p>
        </p:txBody>
      </p:sp>
      <p:sp>
        <p:nvSpPr>
          <p:cNvPr id="26" name="Textfeld 78"/>
          <p:cNvSpPr txBox="1"/>
          <p:nvPr/>
        </p:nvSpPr>
        <p:spPr>
          <a:xfrm>
            <a:off x="3419475" y="4046538"/>
            <a:ext cx="960438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1000" dirty="0" err="1">
                <a:latin typeface="+mn-lt"/>
              </a:rPr>
              <a:t>Switzerland</a:t>
            </a:r>
            <a:endParaRPr lang="de-DE" sz="1000" dirty="0">
              <a:latin typeface="+mn-lt"/>
            </a:endParaRPr>
          </a:p>
        </p:txBody>
      </p:sp>
      <p:sp>
        <p:nvSpPr>
          <p:cNvPr id="27" name="Textfeld 79"/>
          <p:cNvSpPr txBox="1"/>
          <p:nvPr/>
        </p:nvSpPr>
        <p:spPr>
          <a:xfrm>
            <a:off x="3143250" y="3565525"/>
            <a:ext cx="960438" cy="2476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1000" dirty="0">
                <a:latin typeface="+mn-lt"/>
              </a:rPr>
              <a:t>Luxembourg</a:t>
            </a:r>
          </a:p>
        </p:txBody>
      </p:sp>
      <p:sp>
        <p:nvSpPr>
          <p:cNvPr id="28" name="Textfeld 80"/>
          <p:cNvSpPr txBox="1"/>
          <p:nvPr/>
        </p:nvSpPr>
        <p:spPr>
          <a:xfrm>
            <a:off x="2963863" y="3824288"/>
            <a:ext cx="960437" cy="2476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1000" dirty="0">
                <a:latin typeface="+mn-lt"/>
              </a:rPr>
              <a:t>France</a:t>
            </a:r>
          </a:p>
        </p:txBody>
      </p:sp>
      <p:sp>
        <p:nvSpPr>
          <p:cNvPr id="29" name="Textfeld 81"/>
          <p:cNvSpPr txBox="1"/>
          <p:nvPr/>
        </p:nvSpPr>
        <p:spPr>
          <a:xfrm>
            <a:off x="5076825" y="4184650"/>
            <a:ext cx="958850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1000" dirty="0" err="1">
                <a:latin typeface="+mn-lt"/>
              </a:rPr>
              <a:t>Hungary</a:t>
            </a:r>
            <a:endParaRPr lang="de-DE" sz="1000" dirty="0">
              <a:latin typeface="+mn-lt"/>
            </a:endParaRPr>
          </a:p>
        </p:txBody>
      </p:sp>
      <p:sp>
        <p:nvSpPr>
          <p:cNvPr id="30" name="Textfeld 82"/>
          <p:cNvSpPr txBox="1"/>
          <p:nvPr/>
        </p:nvSpPr>
        <p:spPr>
          <a:xfrm>
            <a:off x="5076825" y="4418013"/>
            <a:ext cx="95885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1000" dirty="0" err="1">
                <a:latin typeface="+mn-lt"/>
              </a:rPr>
              <a:t>Bulgaria</a:t>
            </a:r>
            <a:endParaRPr lang="de-DE" sz="1000" dirty="0">
              <a:latin typeface="+mn-lt"/>
            </a:endParaRPr>
          </a:p>
        </p:txBody>
      </p:sp>
      <p:sp>
        <p:nvSpPr>
          <p:cNvPr id="28740" name="Textplatzhalter 1"/>
          <p:cNvSpPr txBox="1">
            <a:spLocks/>
          </p:cNvSpPr>
          <p:nvPr/>
        </p:nvSpPr>
        <p:spPr bwMode="auto">
          <a:xfrm>
            <a:off x="763588" y="1522413"/>
            <a:ext cx="7951787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50000"/>
              </a:lnSpc>
              <a:spcBef>
                <a:spcPct val="100000"/>
              </a:spcBef>
              <a:buClr>
                <a:srgbClr val="FF0000"/>
              </a:buClr>
              <a:buSzPct val="80000"/>
              <a:buFont typeface="Wingdings 2" pitchFamily="18" charset="2"/>
              <a:buNone/>
            </a:pPr>
            <a:r>
              <a:rPr lang="de-DE" altLang="ru-RU" sz="2400"/>
              <a:t> </a:t>
            </a:r>
          </a:p>
        </p:txBody>
      </p:sp>
      <p:graphicFrame>
        <p:nvGraphicFramePr>
          <p:cNvPr id="32" name="Tabelle 31"/>
          <p:cNvGraphicFramePr>
            <a:graphicFrameLocks noGrp="1"/>
          </p:cNvGraphicFramePr>
          <p:nvPr/>
        </p:nvGraphicFramePr>
        <p:xfrm>
          <a:off x="5832475" y="4076700"/>
          <a:ext cx="252413" cy="25878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2413"/>
              </a:tblGrid>
              <a:tr h="2587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de-DE" sz="11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90" marR="45790" marT="45573" marB="45573" anchor="ctr">
                    <a:solidFill>
                      <a:srgbClr val="005395"/>
                    </a:solidFill>
                  </a:tcPr>
                </a:tc>
              </a:tr>
            </a:tbl>
          </a:graphicData>
        </a:graphic>
      </p:graphicFrame>
      <p:sp>
        <p:nvSpPr>
          <p:cNvPr id="33" name="Textfeld 32"/>
          <p:cNvSpPr txBox="1"/>
          <p:nvPr/>
        </p:nvSpPr>
        <p:spPr>
          <a:xfrm>
            <a:off x="5916613" y="4083050"/>
            <a:ext cx="958850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1000" dirty="0">
                <a:latin typeface="+mn-lt"/>
              </a:rPr>
              <a:t>Romania</a:t>
            </a:r>
          </a:p>
        </p:txBody>
      </p:sp>
      <p:graphicFrame>
        <p:nvGraphicFramePr>
          <p:cNvPr id="34" name="Tabelle 33"/>
          <p:cNvGraphicFramePr>
            <a:graphicFrameLocks noGrp="1"/>
          </p:cNvGraphicFramePr>
          <p:nvPr/>
        </p:nvGraphicFramePr>
        <p:xfrm>
          <a:off x="5040313" y="3709988"/>
          <a:ext cx="252412" cy="25878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2412"/>
              </a:tblGrid>
              <a:tr h="2587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de-DE" sz="11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90" marR="45790" marT="45573" marB="45573" anchor="ctr">
                    <a:solidFill>
                      <a:srgbClr val="005395"/>
                    </a:solidFill>
                  </a:tcPr>
                </a:tc>
              </a:tr>
            </a:tbl>
          </a:graphicData>
        </a:graphic>
      </p:graphicFrame>
      <p:sp>
        <p:nvSpPr>
          <p:cNvPr id="35" name="Textfeld 34"/>
          <p:cNvSpPr txBox="1"/>
          <p:nvPr/>
        </p:nvSpPr>
        <p:spPr>
          <a:xfrm>
            <a:off x="5076825" y="3722688"/>
            <a:ext cx="1439863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1000" dirty="0">
                <a:latin typeface="+mn-lt"/>
              </a:rPr>
              <a:t>Czech </a:t>
            </a:r>
            <a:r>
              <a:rPr lang="de-DE" sz="1000" dirty="0" err="1">
                <a:latin typeface="+mn-lt"/>
              </a:rPr>
              <a:t>Republic</a:t>
            </a:r>
            <a:endParaRPr lang="de-DE" sz="1000" dirty="0">
              <a:latin typeface="+mn-lt"/>
            </a:endParaRPr>
          </a:p>
        </p:txBody>
      </p:sp>
      <p:pic>
        <p:nvPicPr>
          <p:cNvPr id="28755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938" y="61913"/>
            <a:ext cx="2135187" cy="76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3245350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3" y="195263"/>
            <a:ext cx="1966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90500" y="842963"/>
            <a:ext cx="8721725" cy="0"/>
          </a:xfrm>
          <a:prstGeom prst="line">
            <a:avLst/>
          </a:prstGeom>
          <a:ln>
            <a:solidFill>
              <a:srgbClr val="2BA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93675" y="6699250"/>
            <a:ext cx="8720138" cy="0"/>
          </a:xfrm>
          <a:prstGeom prst="line">
            <a:avLst/>
          </a:prstGeom>
          <a:ln>
            <a:solidFill>
              <a:srgbClr val="2BA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294" name="Text Box 2"/>
          <p:cNvSpPr txBox="1">
            <a:spLocks noChangeArrowheads="1"/>
          </p:cNvSpPr>
          <p:nvPr/>
        </p:nvSpPr>
        <p:spPr bwMode="auto">
          <a:xfrm>
            <a:off x="2028825" y="1238250"/>
            <a:ext cx="6848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ru-RU" sz="2000" b="1" dirty="0"/>
              <a:t>DGNB – </a:t>
            </a:r>
            <a:r>
              <a:rPr lang="ru-RU" altLang="ru-RU" sz="2000" b="1" dirty="0"/>
              <a:t>Направления оценки</a:t>
            </a:r>
            <a:endParaRPr lang="de-DE" altLang="ru-RU" sz="2000" b="1" dirty="0"/>
          </a:p>
        </p:txBody>
      </p:sp>
      <p:sp>
        <p:nvSpPr>
          <p:cNvPr id="12295" name="Line 6"/>
          <p:cNvSpPr>
            <a:spLocks noChangeShapeType="1"/>
          </p:cNvSpPr>
          <p:nvPr/>
        </p:nvSpPr>
        <p:spPr bwMode="auto">
          <a:xfrm>
            <a:off x="2028825" y="1606550"/>
            <a:ext cx="6846888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2296" name="Grafik 3" descr="Themenfelder_neu_englisch_2011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8" y="1935163"/>
            <a:ext cx="55753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8592674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3" y="195263"/>
            <a:ext cx="1966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90500" y="842963"/>
            <a:ext cx="8721725" cy="0"/>
          </a:xfrm>
          <a:prstGeom prst="line">
            <a:avLst/>
          </a:prstGeom>
          <a:ln>
            <a:solidFill>
              <a:srgbClr val="2BA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93675" y="6699250"/>
            <a:ext cx="8720138" cy="0"/>
          </a:xfrm>
          <a:prstGeom prst="line">
            <a:avLst/>
          </a:prstGeom>
          <a:ln>
            <a:solidFill>
              <a:srgbClr val="2BA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318" name="Text Box 2"/>
          <p:cNvSpPr txBox="1">
            <a:spLocks noChangeArrowheads="1"/>
          </p:cNvSpPr>
          <p:nvPr/>
        </p:nvSpPr>
        <p:spPr bwMode="auto">
          <a:xfrm>
            <a:off x="2028825" y="1238250"/>
            <a:ext cx="6848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b="1" dirty="0"/>
              <a:t>Типичный процесс сертификаци</a:t>
            </a:r>
            <a:r>
              <a:rPr lang="ru-RU" altLang="ru-RU" sz="2000" b="1" dirty="0">
                <a:solidFill>
                  <a:schemeClr val="bg2"/>
                </a:solidFill>
              </a:rPr>
              <a:t>и</a:t>
            </a:r>
            <a:endParaRPr lang="en-US" altLang="ru-RU" sz="2000" b="1" dirty="0">
              <a:solidFill>
                <a:schemeClr val="bg2"/>
              </a:solidFill>
            </a:endParaRPr>
          </a:p>
        </p:txBody>
      </p:sp>
      <p:graphicFrame>
        <p:nvGraphicFramePr>
          <p:cNvPr id="8" name="Diagramm 6"/>
          <p:cNvGraphicFramePr/>
          <p:nvPr/>
        </p:nvGraphicFramePr>
        <p:xfrm>
          <a:off x="2565070" y="1915886"/>
          <a:ext cx="4904509" cy="4155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2028825" y="1606550"/>
            <a:ext cx="6846888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039043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3" y="195263"/>
            <a:ext cx="1966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90500" y="842963"/>
            <a:ext cx="8721725" cy="0"/>
          </a:xfrm>
          <a:prstGeom prst="line">
            <a:avLst/>
          </a:prstGeom>
          <a:ln>
            <a:solidFill>
              <a:srgbClr val="2BA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93675" y="6699250"/>
            <a:ext cx="8720138" cy="0"/>
          </a:xfrm>
          <a:prstGeom prst="line">
            <a:avLst/>
          </a:prstGeom>
          <a:ln>
            <a:solidFill>
              <a:srgbClr val="2BA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7" name="Rectangle 2"/>
          <p:cNvSpPr txBox="1">
            <a:spLocks noChangeArrowheads="1"/>
          </p:cNvSpPr>
          <p:nvPr/>
        </p:nvSpPr>
        <p:spPr bwMode="auto">
          <a:xfrm>
            <a:off x="2028825" y="946640"/>
            <a:ext cx="6884988" cy="4254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1" dirty="0" smtClean="0">
                <a:latin typeface="+mn-lt"/>
                <a:ea typeface="Calibri" pitchFamily="34" charset="0"/>
                <a:cs typeface="Times New Roman" pitchFamily="16" charset="0"/>
              </a:rPr>
              <a:t>Организационные вопросы</a:t>
            </a:r>
            <a:endParaRPr lang="de-DE" altLang="ru-RU" b="1" dirty="0">
              <a:latin typeface="+mn-lt"/>
              <a:ea typeface="Calibri" pitchFamily="34" charset="0"/>
              <a:cs typeface="Times New Roman" pitchFamily="16" charset="0"/>
            </a:endParaRP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617538" y="1641231"/>
            <a:ext cx="7918450" cy="4800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buClr>
                <a:srgbClr val="FF0000"/>
              </a:buClr>
              <a:buSzPct val="80000"/>
            </a:pPr>
            <a:r>
              <a:rPr lang="ru-RU" altLang="ru-RU" sz="1500" dirty="0" smtClean="0">
                <a:latin typeface="+mn-lt"/>
              </a:rPr>
              <a:t>«Зеленая» сертификация является длительным процессом, который характеризуется следующим</a:t>
            </a:r>
            <a:r>
              <a:rPr lang="en-US" altLang="ru-RU" sz="1500" dirty="0" smtClean="0">
                <a:latin typeface="+mn-lt"/>
              </a:rPr>
              <a:t>: </a:t>
            </a:r>
            <a:endParaRPr lang="ru-RU" altLang="ru-RU" sz="1500" dirty="0">
              <a:latin typeface="+mn-lt"/>
            </a:endParaRPr>
          </a:p>
          <a:p>
            <a:pPr algn="just" eaLnBrk="1" hangingPunct="1">
              <a:buClr>
                <a:srgbClr val="FF0000"/>
              </a:buClr>
              <a:buSzPct val="80000"/>
            </a:pPr>
            <a:endParaRPr lang="en-US" altLang="ru-RU" sz="1500" dirty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 smtClean="0">
                <a:latin typeface="+mn-lt"/>
              </a:rPr>
              <a:t>аудиторы вовлечен в проект с начальных стадий и вплоть до сдачи объекта</a:t>
            </a:r>
            <a:r>
              <a:rPr lang="ru-RU" altLang="ru-RU" sz="1500" dirty="0" smtClean="0">
                <a:latin typeface="+mn-lt"/>
              </a:rPr>
              <a:t>; аудитор принимает участие в работе над проектной документацией, надзором за осуществлением строительных и монтажных работ, в приемочных испытаниях</a:t>
            </a:r>
            <a:r>
              <a:rPr lang="en-US" altLang="ru-RU" sz="1500" dirty="0" smtClean="0">
                <a:latin typeface="+mn-lt"/>
              </a:rPr>
              <a:t>;</a:t>
            </a:r>
            <a:r>
              <a:rPr lang="ru-RU" altLang="ru-RU" sz="1500" dirty="0" smtClean="0">
                <a:latin typeface="+mn-lt"/>
              </a:rPr>
              <a:t> </a:t>
            </a:r>
            <a:endParaRPr lang="ru-RU" altLang="ru-RU" sz="1500" dirty="0" smtClean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endParaRPr lang="ru-RU" altLang="ru-RU" sz="1500" dirty="0" smtClean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 smtClean="0">
                <a:latin typeface="+mn-lt"/>
              </a:rPr>
              <a:t>аудиторы определяют перечень требований, которые способствуют достижению командой проекта поставленной цели</a:t>
            </a:r>
            <a:r>
              <a:rPr lang="en-US" altLang="ru-RU" sz="1500" dirty="0" smtClean="0">
                <a:latin typeface="+mn-lt"/>
              </a:rPr>
              <a:t> – </a:t>
            </a:r>
            <a:r>
              <a:rPr lang="ru-RU" altLang="ru-RU" sz="1500" dirty="0" smtClean="0">
                <a:latin typeface="+mn-lt"/>
              </a:rPr>
              <a:t>определенного уровня сертификации</a:t>
            </a:r>
            <a:r>
              <a:rPr lang="en-US" altLang="ru-RU" sz="1500" dirty="0" smtClean="0">
                <a:latin typeface="+mn-lt"/>
              </a:rPr>
              <a:t>;</a:t>
            </a:r>
            <a:endParaRPr lang="ru-RU" altLang="ru-RU" sz="1500" dirty="0" smtClean="0">
              <a:latin typeface="+mn-lt"/>
            </a:endParaRPr>
          </a:p>
          <a:p>
            <a:pPr algn="just" eaLnBrk="1" hangingPunct="1">
              <a:buClr>
                <a:srgbClr val="2BA010"/>
              </a:buClr>
              <a:buSzPct val="100000"/>
            </a:pPr>
            <a:endParaRPr lang="ru-RU" altLang="ru-RU" sz="1500" dirty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/>
              <a:t>процесс сертификации должен быть соответствующим образом задокументирован</a:t>
            </a:r>
            <a:r>
              <a:rPr lang="en-US" altLang="ru-RU" sz="1500" dirty="0"/>
              <a:t>;</a:t>
            </a: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endParaRPr lang="ru-RU" altLang="ru-RU" sz="1500" dirty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>
                <a:latin typeface="+mn-lt"/>
              </a:rPr>
              <a:t> </a:t>
            </a:r>
            <a:r>
              <a:rPr lang="ru-RU" altLang="ru-RU" sz="1500" dirty="0" smtClean="0">
                <a:latin typeface="+mn-lt"/>
              </a:rPr>
              <a:t>рекомендации аудитора не всегда обязательны к выполнению, но в конечном итоге могут повлиять на окончательную оценку</a:t>
            </a:r>
            <a:r>
              <a:rPr lang="en-US" altLang="ru-RU" sz="1500" dirty="0" smtClean="0">
                <a:latin typeface="+mn-lt"/>
              </a:rPr>
              <a:t>;</a:t>
            </a:r>
            <a:r>
              <a:rPr lang="ru-RU" altLang="ru-RU" sz="1500" dirty="0" smtClean="0">
                <a:latin typeface="+mn-lt"/>
              </a:rPr>
              <a:t> </a:t>
            </a:r>
          </a:p>
          <a:p>
            <a:pPr algn="just" eaLnBrk="1" hangingPunct="1">
              <a:buClr>
                <a:srgbClr val="2BA010"/>
              </a:buClr>
              <a:buSzPct val="100000"/>
            </a:pPr>
            <a:endParaRPr lang="ru-RU" altLang="ru-RU" sz="1500" dirty="0" smtClean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>
                <a:latin typeface="+mn-lt"/>
              </a:rPr>
              <a:t>о</a:t>
            </a:r>
            <a:r>
              <a:rPr lang="ru-RU" altLang="ru-RU" sz="1500" dirty="0" smtClean="0">
                <a:latin typeface="+mn-lt"/>
              </a:rPr>
              <a:t>кончательное решение по сертификации принимает Немецкий совет по зеленому строительству</a:t>
            </a:r>
            <a:endParaRPr lang="en-US" altLang="ru-RU" sz="1500" dirty="0">
              <a:latin typeface="Century Gothic" pitchFamily="34" charset="0"/>
            </a:endParaRPr>
          </a:p>
          <a:p>
            <a:pPr algn="just" eaLnBrk="1" hangingPunct="1">
              <a:buClr>
                <a:srgbClr val="2BA010"/>
              </a:buClr>
              <a:buSzPct val="80000"/>
            </a:pPr>
            <a:endParaRPr lang="ru-RU" altLang="ru-RU" sz="1500" b="1" dirty="0">
              <a:solidFill>
                <a:srgbClr val="5F5F5F"/>
              </a:solidFill>
              <a:latin typeface="Century Gothic" pitchFamily="34" charset="0"/>
            </a:endParaRPr>
          </a:p>
          <a:p>
            <a:pPr algn="just" eaLnBrk="1" hangingPunct="1">
              <a:spcBef>
                <a:spcPct val="50000"/>
              </a:spcBef>
              <a:buClr>
                <a:srgbClr val="FF0000"/>
              </a:buClr>
              <a:buSzPct val="80000"/>
            </a:pPr>
            <a:endParaRPr lang="en-US" altLang="ru-RU" sz="1600" b="1" dirty="0">
              <a:solidFill>
                <a:srgbClr val="5F5F5F"/>
              </a:solidFill>
              <a:latin typeface="Century Gothic" pitchFamily="34" charset="0"/>
            </a:endParaRPr>
          </a:p>
          <a:p>
            <a:pPr algn="just" eaLnBrk="1" hangingPunct="1">
              <a:spcBef>
                <a:spcPct val="50000"/>
              </a:spcBef>
              <a:buClr>
                <a:srgbClr val="FF0000"/>
              </a:buClr>
              <a:buSzPct val="80000"/>
            </a:pPr>
            <a:endParaRPr lang="de-DE" altLang="ru-RU" sz="1600" b="1" dirty="0">
              <a:solidFill>
                <a:srgbClr val="5F5F5F"/>
              </a:solidFill>
              <a:latin typeface="Century Gothic" pitchFamily="34" charset="0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2028825" y="1336921"/>
            <a:ext cx="6846888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3670553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3" y="195263"/>
            <a:ext cx="1966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90500" y="842963"/>
            <a:ext cx="8721725" cy="0"/>
          </a:xfrm>
          <a:prstGeom prst="line">
            <a:avLst/>
          </a:prstGeom>
          <a:ln>
            <a:solidFill>
              <a:srgbClr val="2BA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93675" y="6699250"/>
            <a:ext cx="8720138" cy="0"/>
          </a:xfrm>
          <a:prstGeom prst="line">
            <a:avLst/>
          </a:prstGeom>
          <a:ln>
            <a:solidFill>
              <a:srgbClr val="2BA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7" name="Rectangle 2"/>
          <p:cNvSpPr txBox="1">
            <a:spLocks noChangeArrowheads="1"/>
          </p:cNvSpPr>
          <p:nvPr/>
        </p:nvSpPr>
        <p:spPr bwMode="auto">
          <a:xfrm>
            <a:off x="2028825" y="946640"/>
            <a:ext cx="6884988" cy="4254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1" dirty="0" smtClean="0">
                <a:latin typeface="+mn-lt"/>
                <a:ea typeface="Calibri" pitchFamily="34" charset="0"/>
                <a:cs typeface="Times New Roman" pitchFamily="16" charset="0"/>
              </a:rPr>
              <a:t>Форматы взаимодействия</a:t>
            </a:r>
            <a:endParaRPr lang="de-DE" altLang="ru-RU" b="1" dirty="0">
              <a:latin typeface="+mn-lt"/>
              <a:ea typeface="Calibri" pitchFamily="34" charset="0"/>
              <a:cs typeface="Times New Roman" pitchFamily="16" charset="0"/>
            </a:endParaRP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617538" y="1641231"/>
            <a:ext cx="7918450" cy="4800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buClr>
                <a:srgbClr val="FF0000"/>
              </a:buClr>
              <a:buSzPct val="80000"/>
            </a:pPr>
            <a:r>
              <a:rPr lang="ru-RU" altLang="ru-RU" sz="1500" dirty="0" smtClean="0">
                <a:latin typeface="+mn-lt"/>
              </a:rPr>
              <a:t>«Зеленая» сертификация </a:t>
            </a:r>
            <a:r>
              <a:rPr lang="ru-RU" altLang="ru-RU" sz="1500" dirty="0" smtClean="0">
                <a:latin typeface="+mn-lt"/>
              </a:rPr>
              <a:t>складывается из следующих процессов и мероприятий</a:t>
            </a:r>
            <a:r>
              <a:rPr lang="en-US" altLang="ru-RU" sz="1500" dirty="0" smtClean="0">
                <a:latin typeface="+mn-lt"/>
              </a:rPr>
              <a:t>: </a:t>
            </a:r>
            <a:endParaRPr lang="ru-RU" altLang="ru-RU" sz="1500" dirty="0">
              <a:latin typeface="+mn-lt"/>
            </a:endParaRPr>
          </a:p>
          <a:p>
            <a:pPr algn="just" eaLnBrk="1" hangingPunct="1">
              <a:buClr>
                <a:srgbClr val="FF0000"/>
              </a:buClr>
              <a:buSzPct val="80000"/>
            </a:pPr>
            <a:endParaRPr lang="en-US" altLang="ru-RU" sz="1500" dirty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 smtClean="0">
                <a:latin typeface="+mn-lt"/>
              </a:rPr>
              <a:t>установочная встреча, на которой аудитор информирует о целях и роли сертификационной группы, дает разъяснения по процессу сертификации</a:t>
            </a:r>
            <a:r>
              <a:rPr lang="en-US" altLang="ru-RU" sz="1500" dirty="0" smtClean="0">
                <a:latin typeface="+mn-lt"/>
              </a:rPr>
              <a:t>;</a:t>
            </a:r>
            <a:r>
              <a:rPr lang="ru-RU" altLang="ru-RU" sz="1500" dirty="0" smtClean="0">
                <a:latin typeface="+mn-lt"/>
              </a:rPr>
              <a:t> на этой же встрече определяются ответственные лица за предоставление информации и последующее взаимодействие</a:t>
            </a:r>
            <a:r>
              <a:rPr lang="en-US" altLang="ru-RU" sz="1500" dirty="0" smtClean="0">
                <a:latin typeface="+mn-lt"/>
              </a:rPr>
              <a:t>;</a:t>
            </a: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endParaRPr lang="uk-UA" altLang="ru-RU" sz="1500" dirty="0" smtClean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>
                <a:latin typeface="+mn-lt"/>
              </a:rPr>
              <a:t>п</a:t>
            </a:r>
            <a:r>
              <a:rPr lang="ru-RU" altLang="ru-RU" sz="1500" dirty="0" smtClean="0">
                <a:latin typeface="+mn-lt"/>
              </a:rPr>
              <a:t>редоставление проектной и другой документации на рассмотрение аудитору, регулярные (раз в месяц) встречи команды проектировщиков и аудиторов</a:t>
            </a:r>
            <a:r>
              <a:rPr lang="en-US" altLang="ru-RU" sz="1500" dirty="0" smtClean="0">
                <a:latin typeface="+mn-lt"/>
              </a:rPr>
              <a:t>;</a:t>
            </a: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endParaRPr lang="ru-RU" altLang="ru-RU" sz="1500" dirty="0" smtClean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>
                <a:latin typeface="+mn-lt"/>
              </a:rPr>
              <a:t>р</a:t>
            </a:r>
            <a:r>
              <a:rPr lang="ru-RU" altLang="ru-RU" sz="1500" dirty="0" smtClean="0">
                <a:latin typeface="+mn-lt"/>
              </a:rPr>
              <a:t>егулярные инспекции строительной площадки (раз в две недели) аудитором для фиксации соблюдения требований</a:t>
            </a:r>
            <a:r>
              <a:rPr lang="en-US" altLang="ru-RU" sz="1500" dirty="0" smtClean="0">
                <a:latin typeface="+mn-lt"/>
              </a:rPr>
              <a:t>;</a:t>
            </a: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endParaRPr lang="ru-RU" altLang="ru-RU" sz="1500" dirty="0" smtClean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>
                <a:latin typeface="+mn-lt"/>
              </a:rPr>
              <a:t>о</a:t>
            </a:r>
            <a:r>
              <a:rPr lang="ru-RU" altLang="ru-RU" sz="1500" dirty="0" smtClean="0">
                <a:latin typeface="+mn-lt"/>
              </a:rPr>
              <a:t>бмен информацией по проекту посредством электронной почты либо с помощью </a:t>
            </a:r>
            <a:r>
              <a:rPr lang="ru-RU" altLang="ru-RU" sz="1500" dirty="0" err="1" smtClean="0">
                <a:latin typeface="+mn-lt"/>
              </a:rPr>
              <a:t>файлообменных</a:t>
            </a:r>
            <a:r>
              <a:rPr lang="ru-RU" altLang="ru-RU" sz="1500" dirty="0" smtClean="0">
                <a:latin typeface="+mn-lt"/>
              </a:rPr>
              <a:t> серверов</a:t>
            </a:r>
            <a:r>
              <a:rPr lang="en-US" altLang="ru-RU" sz="1500" dirty="0" smtClean="0">
                <a:latin typeface="+mn-lt"/>
              </a:rPr>
              <a:t>;</a:t>
            </a: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endParaRPr lang="ru-RU" altLang="ru-RU" sz="1500" dirty="0" smtClean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>
                <a:latin typeface="+mn-lt"/>
              </a:rPr>
              <a:t>о</a:t>
            </a:r>
            <a:r>
              <a:rPr lang="ru-RU" altLang="ru-RU" sz="1500" dirty="0" smtClean="0">
                <a:latin typeface="+mn-lt"/>
              </a:rPr>
              <a:t>перативная коммуникация между участниками проекта (по необходимости)</a:t>
            </a:r>
            <a:r>
              <a:rPr lang="en-US" altLang="ru-RU" sz="1500" dirty="0" smtClean="0">
                <a:latin typeface="+mn-lt"/>
              </a:rPr>
              <a:t>;</a:t>
            </a: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endParaRPr lang="en-US" altLang="ru-RU" sz="1500" dirty="0" smtClean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>
                <a:latin typeface="+mn-lt"/>
              </a:rPr>
              <a:t>к</a:t>
            </a:r>
            <a:r>
              <a:rPr lang="ru-RU" altLang="ru-RU" sz="1500" dirty="0" smtClean="0">
                <a:latin typeface="+mn-lt"/>
              </a:rPr>
              <a:t>онсультации с представителями </a:t>
            </a:r>
            <a:r>
              <a:rPr lang="en-US" altLang="ru-RU" sz="1500" dirty="0" smtClean="0">
                <a:latin typeface="+mn-lt"/>
              </a:rPr>
              <a:t>DGNB.</a:t>
            </a:r>
            <a:r>
              <a:rPr lang="ru-RU" altLang="ru-RU" sz="1500" dirty="0" smtClean="0">
                <a:latin typeface="+mn-lt"/>
              </a:rPr>
              <a:t> </a:t>
            </a:r>
            <a:endParaRPr lang="ru-RU" altLang="ru-RU" sz="1500" dirty="0" smtClean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endParaRPr lang="ru-RU" altLang="ru-RU" sz="1500" dirty="0" smtClean="0">
              <a:latin typeface="+mn-lt"/>
            </a:endParaRPr>
          </a:p>
          <a:p>
            <a:pPr algn="just" eaLnBrk="1" hangingPunct="1">
              <a:buClr>
                <a:srgbClr val="2BA010"/>
              </a:buClr>
              <a:buSzPct val="80000"/>
            </a:pPr>
            <a:endParaRPr lang="ru-RU" altLang="ru-RU" sz="1500" b="1" dirty="0">
              <a:solidFill>
                <a:srgbClr val="5F5F5F"/>
              </a:solidFill>
              <a:latin typeface="Century Gothic" pitchFamily="34" charset="0"/>
            </a:endParaRPr>
          </a:p>
          <a:p>
            <a:pPr algn="just" eaLnBrk="1" hangingPunct="1">
              <a:spcBef>
                <a:spcPct val="50000"/>
              </a:spcBef>
              <a:buClr>
                <a:srgbClr val="FF0000"/>
              </a:buClr>
              <a:buSzPct val="80000"/>
            </a:pPr>
            <a:endParaRPr lang="en-US" altLang="ru-RU" sz="1600" b="1" dirty="0">
              <a:solidFill>
                <a:srgbClr val="5F5F5F"/>
              </a:solidFill>
              <a:latin typeface="Century Gothic" pitchFamily="34" charset="0"/>
            </a:endParaRPr>
          </a:p>
          <a:p>
            <a:pPr algn="just" eaLnBrk="1" hangingPunct="1">
              <a:spcBef>
                <a:spcPct val="50000"/>
              </a:spcBef>
              <a:buClr>
                <a:srgbClr val="FF0000"/>
              </a:buClr>
              <a:buSzPct val="80000"/>
            </a:pPr>
            <a:endParaRPr lang="de-DE" altLang="ru-RU" sz="1600" b="1" dirty="0">
              <a:solidFill>
                <a:srgbClr val="5F5F5F"/>
              </a:solidFill>
              <a:latin typeface="Century Gothic" pitchFamily="34" charset="0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2028825" y="1336921"/>
            <a:ext cx="6846888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1380651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3" y="195263"/>
            <a:ext cx="1966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90500" y="842963"/>
            <a:ext cx="8721725" cy="0"/>
          </a:xfrm>
          <a:prstGeom prst="line">
            <a:avLst/>
          </a:prstGeom>
          <a:ln>
            <a:solidFill>
              <a:srgbClr val="2BA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93675" y="6699250"/>
            <a:ext cx="8720138" cy="0"/>
          </a:xfrm>
          <a:prstGeom prst="line">
            <a:avLst/>
          </a:prstGeom>
          <a:ln>
            <a:solidFill>
              <a:srgbClr val="2BA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7" name="Rectangle 2"/>
          <p:cNvSpPr txBox="1">
            <a:spLocks noChangeArrowheads="1"/>
          </p:cNvSpPr>
          <p:nvPr/>
        </p:nvSpPr>
        <p:spPr bwMode="auto">
          <a:xfrm>
            <a:off x="2028825" y="946640"/>
            <a:ext cx="6884988" cy="4254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1" dirty="0" smtClean="0">
                <a:latin typeface="+mn-lt"/>
                <a:ea typeface="Calibri" pitchFamily="34" charset="0"/>
                <a:cs typeface="Times New Roman" pitchFamily="16" charset="0"/>
              </a:rPr>
              <a:t>Источники информации</a:t>
            </a:r>
            <a:endParaRPr lang="de-DE" altLang="ru-RU" b="1" dirty="0">
              <a:latin typeface="+mn-lt"/>
              <a:ea typeface="Calibri" pitchFamily="34" charset="0"/>
              <a:cs typeface="Times New Roman" pitchFamily="16" charset="0"/>
            </a:endParaRP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617538" y="1477109"/>
            <a:ext cx="7918450" cy="5111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buClr>
                <a:srgbClr val="FF0000"/>
              </a:buClr>
              <a:buSzPct val="80000"/>
            </a:pPr>
            <a:r>
              <a:rPr lang="ru-RU" altLang="ru-RU" sz="1500" dirty="0" smtClean="0">
                <a:latin typeface="+mn-lt"/>
              </a:rPr>
              <a:t>Источниками информации для процесса сертификации являются следующие документы</a:t>
            </a:r>
            <a:r>
              <a:rPr lang="en-US" altLang="ru-RU" sz="1500" dirty="0" smtClean="0">
                <a:latin typeface="+mn-lt"/>
              </a:rPr>
              <a:t>: </a:t>
            </a:r>
            <a:endParaRPr lang="ru-RU" altLang="ru-RU" sz="1500" dirty="0">
              <a:latin typeface="+mn-lt"/>
            </a:endParaRPr>
          </a:p>
          <a:p>
            <a:pPr algn="just" eaLnBrk="1" hangingPunct="1">
              <a:buClr>
                <a:srgbClr val="FF0000"/>
              </a:buClr>
              <a:buSzPct val="80000"/>
            </a:pPr>
            <a:endParaRPr lang="en-US" altLang="ru-RU" sz="1500" dirty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>
                <a:latin typeface="+mn-lt"/>
              </a:rPr>
              <a:t>п</a:t>
            </a:r>
            <a:r>
              <a:rPr lang="ru-RU" altLang="ru-RU" sz="1500" dirty="0" smtClean="0">
                <a:latin typeface="+mn-lt"/>
              </a:rPr>
              <a:t>роектная документация</a:t>
            </a:r>
            <a:r>
              <a:rPr lang="en-US" altLang="ru-RU" sz="1500" dirty="0" smtClean="0">
                <a:latin typeface="+mn-lt"/>
              </a:rPr>
              <a:t>:</a:t>
            </a:r>
            <a:r>
              <a:rPr lang="ru-RU" altLang="ru-RU" sz="1500" dirty="0" smtClean="0">
                <a:latin typeface="+mn-lt"/>
              </a:rPr>
              <a:t> </a:t>
            </a:r>
          </a:p>
          <a:p>
            <a:pPr marL="1028700" lvl="1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 smtClean="0">
                <a:latin typeface="+mn-lt"/>
              </a:rPr>
              <a:t>рекомендуемая стадия для проведения предварительной сертификации – «Эскизный проект» или «Проект»</a:t>
            </a:r>
            <a:r>
              <a:rPr lang="en-US" altLang="ru-RU" sz="1500" dirty="0" smtClean="0">
                <a:latin typeface="+mn-lt"/>
              </a:rPr>
              <a:t>;</a:t>
            </a:r>
          </a:p>
          <a:p>
            <a:pPr marL="1028700" lvl="1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 smtClean="0">
                <a:latin typeface="+mn-lt"/>
              </a:rPr>
              <a:t>Рекомендуемая стадия для сертификации -  «Р» или «РД»</a:t>
            </a:r>
            <a:r>
              <a:rPr lang="en-US" altLang="ru-RU" sz="1500" dirty="0" smtClean="0">
                <a:latin typeface="+mn-lt"/>
              </a:rPr>
              <a:t>;</a:t>
            </a:r>
            <a:endParaRPr lang="uk-UA" altLang="ru-RU" sz="1500" dirty="0">
              <a:latin typeface="+mn-lt"/>
            </a:endParaRPr>
          </a:p>
          <a:p>
            <a:pPr marL="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endParaRPr lang="ru-RU" altLang="ru-RU" sz="1500" dirty="0" smtClean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>
                <a:latin typeface="+mn-lt"/>
              </a:rPr>
              <a:t>и</a:t>
            </a:r>
            <a:r>
              <a:rPr lang="ru-RU" altLang="ru-RU" sz="1500" dirty="0" smtClean="0">
                <a:latin typeface="+mn-lt"/>
              </a:rPr>
              <a:t>сполнительная</a:t>
            </a:r>
            <a:r>
              <a:rPr lang="uk-UA" altLang="ru-RU" sz="1500" dirty="0" smtClean="0">
                <a:latin typeface="+mn-lt"/>
              </a:rPr>
              <a:t> </a:t>
            </a:r>
            <a:r>
              <a:rPr lang="ru-RU" altLang="ru-RU" sz="1500" dirty="0" smtClean="0">
                <a:latin typeface="+mn-lt"/>
              </a:rPr>
              <a:t>документация</a:t>
            </a:r>
            <a:r>
              <a:rPr lang="en-US" altLang="ru-RU" sz="1500" dirty="0" smtClean="0">
                <a:latin typeface="+mn-lt"/>
              </a:rPr>
              <a:t>, </a:t>
            </a:r>
            <a:r>
              <a:rPr lang="ru-RU" altLang="ru-RU" sz="1500" dirty="0" smtClean="0">
                <a:latin typeface="+mn-lt"/>
              </a:rPr>
              <a:t>документация</a:t>
            </a:r>
            <a:r>
              <a:rPr lang="ru-RU" altLang="ru-RU" sz="1500" dirty="0" smtClean="0">
                <a:latin typeface="+mn-lt"/>
              </a:rPr>
              <a:t> по технике безопасности</a:t>
            </a:r>
            <a:r>
              <a:rPr lang="en-US" altLang="ru-RU" sz="1500" dirty="0" smtClean="0">
                <a:latin typeface="+mn-lt"/>
              </a:rPr>
              <a:t>;</a:t>
            </a:r>
            <a:endParaRPr lang="ru-RU" altLang="ru-RU" sz="1500" dirty="0" smtClean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endParaRPr lang="ru-RU" altLang="ru-RU" sz="1500" dirty="0" smtClean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>
                <a:latin typeface="+mn-lt"/>
              </a:rPr>
              <a:t>с</a:t>
            </a:r>
            <a:r>
              <a:rPr lang="ru-RU" altLang="ru-RU" sz="1500" dirty="0" smtClean="0">
                <a:latin typeface="+mn-lt"/>
              </a:rPr>
              <a:t>ертификаты на материалы и оборудование</a:t>
            </a:r>
            <a:r>
              <a:rPr lang="en-US" altLang="ru-RU" sz="1500" dirty="0" smtClean="0">
                <a:latin typeface="+mn-lt"/>
              </a:rPr>
              <a:t>;</a:t>
            </a:r>
          </a:p>
          <a:p>
            <a:pPr algn="just" eaLnBrk="1" hangingPunct="1">
              <a:buClr>
                <a:srgbClr val="2BA010"/>
              </a:buClr>
              <a:buSzPct val="100000"/>
            </a:pPr>
            <a:endParaRPr lang="ru-RU" altLang="ru-RU" sz="1500" dirty="0" smtClean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>
                <a:latin typeface="+mn-lt"/>
              </a:rPr>
              <a:t>о</a:t>
            </a:r>
            <a:r>
              <a:rPr lang="ru-RU" altLang="ru-RU" sz="1500" dirty="0" smtClean="0">
                <a:latin typeface="+mn-lt"/>
              </a:rPr>
              <a:t>тчеты об инспекциях строительной площадки аудиторами</a:t>
            </a:r>
            <a:r>
              <a:rPr lang="en-US" altLang="ru-RU" sz="1500" dirty="0" smtClean="0">
                <a:latin typeface="+mn-lt"/>
              </a:rPr>
              <a:t>;</a:t>
            </a: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endParaRPr lang="en-US" altLang="ru-RU" sz="1500" dirty="0" smtClean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>
                <a:latin typeface="+mn-lt"/>
              </a:rPr>
              <a:t>р</a:t>
            </a:r>
            <a:r>
              <a:rPr lang="ru-RU" altLang="ru-RU" sz="1500" dirty="0" smtClean="0">
                <a:latin typeface="+mn-lt"/>
              </a:rPr>
              <a:t>езультаты компьютерного моделирования (температурный режим, акустические характеристики</a:t>
            </a:r>
            <a:r>
              <a:rPr lang="en-US" altLang="ru-RU" sz="1500" dirty="0" smtClean="0">
                <a:latin typeface="+mn-lt"/>
              </a:rPr>
              <a:t>, </a:t>
            </a:r>
            <a:r>
              <a:rPr lang="ru-RU" altLang="ru-RU" sz="1500" dirty="0" smtClean="0">
                <a:latin typeface="+mn-lt"/>
              </a:rPr>
              <a:t>потребление энергии)</a:t>
            </a:r>
            <a:r>
              <a:rPr lang="en-US" altLang="ru-RU" sz="1500" dirty="0" smtClean="0">
                <a:latin typeface="+mn-lt"/>
              </a:rPr>
              <a:t>;</a:t>
            </a:r>
          </a:p>
          <a:p>
            <a:pPr algn="just" eaLnBrk="1" hangingPunct="1">
              <a:buClr>
                <a:srgbClr val="2BA010"/>
              </a:buClr>
              <a:buSzPct val="100000"/>
            </a:pPr>
            <a:endParaRPr lang="ru-RU" altLang="ru-RU" sz="1500" dirty="0" smtClean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>
                <a:latin typeface="+mn-lt"/>
              </a:rPr>
              <a:t>р</a:t>
            </a:r>
            <a:r>
              <a:rPr lang="ru-RU" altLang="ru-RU" sz="1500" dirty="0" smtClean="0">
                <a:latin typeface="+mn-lt"/>
              </a:rPr>
              <a:t>езультаты натурных испытаний (тест на герметичность, тест на качество воздуха, акустические характеристики здания)</a:t>
            </a:r>
            <a:r>
              <a:rPr lang="en-US" altLang="ru-RU" sz="1500" dirty="0" smtClean="0">
                <a:latin typeface="+mn-lt"/>
              </a:rPr>
              <a:t>;</a:t>
            </a:r>
          </a:p>
          <a:p>
            <a:pPr algn="just" eaLnBrk="1" hangingPunct="1">
              <a:buClr>
                <a:srgbClr val="2BA010"/>
              </a:buClr>
              <a:buSzPct val="100000"/>
            </a:pPr>
            <a:endParaRPr lang="en-US" altLang="ru-RU" sz="1500" dirty="0" smtClean="0">
              <a:latin typeface="+mn-lt"/>
            </a:endParaRPr>
          </a:p>
          <a:p>
            <a:pPr marL="285750" indent="-285750" algn="just" eaLnBrk="1" hangingPunct="1">
              <a:buClr>
                <a:srgbClr val="2BA010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altLang="ru-RU" sz="1500" dirty="0">
                <a:latin typeface="+mn-lt"/>
              </a:rPr>
              <a:t>о</a:t>
            </a:r>
            <a:r>
              <a:rPr lang="ru-RU" altLang="ru-RU" sz="1500" dirty="0" smtClean="0">
                <a:latin typeface="+mn-lt"/>
              </a:rPr>
              <a:t>ткрытые источники информации относительно района размещения здания, данных по социальной и экономической среде, развитости инфраструктуры</a:t>
            </a:r>
            <a:r>
              <a:rPr lang="en-US" altLang="ru-RU" sz="1500" dirty="0" smtClean="0">
                <a:latin typeface="+mn-lt"/>
              </a:rPr>
              <a:t>;</a:t>
            </a:r>
            <a:endParaRPr lang="ru-RU" altLang="ru-RU" sz="1500" dirty="0" smtClean="0">
              <a:latin typeface="+mn-lt"/>
            </a:endParaRPr>
          </a:p>
          <a:p>
            <a:pPr algn="just" eaLnBrk="1" hangingPunct="1">
              <a:buClr>
                <a:srgbClr val="2BA010"/>
              </a:buClr>
              <a:buSzPct val="80000"/>
            </a:pPr>
            <a:endParaRPr lang="ru-RU" altLang="ru-RU" sz="1500" b="1" dirty="0">
              <a:solidFill>
                <a:srgbClr val="5F5F5F"/>
              </a:solidFill>
              <a:latin typeface="Century Gothic" pitchFamily="34" charset="0"/>
            </a:endParaRPr>
          </a:p>
          <a:p>
            <a:pPr algn="just" eaLnBrk="1" hangingPunct="1">
              <a:spcBef>
                <a:spcPct val="50000"/>
              </a:spcBef>
              <a:buClr>
                <a:srgbClr val="FF0000"/>
              </a:buClr>
              <a:buSzPct val="80000"/>
            </a:pPr>
            <a:endParaRPr lang="en-US" altLang="ru-RU" sz="1600" b="1" dirty="0">
              <a:solidFill>
                <a:srgbClr val="5F5F5F"/>
              </a:solidFill>
              <a:latin typeface="Century Gothic" pitchFamily="34" charset="0"/>
            </a:endParaRPr>
          </a:p>
          <a:p>
            <a:pPr algn="just" eaLnBrk="1" hangingPunct="1">
              <a:spcBef>
                <a:spcPct val="50000"/>
              </a:spcBef>
              <a:buClr>
                <a:srgbClr val="FF0000"/>
              </a:buClr>
              <a:buSzPct val="80000"/>
            </a:pPr>
            <a:endParaRPr lang="de-DE" altLang="ru-RU" sz="1600" b="1" dirty="0">
              <a:solidFill>
                <a:srgbClr val="5F5F5F"/>
              </a:solidFill>
              <a:latin typeface="Century Gothic" pitchFamily="34" charset="0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2028825" y="1336921"/>
            <a:ext cx="6846888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6449495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lta">
  <a:themeElements>
    <a:clrScheme name="1_Delta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5F5F5F"/>
      </a:hlink>
      <a:folHlink>
        <a:srgbClr val="5F5F5F"/>
      </a:folHlink>
    </a:clrScheme>
    <a:fontScheme name="1_Del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l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l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l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l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l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l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l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l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l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l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l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l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lta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5F5F5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876</TotalTime>
  <Words>783</Words>
  <Application>Microsoft Office PowerPoint</Application>
  <PresentationFormat>Экран (4:3)</PresentationFormat>
  <Paragraphs>160</Paragraphs>
  <Slides>13</Slides>
  <Notes>10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1_Delta</vt:lpstr>
      <vt:lpstr>MSPhotoEd.3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Delta 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Arnold Koller</dc:creator>
  <cp:lastModifiedBy>Stanislav Shulga</cp:lastModifiedBy>
  <cp:revision>349</cp:revision>
  <cp:lastPrinted>2012-02-01T14:00:44Z</cp:lastPrinted>
  <dcterms:created xsi:type="dcterms:W3CDTF">2010-11-28T19:21:05Z</dcterms:created>
  <dcterms:modified xsi:type="dcterms:W3CDTF">2013-10-07T09:55:04Z</dcterms:modified>
</cp:coreProperties>
</file>