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76" r:id="rId4"/>
    <p:sldId id="265" r:id="rId5"/>
    <p:sldId id="266" r:id="rId6"/>
    <p:sldId id="270" r:id="rId7"/>
    <p:sldId id="277" r:id="rId8"/>
    <p:sldId id="259" r:id="rId9"/>
    <p:sldId id="260" r:id="rId10"/>
    <p:sldId id="273" r:id="rId11"/>
    <p:sldId id="278" r:id="rId12"/>
    <p:sldId id="275" r:id="rId13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3150"/>
    <a:srgbClr val="148505"/>
    <a:srgbClr val="6CE33D"/>
    <a:srgbClr val="319719"/>
    <a:srgbClr val="533750"/>
    <a:srgbClr val="03871C"/>
    <a:srgbClr val="B48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265" autoAdjust="0"/>
  </p:normalViewPr>
  <p:slideViewPr>
    <p:cSldViewPr>
      <p:cViewPr>
        <p:scale>
          <a:sx n="100" d="100"/>
          <a:sy n="100" d="100"/>
        </p:scale>
        <p:origin x="-474" y="9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CF1C6-F983-45B4-9BB0-CF55111FB2CC}" type="datetimeFigureOut">
              <a:rPr lang="ru-RU"/>
              <a:pPr>
                <a:defRPr/>
              </a:pPr>
              <a:t>14.10.2013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52974-0865-4E14-AE9D-AE89FC9274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1E9A4-5933-4E8C-9DFE-20FA8D2252B2}" type="datetimeFigureOut">
              <a:rPr lang="ru-RU"/>
              <a:pPr>
                <a:defRPr/>
              </a:pPr>
              <a:t>14.10.2013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836F6-D781-4AF1-81FF-26F87BD679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84B00-16B7-4D67-898F-3E991CBB7ACE}" type="datetimeFigureOut">
              <a:rPr lang="ru-RU"/>
              <a:pPr>
                <a:defRPr/>
              </a:pPr>
              <a:t>14.10.2013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D1255-7E73-43E4-B2AF-5C6639B652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35163"/>
            <a:ext cx="4038600" cy="2117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35163"/>
            <a:ext cx="4038600" cy="2117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205288"/>
            <a:ext cx="4038600" cy="2119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205288"/>
            <a:ext cx="4038600" cy="2119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E711D-EB38-4317-97ED-1DD7F9B0DC7F}" type="datetimeFigureOut">
              <a:rPr lang="ru-RU"/>
              <a:pPr>
                <a:defRPr/>
              </a:pPr>
              <a:t>14.10.2013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E383A-A663-4D47-BE23-D4469F8F80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AB077-43E7-4AF3-907F-B78DE094D249}" type="datetimeFigureOut">
              <a:rPr lang="ru-RU"/>
              <a:pPr>
                <a:defRPr/>
              </a:pPr>
              <a:t>14.10.2013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F4506-8496-4508-A742-F9EE93E424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2B4FC-7A04-417A-9CFE-43288E152E3D}" type="datetimeFigureOut">
              <a:rPr lang="ru-RU"/>
              <a:pPr>
                <a:defRPr/>
              </a:pPr>
              <a:t>14.10.2013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CBBD6-36C4-40CC-9E83-D0A3B0BFEB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160AE-6571-42A1-84ED-9E1AA6F30E91}" type="datetimeFigureOut">
              <a:rPr lang="ru-RU"/>
              <a:pPr>
                <a:defRPr/>
              </a:pPr>
              <a:t>14.10.2013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31581-7B4C-4625-B1E6-E692442F43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46A2B-8C02-4BBC-82DC-3CA0B9265BFA}" type="datetimeFigureOut">
              <a:rPr lang="ru-RU"/>
              <a:pPr>
                <a:defRPr/>
              </a:pPr>
              <a:t>14.10.2013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2C567-AC85-43E8-84D1-F91ED689F1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43D3E-D33C-43FF-BC96-EC3C0FE7ECD1}" type="datetimeFigureOut">
              <a:rPr lang="ru-RU"/>
              <a:pPr>
                <a:defRPr/>
              </a:pPr>
              <a:t>14.10.2013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16206-26D8-4237-8D93-27564A7089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87FD1-B5BC-4271-87B3-322BAE14E09A}" type="datetimeFigureOut">
              <a:rPr lang="ru-RU"/>
              <a:pPr>
                <a:defRPr/>
              </a:pPr>
              <a:t>14.10.2013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F5CD2-4726-4D3E-9174-A401745D06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4BB9A-E289-46BE-A07F-016673818DB6}" type="datetimeFigureOut">
              <a:rPr lang="ru-RU"/>
              <a:pPr>
                <a:defRPr/>
              </a:pPr>
              <a:t>14.10.2013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14F81-F2FD-45EC-B11B-26733D7356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97F2C-3811-48A0-B33F-39025CC72599}" type="datetimeFigureOut">
              <a:rPr lang="ru-RU"/>
              <a:pPr>
                <a:defRPr/>
              </a:pPr>
              <a:t>14.10.2013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C8DB5-D9C6-4C09-A473-6CEBD7702C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53FB5C-DCFF-4B6C-ADAC-894A02B1499B}" type="datetimeFigureOut">
              <a:rPr lang="ru-RU"/>
              <a:pPr>
                <a:defRPr/>
              </a:pPr>
              <a:t>14.10.2013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BDD50E-E923-4304-971F-49CEFD8F1D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7" r:id="rId9"/>
    <p:sldLayoutId id="2147483694" r:id="rId10"/>
    <p:sldLayoutId id="2147483695" r:id="rId11"/>
    <p:sldLayoutId id="214748369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hyperlink" Target="http://www.huebner-lee.d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http://ecoparkovka.com.ua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hyperlink" Target="http://ecoparkovka.com.u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hyperlink" Target="http://www.huebner-lee.de/" TargetMode="Externa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ebner-lee.de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ecoparkovka.com.ua/" TargetMode="Externa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uebner-lee.de/" TargetMode="External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11" Type="http://schemas.openxmlformats.org/officeDocument/2006/relationships/image" Target="../media/image35.jpeg"/><Relationship Id="rId5" Type="http://schemas.openxmlformats.org/officeDocument/2006/relationships/image" Target="../media/image32.jpeg"/><Relationship Id="rId10" Type="http://schemas.openxmlformats.org/officeDocument/2006/relationships/hyperlink" Target="http://www.ecoparkovka.com.ua/" TargetMode="External"/><Relationship Id="rId4" Type="http://schemas.openxmlformats.org/officeDocument/2006/relationships/image" Target="../media/image31.jpeg"/><Relationship Id="rId9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parkovka.com.ua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hyperlink" Target="http://ecoparkovka.com.u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icture &amp; Photo\SS\RS_group\LOGO\лого_тте.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661248"/>
            <a:ext cx="216058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404664"/>
            <a:ext cx="8892480" cy="6192688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endParaRPr lang="ru-RU" sz="3200" dirty="0" smtClean="0">
              <a:solidFill>
                <a:srgbClr val="148505"/>
              </a:solidFill>
              <a:effectLst/>
              <a:latin typeface="Constantia" pitchFamily="18" charset="0"/>
            </a:endParaRPr>
          </a:p>
          <a:p>
            <a:pPr algn="ctr">
              <a:defRPr/>
            </a:pPr>
            <a:r>
              <a:rPr lang="ru-RU" sz="3200" dirty="0" smtClean="0">
                <a:solidFill>
                  <a:srgbClr val="148505"/>
                </a:solidFill>
                <a:effectLst/>
                <a:latin typeface="Constantia" pitchFamily="18" charset="0"/>
              </a:rPr>
              <a:t>Зелень вместо асфальта.</a:t>
            </a:r>
          </a:p>
          <a:p>
            <a:pPr algn="ctr">
              <a:defRPr/>
            </a:pPr>
            <a:r>
              <a:rPr lang="ru-RU" sz="3200" b="1" dirty="0" smtClean="0">
                <a:latin typeface="+mn-lt"/>
              </a:rPr>
              <a:t>Газонные решетки ТТЕ</a:t>
            </a:r>
            <a:r>
              <a:rPr lang="ru-RU" sz="3200" b="1" baseline="30000" dirty="0" smtClean="0"/>
              <a:t>®</a:t>
            </a:r>
            <a:r>
              <a:rPr lang="ru-RU" sz="3200" b="1" dirty="0" smtClean="0">
                <a:latin typeface="+mn-lt"/>
              </a:rPr>
              <a:t>:</a:t>
            </a:r>
            <a:r>
              <a:rPr lang="ru-RU" sz="3200" b="1" dirty="0" smtClean="0">
                <a:solidFill>
                  <a:srgbClr val="148505"/>
                </a:solidFill>
                <a:latin typeface="+mn-lt"/>
              </a:rPr>
              <a:t> </a:t>
            </a:r>
          </a:p>
          <a:p>
            <a:pPr algn="ctr">
              <a:defRPr/>
            </a:pPr>
            <a:r>
              <a:rPr lang="ru-RU" sz="3200" dirty="0" smtClean="0">
                <a:solidFill>
                  <a:srgbClr val="148505"/>
                </a:solidFill>
                <a:latin typeface="+mn-lt"/>
              </a:rPr>
              <a:t>строительство частных и муниципальных </a:t>
            </a:r>
            <a:r>
              <a:rPr lang="ru-RU" sz="3200" b="1" dirty="0" err="1" smtClean="0">
                <a:solidFill>
                  <a:srgbClr val="148505"/>
                </a:solidFill>
                <a:latin typeface="+mn-lt"/>
              </a:rPr>
              <a:t>экопарковок</a:t>
            </a:r>
            <a:r>
              <a:rPr lang="ru-RU" sz="3200" b="1" dirty="0" smtClean="0">
                <a:solidFill>
                  <a:srgbClr val="148505"/>
                </a:solidFill>
                <a:latin typeface="+mn-lt"/>
              </a:rPr>
              <a:t>.</a:t>
            </a:r>
          </a:p>
          <a:p>
            <a:pPr algn="ctr">
              <a:defRPr/>
            </a:pPr>
            <a:endParaRPr lang="ru-RU" sz="2800" b="1" baseline="100000" dirty="0">
              <a:ln>
                <a:solidFill>
                  <a:srgbClr val="03871C"/>
                </a:solidFill>
              </a:ln>
              <a:solidFill>
                <a:srgbClr val="148505"/>
              </a:solidFill>
              <a:latin typeface="+mn-lt"/>
            </a:endParaRPr>
          </a:p>
          <a:p>
            <a:pPr algn="ctr">
              <a:defRPr/>
            </a:pPr>
            <a:endParaRPr lang="ru-RU" sz="2400" b="1" dirty="0">
              <a:latin typeface="Tahoma" pitchFamily="34" charset="0"/>
            </a:endParaRPr>
          </a:p>
          <a:p>
            <a:pPr algn="ctr">
              <a:defRPr/>
            </a:pPr>
            <a:endParaRPr lang="en-US" sz="2000" b="1" dirty="0">
              <a:latin typeface="Tahoma" pitchFamily="34" charset="0"/>
            </a:endParaRPr>
          </a:p>
          <a:p>
            <a:pPr algn="ctr">
              <a:defRPr/>
            </a:pPr>
            <a:endParaRPr lang="en-US" sz="2000" b="1" dirty="0">
              <a:latin typeface="Tahoma" pitchFamily="34" charset="0"/>
            </a:endParaRPr>
          </a:p>
          <a:p>
            <a:pPr algn="ctr">
              <a:defRPr/>
            </a:pPr>
            <a:endParaRPr lang="uk-UA" sz="2000" b="1" dirty="0">
              <a:latin typeface="Tahoma" pitchFamily="34" charset="0"/>
            </a:endParaRPr>
          </a:p>
          <a:p>
            <a:pPr algn="ctr">
              <a:defRPr/>
            </a:pPr>
            <a:endParaRPr lang="en-US" sz="2000" b="1" dirty="0">
              <a:latin typeface="Tahoma" pitchFamily="34" charset="0"/>
            </a:endParaRPr>
          </a:p>
          <a:p>
            <a:pPr algn="r">
              <a:defRPr/>
            </a:pPr>
            <a:endParaRPr lang="uk-UA" b="1" dirty="0" smtClean="0">
              <a:solidFill>
                <a:schemeClr val="bg1">
                  <a:lumMod val="50000"/>
                </a:schemeClr>
              </a:solidFill>
              <a:latin typeface="Constantia" pitchFamily="18" charset="0"/>
            </a:endParaRPr>
          </a:p>
          <a:p>
            <a:pPr algn="r">
              <a:defRPr/>
            </a:pPr>
            <a:endParaRPr lang="uk-UA" b="1" dirty="0">
              <a:solidFill>
                <a:schemeClr val="bg1">
                  <a:lumMod val="50000"/>
                </a:schemeClr>
              </a:solidFill>
              <a:latin typeface="Constantia" pitchFamily="18" charset="0"/>
            </a:endParaRPr>
          </a:p>
          <a:p>
            <a:pPr algn="r">
              <a:defRPr/>
            </a:pPr>
            <a:endParaRPr lang="uk-UA" b="1" dirty="0" smtClean="0">
              <a:solidFill>
                <a:schemeClr val="bg1">
                  <a:lumMod val="50000"/>
                </a:schemeClr>
              </a:solidFill>
              <a:latin typeface="Constantia" pitchFamily="18" charset="0"/>
            </a:endParaRPr>
          </a:p>
          <a:p>
            <a:pPr algn="r">
              <a:defRPr/>
            </a:pPr>
            <a:r>
              <a:rPr lang="uk-UA" b="1" dirty="0" err="1" smtClean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Сергей</a:t>
            </a:r>
            <a:r>
              <a:rPr lang="uk-UA" b="1" dirty="0" smtClean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 </a:t>
            </a:r>
            <a:r>
              <a:rPr lang="uk-UA" b="1" dirty="0" err="1" smtClean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Слабоус</a:t>
            </a:r>
            <a:r>
              <a:rPr lang="uk-UA" b="1" dirty="0" smtClean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,</a:t>
            </a:r>
            <a:endParaRPr lang="uk-UA" b="1" dirty="0" smtClean="0">
              <a:solidFill>
                <a:schemeClr val="bg1">
                  <a:lumMod val="50000"/>
                </a:schemeClr>
              </a:solidFill>
              <a:latin typeface="Constantia" pitchFamily="18" charset="0"/>
            </a:endParaRPr>
          </a:p>
          <a:p>
            <a:pPr algn="r">
              <a:defRPr/>
            </a:pPr>
            <a:r>
              <a:rPr lang="uk-UA" b="1" dirty="0" smtClean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ООО</a:t>
            </a:r>
            <a:r>
              <a:rPr lang="uk-UA" b="1" dirty="0" smtClean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 “В</a:t>
            </a:r>
            <a:r>
              <a:rPr lang="ru-RU" b="1" dirty="0" err="1" smtClean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ерные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 Решения</a:t>
            </a:r>
            <a:r>
              <a:rPr lang="uk-UA" b="1" dirty="0" smtClean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”</a:t>
            </a:r>
            <a:endParaRPr lang="en-US" b="1" dirty="0" smtClean="0">
              <a:solidFill>
                <a:schemeClr val="bg1">
                  <a:lumMod val="50000"/>
                </a:schemeClr>
              </a:solidFill>
              <a:latin typeface="Constantia" pitchFamily="18" charset="0"/>
            </a:endParaRPr>
          </a:p>
          <a:p>
            <a:pPr algn="r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tantia" pitchFamily="18" charset="0"/>
                <a:hlinkClick r:id="rId4"/>
              </a:rPr>
              <a:t>http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onstantia" pitchFamily="18" charset="0"/>
                <a:hlinkClick r:id="rId4"/>
              </a:rPr>
              <a:t>://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tantia" pitchFamily="18" charset="0"/>
                <a:hlinkClick r:id="rId4"/>
              </a:rPr>
              <a:t>ecoparkovka.com.ua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onstantia" pitchFamily="18" charset="0"/>
                <a:hlinkClick r:id="rId4"/>
              </a:rPr>
              <a:t>/</a:t>
            </a:r>
            <a:endParaRPr lang="uk-UA" dirty="0" smtClean="0">
              <a:solidFill>
                <a:schemeClr val="bg1">
                  <a:lumMod val="50000"/>
                </a:schemeClr>
              </a:solidFill>
              <a:latin typeface="Constantia" pitchFamily="18" charset="0"/>
            </a:endParaRPr>
          </a:p>
          <a:p>
            <a:pPr algn="r"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(067)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929-9469</a:t>
            </a:r>
          </a:p>
          <a:p>
            <a:pPr algn="r">
              <a:defRPr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(095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)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846-4384 </a:t>
            </a:r>
            <a:endParaRPr lang="uk-UA" b="1" dirty="0">
              <a:solidFill>
                <a:schemeClr val="bg1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3076" name="Picture 2" descr="D:\Picture &amp; Photo\SS\RS_group\LOGO\a_a5108190 (1)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5229200"/>
            <a:ext cx="1093127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Picture &amp; Photo\SS\RS_GROUP\ТТЕ\САЙТ\tte_villag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20951" y="2780928"/>
            <a:ext cx="4670779" cy="1872208"/>
          </a:xfrm>
          <a:prstGeom prst="rect">
            <a:avLst/>
          </a:prstGeom>
          <a:noFill/>
        </p:spPr>
      </p:pic>
      <p:pic>
        <p:nvPicPr>
          <p:cNvPr id="1028" name="Picture 4" descr="D:\Picture &amp; Photo\SS\RS_GROUP\ТТЕ\САЙТ\tte_city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3356992"/>
            <a:ext cx="4297095" cy="172819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1800" dirty="0">
                <a:latin typeface="Constantia" pitchFamily="18" charset="0"/>
                <a:ea typeface="Tahoma" pitchFamily="34" charset="0"/>
                <a:cs typeface="Tahoma" pitchFamily="34" charset="0"/>
              </a:rPr>
              <a:t>Для успешной реализации проекта по созданию </a:t>
            </a:r>
            <a:r>
              <a:rPr lang="ru-RU" sz="1800" dirty="0" err="1" smtClean="0">
                <a:latin typeface="Constantia" pitchFamily="18" charset="0"/>
                <a:ea typeface="Tahoma" pitchFamily="34" charset="0"/>
                <a:cs typeface="Tahoma" pitchFamily="34" charset="0"/>
              </a:rPr>
              <a:t>экопарковок</a:t>
            </a:r>
            <a:r>
              <a:rPr lang="ru-RU" sz="1800" dirty="0" smtClean="0">
                <a:latin typeface="Constantia" pitchFamily="18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800" dirty="0">
                <a:latin typeface="Constantia" pitchFamily="18" charset="0"/>
                <a:ea typeface="Tahoma" pitchFamily="34" charset="0"/>
                <a:cs typeface="Tahoma" pitchFamily="34" charset="0"/>
              </a:rPr>
              <a:t>в городе и последующей их беспроблемной эксплуатации, необходимо соблюдать следующие требования к </a:t>
            </a:r>
            <a:r>
              <a:rPr lang="ru-RU" sz="1800" dirty="0" err="1" smtClean="0">
                <a:latin typeface="Constantia" pitchFamily="18" charset="0"/>
                <a:ea typeface="Tahoma" pitchFamily="34" charset="0"/>
                <a:cs typeface="Tahoma" pitchFamily="34" charset="0"/>
              </a:rPr>
              <a:t>решетчастым</a:t>
            </a:r>
            <a:r>
              <a:rPr lang="ru-RU" sz="1800" dirty="0" smtClean="0">
                <a:latin typeface="Constantia" pitchFamily="18" charset="0"/>
                <a:ea typeface="Tahoma" pitchFamily="34" charset="0"/>
                <a:cs typeface="Tahoma" pitchFamily="34" charset="0"/>
              </a:rPr>
              <a:t> системам </a:t>
            </a:r>
            <a:r>
              <a:rPr lang="ru-RU" sz="1800" dirty="0">
                <a:latin typeface="Constantia" pitchFamily="18" charset="0"/>
                <a:ea typeface="Tahoma" pitchFamily="34" charset="0"/>
                <a:cs typeface="Tahoma" pitchFamily="34" charset="0"/>
              </a:rPr>
              <a:t>покрытия автостоянок:</a:t>
            </a:r>
            <a:endParaRPr lang="ru-RU" sz="1800" b="1" dirty="0">
              <a:latin typeface="Constantia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1800" dirty="0"/>
              <a:t>наличие системы </a:t>
            </a:r>
            <a:r>
              <a:rPr lang="ru-RU" sz="1800" dirty="0" smtClean="0"/>
              <a:t>замков, </a:t>
            </a:r>
            <a:r>
              <a:rPr lang="ru-RU" sz="1800" dirty="0"/>
              <a:t>соединяющих элементы между </a:t>
            </a:r>
            <a:r>
              <a:rPr lang="ru-RU" sz="1800" dirty="0" smtClean="0"/>
              <a:t>собой;</a:t>
            </a:r>
            <a:endParaRPr lang="ru-RU" sz="1800" dirty="0"/>
          </a:p>
          <a:p>
            <a:pPr lvl="0"/>
            <a:r>
              <a:rPr lang="ru-RU" sz="1800" dirty="0"/>
              <a:t>класс нагрузки - не ниже В125 - Е600 </a:t>
            </a:r>
            <a:r>
              <a:rPr lang="ru-RU" sz="1800" dirty="0" smtClean="0"/>
              <a:t>(согласно D</a:t>
            </a:r>
            <a:r>
              <a:rPr lang="en-US" sz="1800" dirty="0"/>
              <a:t>I</a:t>
            </a:r>
            <a:r>
              <a:rPr lang="ru-RU" sz="1800" dirty="0" smtClean="0"/>
              <a:t>N 19580) </a:t>
            </a:r>
            <a:r>
              <a:rPr lang="ru-RU" sz="1800" dirty="0"/>
              <a:t>;</a:t>
            </a:r>
          </a:p>
          <a:p>
            <a:pPr lvl="0"/>
            <a:r>
              <a:rPr lang="ru-RU" sz="1800" dirty="0"/>
              <a:t>толщина перегородок - не менее 10 мм. ;</a:t>
            </a:r>
          </a:p>
          <a:p>
            <a:pPr lvl="0"/>
            <a:r>
              <a:rPr lang="ru-RU" sz="1800" dirty="0"/>
              <a:t>высота - не менее 5см</a:t>
            </a:r>
            <a:r>
              <a:rPr lang="ru-RU" sz="1800" dirty="0" smtClean="0"/>
              <a:t>.;</a:t>
            </a:r>
            <a:endParaRPr lang="ru-RU" sz="1800" dirty="0"/>
          </a:p>
          <a:p>
            <a:pPr lvl="0"/>
            <a:r>
              <a:rPr lang="ru-RU" sz="1800" dirty="0"/>
              <a:t>слой основы </a:t>
            </a:r>
            <a:r>
              <a:rPr lang="ru-RU" sz="1800" dirty="0" smtClean="0"/>
              <a:t>(для </a:t>
            </a:r>
            <a:r>
              <a:rPr lang="ru-RU" sz="1800" dirty="0"/>
              <a:t>авто до 3,5 т</a:t>
            </a:r>
            <a:r>
              <a:rPr lang="ru-RU" sz="1800" dirty="0" smtClean="0"/>
              <a:t>.) </a:t>
            </a:r>
            <a:r>
              <a:rPr lang="ru-RU" sz="1800" dirty="0"/>
              <a:t>- не более 5см</a:t>
            </a:r>
            <a:r>
              <a:rPr lang="ru-RU" sz="1800" dirty="0" smtClean="0"/>
              <a:t>.;</a:t>
            </a:r>
            <a:endParaRPr lang="ru-RU" sz="1800" dirty="0"/>
          </a:p>
          <a:p>
            <a:pPr lvl="0"/>
            <a:r>
              <a:rPr lang="ru-RU" sz="1800" dirty="0"/>
              <a:t>возможность быстрого монтажа - демонтажа без повреждения </a:t>
            </a:r>
            <a:r>
              <a:rPr lang="ru-RU" sz="1800" dirty="0" smtClean="0"/>
              <a:t>материала;</a:t>
            </a:r>
            <a:endParaRPr lang="ru-RU" sz="1800" dirty="0"/>
          </a:p>
          <a:p>
            <a:pPr lvl="0"/>
            <a:r>
              <a:rPr lang="ru-RU" sz="1800" dirty="0"/>
              <a:t>возможность 100 % вторичной переработки;</a:t>
            </a:r>
          </a:p>
          <a:p>
            <a:pPr lvl="0"/>
            <a:r>
              <a:rPr lang="ru-RU" sz="1800" dirty="0"/>
              <a:t>вес элементов - не более </a:t>
            </a:r>
            <a:r>
              <a:rPr lang="ru-RU" sz="1800" dirty="0" smtClean="0"/>
              <a:t>30кг/м</a:t>
            </a:r>
            <a:r>
              <a:rPr lang="ru-RU" sz="1800" baseline="30000" dirty="0" smtClean="0"/>
              <a:t>2</a:t>
            </a:r>
            <a:r>
              <a:rPr lang="ru-RU" sz="1800" dirty="0" smtClean="0"/>
              <a:t>;</a:t>
            </a:r>
            <a:endParaRPr lang="ru-RU" sz="1800" dirty="0"/>
          </a:p>
          <a:p>
            <a:pPr lvl="0"/>
            <a:r>
              <a:rPr lang="ru-RU" sz="1800" dirty="0"/>
              <a:t>k (</a:t>
            </a:r>
            <a:r>
              <a:rPr lang="ru-RU" sz="1800" dirty="0" smtClean="0"/>
              <a:t>озеленение) </a:t>
            </a:r>
            <a:r>
              <a:rPr lang="ru-RU" sz="1800" dirty="0"/>
              <a:t>- не менее </a:t>
            </a:r>
            <a:r>
              <a:rPr lang="ru-RU" sz="1800" dirty="0" smtClean="0"/>
              <a:t>90% </a:t>
            </a:r>
            <a:r>
              <a:rPr lang="ru-RU" sz="1800" dirty="0"/>
              <a:t>площади </a:t>
            </a:r>
            <a:r>
              <a:rPr lang="ru-RU" sz="1800" dirty="0" smtClean="0"/>
              <a:t>1м</a:t>
            </a:r>
            <a:r>
              <a:rPr lang="ru-RU" sz="1800" baseline="30000" dirty="0" smtClean="0"/>
              <a:t>2</a:t>
            </a:r>
            <a:r>
              <a:rPr lang="ru-RU" sz="1800" dirty="0" smtClean="0"/>
              <a:t>;</a:t>
            </a:r>
            <a:endParaRPr lang="ru-RU" sz="1800" dirty="0"/>
          </a:p>
          <a:p>
            <a:pPr lvl="0"/>
            <a:r>
              <a:rPr lang="ru-RU" sz="1800" dirty="0"/>
              <a:t>возможность сочетания с </a:t>
            </a:r>
            <a:r>
              <a:rPr lang="ru-RU" sz="1800" dirty="0" smtClean="0"/>
              <a:t>брусчаткой, </a:t>
            </a:r>
            <a:r>
              <a:rPr lang="ru-RU" sz="1800" dirty="0"/>
              <a:t>системами </a:t>
            </a:r>
            <a:r>
              <a:rPr lang="ru-RU" sz="1800" dirty="0" smtClean="0"/>
              <a:t>полива, </a:t>
            </a:r>
            <a:r>
              <a:rPr lang="ru-RU" sz="1800" dirty="0"/>
              <a:t>водоотвода и освещения;</a:t>
            </a:r>
          </a:p>
          <a:p>
            <a:pPr lvl="0"/>
            <a:r>
              <a:rPr lang="ru-RU" sz="1800" dirty="0"/>
              <a:t>наличие </a:t>
            </a:r>
            <a:r>
              <a:rPr lang="ru-RU" sz="1800" dirty="0" err="1" smtClean="0"/>
              <a:t>антискользящих</a:t>
            </a:r>
            <a:r>
              <a:rPr lang="ru-RU" sz="1800" dirty="0" smtClean="0"/>
              <a:t> </a:t>
            </a:r>
            <a:r>
              <a:rPr lang="ru-RU" sz="1800" dirty="0"/>
              <a:t>элементов на </a:t>
            </a:r>
            <a:r>
              <a:rPr lang="ru-RU" sz="1800" dirty="0" smtClean="0"/>
              <a:t>поверхности;</a:t>
            </a:r>
            <a:endParaRPr lang="ru-RU" sz="1800" dirty="0"/>
          </a:p>
          <a:p>
            <a:pPr lvl="0"/>
            <a:r>
              <a:rPr lang="ru-RU" sz="1800" dirty="0"/>
              <a:t>гарантийный срок эксплуатации - не менее 5 лет.</a:t>
            </a:r>
          </a:p>
          <a:p>
            <a:pPr marL="0" lvl="0" indent="0" algn="ctr">
              <a:buNone/>
            </a:pPr>
            <a:r>
              <a:rPr lang="ru-RU" sz="1800" b="1" dirty="0">
                <a:solidFill>
                  <a:srgbClr val="FF0000"/>
                </a:solidFill>
              </a:rPr>
              <a:t>НЕ </a:t>
            </a:r>
            <a:r>
              <a:rPr lang="ru-RU" sz="1800" b="1" dirty="0" smtClean="0">
                <a:solidFill>
                  <a:srgbClr val="FF0000"/>
                </a:solidFill>
              </a:rPr>
              <a:t>ЗАБЫВАЙТЕ! </a:t>
            </a:r>
            <a:r>
              <a:rPr lang="ru-RU" sz="1800" b="1" dirty="0" err="1" smtClean="0">
                <a:solidFill>
                  <a:srgbClr val="FF0000"/>
                </a:solidFill>
              </a:rPr>
              <a:t>Экопарковки</a:t>
            </a:r>
            <a:r>
              <a:rPr lang="ru-RU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>
                <a:solidFill>
                  <a:srgbClr val="FF0000"/>
                </a:solidFill>
              </a:rPr>
              <a:t>ТОЖЕ НУЖДАЮТСЯ </a:t>
            </a:r>
            <a:r>
              <a:rPr lang="ru-RU" sz="1800" b="1" dirty="0" smtClean="0">
                <a:solidFill>
                  <a:srgbClr val="FF0000"/>
                </a:solidFill>
              </a:rPr>
              <a:t>В УХОДЕ!</a:t>
            </a:r>
            <a:endParaRPr lang="ru-RU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coparkovk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764704"/>
            <a:ext cx="6930269" cy="5544616"/>
          </a:xfrm>
        </p:spPr>
      </p:pic>
    </p:spTree>
    <p:extLst>
      <p:ext uri="{BB962C8B-B14F-4D97-AF65-F5344CB8AC3E}">
        <p14:creationId xmlns:p14="http://schemas.microsoft.com/office/powerpoint/2010/main" val="230835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08720"/>
            <a:ext cx="8424936" cy="453650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smtClean="0"/>
              <a:t>СПАСИБО ЗА ВНИМАНИЕ!</a:t>
            </a:r>
            <a:endParaRPr lang="ru-RU" sz="2800" b="1" dirty="0" smtClean="0"/>
          </a:p>
          <a:p>
            <a:pPr>
              <a:buNone/>
            </a:pPr>
            <a:r>
              <a:rPr lang="ru-RU" sz="2000" dirty="0" smtClean="0"/>
              <a:t> </a:t>
            </a:r>
          </a:p>
          <a:p>
            <a:endParaRPr lang="ru-RU" sz="2800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r">
              <a:buNone/>
            </a:pPr>
            <a:r>
              <a:rPr lang="ru-RU" dirty="0" smtClean="0"/>
              <a:t>Любите природу:-)</a:t>
            </a:r>
            <a:endParaRPr lang="ru-RU" dirty="0"/>
          </a:p>
        </p:txBody>
      </p:sp>
      <p:pic>
        <p:nvPicPr>
          <p:cNvPr id="43010" name="Picture 2" descr="D:\Picture &amp; Photo\SS\RS_GROUP\LOGO\logo po sloyam_cvet_biryuzal 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95536" y="5661248"/>
            <a:ext cx="2376264" cy="957655"/>
          </a:xfrm>
          <a:prstGeom prst="rect">
            <a:avLst/>
          </a:prstGeom>
          <a:noFill/>
        </p:spPr>
      </p:pic>
      <p:pic>
        <p:nvPicPr>
          <p:cNvPr id="10" name="Picture 4" descr="D:\Picture &amp; Photo\SS\RS_GROUP\LOGO\green_award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5805264"/>
            <a:ext cx="2771521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D:\Picture &amp; Photo\SS\RS_group\LOGO\лого_тте.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5877272"/>
            <a:ext cx="1925610" cy="70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https://freemail.ukr.net/attach/show/13373694020000085071/8/IMG_03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freemail.ukr.net/attach/show/13373694020000085071/8/IMG_030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freemail.ukr.net/attach/show/13373694020000085071/8/IMG_030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freemail.ukr.net/attach/show/13373694020000085071/8/IMG_030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3" descr="C:\Users\Дмитрий\Desktop\IMG_03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567" y="1596386"/>
            <a:ext cx="460814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452369" cy="86409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2000" b="1" dirty="0" smtClean="0">
                <a:solidFill>
                  <a:srgbClr val="319719"/>
                </a:solidFill>
                <a:latin typeface="+mn-lt"/>
              </a:rPr>
              <a:t>               </a:t>
            </a:r>
            <a:r>
              <a:rPr lang="uk-UA" sz="2000" b="1" dirty="0">
                <a:solidFill>
                  <a:srgbClr val="03871C"/>
                </a:solidFill>
                <a:latin typeface="+mn-lt"/>
              </a:rPr>
              <a:t>Э</a:t>
            </a:r>
            <a:r>
              <a:rPr lang="uk-UA" sz="2000" b="1" dirty="0" smtClean="0">
                <a:solidFill>
                  <a:srgbClr val="03871C"/>
                </a:solidFill>
                <a:latin typeface="+mn-lt"/>
              </a:rPr>
              <a:t>КОПАРКОВКА. </a:t>
            </a:r>
            <a:r>
              <a:rPr lang="uk-UA" sz="2000" b="1" dirty="0" err="1" smtClean="0">
                <a:solidFill>
                  <a:srgbClr val="03871C"/>
                </a:solidFill>
                <a:latin typeface="+mn-lt"/>
              </a:rPr>
              <a:t>Что</a:t>
            </a:r>
            <a:r>
              <a:rPr lang="uk-UA" sz="2000" b="1" dirty="0" smtClean="0">
                <a:solidFill>
                  <a:srgbClr val="03871C"/>
                </a:solidFill>
                <a:latin typeface="+mn-lt"/>
              </a:rPr>
              <a:t> </a:t>
            </a:r>
            <a:r>
              <a:rPr lang="uk-UA" sz="2000" b="1" dirty="0" err="1" smtClean="0">
                <a:solidFill>
                  <a:srgbClr val="03871C"/>
                </a:solidFill>
                <a:latin typeface="+mn-lt"/>
              </a:rPr>
              <a:t>это</a:t>
            </a:r>
            <a:r>
              <a:rPr lang="uk-UA" sz="2000" b="1" dirty="0" smtClean="0">
                <a:solidFill>
                  <a:srgbClr val="03871C"/>
                </a:solidFill>
                <a:latin typeface="+mn-lt"/>
              </a:rPr>
              <a:t>?</a:t>
            </a:r>
            <a:r>
              <a:rPr lang="uk-UA" sz="20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uk-UA" sz="20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2200" b="1" i="1" dirty="0" err="1">
                <a:solidFill>
                  <a:srgbClr val="319719"/>
                </a:solidFill>
                <a:latin typeface="+mn-lt"/>
              </a:rPr>
              <a:t>Э</a:t>
            </a:r>
            <a:r>
              <a:rPr lang="ru-RU" sz="1800" b="1" i="1" dirty="0" err="1" smtClean="0">
                <a:solidFill>
                  <a:schemeClr val="tx1"/>
                </a:solidFill>
                <a:latin typeface="+mn-lt"/>
              </a:rPr>
              <a:t>копарковка</a:t>
            </a:r>
            <a:r>
              <a:rPr lang="ru-RU" sz="1600" b="1" i="1" baseline="30000" dirty="0" err="1" smtClean="0">
                <a:solidFill>
                  <a:schemeClr val="tx1"/>
                </a:solidFill>
                <a:latin typeface="+mn-lt"/>
              </a:rPr>
              <a:t>ТМ</a:t>
            </a:r>
            <a:r>
              <a:rPr lang="ru-RU" sz="1800" b="1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1800" i="1" dirty="0" smtClean="0">
                <a:solidFill>
                  <a:schemeClr val="tx1"/>
                </a:solidFill>
                <a:latin typeface="+mn-lt"/>
              </a:rPr>
              <a:t>– </a:t>
            </a:r>
            <a:r>
              <a:rPr lang="ru-RU" sz="1800" i="1" dirty="0" err="1" smtClean="0">
                <a:solidFill>
                  <a:schemeClr val="tx1"/>
                </a:solidFill>
                <a:latin typeface="+mn-lt"/>
              </a:rPr>
              <a:t>обьект</a:t>
            </a:r>
            <a:r>
              <a:rPr lang="uk-UA" sz="1800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uk-UA" sz="1800" i="1" dirty="0" err="1" smtClean="0">
                <a:solidFill>
                  <a:schemeClr val="tx1"/>
                </a:solidFill>
                <a:latin typeface="+mn-lt"/>
              </a:rPr>
              <a:t>благоустройства</a:t>
            </a:r>
            <a:r>
              <a:rPr lang="uk-UA" sz="1800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uk-UA" sz="1800" i="1" dirty="0" smtClean="0">
                <a:solidFill>
                  <a:schemeClr val="tx1"/>
                </a:solidFill>
                <a:latin typeface="+mn-lt"/>
              </a:rPr>
              <a:t>в </a:t>
            </a:r>
            <a:r>
              <a:rPr lang="uk-UA" sz="1800" i="1" dirty="0" err="1" smtClean="0">
                <a:solidFill>
                  <a:schemeClr val="tx1"/>
                </a:solidFill>
                <a:latin typeface="+mn-lt"/>
              </a:rPr>
              <a:t>виде</a:t>
            </a:r>
            <a:r>
              <a:rPr lang="uk-UA" sz="1800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1800" i="1" dirty="0" smtClean="0">
                <a:solidFill>
                  <a:schemeClr val="tx1"/>
                </a:solidFill>
                <a:latin typeface="+mn-lt"/>
              </a:rPr>
              <a:t>живого газона, что пригоден </a:t>
            </a:r>
            <a:r>
              <a:rPr lang="ru-RU" sz="1800" i="1" dirty="0" smtClean="0">
                <a:solidFill>
                  <a:schemeClr val="tx1"/>
                </a:solidFill>
                <a:latin typeface="+mn-lt"/>
              </a:rPr>
              <a:t>для  </a:t>
            </a:r>
            <a:r>
              <a:rPr lang="ru-RU" sz="1800" i="1" dirty="0" smtClean="0">
                <a:solidFill>
                  <a:schemeClr val="tx1"/>
                </a:solidFill>
                <a:latin typeface="+mn-lt"/>
              </a:rPr>
              <a:t>проезда и парковки транспорта </a:t>
            </a:r>
            <a:r>
              <a:rPr lang="uk-UA" sz="1800" i="1" dirty="0" err="1" smtClean="0">
                <a:solidFill>
                  <a:schemeClr val="tx1"/>
                </a:solidFill>
                <a:latin typeface="+mn-lt"/>
              </a:rPr>
              <a:t>благодаря</a:t>
            </a:r>
            <a:r>
              <a:rPr lang="uk-UA" sz="1800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uk-UA" sz="1800" i="1" dirty="0" err="1" smtClean="0">
                <a:solidFill>
                  <a:schemeClr val="tx1"/>
                </a:solidFill>
                <a:latin typeface="+mn-lt"/>
              </a:rPr>
              <a:t>армированию</a:t>
            </a:r>
            <a:r>
              <a:rPr lang="uk-UA" sz="1800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uk-UA" sz="1800" i="1" dirty="0" err="1" smtClean="0">
                <a:solidFill>
                  <a:schemeClr val="tx1"/>
                </a:solidFill>
                <a:latin typeface="+mn-lt"/>
              </a:rPr>
              <a:t>поверхности</a:t>
            </a:r>
            <a:r>
              <a:rPr lang="uk-UA" sz="1800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uk-UA" sz="1800" i="1" dirty="0" err="1" smtClean="0">
                <a:solidFill>
                  <a:schemeClr val="tx1"/>
                </a:solidFill>
                <a:latin typeface="+mn-lt"/>
              </a:rPr>
              <a:t>грунта</a:t>
            </a:r>
            <a:r>
              <a:rPr lang="uk-UA" sz="1800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uk-UA" sz="1800" b="1" i="1" dirty="0" err="1" smtClean="0">
                <a:solidFill>
                  <a:schemeClr val="tx1"/>
                </a:solidFill>
                <a:latin typeface="+mn-lt"/>
              </a:rPr>
              <a:t>специальными</a:t>
            </a:r>
            <a:r>
              <a:rPr lang="uk-UA" sz="1800" b="1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uk-UA" sz="1800" i="1" dirty="0" err="1" smtClean="0">
                <a:solidFill>
                  <a:schemeClr val="tx1"/>
                </a:solidFill>
                <a:latin typeface="+mn-lt"/>
              </a:rPr>
              <a:t>газонными</a:t>
            </a:r>
            <a:r>
              <a:rPr lang="uk-UA" sz="1800" i="1" dirty="0" smtClean="0">
                <a:solidFill>
                  <a:schemeClr val="tx1"/>
                </a:solidFill>
                <a:latin typeface="+mn-lt"/>
              </a:rPr>
              <a:t>/</a:t>
            </a:r>
            <a:r>
              <a:rPr lang="uk-UA" sz="1800" i="1" dirty="0" err="1" smtClean="0">
                <a:solidFill>
                  <a:schemeClr val="tx1"/>
                </a:solidFill>
                <a:latin typeface="+mn-lt"/>
              </a:rPr>
              <a:t>парковочными</a:t>
            </a:r>
            <a:r>
              <a:rPr lang="uk-UA" sz="1800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uk-UA" sz="1800" i="1" dirty="0" err="1" smtClean="0">
                <a:solidFill>
                  <a:schemeClr val="tx1"/>
                </a:solidFill>
                <a:latin typeface="+mn-lt"/>
              </a:rPr>
              <a:t>решетками</a:t>
            </a:r>
            <a:r>
              <a:rPr lang="uk-UA" sz="1800" b="1" i="1" dirty="0" smtClean="0">
                <a:solidFill>
                  <a:schemeClr val="tx1"/>
                </a:solidFill>
                <a:latin typeface="+mn-lt"/>
              </a:rPr>
              <a:t>.</a:t>
            </a:r>
            <a:endParaRPr lang="ru-RU" sz="32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900113" y="4005263"/>
            <a:ext cx="4968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118930"/>
                </a:solidFill>
              </a:rPr>
              <a:t/>
            </a:r>
            <a:br>
              <a:rPr lang="ru-RU" b="1">
                <a:solidFill>
                  <a:srgbClr val="118930"/>
                </a:solidFill>
              </a:rPr>
            </a:br>
            <a:endParaRPr lang="ru-RU" b="1">
              <a:solidFill>
                <a:srgbClr val="118930"/>
              </a:solidFill>
            </a:endParaRPr>
          </a:p>
        </p:txBody>
      </p:sp>
      <p:sp>
        <p:nvSpPr>
          <p:cNvPr id="5125" name="Rectangle 9"/>
          <p:cNvSpPr>
            <a:spLocks noChangeArrowheads="1"/>
          </p:cNvSpPr>
          <p:nvPr/>
        </p:nvSpPr>
        <p:spPr bwMode="auto">
          <a:xfrm>
            <a:off x="1692275" y="4508500"/>
            <a:ext cx="43195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118930"/>
                </a:solidFill>
              </a:rPr>
              <a:t/>
            </a:r>
            <a:br>
              <a:rPr lang="ru-RU" b="1">
                <a:solidFill>
                  <a:srgbClr val="118930"/>
                </a:solidFill>
              </a:rPr>
            </a:br>
            <a:endParaRPr lang="ru-RU" b="1">
              <a:solidFill>
                <a:srgbClr val="11893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1484312"/>
            <a:ext cx="856895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rgbClr val="148505"/>
                </a:solidFill>
                <a:latin typeface="Constantia" pitchFamily="18" charset="0"/>
              </a:rPr>
              <a:t>ПОЧЕМУ </a:t>
            </a:r>
            <a:r>
              <a:rPr lang="ru-RU" sz="1600" b="1" dirty="0">
                <a:solidFill>
                  <a:srgbClr val="148505"/>
                </a:solidFill>
                <a:latin typeface="Constantia" pitchFamily="18" charset="0"/>
              </a:rPr>
              <a:t>ЭКО - </a:t>
            </a:r>
            <a:r>
              <a:rPr lang="ru-RU" sz="1600" b="1" dirty="0" smtClean="0">
                <a:solidFill>
                  <a:srgbClr val="148505"/>
                </a:solidFill>
                <a:latin typeface="Constantia" pitchFamily="18" charset="0"/>
              </a:rPr>
              <a:t>парковка? </a:t>
            </a:r>
            <a:r>
              <a:rPr lang="ru-RU" sz="1600" dirty="0" smtClean="0">
                <a:latin typeface="Constantia" pitchFamily="18" charset="0"/>
              </a:rPr>
              <a:t>Благодаря </a:t>
            </a:r>
            <a:r>
              <a:rPr lang="ru-RU" sz="1600" dirty="0">
                <a:latin typeface="Constantia" pitchFamily="18" charset="0"/>
              </a:rPr>
              <a:t>конструкции и технологии строительства </a:t>
            </a:r>
            <a:r>
              <a:rPr lang="ru-RU" sz="1600" dirty="0" err="1" smtClean="0">
                <a:latin typeface="Constantia" pitchFamily="18" charset="0"/>
              </a:rPr>
              <a:t>экопарковок</a:t>
            </a:r>
            <a:r>
              <a:rPr lang="ru-RU" sz="1600" dirty="0">
                <a:latin typeface="Constantia" pitchFamily="18" charset="0"/>
              </a:rPr>
              <a:t> </a:t>
            </a:r>
            <a:r>
              <a:rPr lang="ru-RU" sz="1600" b="1" dirty="0" smtClean="0">
                <a:latin typeface="Constantia" pitchFamily="18" charset="0"/>
              </a:rPr>
              <a:t>с газонными решетками </a:t>
            </a:r>
            <a:r>
              <a:rPr lang="ru-RU" sz="1600" b="1" dirty="0">
                <a:latin typeface="Constantia" pitchFamily="18" charset="0"/>
              </a:rPr>
              <a:t>ТТЕ ®</a:t>
            </a:r>
            <a:r>
              <a:rPr lang="ru-RU" sz="1600" dirty="0">
                <a:latin typeface="Constantia" pitchFamily="18" charset="0"/>
              </a:rPr>
              <a:t> достигаются следующие </a:t>
            </a:r>
            <a:r>
              <a:rPr lang="ru-RU" sz="1600" dirty="0" smtClean="0">
                <a:latin typeface="Constantia" pitchFamily="18" charset="0"/>
              </a:rPr>
              <a:t>эффекты </a:t>
            </a:r>
            <a:r>
              <a:rPr lang="ru-RU" sz="1600" dirty="0">
                <a:latin typeface="Constantia" pitchFamily="18" charset="0"/>
              </a:rPr>
              <a:t>: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600" dirty="0">
                <a:latin typeface="Constantia" pitchFamily="18" charset="0"/>
              </a:rPr>
              <a:t>Предотвращение уничтожения зеленых насаждений , их </a:t>
            </a:r>
            <a:r>
              <a:rPr lang="ru-RU" sz="1600" dirty="0" smtClean="0">
                <a:latin typeface="Constantia" pitchFamily="18" charset="0"/>
              </a:rPr>
              <a:t>приумножение;</a:t>
            </a:r>
            <a:endParaRPr lang="ru-RU" sz="1600" dirty="0">
              <a:latin typeface="Constantia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600" dirty="0" smtClean="0">
                <a:latin typeface="Constantia" pitchFamily="18" charset="0"/>
              </a:rPr>
              <a:t>Фильтрационная, антибактериальная и </a:t>
            </a:r>
            <a:r>
              <a:rPr lang="ru-RU" sz="1600" dirty="0" err="1">
                <a:latin typeface="Constantia" pitchFamily="18" charset="0"/>
              </a:rPr>
              <a:t>шумоизоляционная</a:t>
            </a:r>
            <a:r>
              <a:rPr lang="ru-RU" sz="1600" dirty="0">
                <a:latin typeface="Constantia" pitchFamily="18" charset="0"/>
              </a:rPr>
              <a:t> функции</a:t>
            </a:r>
            <a:r>
              <a:rPr lang="ru-RU" sz="1600" dirty="0" smtClean="0">
                <a:latin typeface="Constantia" pitchFamily="18" charset="0"/>
              </a:rPr>
              <a:t>;</a:t>
            </a:r>
            <a:endParaRPr lang="ru-RU" sz="1600" dirty="0">
              <a:latin typeface="Constantia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600" dirty="0">
                <a:latin typeface="Constantia" pitchFamily="18" charset="0"/>
              </a:rPr>
              <a:t>Избежание подтоплений и </a:t>
            </a:r>
            <a:r>
              <a:rPr lang="ru-RU" sz="1600" dirty="0" smtClean="0">
                <a:latin typeface="Constantia" pitchFamily="18" charset="0"/>
              </a:rPr>
              <a:t>уменьшение </a:t>
            </a:r>
            <a:r>
              <a:rPr lang="ru-RU" sz="1600" dirty="0">
                <a:latin typeface="Constantia" pitchFamily="18" charset="0"/>
              </a:rPr>
              <a:t>их </a:t>
            </a:r>
            <a:r>
              <a:rPr lang="ru-RU" sz="1600" dirty="0" smtClean="0">
                <a:latin typeface="Constantia" pitchFamily="18" charset="0"/>
              </a:rPr>
              <a:t>последствий;</a:t>
            </a:r>
            <a:endParaRPr lang="ru-RU" sz="1600" dirty="0">
              <a:latin typeface="Constantia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600" dirty="0">
                <a:latin typeface="Constantia" pitchFamily="18" charset="0"/>
              </a:rPr>
              <a:t>Защита от </a:t>
            </a:r>
            <a:r>
              <a:rPr lang="ru-RU" sz="1600" dirty="0" smtClean="0">
                <a:latin typeface="Constantia" pitchFamily="18" charset="0"/>
              </a:rPr>
              <a:t>эрозии, </a:t>
            </a:r>
            <a:r>
              <a:rPr lang="ru-RU" sz="1600" dirty="0">
                <a:latin typeface="Constantia" pitchFamily="18" charset="0"/>
              </a:rPr>
              <a:t>а также флоры и фауны </a:t>
            </a:r>
            <a:r>
              <a:rPr lang="ru-RU" sz="1600" dirty="0" smtClean="0">
                <a:latin typeface="Constantia" pitchFamily="18" charset="0"/>
              </a:rPr>
              <a:t>почвы;</a:t>
            </a:r>
            <a:endParaRPr lang="ru-RU" sz="1600" dirty="0">
              <a:latin typeface="Constantia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600" dirty="0">
                <a:latin typeface="Constantia" pitchFamily="18" charset="0"/>
              </a:rPr>
              <a:t>Снижение парникового </a:t>
            </a:r>
            <a:r>
              <a:rPr lang="ru-RU" sz="1600" dirty="0" smtClean="0">
                <a:latin typeface="Constantia" pitchFamily="18" charset="0"/>
              </a:rPr>
              <a:t>эффекта;</a:t>
            </a:r>
            <a:endParaRPr lang="ru-RU" sz="1600" dirty="0">
              <a:latin typeface="Constantia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600" dirty="0">
                <a:latin typeface="Constantia" pitchFamily="18" charset="0"/>
              </a:rPr>
              <a:t>НЕ испаряют вредных </a:t>
            </a:r>
            <a:r>
              <a:rPr lang="ru-RU" sz="1600" dirty="0" smtClean="0">
                <a:latin typeface="Constantia" pitchFamily="18" charset="0"/>
              </a:rPr>
              <a:t>веществ;</a:t>
            </a:r>
            <a:endParaRPr lang="ru-RU" sz="1600" dirty="0">
              <a:latin typeface="Constantia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600" dirty="0">
                <a:latin typeface="Constantia" pitchFamily="18" charset="0"/>
              </a:rPr>
              <a:t>Материалы подлежат 100 % вторичной </a:t>
            </a:r>
            <a:r>
              <a:rPr lang="ru-RU" sz="1600" dirty="0" smtClean="0">
                <a:latin typeface="Constantia" pitchFamily="18" charset="0"/>
              </a:rPr>
              <a:t>переработке!;</a:t>
            </a:r>
            <a:endParaRPr lang="ru-RU" sz="1600" dirty="0">
              <a:latin typeface="Constantia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600" dirty="0">
                <a:latin typeface="Constantia" pitchFamily="18" charset="0"/>
              </a:rPr>
              <a:t>Сохраняется естественный водо-и газообмен </a:t>
            </a:r>
            <a:r>
              <a:rPr lang="ru-RU" sz="1600" dirty="0" smtClean="0">
                <a:latin typeface="Constantia" pitchFamily="18" charset="0"/>
              </a:rPr>
              <a:t>почвы;</a:t>
            </a:r>
            <a:endParaRPr lang="ru-RU" sz="1600" dirty="0">
              <a:latin typeface="Constantia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600" dirty="0" smtClean="0">
                <a:latin typeface="Constantia" pitchFamily="18" charset="0"/>
              </a:rPr>
              <a:t>Нейтральность к </a:t>
            </a:r>
            <a:r>
              <a:rPr lang="ru-RU" sz="1600" dirty="0">
                <a:latin typeface="Constantia" pitchFamily="18" charset="0"/>
              </a:rPr>
              <a:t>воздействию </a:t>
            </a:r>
            <a:r>
              <a:rPr lang="ru-RU" sz="1600" dirty="0" smtClean="0">
                <a:latin typeface="Constantia" pitchFamily="18" charset="0"/>
              </a:rPr>
              <a:t>солей, осадков, </a:t>
            </a:r>
            <a:r>
              <a:rPr lang="ru-RU" sz="1600" dirty="0">
                <a:latin typeface="Constantia" pitchFamily="18" charset="0"/>
              </a:rPr>
              <a:t>ультрафиолета и перепадов </a:t>
            </a:r>
            <a:r>
              <a:rPr lang="ru-RU" sz="1600" dirty="0" smtClean="0">
                <a:latin typeface="Constantia" pitchFamily="18" charset="0"/>
              </a:rPr>
              <a:t>температур;</a:t>
            </a:r>
            <a:endParaRPr lang="ru-RU" sz="1600" dirty="0">
              <a:latin typeface="Constantia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600" dirty="0">
                <a:latin typeface="Constantia" pitchFamily="18" charset="0"/>
              </a:rPr>
              <a:t>Не требуют привлечения тяжелой спецтехники и уменьшают расходы </a:t>
            </a:r>
            <a:r>
              <a:rPr lang="ru-RU" sz="1600" dirty="0" smtClean="0">
                <a:latin typeface="Constantia" pitchFamily="18" charset="0"/>
              </a:rPr>
              <a:t>стройматериалов!</a:t>
            </a:r>
            <a:endParaRPr lang="ru-RU" sz="1600" dirty="0">
              <a:latin typeface="Constantia" pitchFamily="18" charset="0"/>
            </a:endParaRPr>
          </a:p>
          <a:p>
            <a:pPr algn="ctr">
              <a:defRPr/>
            </a:pPr>
            <a:r>
              <a:rPr lang="ru-RU" sz="1600" dirty="0">
                <a:latin typeface="Constantia" pitchFamily="18" charset="0"/>
              </a:rPr>
              <a:t>ИНТЕРЕСНО </a:t>
            </a:r>
            <a:r>
              <a:rPr lang="ru-RU" sz="1600" dirty="0" smtClean="0">
                <a:latin typeface="Constantia" pitchFamily="18" charset="0"/>
              </a:rPr>
              <a:t>ЗНАТЬ!</a:t>
            </a:r>
            <a:endParaRPr lang="ru-RU" sz="1600" dirty="0">
              <a:latin typeface="Constantia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00" dirty="0">
                <a:latin typeface="Constantia" pitchFamily="18" charset="0"/>
              </a:rPr>
              <a:t>1 га газона поглощает из воздуха 220- 280кг СО2 и выделяет 180- 200кг </a:t>
            </a:r>
            <a:r>
              <a:rPr lang="ru-RU" sz="1600" dirty="0" smtClean="0">
                <a:latin typeface="Constantia" pitchFamily="18" charset="0"/>
              </a:rPr>
              <a:t>кислорода!;</a:t>
            </a:r>
            <a:endParaRPr lang="ru-RU" sz="1600" dirty="0">
              <a:latin typeface="Constantia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00" dirty="0">
                <a:latin typeface="Constantia" pitchFamily="18" charset="0"/>
              </a:rPr>
              <a:t>1 га газона связывает более 50т </a:t>
            </a:r>
            <a:r>
              <a:rPr lang="ru-RU" sz="1600" dirty="0" smtClean="0">
                <a:latin typeface="Constantia" pitchFamily="18" charset="0"/>
              </a:rPr>
              <a:t>пыли!;</a:t>
            </a:r>
            <a:endParaRPr lang="ru-RU" sz="1600" dirty="0">
              <a:latin typeface="Constantia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00" dirty="0">
                <a:latin typeface="Constantia" pitchFamily="18" charset="0"/>
              </a:rPr>
              <a:t>Летом температура воздуха рядом с </a:t>
            </a:r>
            <a:r>
              <a:rPr lang="ru-RU" sz="1600" dirty="0" err="1" smtClean="0">
                <a:latin typeface="Constantia" pitchFamily="18" charset="0"/>
              </a:rPr>
              <a:t>экопарковкой</a:t>
            </a:r>
            <a:r>
              <a:rPr lang="ru-RU" sz="1600" dirty="0" smtClean="0">
                <a:latin typeface="Constantia" pitchFamily="18" charset="0"/>
              </a:rPr>
              <a:t> на 2-3°С ниже чем </a:t>
            </a:r>
            <a:r>
              <a:rPr lang="ru-RU" sz="1600" dirty="0">
                <a:latin typeface="Constantia" pitchFamily="18" charset="0"/>
              </a:rPr>
              <a:t>над асфальтом</a:t>
            </a:r>
            <a:r>
              <a:rPr lang="uk-UA" sz="1600" dirty="0" smtClean="0">
                <a:latin typeface="Constantia" pitchFamily="18" charset="0"/>
              </a:rPr>
              <a:t>!!!</a:t>
            </a:r>
            <a:endParaRPr lang="uk-UA" sz="1600" dirty="0">
              <a:latin typeface="Constantia" pitchFamily="18" charset="0"/>
            </a:endParaRPr>
          </a:p>
          <a:p>
            <a:pPr>
              <a:buClr>
                <a:srgbClr val="319719"/>
              </a:buClr>
              <a:buFont typeface="Wingdings" pitchFamily="2" charset="2"/>
              <a:buChar char="§"/>
              <a:defRPr/>
            </a:pPr>
            <a:endParaRPr lang="ru-RU" sz="1600" dirty="0"/>
          </a:p>
        </p:txBody>
      </p:sp>
      <p:pic>
        <p:nvPicPr>
          <p:cNvPr id="5127" name="Picture 2" descr="dop_004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r="3712" b="8496"/>
          <a:stretch>
            <a:fillRect/>
          </a:stretch>
        </p:blipFill>
        <p:spPr bwMode="auto">
          <a:xfrm>
            <a:off x="6084169" y="5665928"/>
            <a:ext cx="1944216" cy="112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3" descr="D:\Picture &amp; Photo\SS\RS_group\ТТЕ\САЙТ\minder_co2.jpg"/>
          <p:cNvPicPr>
            <a:picLocks noChangeAspect="1" noChangeArrowheads="1"/>
          </p:cNvPicPr>
          <p:nvPr/>
        </p:nvPicPr>
        <p:blipFill rotWithShape="1">
          <a:blip r:embed="rId3" cstate="print"/>
          <a:srcRect l="11975" t="15092" r="9145" b="16992"/>
          <a:stretch/>
        </p:blipFill>
        <p:spPr bwMode="auto">
          <a:xfrm>
            <a:off x="1115616" y="5702175"/>
            <a:ext cx="1490134" cy="95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D:\Picture &amp; Photo\SS\RS_group\ТТЕ\сайт\20__7__VE__Ecologique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t="4610" r="2767"/>
          <a:stretch>
            <a:fillRect/>
          </a:stretch>
        </p:blipFill>
        <p:spPr bwMode="auto">
          <a:xfrm>
            <a:off x="3380857" y="5705114"/>
            <a:ext cx="1584176" cy="1163030"/>
          </a:xfrm>
          <a:prstGeom prst="rect">
            <a:avLst/>
          </a:prstGeom>
          <a:noFill/>
        </p:spPr>
      </p:pic>
      <p:pic>
        <p:nvPicPr>
          <p:cNvPr id="1031" name="Picture 7" descr="http://www.huebner-lee.de/uploads/pics/begruenung-parkplatz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53"/>
          <a:stretch/>
        </p:blipFill>
        <p:spPr bwMode="auto">
          <a:xfrm>
            <a:off x="7201953" y="2564903"/>
            <a:ext cx="1677536" cy="14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568952" cy="864096"/>
          </a:xfrm>
        </p:spPr>
        <p:txBody>
          <a:bodyPr/>
          <a:lstStyle/>
          <a:p>
            <a:pPr algn="ctr"/>
            <a:r>
              <a:rPr lang="uk-UA" sz="1800" dirty="0" err="1" smtClean="0">
                <a:solidFill>
                  <a:srgbClr val="148505"/>
                </a:solidFill>
                <a:effectLst/>
                <a:latin typeface="+mn-lt"/>
              </a:rPr>
              <a:t>Технология</a:t>
            </a:r>
            <a:r>
              <a:rPr lang="uk-UA" sz="1800" dirty="0" smtClean="0">
                <a:solidFill>
                  <a:srgbClr val="148505"/>
                </a:solidFill>
                <a:effectLst/>
                <a:latin typeface="+mn-lt"/>
              </a:rPr>
              <a:t> </a:t>
            </a:r>
            <a:r>
              <a:rPr lang="uk-UA" sz="1800" dirty="0" err="1" smtClean="0">
                <a:solidFill>
                  <a:srgbClr val="148505"/>
                </a:solidFill>
                <a:effectLst/>
                <a:latin typeface="+mn-lt"/>
              </a:rPr>
              <a:t>создания</a:t>
            </a:r>
            <a:r>
              <a:rPr lang="uk-UA" sz="1800" dirty="0" smtClean="0">
                <a:solidFill>
                  <a:srgbClr val="148505"/>
                </a:solidFill>
                <a:effectLst/>
                <a:latin typeface="+mn-lt"/>
              </a:rPr>
              <a:t> </a:t>
            </a:r>
            <a:r>
              <a:rPr lang="uk-UA" sz="1800" dirty="0" err="1">
                <a:solidFill>
                  <a:srgbClr val="148505"/>
                </a:solidFill>
                <a:effectLst/>
                <a:latin typeface="+mn-lt"/>
              </a:rPr>
              <a:t>э</a:t>
            </a:r>
            <a:r>
              <a:rPr lang="uk-UA" sz="1800" dirty="0" err="1" smtClean="0">
                <a:solidFill>
                  <a:srgbClr val="148505"/>
                </a:solidFill>
                <a:effectLst/>
                <a:latin typeface="+mn-lt"/>
              </a:rPr>
              <a:t>копарковок</a:t>
            </a:r>
            <a:r>
              <a:rPr lang="uk-UA" sz="1800" dirty="0" smtClean="0">
                <a:solidFill>
                  <a:srgbClr val="148505"/>
                </a:solidFill>
                <a:effectLst/>
                <a:latin typeface="+mn-lt"/>
              </a:rPr>
              <a:t> с </a:t>
            </a:r>
            <a:r>
              <a:rPr lang="uk-UA" sz="1800" dirty="0" err="1" smtClean="0">
                <a:solidFill>
                  <a:srgbClr val="148505"/>
                </a:solidFill>
                <a:effectLst/>
                <a:latin typeface="+mn-lt"/>
              </a:rPr>
              <a:t>помощью</a:t>
            </a:r>
            <a:r>
              <a:rPr lang="uk-UA" sz="1800" dirty="0" smtClean="0">
                <a:solidFill>
                  <a:srgbClr val="148505"/>
                </a:solidFill>
                <a:effectLst/>
                <a:latin typeface="+mn-lt"/>
              </a:rPr>
              <a:t> систем </a:t>
            </a:r>
            <a:r>
              <a:rPr lang="uk-UA" sz="1800" dirty="0" smtClean="0">
                <a:solidFill>
                  <a:srgbClr val="148505"/>
                </a:solidFill>
                <a:effectLst/>
                <a:latin typeface="+mn-lt"/>
              </a:rPr>
              <a:t>ТТЕ</a:t>
            </a:r>
            <a:r>
              <a:rPr lang="ru-RU" sz="1800" dirty="0" smtClean="0">
                <a:solidFill>
                  <a:srgbClr val="148505"/>
                </a:solidFill>
                <a:effectLst/>
              </a:rPr>
              <a:t>®</a:t>
            </a:r>
            <a:r>
              <a:rPr lang="uk-UA" sz="1800" dirty="0" smtClean="0">
                <a:solidFill>
                  <a:srgbClr val="148505"/>
                </a:solidFill>
                <a:effectLst/>
                <a:latin typeface="+mn-lt"/>
              </a:rPr>
              <a:t> </a:t>
            </a:r>
            <a:r>
              <a:rPr lang="uk-UA" sz="1800" dirty="0" smtClean="0">
                <a:solidFill>
                  <a:srgbClr val="148505"/>
                </a:solidFill>
                <a:effectLst/>
                <a:latin typeface="+mn-lt"/>
              </a:rPr>
              <a:t>и </a:t>
            </a:r>
            <a:r>
              <a:rPr lang="uk-UA" sz="1800" dirty="0" err="1" smtClean="0">
                <a:solidFill>
                  <a:srgbClr val="148505"/>
                </a:solidFill>
                <a:effectLst/>
                <a:latin typeface="+mn-lt"/>
              </a:rPr>
              <a:t>обычных</a:t>
            </a:r>
            <a:r>
              <a:rPr lang="uk-UA" sz="1800" dirty="0" smtClean="0">
                <a:solidFill>
                  <a:srgbClr val="148505"/>
                </a:solidFill>
                <a:effectLst/>
                <a:latin typeface="+mn-lt"/>
              </a:rPr>
              <a:t> </a:t>
            </a:r>
            <a:r>
              <a:rPr lang="uk-UA" sz="1800" dirty="0" err="1" smtClean="0">
                <a:solidFill>
                  <a:srgbClr val="148505"/>
                </a:solidFill>
                <a:effectLst/>
                <a:latin typeface="+mn-lt"/>
              </a:rPr>
              <a:t>бетонных</a:t>
            </a:r>
            <a:r>
              <a:rPr lang="uk-UA" sz="1800" dirty="0" smtClean="0">
                <a:solidFill>
                  <a:srgbClr val="148505"/>
                </a:solidFill>
                <a:effectLst/>
                <a:latin typeface="+mn-lt"/>
              </a:rPr>
              <a:t>/</a:t>
            </a:r>
            <a:r>
              <a:rPr lang="uk-UA" sz="1800" dirty="0" err="1" smtClean="0">
                <a:solidFill>
                  <a:srgbClr val="148505"/>
                </a:solidFill>
                <a:effectLst/>
                <a:latin typeface="+mn-lt"/>
              </a:rPr>
              <a:t>газонных</a:t>
            </a:r>
            <a:r>
              <a:rPr lang="uk-UA" sz="1800" dirty="0" smtClean="0">
                <a:solidFill>
                  <a:srgbClr val="148505"/>
                </a:solidFill>
                <a:effectLst/>
                <a:latin typeface="+mn-lt"/>
              </a:rPr>
              <a:t> </a:t>
            </a:r>
            <a:r>
              <a:rPr lang="uk-UA" sz="1800" dirty="0" err="1" smtClean="0">
                <a:solidFill>
                  <a:srgbClr val="148505"/>
                </a:solidFill>
                <a:effectLst/>
                <a:latin typeface="+mn-lt"/>
              </a:rPr>
              <a:t>решеток</a:t>
            </a:r>
            <a:r>
              <a:rPr lang="uk-UA" sz="1800" dirty="0" smtClean="0">
                <a:solidFill>
                  <a:srgbClr val="148505"/>
                </a:solidFill>
                <a:effectLst/>
                <a:latin typeface="+mn-lt"/>
              </a:rPr>
              <a:t>: </a:t>
            </a:r>
            <a:r>
              <a:rPr lang="uk-UA" sz="1800" u="sng" dirty="0" err="1" smtClean="0">
                <a:solidFill>
                  <a:srgbClr val="148505"/>
                </a:solidFill>
                <a:effectLst/>
                <a:latin typeface="+mn-lt"/>
              </a:rPr>
              <a:t>чт</a:t>
            </a:r>
            <a:r>
              <a:rPr lang="uk-UA" sz="1800" u="sng" dirty="0" err="1" smtClean="0">
                <a:solidFill>
                  <a:srgbClr val="148505"/>
                </a:solidFill>
                <a:effectLst/>
                <a:latin typeface="+mn-lt"/>
              </a:rPr>
              <a:t>о</a:t>
            </a:r>
            <a:r>
              <a:rPr lang="uk-UA" sz="1800" u="sng" dirty="0" smtClean="0">
                <a:solidFill>
                  <a:srgbClr val="148505"/>
                </a:solidFill>
                <a:effectLst/>
                <a:latin typeface="+mn-lt"/>
              </a:rPr>
              <a:t> проще</a:t>
            </a:r>
            <a:r>
              <a:rPr lang="uk-UA" sz="1800" u="sng" dirty="0" smtClean="0">
                <a:solidFill>
                  <a:srgbClr val="148505"/>
                </a:solidFill>
                <a:effectLst/>
                <a:latin typeface="+mn-lt"/>
              </a:rPr>
              <a:t>, </a:t>
            </a:r>
            <a:r>
              <a:rPr lang="uk-UA" sz="1800" u="sng" dirty="0" err="1" smtClean="0">
                <a:solidFill>
                  <a:srgbClr val="148505"/>
                </a:solidFill>
                <a:effectLst/>
                <a:latin typeface="+mn-lt"/>
              </a:rPr>
              <a:t>экологичней</a:t>
            </a:r>
            <a:r>
              <a:rPr lang="uk-UA" sz="1800" u="sng" dirty="0" smtClean="0">
                <a:solidFill>
                  <a:srgbClr val="148505"/>
                </a:solidFill>
                <a:effectLst/>
                <a:latin typeface="+mn-lt"/>
              </a:rPr>
              <a:t> и</a:t>
            </a:r>
            <a:r>
              <a:rPr lang="uk-UA" sz="1800" u="sng" dirty="0" smtClean="0">
                <a:solidFill>
                  <a:srgbClr val="148505"/>
                </a:solidFill>
                <a:effectLst/>
                <a:latin typeface="+mn-lt"/>
              </a:rPr>
              <a:t> </a:t>
            </a:r>
            <a:r>
              <a:rPr lang="uk-UA" sz="1800" u="sng" dirty="0" err="1" smtClean="0">
                <a:solidFill>
                  <a:srgbClr val="148505"/>
                </a:solidFill>
                <a:effectLst/>
                <a:latin typeface="+mn-lt"/>
              </a:rPr>
              <a:t>экономней</a:t>
            </a:r>
            <a:r>
              <a:rPr lang="uk-UA" sz="1800" u="sng" dirty="0" smtClean="0">
                <a:solidFill>
                  <a:srgbClr val="148505"/>
                </a:solidFill>
                <a:effectLst/>
                <a:latin typeface="+mn-lt"/>
              </a:rPr>
              <a:t>?</a:t>
            </a:r>
            <a:r>
              <a:rPr lang="uk-UA" sz="1800" dirty="0" smtClean="0">
                <a:solidFill>
                  <a:srgbClr val="148505"/>
                </a:solidFill>
                <a:effectLst/>
                <a:latin typeface="+mn-lt"/>
              </a:rPr>
              <a:t> </a:t>
            </a:r>
            <a:r>
              <a:rPr lang="uk-UA" sz="1800" dirty="0" err="1" smtClean="0">
                <a:solidFill>
                  <a:schemeClr val="tx1"/>
                </a:solidFill>
                <a:effectLst/>
                <a:latin typeface="+mn-lt"/>
              </a:rPr>
              <a:t>Разница</a:t>
            </a:r>
            <a:r>
              <a:rPr lang="uk-UA" sz="1800" dirty="0" smtClean="0">
                <a:solidFill>
                  <a:schemeClr val="tx1"/>
                </a:solidFill>
                <a:effectLst/>
                <a:latin typeface="+mn-lt"/>
              </a:rPr>
              <a:t> очевидна.</a:t>
            </a:r>
            <a:endParaRPr lang="ru-RU" sz="20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027" name="Picture 3" descr="Схема  газону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716016" y="4005064"/>
            <a:ext cx="4288977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D:\Picture &amp; Photo\SS\RS_GROUP\ТТЕ\САЙТ\pirog 1.pn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79512" y="4293096"/>
            <a:ext cx="4511839" cy="2392213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16667" t="34778" r="14904" b="9351"/>
          <a:stretch/>
        </p:blipFill>
        <p:spPr bwMode="auto">
          <a:xfrm>
            <a:off x="185322" y="1556792"/>
            <a:ext cx="5688632" cy="2592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8" t="10837" r="16100" b="7991"/>
          <a:stretch/>
        </p:blipFill>
        <p:spPr bwMode="auto">
          <a:xfrm>
            <a:off x="6084168" y="1743991"/>
            <a:ext cx="2712633" cy="189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1" name="Picture 19" descr="D:\Picture &amp; Photo\SS\RS_GROUP\ТТЕ\MDP_200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4326" t="19550" r="5113" b="9051"/>
          <a:stretch>
            <a:fillRect/>
          </a:stretch>
        </p:blipFill>
        <p:spPr bwMode="auto">
          <a:xfrm>
            <a:off x="5652120" y="1844824"/>
            <a:ext cx="3312368" cy="195861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72400" cy="432048"/>
          </a:xfrm>
          <a:ln>
            <a:noFill/>
          </a:ln>
        </p:spPr>
        <p:txBody>
          <a:bodyPr/>
          <a:lstStyle/>
          <a:p>
            <a:pPr algn="ctr" eaLnBrk="1" hangingPunct="1">
              <a:defRPr/>
            </a:pPr>
            <a:r>
              <a:rPr lang="uk-UA" sz="2400" dirty="0" err="1" smtClean="0">
                <a:solidFill>
                  <a:srgbClr val="148505"/>
                </a:solidFill>
                <a:effectLst/>
                <a:latin typeface="+mn-lt"/>
              </a:rPr>
              <a:t>Парковочные</a:t>
            </a:r>
            <a:r>
              <a:rPr lang="uk-UA" sz="2400" dirty="0" smtClean="0">
                <a:solidFill>
                  <a:srgbClr val="148505"/>
                </a:solidFill>
                <a:effectLst/>
                <a:latin typeface="+mn-lt"/>
              </a:rPr>
              <a:t> </a:t>
            </a:r>
            <a:r>
              <a:rPr lang="uk-UA" sz="2400" dirty="0" err="1" smtClean="0">
                <a:solidFill>
                  <a:srgbClr val="148505"/>
                </a:solidFill>
                <a:effectLst/>
                <a:latin typeface="+mn-lt"/>
              </a:rPr>
              <a:t>решетки</a:t>
            </a:r>
            <a:r>
              <a:rPr lang="ru-RU" sz="2400" dirty="0" smtClean="0">
                <a:solidFill>
                  <a:srgbClr val="148505"/>
                </a:solidFill>
                <a:effectLst/>
                <a:latin typeface="+mn-lt"/>
              </a:rPr>
              <a:t> ТТЕ®</a:t>
            </a:r>
            <a:endParaRPr lang="ru-RU" sz="2400" dirty="0">
              <a:solidFill>
                <a:srgbClr val="148505"/>
              </a:solidFill>
              <a:effectLst/>
              <a:latin typeface="+mn-lt"/>
            </a:endParaRPr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>
          <a:xfrm>
            <a:off x="285921" y="692696"/>
            <a:ext cx="8713787" cy="1655763"/>
          </a:xfrm>
        </p:spPr>
        <p:txBody>
          <a:bodyPr/>
          <a:lstStyle/>
          <a:p>
            <a:pPr algn="just" eaLnBrk="1" hangingPunct="1"/>
            <a:r>
              <a:rPr lang="ru-RU" sz="1400" dirty="0" smtClean="0"/>
              <a:t>Идея </a:t>
            </a:r>
            <a:r>
              <a:rPr lang="ru-RU" sz="1400" b="1" dirty="0">
                <a:solidFill>
                  <a:srgbClr val="148505"/>
                </a:solidFill>
              </a:rPr>
              <a:t>систем </a:t>
            </a:r>
            <a:r>
              <a:rPr lang="ru-RU" sz="1400" b="1" dirty="0" smtClean="0">
                <a:solidFill>
                  <a:srgbClr val="148505"/>
                </a:solidFill>
              </a:rPr>
              <a:t>ТТЕ</a:t>
            </a:r>
            <a:r>
              <a:rPr lang="ru-RU" sz="1400" b="1" baseline="30000" dirty="0" smtClean="0">
                <a:solidFill>
                  <a:srgbClr val="148505"/>
                </a:solidFill>
              </a:rPr>
              <a:t>®</a:t>
            </a:r>
            <a:r>
              <a:rPr lang="ru-RU" sz="1400" b="1" dirty="0" smtClean="0">
                <a:solidFill>
                  <a:srgbClr val="148505"/>
                </a:solidFill>
              </a:rPr>
              <a:t> </a:t>
            </a:r>
            <a:r>
              <a:rPr lang="ru-RU" sz="1400" dirty="0" smtClean="0"/>
              <a:t>(</a:t>
            </a:r>
            <a:r>
              <a:rPr lang="ru-RU" sz="1400" dirty="0"/>
              <a:t>с функциями распределения, поддержки и дренажа) базируется на том, чтобы </a:t>
            </a:r>
            <a:r>
              <a:rPr lang="ru-RU" sz="1400" b="1" dirty="0"/>
              <a:t>заменить собой минеральный слой основы</a:t>
            </a:r>
            <a:r>
              <a:rPr lang="ru-RU" sz="1400" dirty="0"/>
              <a:t>. Благодаря этому обеспечивается </a:t>
            </a:r>
            <a:r>
              <a:rPr lang="ru-RU" sz="1400" dirty="0" smtClean="0"/>
              <a:t>прекрасная </a:t>
            </a:r>
            <a:r>
              <a:rPr lang="ru-RU" sz="1400" dirty="0"/>
              <a:t>способность дренажа и очистки, высокая степень водо-воздухопроницаемости, а также интенсивное озеленение. </a:t>
            </a:r>
            <a:r>
              <a:rPr lang="ru-RU" sz="1400" dirty="0" smtClean="0"/>
              <a:t>Страна производитель: Германия</a:t>
            </a:r>
            <a:r>
              <a:rPr lang="ru-RU" sz="1400" dirty="0"/>
              <a:t>. </a:t>
            </a:r>
            <a:r>
              <a:rPr lang="ru-RU" sz="1400" dirty="0" smtClean="0"/>
              <a:t>Материал</a:t>
            </a:r>
            <a:r>
              <a:rPr lang="ru-RU" sz="1400" dirty="0"/>
              <a:t>: полиэтилен вторичной переработки! Вес: 26,5 </a:t>
            </a:r>
            <a:r>
              <a:rPr lang="ru-RU" sz="1400" dirty="0" smtClean="0"/>
              <a:t>кг/</a:t>
            </a:r>
            <a:r>
              <a:rPr lang="ru-RU" sz="1400" dirty="0" err="1" smtClean="0"/>
              <a:t>кв.м</a:t>
            </a:r>
            <a:r>
              <a:rPr lang="ru-RU" sz="1400" dirty="0"/>
              <a:t>. Цвет - серый антрацит. </a:t>
            </a:r>
            <a:r>
              <a:rPr lang="ru-RU" sz="1400" dirty="0" smtClean="0"/>
              <a:t>Размер: </a:t>
            </a:r>
            <a:r>
              <a:rPr lang="en-US" sz="1400" dirty="0" smtClean="0"/>
              <a:t>80x40x</a:t>
            </a:r>
            <a:r>
              <a:rPr lang="ru-RU" sz="1400" dirty="0" smtClean="0"/>
              <a:t>6см.</a:t>
            </a:r>
            <a:endParaRPr lang="ru-RU" sz="1400" dirty="0" smtClean="0"/>
          </a:p>
          <a:p>
            <a:pPr algn="just" eaLnBrk="1" hangingPunct="1"/>
            <a:endParaRPr lang="ru-RU" sz="1600" dirty="0" smtClean="0"/>
          </a:p>
        </p:txBody>
      </p:sp>
      <p:pic>
        <p:nvPicPr>
          <p:cNvPr id="1029" name="Picture 5" descr="D:\Picture &amp; Photo\SS\RS_group\ТТЕ\MDP3000_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3801" t="3238" r="5201" b="3238"/>
          <a:stretch>
            <a:fillRect/>
          </a:stretch>
        </p:blipFill>
        <p:spPr bwMode="auto">
          <a:xfrm>
            <a:off x="5666122" y="4581128"/>
            <a:ext cx="3310367" cy="1833434"/>
          </a:xfrm>
          <a:prstGeom prst="round2DiagRect">
            <a:avLst>
              <a:gd name="adj1" fmla="val 16667"/>
              <a:gd name="adj2" fmla="val 0"/>
            </a:avLst>
          </a:prstGeom>
          <a:ln w="635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932164"/>
              </p:ext>
            </p:extLst>
          </p:nvPr>
        </p:nvGraphicFramePr>
        <p:xfrm>
          <a:off x="250825" y="1943351"/>
          <a:ext cx="6265863" cy="4490081"/>
        </p:xfrm>
        <a:graphic>
          <a:graphicData uri="http://schemas.openxmlformats.org/drawingml/2006/table">
            <a:tbl>
              <a:tblPr/>
              <a:tblGrid>
                <a:gridCol w="6049367"/>
                <a:gridCol w="216496"/>
              </a:tblGrid>
              <a:tr h="170634">
                <a:tc rowSpan="2">
                  <a:txBody>
                    <a:bodyPr/>
                    <a:lstStyle/>
                    <a:p>
                      <a:r>
                        <a:rPr kumimoji="0" lang="ru-RU" sz="1600" b="1" kern="1200" dirty="0" smtClean="0">
                          <a:solidFill>
                            <a:srgbClr val="148505"/>
                          </a:solidFill>
                          <a:latin typeface="+mn-lt"/>
                          <a:ea typeface="+mn-ea"/>
                          <a:cs typeface="+mn-cs"/>
                        </a:rPr>
                        <a:t>Преимущества над обычными газонными решетками: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Изготовлены из экологически чистого вторсырья, усиленные;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 требуют большого слоя основания (только 3 -5см .)!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Экономят средства - не требуют больших затрат на дополнительные материалы и работы (щебень, песок, водоотвод, техника и т.п.);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Лучший дренаж, быстрый монтаж;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Легкий демонтаж при необходимости (ремонтные работы , замена и т.п.) с сохранением конструкции;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Наибольшая прочность, не скользкая поверхность;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Возможность комбинации с ФЭМ, светом, поливом;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 испаряют вредных веществ;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Нейтральные к воздействию солей, осадков, УФ и 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endParaRPr kumimoji="0" lang="en-US" sz="16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Экономический и простой уход;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Максимальный наклон укладки - более 15 %;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Широкий спектр применения!</a:t>
                      </a:r>
                      <a:endParaRPr kumimoji="0" lang="ru-RU" sz="16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088" marR="65088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088" marR="65088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3022">
                <a:tc vMerge="1">
                  <a:txBody>
                    <a:bodyPr/>
                    <a:lstStyle/>
                    <a:p>
                      <a:endParaRPr lang="ru-RU" dirty="0" smtClean="0"/>
                    </a:p>
                  </a:txBody>
                  <a:tcPr marL="65088" marR="65088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088" marR="65088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1">
                <a:tc gridSpan="2">
                  <a:txBody>
                    <a:bodyPr/>
                    <a:lstStyle/>
                    <a:p>
                      <a:pPr marL="228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L="65088" marR="65088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1" descr="D:\Picture &amp; Photo\SS\RS_group\ТТЕ\БРУСЧАТКА ТТЕ\IMG_0343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7596336" y="3789040"/>
            <a:ext cx="1403372" cy="1157200"/>
          </a:xfrm>
          <a:prstGeom prst="ellipse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467544" y="648866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3871C"/>
                </a:solidFill>
                <a:latin typeface="Constantia" pitchFamily="18" charset="0"/>
              </a:rPr>
              <a:t>Решетки системы  </a:t>
            </a:r>
            <a:r>
              <a:rPr lang="ru-RU" b="1" dirty="0" smtClean="0">
                <a:solidFill>
                  <a:srgbClr val="03871C"/>
                </a:solidFill>
                <a:latin typeface="Constantia" pitchFamily="18" charset="0"/>
              </a:rPr>
              <a:t>ТТЕ</a:t>
            </a:r>
            <a:r>
              <a:rPr lang="ru-RU" dirty="0" smtClean="0">
                <a:solidFill>
                  <a:srgbClr val="03871C"/>
                </a:solidFill>
                <a:latin typeface="Constantia" pitchFamily="18" charset="0"/>
              </a:rPr>
              <a:t>®</a:t>
            </a:r>
            <a:r>
              <a:rPr lang="ru-RU" b="1" dirty="0" smtClean="0">
                <a:solidFill>
                  <a:srgbClr val="03871C"/>
                </a:solidFill>
                <a:latin typeface="Constantia" pitchFamily="18" charset="0"/>
              </a:rPr>
              <a:t>-</a:t>
            </a:r>
            <a:r>
              <a:rPr lang="uk-UA" b="1" dirty="0" smtClean="0">
                <a:solidFill>
                  <a:srgbClr val="FF0000"/>
                </a:solidFill>
                <a:latin typeface="Constantia" pitchFamily="18" charset="0"/>
              </a:rPr>
              <a:t>И</a:t>
            </a:r>
            <a:r>
              <a:rPr lang="uk-UA" b="1" dirty="0" smtClean="0">
                <a:solidFill>
                  <a:srgbClr val="FF0000"/>
                </a:solidFill>
                <a:latin typeface="Constantia" pitchFamily="18" charset="0"/>
              </a:rPr>
              <a:t>ДЕАЛЬНОЕ РЕШЕНИЕ </a:t>
            </a:r>
            <a:r>
              <a:rPr lang="uk-UA" b="1" dirty="0">
                <a:solidFill>
                  <a:srgbClr val="FF0000"/>
                </a:solidFill>
                <a:latin typeface="Constantia" pitchFamily="18" charset="0"/>
              </a:rPr>
              <a:t>ДЛЯ </a:t>
            </a:r>
            <a:r>
              <a:rPr lang="uk-UA" b="1" dirty="0" smtClean="0">
                <a:solidFill>
                  <a:srgbClr val="FF0000"/>
                </a:solidFill>
                <a:latin typeface="Constantia" pitchFamily="18" charset="0"/>
              </a:rPr>
              <a:t>ЭКОПАРКОВОК</a:t>
            </a:r>
            <a:r>
              <a:rPr lang="uk-UA" b="1" dirty="0">
                <a:solidFill>
                  <a:srgbClr val="FF0000"/>
                </a:solidFill>
                <a:latin typeface="Constantia" pitchFamily="18" charset="0"/>
              </a:rPr>
              <a:t>!</a:t>
            </a:r>
            <a:endParaRPr lang="ru-RU" dirty="0" smtClean="0">
              <a:solidFill>
                <a:srgbClr val="FF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2267744" y="188640"/>
            <a:ext cx="4248471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kern="1500" dirty="0">
                <a:solidFill>
                  <a:srgbClr val="03871C"/>
                </a:solidFill>
              </a:rPr>
              <a:t>Э</a:t>
            </a:r>
            <a:r>
              <a:rPr lang="ru-RU" b="1" kern="1500" dirty="0" smtClean="0">
                <a:solidFill>
                  <a:srgbClr val="03871C"/>
                </a:solidFill>
              </a:rPr>
              <a:t>КОПАРКОВКА </a:t>
            </a:r>
            <a:r>
              <a:rPr lang="ru-RU" b="1" kern="1500" dirty="0" smtClean="0">
                <a:solidFill>
                  <a:srgbClr val="7030A0"/>
                </a:solidFill>
              </a:rPr>
              <a:t> </a:t>
            </a:r>
            <a:r>
              <a:rPr lang="en-US" b="1" kern="1500" dirty="0">
                <a:solidFill>
                  <a:srgbClr val="7030A0"/>
                </a:solidFill>
              </a:rPr>
              <a:t>VS</a:t>
            </a:r>
            <a:r>
              <a:rPr lang="ru-RU" b="1" kern="1500" dirty="0">
                <a:solidFill>
                  <a:srgbClr val="7030A0"/>
                </a:solidFill>
              </a:rPr>
              <a:t>  </a:t>
            </a:r>
            <a:r>
              <a:rPr lang="ru-RU" b="1" kern="1500" spc="200" dirty="0">
                <a:solidFill>
                  <a:schemeClr val="tx1"/>
                </a:solidFill>
              </a:rPr>
              <a:t>АСФАЛЬТ!</a:t>
            </a:r>
          </a:p>
        </p:txBody>
      </p:sp>
      <p:pic>
        <p:nvPicPr>
          <p:cNvPr id="9221" name="Picture 2" descr="b086503636"/>
          <p:cNvPicPr>
            <a:picLocks noChangeAspect="1" noChangeArrowheads="1"/>
          </p:cNvPicPr>
          <p:nvPr/>
        </p:nvPicPr>
        <p:blipFill>
          <a:blip r:embed="rId2" cstate="print">
            <a:lum bright="6000" contrast="18000"/>
          </a:blip>
          <a:srcRect/>
          <a:stretch>
            <a:fillRect/>
          </a:stretch>
        </p:blipFill>
        <p:spPr bwMode="auto">
          <a:xfrm>
            <a:off x="7451725" y="6089650"/>
            <a:ext cx="11525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2" descr="D:\Picture &amp; Photo\SS\RS_group\LOGO\лого_тте.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6165304"/>
            <a:ext cx="15843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555776" y="6165304"/>
            <a:ext cx="4752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dirty="0" err="1" smtClean="0">
                <a:solidFill>
                  <a:srgbClr val="148505"/>
                </a:solidFill>
                <a:latin typeface="Constantia" pitchFamily="18" charset="0"/>
              </a:rPr>
              <a:t>Принимайте</a:t>
            </a:r>
            <a:r>
              <a:rPr lang="uk-UA" sz="2000" b="1" dirty="0" smtClean="0">
                <a:solidFill>
                  <a:srgbClr val="148505"/>
                </a:solidFill>
                <a:latin typeface="Constantia" pitchFamily="18" charset="0"/>
              </a:rPr>
              <a:t> ВЕРНЫЕ РЕШЕНИЯ</a:t>
            </a:r>
            <a:r>
              <a:rPr lang="uk-UA" sz="2000" b="1" dirty="0" smtClean="0">
                <a:solidFill>
                  <a:srgbClr val="148505"/>
                </a:solidFill>
                <a:latin typeface="Constantia" pitchFamily="18" charset="0"/>
              </a:rPr>
              <a:t>!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7030A0"/>
                </a:solidFill>
                <a:latin typeface="Constantia" pitchFamily="18" charset="0"/>
                <a:hlinkClick r:id="rId5"/>
              </a:rPr>
              <a:t>www.ecoparkovka.com.ua</a:t>
            </a:r>
            <a:endParaRPr lang="ru-RU" sz="2000" b="1" dirty="0">
              <a:solidFill>
                <a:srgbClr val="7030A0"/>
              </a:solidFill>
            </a:endParaRPr>
          </a:p>
          <a:p>
            <a:pPr algn="ctr">
              <a:defRPr/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534928"/>
              </p:ext>
            </p:extLst>
          </p:nvPr>
        </p:nvGraphicFramePr>
        <p:xfrm>
          <a:off x="539750" y="836710"/>
          <a:ext cx="8064500" cy="5138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49095"/>
                <a:gridCol w="4415405"/>
              </a:tblGrid>
              <a:tr h="45060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Преимущества  парковочных решеток  ТТЕ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onstantia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Недостатки твердого покрытия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onstantia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</a:tr>
              <a:tr h="3604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Изготовлены из экологически чистых материалов сырья вторичной переработки , армированные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Экологически вредное , уменьшает запасы ископаемых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</a:tr>
              <a:tr h="2403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Практически 90 % озеленения 1кв.м. площади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Отсутствует озеленение, трещины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</a:tr>
              <a:tr h="2403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Сохраняет флору и фауну почвы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Уплотнение почву , способствует парниковому эффекту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</a:tr>
              <a:tr h="3604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Легкий и быстрый демонтаж решеток без повреждений и спецтехники ;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Разрушается при демонтаже , что приводит к дополнительным затратам на восстановление , ремонт требует спецтехнику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</a:tr>
              <a:tr h="2403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Подлежат вторичной переработке !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Необходим большой слой основы 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</a:tr>
              <a:tr h="7209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Минимальные затраты дополнительных строительных материалов для слоя основания на щебень , гравий , водоотвод и канализацию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Аккумулирует воду / осадки в определенных местах , требует систем водоотведения и канализации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</a:tr>
              <a:tr h="2403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НЕ испаряют токсичных летучих веществ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При +25 ° С испаряет токсичные вещества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</a:tr>
              <a:tr h="4806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Нейтральные к воздействию солей , осадков , устойчивы к ультрафиолету и перепадам температур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Разрушается под воздействием солей , перепадов температур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</a:tr>
              <a:tr h="2403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Вес примерно 26кг/кв.м 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Вес больше 100кг/кв.м . (При условии толщины 0,05 м)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</a:tr>
              <a:tr h="2403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Сопротивление сжатию - 1200 кН/м2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Сопротивление сжатию - 30 кг/см2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</a:tr>
              <a:tr h="2403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Выполняет роль естественного фильтра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Сброс вредных веществ в реки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</a:tr>
              <a:tr h="1201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Не требуют тяжелой техники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Требуют привлечения тяжелой спецтехники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</a:tr>
              <a:tr h="2403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Эластичные , распределяют нагрузку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Деформируется при высоких температурах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</a:tr>
              <a:tr h="3604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Возможно маркировки / надписи с помощью брусчатки , что служить годами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Маркировка требует ежегодного обновления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</a:tr>
              <a:tr h="1201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Срок эксплуатации - до 40 лет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Срок годности 3-5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86" marR="5386" marT="5386" marB="0" anchor="ctr">
                    <a:solidFill>
                      <a:srgbClr val="6CE33D">
                        <a:alpha val="33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676456" cy="858400"/>
          </a:xfrm>
        </p:spPr>
        <p:txBody>
          <a:bodyPr/>
          <a:lstStyle/>
          <a:p>
            <a:pPr eaLnBrk="1" hangingPunct="1">
              <a:defRPr/>
            </a:pPr>
            <a:r>
              <a:rPr lang="uk-UA" sz="2000" dirty="0" smtClean="0">
                <a:solidFill>
                  <a:srgbClr val="FF0000"/>
                </a:solidFill>
                <a:effectLst/>
                <a:latin typeface="+mn-lt"/>
              </a:rPr>
              <a:t>ОСТОРОЖНО! </a:t>
            </a:r>
            <a:br>
              <a:rPr lang="uk-UA" sz="2000" dirty="0" smtClean="0">
                <a:solidFill>
                  <a:srgbClr val="FF0000"/>
                </a:solidFill>
                <a:effectLst/>
                <a:latin typeface="+mn-lt"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Обычные </a:t>
            </a:r>
            <a:r>
              <a:rPr lang="ru-RU" sz="1600" dirty="0">
                <a:solidFill>
                  <a:schemeClr val="tx1"/>
                </a:solidFill>
                <a:effectLst/>
                <a:latin typeface="+mn-lt"/>
              </a:rPr>
              <a:t>газонные и бетонные решетки только дискредитируют </a:t>
            </a:r>
            <a:r>
              <a:rPr lang="ru-RU" sz="1600" dirty="0" err="1">
                <a:solidFill>
                  <a:schemeClr val="tx1"/>
                </a:solidFill>
                <a:effectLst/>
                <a:latin typeface="+mn-lt"/>
              </a:rPr>
              <a:t>экопарковки</a:t>
            </a:r>
            <a:r>
              <a:rPr lang="ru-RU" sz="1600" dirty="0">
                <a:solidFill>
                  <a:schemeClr val="tx1"/>
                </a:solidFill>
                <a:effectLst/>
                <a:latin typeface="+mn-lt"/>
              </a:rPr>
              <a:t>: разрушаются от нагрузок, отсутствует озеленение, уплотняют грунт и т.п.</a:t>
            </a:r>
            <a:endParaRPr lang="ru-RU" sz="1600" dirty="0">
              <a:ln w="3175"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28674" name="Picture 2" descr="44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0" y="4437112"/>
            <a:ext cx="2882900" cy="215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675" name="Picture 3" descr="phoca_thumb_l_bad_22"/>
          <p:cNvPicPr>
            <a:picLocks noChangeAspect="1" noChangeArrowheads="1"/>
          </p:cNvPicPr>
          <p:nvPr/>
        </p:nvPicPr>
        <p:blipFill>
          <a:blip r:embed="rId3" cstate="print">
            <a:lum bright="6000" contrast="20000"/>
          </a:blip>
          <a:srcRect/>
          <a:stretch>
            <a:fillRect/>
          </a:stretch>
        </p:blipFill>
        <p:spPr bwMode="auto">
          <a:xfrm>
            <a:off x="755576" y="100126"/>
            <a:ext cx="2736304" cy="2046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6" name="Picture 5" descr="phoca_thumb_l_bad_02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5940425" y="0"/>
            <a:ext cx="2971800" cy="223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8" name="Picture 6" descr="phoca_thumb_l_bad_16"/>
          <p:cNvPicPr>
            <a:picLocks noChangeAspect="1" noChangeArrowheads="1"/>
          </p:cNvPicPr>
          <p:nvPr/>
        </p:nvPicPr>
        <p:blipFill>
          <a:blip r:embed="rId5" cstate="print">
            <a:lum bright="18000" contrast="20000"/>
          </a:blip>
          <a:srcRect/>
          <a:stretch>
            <a:fillRect/>
          </a:stretch>
        </p:blipFill>
        <p:spPr bwMode="auto">
          <a:xfrm>
            <a:off x="2987824" y="4457701"/>
            <a:ext cx="3024336" cy="2250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9" name="Picture 8" descr="Экопарковка на газонной решетке"/>
          <p:cNvPicPr>
            <a:picLocks noChangeAspect="1" noChangeArrowheads="1"/>
          </p:cNvPicPr>
          <p:nvPr/>
        </p:nvPicPr>
        <p:blipFill>
          <a:blip r:embed="rId6" cstate="print">
            <a:lum bright="12000" contrast="10000"/>
          </a:blip>
          <a:srcRect/>
          <a:stretch>
            <a:fillRect/>
          </a:stretch>
        </p:blipFill>
        <p:spPr bwMode="auto">
          <a:xfrm>
            <a:off x="3059113" y="692150"/>
            <a:ext cx="29337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0" name="AutoShape 2" descr="https://encrypted-tbn2.google.com/images?q=tbn:ANd9GcTzhYsnawTokm9G5NraLadUHYYHDKDxwdzEY0LnAoodYUcq0fZYT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51" name="AutoShape 4" descr="https://encrypted-tbn2.google.com/images?q=tbn:ANd9GcTzhYsnawTokm9G5NraLadUHYYHDKDxwdzEY0LnAoodYUcq0fZYT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52" name="AutoShape 6" descr="https://encrypted-tbn2.google.com/images?q=tbn:ANd9GcTzhYsnawTokm9G5NraLadUHYYHDKDxwdzEY0LnAoodYUcq0fZYT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54" name="AutoShape 9" descr="https://encrypted-tbn3.google.com/images?q=tbn:ANd9GcQWaOjIlrbY2A4jF944TLzUTtR85wi6TeY2knIcZbdGj2kF4VE5_Q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56" name="AutoShape 16" descr="https://encrypted-tbn1.gstatic.com/images?q=tbn:ANd9GcQZC_LJl8d-CdN_QZd6fNmQHHTdMDdg7gCxkdIh2si1YJiEk5g0dQ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8" name="AutoShape 18" descr="https://encrypted-tbn1.gstatic.com/images?q=tbn:ANd9GcQZC_LJl8d-CdN_QZd6fNmQHHTdMDdg7gCxkdIh2si1YJiEk5g0dQ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0" name="Picture 20" descr="D:\Picture &amp; Photo\SS\RS_GROUP\ТТЕ\КОНКУРЕНТЫ)\840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06093" y="3284984"/>
            <a:ext cx="2486405" cy="1656184"/>
          </a:xfrm>
          <a:prstGeom prst="rect">
            <a:avLst/>
          </a:prstGeom>
          <a:noFill/>
        </p:spPr>
      </p:pic>
      <p:pic>
        <p:nvPicPr>
          <p:cNvPr id="10261" name="Picture 21" descr="D:\Picture &amp; Photo\SS\RS_GROUP\ТТЕ\КОНКУРЕНТЫ)\Жилянская_46\Zhilyanskaya.jpg"/>
          <p:cNvPicPr>
            <a:picLocks noChangeAspect="1" noChangeArrowheads="1"/>
          </p:cNvPicPr>
          <p:nvPr/>
        </p:nvPicPr>
        <p:blipFill>
          <a:blip r:embed="rId8" cstate="print">
            <a:lum contrast="10000"/>
          </a:blip>
          <a:srcRect/>
          <a:stretch>
            <a:fillRect/>
          </a:stretch>
        </p:blipFill>
        <p:spPr bwMode="auto">
          <a:xfrm>
            <a:off x="6516216" y="3332989"/>
            <a:ext cx="2448272" cy="3264363"/>
          </a:xfrm>
          <a:prstGeom prst="rect">
            <a:avLst/>
          </a:prstGeom>
          <a:noFill/>
        </p:spPr>
      </p:pic>
      <p:pic>
        <p:nvPicPr>
          <p:cNvPr id="10262" name="Picture 22" descr="D:\Picture &amp; Photo\SS\RS_GROUP\ТТЕ\КОНКУРЕНТЫ)\240611_17.jp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/>
          <a:stretch>
            <a:fillRect/>
          </a:stretch>
        </p:blipFill>
        <p:spPr bwMode="auto">
          <a:xfrm>
            <a:off x="4067944" y="3429000"/>
            <a:ext cx="2376264" cy="17821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003818"/>
              </p:ext>
            </p:extLst>
          </p:nvPr>
        </p:nvGraphicFramePr>
        <p:xfrm>
          <a:off x="683568" y="1884845"/>
          <a:ext cx="7992888" cy="4499829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3996026"/>
                <a:gridCol w="3996862"/>
              </a:tblGrid>
              <a:tr h="4051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ОБЩИЕ  НЕДОСТАТКИ ОБЫЧНЫХ ПЛАСТИКОВЫХ ГАЗОННЫХ РЕШЕТОК: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1" marR="650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МИНУСЫ ВСЕХ БЕТОННЫХ РЕШЕТОК (ФЭМ 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 ДЛЯ ПАРКОВКИ: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1" marR="65061" marT="0" marB="0"/>
                </a:tc>
              </a:tr>
              <a:tr h="409152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57175" algn="l"/>
                        </a:tabLst>
                      </a:pPr>
                      <a:r>
                        <a:rPr lang="ru-RU" sz="1200" b="0" dirty="0">
                          <a:effectLst/>
                        </a:rPr>
                        <a:t>Под них надо большая основа . А ЭТО СЕРЬЕЗНЫЕ РАСХОДЫ ! В результате цена </a:t>
                      </a:r>
                      <a:r>
                        <a:rPr lang="ru-RU" sz="1200" b="0" dirty="0" err="1">
                          <a:effectLst/>
                        </a:rPr>
                        <a:t>экопарковки</a:t>
                      </a:r>
                      <a:r>
                        <a:rPr lang="ru-RU" sz="1200" b="0" dirty="0">
                          <a:effectLst/>
                        </a:rPr>
                        <a:t> </a:t>
                      </a:r>
                      <a:r>
                        <a:rPr lang="ru-RU" sz="1200" b="0" dirty="0" smtClean="0">
                          <a:effectLst/>
                        </a:rPr>
                        <a:t>"под ключ", </a:t>
                      </a:r>
                      <a:r>
                        <a:rPr lang="ru-RU" sz="1200" b="0" dirty="0">
                          <a:effectLst/>
                        </a:rPr>
                        <a:t>как правило, выше;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57175" algn="l"/>
                        </a:tabLst>
                      </a:pPr>
                      <a:r>
                        <a:rPr lang="ru-RU" sz="1200" b="0" dirty="0">
                          <a:effectLst/>
                        </a:rPr>
                        <a:t>Недостаточная прочность , не выдерживают нагрузок;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57175" algn="l"/>
                        </a:tabLst>
                      </a:pPr>
                      <a:r>
                        <a:rPr lang="ru-RU" sz="1200" b="0" dirty="0">
                          <a:effectLst/>
                        </a:rPr>
                        <a:t>Лопаются и проседают;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57175" algn="l"/>
                        </a:tabLst>
                      </a:pPr>
                      <a:r>
                        <a:rPr lang="ru-RU" sz="1200" b="0" dirty="0">
                          <a:effectLst/>
                        </a:rPr>
                        <a:t>Уплотняют почву - трава просто не может расти, увядает и загнивает;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57175" algn="l"/>
                        </a:tabLst>
                      </a:pPr>
                      <a:r>
                        <a:rPr lang="ru-RU" sz="1200" b="0" dirty="0">
                          <a:effectLst/>
                        </a:rPr>
                        <a:t>Их можно в случае необходимости убрать / перенести без повреждения;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57175" algn="l"/>
                        </a:tabLst>
                      </a:pPr>
                      <a:r>
                        <a:rPr lang="ru-RU" sz="1200" b="0" dirty="0">
                          <a:effectLst/>
                        </a:rPr>
                        <a:t>Скользкая поверхность;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57175" algn="l"/>
                        </a:tabLst>
                      </a:pPr>
                      <a:r>
                        <a:rPr lang="ru-RU" sz="1200" b="0" dirty="0">
                          <a:effectLst/>
                        </a:rPr>
                        <a:t>Сложность укладки и ухода;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57175" algn="l"/>
                        </a:tabLst>
                      </a:pPr>
                      <a:r>
                        <a:rPr lang="ru-RU" sz="1200" b="0" dirty="0">
                          <a:effectLst/>
                        </a:rPr>
                        <a:t>Нельзя комбинировать с ФЭМ, сложно выводить полив и освещение;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57175" algn="l"/>
                        </a:tabLst>
                      </a:pPr>
                      <a:r>
                        <a:rPr lang="ru-RU" sz="1200" b="0" dirty="0">
                          <a:effectLst/>
                        </a:rPr>
                        <a:t>Неудобно ходить на каблуках;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57175" algn="l"/>
                        </a:tabLst>
                      </a:pPr>
                      <a:r>
                        <a:rPr lang="ru-RU" sz="1200" b="0" dirty="0">
                          <a:effectLst/>
                        </a:rPr>
                        <a:t>Дискомфортно ездить на инвалидных и детских колясках и т.п. </a:t>
                      </a:r>
                      <a:endParaRPr lang="ru-RU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1" marR="65061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71450" algn="l"/>
                        </a:tabLst>
                      </a:pPr>
                      <a:r>
                        <a:rPr lang="ru-RU" sz="1200" dirty="0">
                          <a:effectLst/>
                        </a:rPr>
                        <a:t>Требуют большого слоя основания из щебня и песка ( уменьшая запасы ископаемых ) - уплотняют </a:t>
                      </a:r>
                      <a:r>
                        <a:rPr lang="ru-RU" sz="1200" dirty="0" smtClean="0">
                          <a:effectLst/>
                        </a:rPr>
                        <a:t>почву, </a:t>
                      </a:r>
                      <a:r>
                        <a:rPr lang="ru-RU" sz="1200" dirty="0">
                          <a:effectLst/>
                        </a:rPr>
                        <a:t>убивают флору и фауну почвы - не соответствует принципам </a:t>
                      </a:r>
                      <a:r>
                        <a:rPr lang="ru-RU" sz="1200" dirty="0" err="1" smtClean="0">
                          <a:effectLst/>
                        </a:rPr>
                        <a:t>экопарковки</a:t>
                      </a:r>
                      <a:r>
                        <a:rPr lang="ru-RU" sz="1200" dirty="0" smtClean="0">
                          <a:effectLst/>
                        </a:rPr>
                        <a:t>;</a:t>
                      </a:r>
                      <a:endParaRPr lang="ru-RU" sz="12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71450" algn="l"/>
                        </a:tabLst>
                      </a:pPr>
                      <a:r>
                        <a:rPr lang="ru-RU" sz="1200" dirty="0">
                          <a:effectLst/>
                        </a:rPr>
                        <a:t>Сверхвысокая масса затрудняет </a:t>
                      </a:r>
                      <a:r>
                        <a:rPr lang="ru-RU" sz="1200" dirty="0" smtClean="0">
                          <a:effectLst/>
                        </a:rPr>
                        <a:t>доставку, монтаж/демонтаж </a:t>
                      </a:r>
                      <a:r>
                        <a:rPr lang="ru-RU" sz="1200" dirty="0">
                          <a:effectLst/>
                        </a:rPr>
                        <a:t>и уход;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71450" algn="l"/>
                        </a:tabLst>
                      </a:pPr>
                      <a:r>
                        <a:rPr lang="ru-RU" sz="1200" dirty="0">
                          <a:effectLst/>
                        </a:rPr>
                        <a:t>Инертность и отсутствие системы замков - не распределяют </a:t>
                      </a:r>
                      <a:r>
                        <a:rPr lang="ru-RU" sz="1200" dirty="0" smtClean="0">
                          <a:effectLst/>
                        </a:rPr>
                        <a:t>нагрузку;</a:t>
                      </a:r>
                      <a:endParaRPr lang="ru-RU" sz="12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71450" algn="l"/>
                        </a:tabLst>
                      </a:pPr>
                      <a:r>
                        <a:rPr lang="ru-RU" sz="1200" dirty="0">
                          <a:effectLst/>
                        </a:rPr>
                        <a:t>Возможны смещения и проседания поверхности 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71450" algn="l"/>
                        </a:tabLst>
                      </a:pPr>
                      <a:r>
                        <a:rPr lang="ru-RU" sz="1200" dirty="0">
                          <a:effectLst/>
                        </a:rPr>
                        <a:t>Слишком нагреваются и поглощают </a:t>
                      </a:r>
                      <a:r>
                        <a:rPr lang="ru-RU" sz="1200" dirty="0" smtClean="0">
                          <a:effectLst/>
                        </a:rPr>
                        <a:t>влагу, </a:t>
                      </a:r>
                      <a:r>
                        <a:rPr lang="ru-RU" sz="1200" dirty="0">
                          <a:effectLst/>
                        </a:rPr>
                        <a:t>что приводит к разрушению зимой и дискомфорта </a:t>
                      </a:r>
                      <a:r>
                        <a:rPr lang="ru-RU" sz="1200" dirty="0" smtClean="0">
                          <a:effectLst/>
                        </a:rPr>
                        <a:t>летом;</a:t>
                      </a:r>
                      <a:endParaRPr lang="ru-RU" sz="12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71450" algn="l"/>
                        </a:tabLst>
                      </a:pPr>
                      <a:r>
                        <a:rPr lang="ru-RU" sz="1200" dirty="0">
                          <a:effectLst/>
                        </a:rPr>
                        <a:t>Наименьшая площадь </a:t>
                      </a:r>
                      <a:r>
                        <a:rPr lang="ru-RU" sz="1200" dirty="0" smtClean="0">
                          <a:effectLst/>
                        </a:rPr>
                        <a:t>озеленения;</a:t>
                      </a:r>
                      <a:endParaRPr lang="ru-RU" sz="12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71450" algn="l"/>
                        </a:tabLst>
                      </a:pPr>
                      <a:r>
                        <a:rPr lang="ru-RU" sz="1200" dirty="0">
                          <a:effectLst/>
                        </a:rPr>
                        <a:t>Некоторые испаряют ядовитые </a:t>
                      </a:r>
                      <a:r>
                        <a:rPr lang="ru-RU" sz="1200" dirty="0" smtClean="0">
                          <a:effectLst/>
                        </a:rPr>
                        <a:t>вещества;</a:t>
                      </a:r>
                      <a:endParaRPr lang="ru-RU" sz="12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71450" algn="l"/>
                        </a:tabLst>
                      </a:pPr>
                      <a:r>
                        <a:rPr lang="ru-RU" sz="1200" dirty="0">
                          <a:effectLst/>
                        </a:rPr>
                        <a:t>Не рекомендуется использовать на поверхностях с наклоном и большой интенсивностью </a:t>
                      </a:r>
                      <a:r>
                        <a:rPr lang="ru-RU" sz="1200" dirty="0" smtClean="0">
                          <a:effectLst/>
                        </a:rPr>
                        <a:t>движения;</a:t>
                      </a:r>
                      <a:endParaRPr lang="ru-RU" sz="12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71450" algn="l"/>
                        </a:tabLst>
                      </a:pPr>
                      <a:r>
                        <a:rPr lang="ru-RU" sz="1200" dirty="0">
                          <a:effectLst/>
                        </a:rPr>
                        <a:t>Портят </a:t>
                      </a:r>
                      <a:r>
                        <a:rPr lang="ru-RU" sz="1200" dirty="0" smtClean="0">
                          <a:effectLst/>
                        </a:rPr>
                        <a:t>обувь;</a:t>
                      </a:r>
                      <a:endParaRPr lang="ru-RU" sz="12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71450" algn="l"/>
                        </a:tabLst>
                      </a:pPr>
                      <a:r>
                        <a:rPr lang="ru-RU" sz="1200" dirty="0">
                          <a:effectLst/>
                        </a:rPr>
                        <a:t>Неудобно передвигаться на детских и инвалидных колясках и т.п.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61" marR="65061" marT="0" marB="0"/>
                </a:tc>
              </a:tr>
            </a:tbl>
          </a:graphicData>
        </a:graphic>
      </p:graphicFrame>
      <p:pic>
        <p:nvPicPr>
          <p:cNvPr id="4098" name="Picture 2" descr="https://encrypted-tbn2.gstatic.com/images?q=tbn:ANd9GcQVc3jrRiXlEBxmMHtvY0WLQKd9nFBhbWIJn2Ru9pzOwMMxR6RI9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64704"/>
            <a:ext cx="1683271" cy="112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encrypted-tbn1.gstatic.com/images?q=tbn:ANd9GcSfChWqJEawAL5500zF253Q6GRDuXtKEdldAeJk3coRn3kV5Wl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96148"/>
            <a:ext cx="15240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9" descr="D:\Picture &amp; Photo\SS\RS_GROUP\LOGO\1338841573_fttttttt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844335"/>
            <a:ext cx="1152128" cy="960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/>
          </p:cNvSpPr>
          <p:nvPr>
            <p:ph type="title" sz="quarter"/>
          </p:nvPr>
        </p:nvSpPr>
        <p:spPr>
          <a:xfrm>
            <a:off x="468313" y="549275"/>
            <a:ext cx="8351837" cy="45085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Так </a:t>
            </a:r>
            <a:r>
              <a:rPr lang="uk-UA" sz="2000" b="1" dirty="0" err="1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выглядят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 </a:t>
            </a:r>
            <a:r>
              <a:rPr lang="uk-UA" sz="2000" b="1" dirty="0" err="1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обьекты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</a:t>
            </a:r>
            <a:r>
              <a:rPr lang="uk-UA" sz="2000" b="1" dirty="0" smtClean="0">
                <a:solidFill>
                  <a:srgbClr val="148505"/>
                </a:solidFill>
                <a:latin typeface="Constantia" pitchFamily="18" charset="0"/>
              </a:rPr>
              <a:t>с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</a:t>
            </a:r>
            <a:r>
              <a:rPr lang="uk-UA" sz="2000" b="1" dirty="0" err="1" smtClean="0">
                <a:solidFill>
                  <a:srgbClr val="03871C"/>
                </a:solidFill>
                <a:latin typeface="Constantia" pitchFamily="18" charset="0"/>
              </a:rPr>
              <a:t>решетками</a:t>
            </a:r>
            <a:r>
              <a:rPr lang="uk-UA" sz="2000" b="1" dirty="0" smtClean="0">
                <a:solidFill>
                  <a:srgbClr val="03871C"/>
                </a:solidFill>
                <a:latin typeface="Constantia" pitchFamily="18" charset="0"/>
              </a:rPr>
              <a:t> </a:t>
            </a:r>
            <a:r>
              <a:rPr lang="uk-UA" sz="2000" b="1" dirty="0" smtClean="0">
                <a:solidFill>
                  <a:srgbClr val="03871C"/>
                </a:solidFill>
                <a:latin typeface="Constantia" pitchFamily="18" charset="0"/>
              </a:rPr>
              <a:t>ТТЕ</a:t>
            </a:r>
            <a:r>
              <a:rPr lang="ru-RU" sz="2000" b="1" baseline="30000" dirty="0" smtClean="0">
                <a:solidFill>
                  <a:srgbClr val="03871C"/>
                </a:solidFill>
                <a:latin typeface="Tahoma" pitchFamily="34" charset="0"/>
              </a:rPr>
              <a:t>®</a:t>
            </a:r>
            <a:endParaRPr lang="ru-RU" sz="2000" b="1" dirty="0" smtClean="0">
              <a:solidFill>
                <a:srgbClr val="03871C"/>
              </a:solidFill>
              <a:latin typeface="Constantia" pitchFamily="18" charset="0"/>
            </a:endParaRPr>
          </a:p>
        </p:txBody>
      </p:sp>
      <p:pic>
        <p:nvPicPr>
          <p:cNvPr id="6149" name="Picture 2" descr="D:\Picture &amp; Photo\SS\RS_group\ТТЕ\3__9__VE__Les-combinaisons-paves-et-gazon-pour-parkings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6011863" y="1052513"/>
            <a:ext cx="2447925" cy="18335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6153" name="Picture 9" descr="D:\Picture &amp; Photo\SS\RS_group\ТТЕ\tte-pflaster05b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6011863" y="2997200"/>
            <a:ext cx="2447925" cy="18383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4107" name="Picture 11" descr="H:\СЛАЙД-ШОУ\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1052513"/>
            <a:ext cx="2376487" cy="17843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4105" name="Picture 9" descr="H:\СЛАЙД-ШОУ\Parkplatz MDP Havelland 005_1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348038" y="1052513"/>
            <a:ext cx="2376487" cy="178593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4106" name="Picture 10" descr="D:\Picture &amp; Photo\SS\RS_group\LOGO\Экопарковка  Объекты  Жилой микрорайон «Марфино»_files\06K_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7375" y="2997200"/>
            <a:ext cx="2473325" cy="1854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19474" name="Picture 18" descr="D:\Picture &amp; Photo\SS\RS_group\ТТЕ\phoca_thumb_l_0001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3348038" y="2997200"/>
            <a:ext cx="2447925" cy="183673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5" name="Picture 2" descr="D:\Picture &amp; Photo\SS\RS_group\LOGO\лого_тте.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208" y="5301208"/>
            <a:ext cx="1925610" cy="70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5940152" y="6237312"/>
            <a:ext cx="3012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Constantia" pitchFamily="18" charset="0"/>
                <a:hlinkClick r:id="rId10"/>
              </a:rPr>
              <a:t>www.ecoparkovka.com.ua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1278" name="Picture 14" descr="D:\Picture &amp; Photo\SS\RS_GROUP\ТТЕ\Rasengitter_Parkplatz_003.jpg"/>
          <p:cNvPicPr>
            <a:picLocks noChangeAspect="1" noChangeArrowheads="1"/>
          </p:cNvPicPr>
          <p:nvPr/>
        </p:nvPicPr>
        <p:blipFill>
          <a:blip r:embed="rId11" cstate="print">
            <a:lum contrast="20000"/>
          </a:blip>
          <a:srcRect/>
          <a:stretch>
            <a:fillRect/>
          </a:stretch>
        </p:blipFill>
        <p:spPr bwMode="auto">
          <a:xfrm>
            <a:off x="3388744" y="4967790"/>
            <a:ext cx="2407391" cy="1805543"/>
          </a:xfrm>
          <a:prstGeom prst="rect">
            <a:avLst/>
          </a:prstGeom>
          <a:noFill/>
          <a:ln>
            <a:solidFill>
              <a:schemeClr val="accent3">
                <a:shade val="50000"/>
              </a:schemeClr>
            </a:solidFill>
          </a:ln>
        </p:spPr>
      </p:pic>
      <p:pic>
        <p:nvPicPr>
          <p:cNvPr id="8194" name="Picture 2" descr="trees cit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4967790"/>
            <a:ext cx="2551733" cy="1808147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D:\Picture &amp; Photo\SS\RS_group\LOGO\7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4880" t="19519" b="12164"/>
          <a:stretch>
            <a:fillRect/>
          </a:stretch>
        </p:blipFill>
        <p:spPr bwMode="auto">
          <a:xfrm>
            <a:off x="7452320" y="5643367"/>
            <a:ext cx="1691680" cy="121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540060" y="692696"/>
            <a:ext cx="8353300" cy="563563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1800" b="1" dirty="0" smtClean="0">
                <a:solidFill>
                  <a:srgbClr val="319719"/>
                </a:solidFill>
                <a:latin typeface="Constantia" pitchFamily="18" charset="0"/>
              </a:rPr>
              <a:t>ЧТО ПОЛУЧАЕТ ГОРОД</a:t>
            </a:r>
            <a:r>
              <a:rPr lang="uk-UA" sz="1800" b="1" dirty="0" smtClean="0">
                <a:solidFill>
                  <a:srgbClr val="319719"/>
                </a:solidFill>
                <a:latin typeface="Constantia" pitchFamily="18" charset="0"/>
              </a:rPr>
              <a:t> </a:t>
            </a:r>
            <a:br>
              <a:rPr lang="uk-UA" sz="1800" b="1" dirty="0" smtClean="0">
                <a:solidFill>
                  <a:srgbClr val="319719"/>
                </a:solidFill>
                <a:latin typeface="Constantia" pitchFamily="18" charset="0"/>
              </a:rPr>
            </a:br>
            <a:r>
              <a:rPr lang="uk-UA" sz="1800" b="1" dirty="0" err="1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благодаря</a:t>
            </a:r>
            <a:r>
              <a:rPr lang="uk-UA" sz="18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</a:t>
            </a:r>
            <a:r>
              <a:rPr lang="uk-UA" sz="1800" b="1" dirty="0" err="1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э</a:t>
            </a:r>
            <a:r>
              <a:rPr lang="uk-UA" sz="1800" b="1" dirty="0" err="1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копарковкам</a:t>
            </a:r>
            <a:r>
              <a:rPr lang="uk-UA" sz="18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с </a:t>
            </a:r>
            <a:r>
              <a:rPr lang="uk-UA" sz="1800" b="1" dirty="0" err="1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решетками</a:t>
            </a:r>
            <a:r>
              <a:rPr lang="uk-UA" sz="18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ТТЕ</a:t>
            </a:r>
            <a:r>
              <a:rPr lang="ru-RU" sz="1800" b="1" baseline="300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</a:rPr>
              <a:t>®</a:t>
            </a:r>
            <a:r>
              <a:rPr lang="uk-UA" sz="18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?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25603" name="Rectangle 3"/>
          <p:cNvSpPr>
            <a:spLocks noGrp="1"/>
          </p:cNvSpPr>
          <p:nvPr>
            <p:ph idx="1"/>
          </p:nvPr>
        </p:nvSpPr>
        <p:spPr>
          <a:xfrm>
            <a:off x="179512" y="1412776"/>
            <a:ext cx="8785225" cy="4446615"/>
          </a:xfrm>
        </p:spPr>
        <p:txBody>
          <a:bodyPr/>
          <a:lstStyle/>
          <a:p>
            <a:pPr eaLnBrk="1" hangingPunct="1">
              <a:buSzPct val="100000"/>
            </a:pPr>
            <a:r>
              <a:rPr lang="ru-RU" sz="1600" dirty="0" smtClean="0"/>
              <a:t>Комплексное </a:t>
            </a:r>
            <a:r>
              <a:rPr lang="ru-RU" sz="1600" dirty="0"/>
              <a:t>решение проблемы нехватки </a:t>
            </a:r>
            <a:r>
              <a:rPr lang="ru-RU" sz="1600" dirty="0" err="1"/>
              <a:t>паркомест</a:t>
            </a:r>
            <a:r>
              <a:rPr lang="ru-RU" sz="1600" dirty="0"/>
              <a:t> и благоустройства территорий</a:t>
            </a:r>
            <a:r>
              <a:rPr lang="ru-RU" sz="1600" dirty="0" smtClean="0"/>
              <a:t>!;</a:t>
            </a:r>
            <a:endParaRPr lang="ru-RU" sz="1600" dirty="0"/>
          </a:p>
          <a:p>
            <a:pPr eaLnBrk="1" hangingPunct="1">
              <a:buSzPct val="100000"/>
            </a:pPr>
            <a:r>
              <a:rPr lang="ru-RU" sz="1600" dirty="0"/>
              <a:t>Сохранение и приумножение зеленых </a:t>
            </a:r>
            <a:r>
              <a:rPr lang="ru-RU" sz="1600" dirty="0" smtClean="0"/>
              <a:t>зон, </a:t>
            </a:r>
            <a:r>
              <a:rPr lang="ru-RU" sz="1600" dirty="0"/>
              <a:t>ежегодная экономия на </a:t>
            </a:r>
            <a:r>
              <a:rPr lang="ru-RU" sz="1600" dirty="0" smtClean="0"/>
              <a:t>озеленении;</a:t>
            </a:r>
            <a:endParaRPr lang="ru-RU" sz="1600" dirty="0"/>
          </a:p>
          <a:p>
            <a:pPr eaLnBrk="1" hangingPunct="1">
              <a:buSzPct val="100000"/>
            </a:pPr>
            <a:r>
              <a:rPr lang="ru-RU" sz="1600" dirty="0"/>
              <a:t>Экономия средств при обустройстве и на обслуживании </a:t>
            </a:r>
            <a:r>
              <a:rPr lang="ru-RU" sz="1600" dirty="0" err="1" smtClean="0"/>
              <a:t>паркомест</a:t>
            </a:r>
            <a:r>
              <a:rPr lang="ru-RU" sz="1600" dirty="0" smtClean="0"/>
              <a:t>;</a:t>
            </a:r>
            <a:endParaRPr lang="ru-RU" sz="1600" dirty="0"/>
          </a:p>
          <a:p>
            <a:pPr eaLnBrk="1" hangingPunct="1">
              <a:buSzPct val="100000"/>
            </a:pPr>
            <a:r>
              <a:rPr lang="ru-RU" sz="1600" dirty="0"/>
              <a:t>Дополнительные доходы бюджета за счет платы за </a:t>
            </a:r>
            <a:r>
              <a:rPr lang="ru-RU" sz="1600" dirty="0" smtClean="0"/>
              <a:t>парковку «на газонах», их обслуживание, налогов и </a:t>
            </a:r>
            <a:r>
              <a:rPr lang="ru-RU" sz="1600" dirty="0"/>
              <a:t>рабочих мест;</a:t>
            </a:r>
          </a:p>
          <a:p>
            <a:pPr eaLnBrk="1" hangingPunct="1">
              <a:buSzPct val="100000"/>
            </a:pPr>
            <a:r>
              <a:rPr lang="ru-RU" sz="1600" dirty="0"/>
              <a:t>Увеличение пропускной способности проезжих частей улиц (свободная первая полоса</a:t>
            </a:r>
            <a:r>
              <a:rPr lang="ru-RU" sz="1600" dirty="0" smtClean="0"/>
              <a:t>);</a:t>
            </a:r>
            <a:endParaRPr lang="ru-RU" sz="1600" dirty="0"/>
          </a:p>
          <a:p>
            <a:pPr eaLnBrk="1" hangingPunct="1">
              <a:buSzPct val="100000"/>
            </a:pPr>
            <a:r>
              <a:rPr lang="ru-RU" sz="1600" dirty="0"/>
              <a:t>Доступность машин экстренных служб - уменьшение социального </a:t>
            </a:r>
            <a:r>
              <a:rPr lang="ru-RU" sz="1600" dirty="0" smtClean="0"/>
              <a:t>напряжения!;</a:t>
            </a:r>
            <a:endParaRPr lang="ru-RU" sz="1600" dirty="0"/>
          </a:p>
          <a:p>
            <a:pPr eaLnBrk="1" hangingPunct="1">
              <a:buSzPct val="100000"/>
            </a:pPr>
            <a:r>
              <a:rPr lang="ru-RU" sz="1600" dirty="0"/>
              <a:t>Утилизация значительной части отходов (в случае производства в </a:t>
            </a:r>
            <a:r>
              <a:rPr lang="ru-RU" sz="1600" dirty="0" smtClean="0"/>
              <a:t>Украине);</a:t>
            </a:r>
            <a:endParaRPr lang="ru-RU" sz="1600" dirty="0"/>
          </a:p>
          <a:p>
            <a:pPr eaLnBrk="1" hangingPunct="1">
              <a:buSzPct val="100000"/>
            </a:pPr>
            <a:r>
              <a:rPr lang="ru-RU" sz="1600" dirty="0"/>
              <a:t>Повышение культуры парковки;</a:t>
            </a:r>
          </a:p>
          <a:p>
            <a:pPr eaLnBrk="1" hangingPunct="1">
              <a:buSzPct val="100000"/>
            </a:pPr>
            <a:r>
              <a:rPr lang="ru-RU" sz="1600" dirty="0"/>
              <a:t>Гармоничный вид </a:t>
            </a:r>
            <a:r>
              <a:rPr lang="ru-RU" sz="1600" dirty="0" smtClean="0"/>
              <a:t>города, </a:t>
            </a:r>
            <a:r>
              <a:rPr lang="ru-RU" sz="1600" dirty="0"/>
              <a:t>повышения качества </a:t>
            </a:r>
            <a:r>
              <a:rPr lang="ru-RU" sz="1600" dirty="0" smtClean="0"/>
              <a:t>жизни, </a:t>
            </a:r>
            <a:r>
              <a:rPr lang="ru-RU" sz="1600" dirty="0"/>
              <a:t>комфорта и настроения населения;</a:t>
            </a:r>
          </a:p>
          <a:p>
            <a:pPr eaLnBrk="1" hangingPunct="1">
              <a:buSzPct val="100000"/>
            </a:pPr>
            <a:r>
              <a:rPr lang="ru-RU" sz="1600" dirty="0"/>
              <a:t>Улучшение экологии </a:t>
            </a:r>
            <a:r>
              <a:rPr lang="ru-RU" sz="1600" dirty="0" smtClean="0"/>
              <a:t>города, </a:t>
            </a:r>
            <a:r>
              <a:rPr lang="ru-RU" sz="1600" dirty="0"/>
              <a:t>воспитания у граждан ответственности за окружающую среду;</a:t>
            </a:r>
          </a:p>
          <a:p>
            <a:pPr eaLnBrk="1" hangingPunct="1">
              <a:buSzPct val="100000"/>
            </a:pPr>
            <a:r>
              <a:rPr lang="ru-RU" sz="1600" dirty="0"/>
              <a:t>Доверие и </a:t>
            </a:r>
            <a:r>
              <a:rPr lang="ru-RU" sz="1600" dirty="0" smtClean="0"/>
              <a:t>лояльность </a:t>
            </a:r>
            <a:r>
              <a:rPr lang="ru-RU" sz="1600" dirty="0"/>
              <a:t>к власти со стороны </a:t>
            </a:r>
            <a:r>
              <a:rPr lang="ru-RU" sz="1600" dirty="0" smtClean="0"/>
              <a:t>жителей!</a:t>
            </a:r>
            <a:endParaRPr lang="ru-RU" sz="1600" dirty="0"/>
          </a:p>
          <a:p>
            <a:pPr eaLnBrk="1" hangingPunct="1">
              <a:buSzPct val="100000"/>
            </a:pPr>
            <a:r>
              <a:rPr lang="ru-RU" sz="1600" dirty="0"/>
              <a:t>Привлекательность для туристов и </a:t>
            </a:r>
            <a:r>
              <a:rPr lang="ru-RU" sz="1600" dirty="0" smtClean="0"/>
              <a:t>инвесторов…</a:t>
            </a:r>
            <a:endParaRPr lang="ru-RU" sz="1600" dirty="0" smtClean="0"/>
          </a:p>
        </p:txBody>
      </p:sp>
      <p:sp>
        <p:nvSpPr>
          <p:cNvPr id="12293" name="Прямоугольник 10"/>
          <p:cNvSpPr>
            <a:spLocks noChangeArrowheads="1"/>
          </p:cNvSpPr>
          <p:nvPr/>
        </p:nvSpPr>
        <p:spPr bwMode="auto">
          <a:xfrm>
            <a:off x="2124323" y="6157727"/>
            <a:ext cx="5184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Constantia" pitchFamily="18" charset="0"/>
                <a:hlinkClick r:id="rId3"/>
              </a:rPr>
              <a:t>Детали здесь - </a:t>
            </a:r>
            <a:r>
              <a:rPr lang="en-US" sz="2000" b="1" dirty="0" smtClean="0">
                <a:solidFill>
                  <a:srgbClr val="7030A0"/>
                </a:solidFill>
                <a:latin typeface="Constantia" pitchFamily="18" charset="0"/>
                <a:hlinkClick r:id="rId3"/>
              </a:rPr>
              <a:t>www.ecoparkovka.com.ua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12294" name="Picture 6" descr="D:\Picture &amp; Photo\SS\RS_group\LOGO\logo po sloyam_cvet_biryuzal 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6157727"/>
            <a:ext cx="1728787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https://freemail.ukr.net/attach/show/13373694020000085071/8/IMG_03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3199</TotalTime>
  <Words>1131</Words>
  <Application>Microsoft Office PowerPoint</Application>
  <PresentationFormat>Экран (4:3)</PresentationFormat>
  <Paragraphs>152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Поток</vt:lpstr>
      <vt:lpstr>Презентация PowerPoint</vt:lpstr>
      <vt:lpstr>               ЭКОПАРКОВКА. Что это? ЭкопарковкаТМ – обьект благоустройства в виде живого газона, что пригоден для  проезда и парковки транспорта благодаря армированию поверхности грунта специальными газонными/парковочными решетками.</vt:lpstr>
      <vt:lpstr>Технология создания экопарковок с помощью систем ТТЕ® и обычных бетонных/газонных решеток: что проще, экологичней и экономней? Разница очевидна.</vt:lpstr>
      <vt:lpstr>Парковочные решетки ТТЕ®</vt:lpstr>
      <vt:lpstr>Презентация PowerPoint</vt:lpstr>
      <vt:lpstr>ОСТОРОЖНО!  Обычные газонные и бетонные решетки только дискредитируют экопарковки: разрушаются от нагрузок, отсутствует озеленение, уплотняют грунт и т.п.</vt:lpstr>
      <vt:lpstr>Презентация PowerPoint</vt:lpstr>
      <vt:lpstr>Так выглядят  обьекты с решетками ТТЕ®</vt:lpstr>
      <vt:lpstr>ЧТО ПОЛУЧАЕТ ГОРОД  благодаря экопарковкам с решетками ТТЕ®?</vt:lpstr>
      <vt:lpstr>Для успешной реализации проекта по созданию экопарковок в городе и последующей их беспроблемной эксплуатации, необходимо соблюдать следующие требования к решетчастым системам покрытия автостоянок: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Дмитрий</cp:lastModifiedBy>
  <cp:revision>490</cp:revision>
  <dcterms:created xsi:type="dcterms:W3CDTF">2011-12-14T12:03:12Z</dcterms:created>
  <dcterms:modified xsi:type="dcterms:W3CDTF">2013-10-14T20:01:43Z</dcterms:modified>
</cp:coreProperties>
</file>