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75" r:id="rId6"/>
    <p:sldId id="274" r:id="rId7"/>
    <p:sldId id="271" r:id="rId8"/>
    <p:sldId id="272" r:id="rId9"/>
    <p:sldId id="265" r:id="rId10"/>
    <p:sldId id="266" r:id="rId11"/>
    <p:sldId id="267" r:id="rId12"/>
    <p:sldId id="264" r:id="rId13"/>
    <p:sldId id="268" r:id="rId14"/>
    <p:sldId id="269" r:id="rId15"/>
    <p:sldId id="260" r:id="rId16"/>
    <p:sldId id="261" r:id="rId17"/>
    <p:sldId id="262" r:id="rId18"/>
    <p:sldId id="263" r:id="rId19"/>
    <p:sldId id="27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BFA7B83-5056-49F6-81A3-8808060DF63E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B41921-D9F5-41D4-B2A2-553EC8902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39BB83-55DA-43DE-9E90-20DAD036E15A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80294E-40D9-432A-BA7F-360EE904566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6BCF0F-8693-4BCE-B42E-48F80D2318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7EB0D-C4A6-465E-B068-89A0763B039E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64F46-4354-47A7-9FAD-3330D4988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A8E2E-0E7B-41B7-A437-11C35A4F173A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2DDC4-B8CA-462D-9EC3-F036D09FE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7C7A2-A725-439D-AF1C-EDD2DED94613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B5374-F3D1-4343-BACB-9C488FC7D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06767-16E2-46D6-91AF-07CA3A013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CF850-D679-4277-B4F6-B65368E1723D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0DC85-39BE-4142-8126-ABD61561F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560F-9631-49FB-B0E0-F8B35E14181E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49142-F320-45F2-99C6-10ACDF367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944EA-D0FB-4575-A633-9D1C04D70349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6D243-0F26-419B-8D8A-4917D5CDB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9307E-FF91-4F21-AA72-17B5C8FEB9C5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C0A96-E5C9-4857-B8CC-C4FA71875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008A7-A837-4C49-882C-F22740737D01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E4772-3915-4A41-8900-41A875E60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EA3E9-360A-4C1B-B147-D3456251AC66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220F0-6A4D-437F-A0E4-CC9B35F1F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0B1BE-30AC-472E-8A8C-0AD3F6FA8B4E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BC0C3-06CD-47FA-A4D8-6EB5C0C35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4BA0C-2F43-4B63-90B8-5A0CF0A93D07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D3182-2899-4A25-A030-E56444154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AA3E58-C880-45BE-9138-59AEABE4BAB6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8A972D-06C2-4BDA-A453-C64ED5659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image" Target="../media/image13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4" descr="Pind_ri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98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450" y="765175"/>
            <a:ext cx="7270750" cy="12239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Газобетон - </a:t>
            </a:r>
            <a:r>
              <a:rPr lang="ru-RU" dirty="0" err="1" smtClean="0"/>
              <a:t>энергоэффективный</a:t>
            </a:r>
            <a:r>
              <a:rPr lang="ru-RU" dirty="0" smtClean="0"/>
              <a:t> стеновой материал</a:t>
            </a:r>
            <a:endParaRPr lang="ru-RU" dirty="0"/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4581525"/>
            <a:ext cx="8280400" cy="1871663"/>
          </a:xfrm>
        </p:spPr>
        <p:txBody>
          <a:bodyPr/>
          <a:lstStyle/>
          <a:p>
            <a:r>
              <a:rPr lang="ru-RU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Сиротин Олег Викторович, исполнительный директор Всеукраинской Ассоциации производителей Автоклавного Газобетона;</a:t>
            </a:r>
          </a:p>
          <a:p>
            <a:r>
              <a:rPr lang="ru-RU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Дюжилова Наталья Александровна, к.т.н.</a:t>
            </a:r>
            <a:r>
              <a:rPr lang="ru-RU" sz="2800" smtClean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547813" y="3141663"/>
            <a:ext cx="863600" cy="647700"/>
          </a:xfrm>
        </p:spPr>
        <p:txBody>
          <a:bodyPr/>
          <a:lstStyle/>
          <a:p>
            <a:r>
              <a:rPr lang="uk-UA" sz="1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20,6%</a:t>
            </a:r>
            <a:endParaRPr lang="ru-RU" sz="18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Заголовок 8"/>
          <p:cNvSpPr txBox="1">
            <a:spLocks/>
          </p:cNvSpPr>
          <p:nvPr/>
        </p:nvSpPr>
        <p:spPr bwMode="auto">
          <a:xfrm>
            <a:off x="2916238" y="4941888"/>
            <a:ext cx="7921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uk-UA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36,6%</a:t>
            </a: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Заголовок 8"/>
          <p:cNvSpPr txBox="1">
            <a:spLocks/>
          </p:cNvSpPr>
          <p:nvPr/>
        </p:nvSpPr>
        <p:spPr bwMode="auto">
          <a:xfrm>
            <a:off x="3924300" y="2997200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uk-UA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32,9%</a:t>
            </a: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Заголовок 8"/>
          <p:cNvSpPr txBox="1">
            <a:spLocks/>
          </p:cNvSpPr>
          <p:nvPr/>
        </p:nvSpPr>
        <p:spPr bwMode="auto">
          <a:xfrm>
            <a:off x="2484438" y="2060575"/>
            <a:ext cx="719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uk-UA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9,9%</a:t>
            </a: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2" name="Заголовок 4"/>
          <p:cNvSpPr txBox="1">
            <a:spLocks/>
          </p:cNvSpPr>
          <p:nvPr/>
        </p:nvSpPr>
        <p:spPr bwMode="auto">
          <a:xfrm>
            <a:off x="468313" y="0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Доля рынка стеновых материалов в Украине по видам в 2011 г</a:t>
            </a:r>
            <a:br>
              <a:rPr lang="ru-R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03" name="Диаграмма 9"/>
          <p:cNvGraphicFramePr>
            <a:graphicFrameLocks/>
          </p:cNvGraphicFramePr>
          <p:nvPr/>
        </p:nvGraphicFramePr>
        <p:xfrm>
          <a:off x="273050" y="641350"/>
          <a:ext cx="8021638" cy="6007100"/>
        </p:xfrm>
        <a:graphic>
          <a:graphicData uri="http://schemas.openxmlformats.org/presentationml/2006/ole">
            <p:oleObj spid="_x0000_s29703" r:id="rId3" imgW="8023031" imgH="6011177" progId="Excel.Chart.8">
              <p:embed/>
            </p:oleObj>
          </a:graphicData>
        </a:graphic>
      </p:graphicFrame>
      <p:pic>
        <p:nvPicPr>
          <p:cNvPr id="29704" name="Picture 3" descr="C:\Documents and Settings\vlad.yastrebtsov\Рабочий стол\Новая папка\tematic pict\Рисунок1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1000" y="3622675"/>
            <a:ext cx="7921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46" descr="http://khsm.com.ua/UserFiles/Image/production/keraM_M1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8363" y="3500438"/>
            <a:ext cx="865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Рисунок 9" descr="123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8388" y="4375150"/>
            <a:ext cx="4667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Рисунок 10" descr="234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5225" y="4702175"/>
            <a:ext cx="57626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547813" y="3141663"/>
            <a:ext cx="863600" cy="647700"/>
          </a:xfrm>
        </p:spPr>
        <p:txBody>
          <a:bodyPr/>
          <a:lstStyle/>
          <a:p>
            <a:r>
              <a:rPr lang="uk-UA" sz="1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20,6%</a:t>
            </a:r>
            <a:endParaRPr lang="ru-RU" sz="18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Заголовок 8"/>
          <p:cNvSpPr txBox="1">
            <a:spLocks/>
          </p:cNvSpPr>
          <p:nvPr/>
        </p:nvSpPr>
        <p:spPr bwMode="auto">
          <a:xfrm>
            <a:off x="2916238" y="4941888"/>
            <a:ext cx="7921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uk-UA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36,6%</a:t>
            </a: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Заголовок 8"/>
          <p:cNvSpPr txBox="1">
            <a:spLocks/>
          </p:cNvSpPr>
          <p:nvPr/>
        </p:nvSpPr>
        <p:spPr bwMode="auto">
          <a:xfrm>
            <a:off x="3924300" y="2997200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uk-UA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32,9%</a:t>
            </a: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Заголовок 8"/>
          <p:cNvSpPr txBox="1">
            <a:spLocks/>
          </p:cNvSpPr>
          <p:nvPr/>
        </p:nvSpPr>
        <p:spPr bwMode="auto">
          <a:xfrm>
            <a:off x="2484438" y="2060575"/>
            <a:ext cx="719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uk-UA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9,9%</a:t>
            </a: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6" name="Заголовок 4"/>
          <p:cNvSpPr txBox="1">
            <a:spLocks/>
          </p:cNvSpPr>
          <p:nvPr/>
        </p:nvSpPr>
        <p:spPr bwMode="auto">
          <a:xfrm>
            <a:off x="468313" y="0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Доля рынка стеновых материалов в Украине по видам в 2012 г</a:t>
            </a:r>
            <a:br>
              <a:rPr lang="ru-R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27" name="Диаграмма 7"/>
          <p:cNvGraphicFramePr>
            <a:graphicFrameLocks/>
          </p:cNvGraphicFramePr>
          <p:nvPr/>
        </p:nvGraphicFramePr>
        <p:xfrm>
          <a:off x="633413" y="641350"/>
          <a:ext cx="7518400" cy="5718175"/>
        </p:xfrm>
        <a:graphic>
          <a:graphicData uri="http://schemas.openxmlformats.org/presentationml/2006/ole">
            <p:oleObj spid="_x0000_s30727" r:id="rId3" imgW="7517019" imgH="5718544" progId="Excel.Chart.8">
              <p:embed/>
            </p:oleObj>
          </a:graphicData>
        </a:graphic>
      </p:graphicFrame>
      <p:pic>
        <p:nvPicPr>
          <p:cNvPr id="30728" name="Рисунок 9" descr="12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3998913"/>
            <a:ext cx="466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46" descr="http://khsm.com.ua/UserFiles/Image/production/keraM_M1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9788" y="3348038"/>
            <a:ext cx="865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3" descr="C:\Documents and Settings\vlad.yastrebtsov\Рабочий стол\Новая папка\tematic pict\Рисунок1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63888" y="3670300"/>
            <a:ext cx="7921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Рисунок 10" descr="234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59238" y="4475163"/>
            <a:ext cx="5746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4"/>
          <p:cNvSpPr txBox="1">
            <a:spLocks/>
          </p:cNvSpPr>
          <p:nvPr/>
        </p:nvSpPr>
        <p:spPr bwMode="auto">
          <a:xfrm>
            <a:off x="468313" y="0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Объемы производства автоклавного газобетона в Украине 2000-2012 гг</a:t>
            </a:r>
            <a:br>
              <a:rPr lang="ru-R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651" name="Диаграмма 16"/>
          <p:cNvGraphicFramePr>
            <a:graphicFrameLocks/>
          </p:cNvGraphicFramePr>
          <p:nvPr/>
        </p:nvGraphicFramePr>
        <p:xfrm>
          <a:off x="776288" y="714375"/>
          <a:ext cx="7683500" cy="5162550"/>
        </p:xfrm>
        <a:graphic>
          <a:graphicData uri="http://schemas.openxmlformats.org/presentationml/2006/ole">
            <p:oleObj spid="_x0000_s27651" r:id="rId3" imgW="8096190" imgH="5578323" progId="Excel.Chart.8">
              <p:embed/>
            </p:oleObj>
          </a:graphicData>
        </a:graphic>
      </p:graphicFrame>
      <p:pic>
        <p:nvPicPr>
          <p:cNvPr id="27652" name="Picture 27" descr="132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5805488"/>
            <a:ext cx="277971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547813" y="3141663"/>
            <a:ext cx="863600" cy="647700"/>
          </a:xfrm>
        </p:spPr>
        <p:txBody>
          <a:bodyPr/>
          <a:lstStyle/>
          <a:p>
            <a:r>
              <a:rPr lang="uk-UA" sz="1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20,6%</a:t>
            </a:r>
            <a:endParaRPr lang="ru-RU" sz="18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8"/>
          <p:cNvSpPr txBox="1">
            <a:spLocks/>
          </p:cNvSpPr>
          <p:nvPr/>
        </p:nvSpPr>
        <p:spPr bwMode="auto">
          <a:xfrm>
            <a:off x="2916238" y="4941888"/>
            <a:ext cx="7921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uk-UA" sz="16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36,6%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8"/>
          <p:cNvSpPr txBox="1">
            <a:spLocks/>
          </p:cNvSpPr>
          <p:nvPr/>
        </p:nvSpPr>
        <p:spPr bwMode="auto">
          <a:xfrm>
            <a:off x="3924300" y="2997200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uk-UA" sz="16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32,9%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8"/>
          <p:cNvSpPr txBox="1">
            <a:spLocks/>
          </p:cNvSpPr>
          <p:nvPr/>
        </p:nvSpPr>
        <p:spPr bwMode="auto">
          <a:xfrm>
            <a:off x="2484438" y="2060575"/>
            <a:ext cx="719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uk-UA" sz="16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9,9%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1750" name="Заголовок 4"/>
          <p:cNvSpPr txBox="1">
            <a:spLocks/>
          </p:cNvSpPr>
          <p:nvPr/>
        </p:nvSpPr>
        <p:spPr bwMode="auto">
          <a:xfrm>
            <a:off x="468313" y="0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Потребление газобетона за видами строительства в 2012 г</a:t>
            </a:r>
            <a:br>
              <a:rPr lang="ru-R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751" name="Диаграмма 13"/>
          <p:cNvGraphicFramePr>
            <a:graphicFrameLocks/>
          </p:cNvGraphicFramePr>
          <p:nvPr/>
        </p:nvGraphicFramePr>
        <p:xfrm>
          <a:off x="752475" y="620713"/>
          <a:ext cx="7707313" cy="5891212"/>
        </p:xfrm>
        <a:graphic>
          <a:graphicData uri="http://schemas.openxmlformats.org/presentationml/2006/ole">
            <p:oleObj spid="_x0000_s31751" r:id="rId3" imgW="7663336" imgH="5730737" progId="Excel.Chart.8">
              <p:embed/>
            </p:oleObj>
          </a:graphicData>
        </a:graphic>
      </p:graphicFrame>
      <p:pic>
        <p:nvPicPr>
          <p:cNvPr id="31752" name="Содержимое 3" descr="P2170707.JPG"/>
          <p:cNvPicPr>
            <a:picLocks noGrp="1" noChangeAspect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1476375" y="4191000"/>
            <a:ext cx="2016125" cy="1582738"/>
          </a:xfrm>
          <a:noFill/>
        </p:spPr>
      </p:pic>
      <p:pic>
        <p:nvPicPr>
          <p:cNvPr id="31753" name="Содержимое 3" descr="Photo0020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1576388"/>
            <a:ext cx="12969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4"/>
          <p:cNvSpPr txBox="1">
            <a:spLocks/>
          </p:cNvSpPr>
          <p:nvPr/>
        </p:nvSpPr>
        <p:spPr bwMode="auto">
          <a:xfrm>
            <a:off x="468313" y="0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Приблизительный объем производства АЯБ на душу населения</a:t>
            </a:r>
            <a:br>
              <a:rPr lang="ru-RU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71" name="Диаграмма 5"/>
          <p:cNvGraphicFramePr>
            <a:graphicFrameLocks/>
          </p:cNvGraphicFramePr>
          <p:nvPr/>
        </p:nvGraphicFramePr>
        <p:xfrm>
          <a:off x="488950" y="714375"/>
          <a:ext cx="7805738" cy="6005513"/>
        </p:xfrm>
        <a:graphic>
          <a:graphicData uri="http://schemas.openxmlformats.org/presentationml/2006/ole">
            <p:oleObj spid="_x0000_s32771" r:id="rId3" imgW="7809653" imgH="600508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ru-RU" sz="2400" smtClean="0"/>
              <a:t>Использование сырьевых материалов и энергоресурсов в производстве стеновых материалов</a:t>
            </a:r>
          </a:p>
        </p:txBody>
      </p:sp>
      <p:sp>
        <p:nvSpPr>
          <p:cNvPr id="2150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990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smtClean="0"/>
              <a:t>График 1. Использование сырьевых материалов при производстве различных строительных материалов.</a:t>
            </a:r>
          </a:p>
          <a:p>
            <a:pPr>
              <a:lnSpc>
                <a:spcPct val="80000"/>
              </a:lnSpc>
            </a:pPr>
            <a:endParaRPr lang="ru-RU" sz="1600" smtClean="0"/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914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smtClean="0"/>
              <a:t>График 2. Затраты энергии для производства различных строительных материалов.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95600"/>
            <a:ext cx="44196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895600"/>
            <a:ext cx="44196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439863"/>
          </a:xfrm>
        </p:spPr>
        <p:txBody>
          <a:bodyPr>
            <a:normAutofit/>
          </a:bodyPr>
          <a:lstStyle/>
          <a:p>
            <a:r>
              <a:rPr lang="ru-RU" sz="2400" b="1" smtClean="0"/>
              <a:t>ВГО «Живая планета» разработано </a:t>
            </a:r>
            <a:r>
              <a:rPr lang="ru-RU" sz="2400" smtClean="0"/>
              <a:t> ДСТУ</a:t>
            </a:r>
            <a:br>
              <a:rPr lang="ru-RU" sz="2400" smtClean="0"/>
            </a:br>
            <a:r>
              <a:rPr lang="ru-RU" sz="2400" smtClean="0"/>
              <a:t>“ЭНЕРГОСБЕРЕЖЕНИЕ.</a:t>
            </a:r>
            <a:r>
              <a:rPr lang="ru-RU" sz="2400" smtClean="0">
                <a:latin typeface="Arial" charset="0"/>
              </a:rPr>
              <a:t> </a:t>
            </a:r>
            <a:r>
              <a:rPr lang="ru-RU" sz="2400" smtClean="0"/>
              <a:t>ЭНЕРГОЕМКОСТЬ ТЕХНОЛОГИЧЕСКОГО ПРОЦЕССА ПРОИЗВОДСТВА ЯЧЕИСТЫХ БЕТОНОВ. МЕТОДИКА ОПРЕДЕЛЕНИЯ “</a:t>
            </a:r>
            <a:r>
              <a:rPr lang="ru-RU" sz="1600" b="1" smtClean="0"/>
              <a:t/>
            </a:r>
            <a:br>
              <a:rPr lang="ru-RU" sz="1600" b="1" smtClean="0"/>
            </a:br>
            <a:r>
              <a:rPr lang="uk-UA" sz="1600" b="1" smtClean="0"/>
              <a:t/>
            </a:r>
            <a:br>
              <a:rPr lang="uk-UA" sz="1600" b="1" smtClean="0"/>
            </a:br>
            <a:endParaRPr lang="ru-RU" sz="160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55650" y="1600200"/>
            <a:ext cx="7931150" cy="4525963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</a:pPr>
            <a:endParaRPr lang="uk-UA" sz="1800" b="1" smtClean="0"/>
          </a:p>
          <a:p>
            <a:pPr algn="ctr">
              <a:lnSpc>
                <a:spcPct val="80000"/>
              </a:lnSpc>
            </a:pPr>
            <a:endParaRPr lang="en-US" sz="1800" b="1" smtClean="0"/>
          </a:p>
          <a:p>
            <a:pPr lvl="1"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</a:rPr>
              <a:t>Целью разработки данного стандарта было:</a:t>
            </a:r>
          </a:p>
          <a:p>
            <a:pPr lvl="1" algn="ctr">
              <a:lnSpc>
                <a:spcPct val="80000"/>
              </a:lnSpc>
              <a:buFont typeface="Arial" charset="0"/>
              <a:buNone/>
            </a:pPr>
            <a:endParaRPr lang="ru-RU" sz="2000" smtClean="0">
              <a:latin typeface="Times New Roman" pitchFamily="18" charset="0"/>
            </a:endParaRP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</a:rPr>
              <a:t>-определение единой методики расчета предельных показателей энергоемкости за счет внедрения методов по повышению энергоэффективности и энергосбережения при современных подходах к технологическому процессу производства ячеистых бетонов на предприятиях Украины;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ru-RU" sz="2000" smtClean="0">
              <a:latin typeface="Times New Roman" pitchFamily="18" charset="0"/>
            </a:endParaRP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</a:rPr>
              <a:t>-возможность на основании единого сравнения показателей энергоемкости процесса производства определить наиболее эффективные технологии энергопотребления при производстве.</a:t>
            </a:r>
            <a:endParaRPr lang="uk-UA" sz="2000" smtClean="0">
              <a:latin typeface="Times New Roman" pitchFamily="18" charset="0"/>
            </a:endParaRPr>
          </a:p>
          <a:p>
            <a:pPr lvl="1" algn="just">
              <a:lnSpc>
                <a:spcPct val="80000"/>
              </a:lnSpc>
              <a:buFont typeface="Arial" charset="0"/>
              <a:buNone/>
            </a:pPr>
            <a:r>
              <a:rPr lang="uk-UA" sz="2000" smtClean="0">
                <a:latin typeface="Times New Roman" pitchFamily="18" charset="0"/>
              </a:rPr>
              <a:t> </a:t>
            </a:r>
            <a:endParaRPr lang="en-US" sz="2000" b="1" smtClean="0">
              <a:latin typeface="Times New Roman" pitchFamily="18" charset="0"/>
            </a:endParaRPr>
          </a:p>
          <a:p>
            <a:pPr lvl="1" algn="ctr">
              <a:lnSpc>
                <a:spcPct val="80000"/>
              </a:lnSpc>
              <a:buFont typeface="Arial" charset="0"/>
              <a:buNone/>
            </a:pPr>
            <a:endParaRPr lang="ru-RU" sz="20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0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В результате работы</a:t>
            </a:r>
            <a:r>
              <a:rPr lang="ru-RU" smtClean="0"/>
              <a:t>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16013" y="1600200"/>
            <a:ext cx="7570787" cy="4525963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</a:rPr>
              <a:t>проведен анализ использования энергетических ресурсов предприятиями-производителями ячеистого бетона, анализ статистических данных и международного опыта, технологических особенностей процессов производства и оборудования;</a:t>
            </a:r>
          </a:p>
          <a:p>
            <a:r>
              <a:rPr lang="ru-RU" sz="2000" smtClean="0">
                <a:latin typeface="Times New Roman" pitchFamily="18" charset="0"/>
              </a:rPr>
              <a:t>определена технология производства ячеистого бетона с минимально возможным энергопотреблением;</a:t>
            </a:r>
          </a:p>
          <a:p>
            <a:r>
              <a:rPr lang="ru-RU" sz="2000" smtClean="0">
                <a:latin typeface="Times New Roman" pitchFamily="18" charset="0"/>
              </a:rPr>
              <a:t>разработана методика определения энергоемкости процесса производства ячеистого бетона;</a:t>
            </a:r>
          </a:p>
          <a:p>
            <a:endParaRPr lang="ru-RU" sz="2000" smtClean="0">
              <a:latin typeface="Times New Roman" pitchFamily="18" charset="0"/>
            </a:endParaRPr>
          </a:p>
          <a:p>
            <a:r>
              <a:rPr lang="ru-RU" sz="2000" smtClean="0">
                <a:latin typeface="Times New Roman" pitchFamily="18" charset="0"/>
              </a:rPr>
              <a:t>на основе установленной методики рассчитан предельный показатель энергоемкости процесса производства автоклавного ячеистого бетона.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smtClean="0"/>
              <a:t>Типовые значения энергоемкости технологического процесса производства автоклавных ячеистых бетонов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1258044" y="2322092"/>
          <a:ext cx="6768753" cy="4464496"/>
        </p:xfrm>
        <a:graphic>
          <a:graphicData uri="http://schemas.openxmlformats.org/drawingml/2006/table">
            <a:tbl>
              <a:tblPr/>
              <a:tblGrid>
                <a:gridCol w="1547964"/>
                <a:gridCol w="1068247"/>
                <a:gridCol w="961490"/>
                <a:gridCol w="1073037"/>
                <a:gridCol w="1067561"/>
                <a:gridCol w="1050454"/>
              </a:tblGrid>
              <a:tr h="2444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Найменування підприємства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98" marR="4409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Виробнича продуктивність, м</a:t>
                      </a:r>
                      <a:r>
                        <a:rPr lang="uk-UA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за рік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98" marR="4409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Витрати теплоенергії кг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ум.п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. за рік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98" marR="4409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Витрати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ел.енергіїї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 кг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ум.п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. за рік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98" marR="4409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1435"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Фактична енергоємність процесу вироблення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ніздр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. бетонів, кг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ум.п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./тис.м</a:t>
                      </a:r>
                      <a:r>
                        <a:rPr lang="uk-UA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98" marR="4409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Гранична енергоємність процесу вироблення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ніздр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. бетонів, кг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ум.п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./тис.м</a:t>
                      </a:r>
                      <a:r>
                        <a:rPr lang="uk-UA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98" marR="4409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ВАТ «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Аерок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 »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м.Обухів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98" marR="4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360021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98" marR="4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3274285,7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98" marR="4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1083618,5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98" marR="4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1435"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12104,6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98" marR="4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10673,7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98" marR="4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ТОВ «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AEPO</a:t>
                      </a: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К» м. Березань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98" marR="4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357763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98" marR="4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1725246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98" marR="4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717404,3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98" marR="4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1435"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6827,6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98" marR="4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5570,7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98" marR="4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55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ТОВ «ЮДК»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м.Дніпропетровськ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98" marR="4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239635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98" marR="4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1262405,25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98" marR="4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582906,24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98" marR="4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1435"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5598,04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98" marR="4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4995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98" marR="4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875" y="2357438"/>
            <a:ext cx="5114925" cy="1066800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>БЛАГОДАРИМ ЗА ВНИМАНИЕ !</a:t>
            </a:r>
            <a:endParaRPr lang="uk-UA" sz="3200" b="1" smtClean="0">
              <a:solidFill>
                <a:srgbClr val="FF0000"/>
              </a:solidFill>
            </a:endParaRPr>
          </a:p>
        </p:txBody>
      </p:sp>
      <p:pic>
        <p:nvPicPr>
          <p:cNvPr id="33795" name="Picture 14" descr="Pind_ri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98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2" descr="Maket_DOM_STRELKY_9v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33400"/>
            <a:ext cx="7334250" cy="590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53975"/>
            <a:ext cx="7526337" cy="731838"/>
          </a:xfrm>
        </p:spPr>
        <p:txBody>
          <a:bodyPr anchor="t"/>
          <a:lstStyle/>
          <a:p>
            <a:r>
              <a:rPr lang="ru-RU" sz="3400" smtClean="0">
                <a:solidFill>
                  <a:srgbClr val="FFA523"/>
                </a:solidFill>
              </a:rPr>
              <a:t>Распределение теплопотерь </a:t>
            </a:r>
          </a:p>
        </p:txBody>
      </p:sp>
      <p:sp>
        <p:nvSpPr>
          <p:cNvPr id="16387" name="Rectangle 2"/>
          <p:cNvSpPr txBox="1">
            <a:spLocks noChangeArrowheads="1"/>
          </p:cNvSpPr>
          <p:nvPr/>
        </p:nvSpPr>
        <p:spPr bwMode="auto">
          <a:xfrm>
            <a:off x="838200" y="1828800"/>
            <a:ext cx="1714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ts val="2400"/>
              </a:lnSpc>
            </a:pPr>
            <a:r>
              <a:rPr lang="ru-RU" sz="2600" b="1">
                <a:solidFill>
                  <a:srgbClr val="FFA523"/>
                </a:solidFill>
                <a:latin typeface="Times New Roman" pitchFamily="18" charset="0"/>
              </a:rPr>
              <a:t>22%</a:t>
            </a:r>
          </a:p>
          <a:p>
            <a:pPr eaLnBrk="0" hangingPunct="0">
              <a:lnSpc>
                <a:spcPts val="2400"/>
              </a:lnSpc>
            </a:pPr>
            <a:r>
              <a:rPr lang="ru-RU" sz="2600" b="1">
                <a:solidFill>
                  <a:srgbClr val="FFA523"/>
                </a:solidFill>
                <a:latin typeface="Times New Roman" pitchFamily="18" charset="0"/>
              </a:rPr>
              <a:t>окна</a:t>
            </a:r>
          </a:p>
        </p:txBody>
      </p:sp>
      <p:sp>
        <p:nvSpPr>
          <p:cNvPr id="16388" name="Rectangle 2"/>
          <p:cNvSpPr txBox="1">
            <a:spLocks noChangeArrowheads="1"/>
          </p:cNvSpPr>
          <p:nvPr/>
        </p:nvSpPr>
        <p:spPr bwMode="auto">
          <a:xfrm>
            <a:off x="3810000" y="838200"/>
            <a:ext cx="1714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ts val="2400"/>
              </a:lnSpc>
            </a:pPr>
            <a:r>
              <a:rPr lang="ru-RU" sz="2600" b="1">
                <a:solidFill>
                  <a:srgbClr val="FFA523"/>
                </a:solidFill>
                <a:latin typeface="Times New Roman" pitchFamily="18" charset="0"/>
              </a:rPr>
              <a:t>4%</a:t>
            </a:r>
          </a:p>
          <a:p>
            <a:pPr eaLnBrk="0" hangingPunct="0">
              <a:lnSpc>
                <a:spcPts val="2400"/>
              </a:lnSpc>
            </a:pPr>
            <a:r>
              <a:rPr lang="ru-RU" sz="2600" b="1">
                <a:solidFill>
                  <a:srgbClr val="FFA523"/>
                </a:solidFill>
                <a:latin typeface="Times New Roman" pitchFamily="18" charset="0"/>
              </a:rPr>
              <a:t>крыша</a:t>
            </a:r>
          </a:p>
        </p:txBody>
      </p:sp>
      <p:sp>
        <p:nvSpPr>
          <p:cNvPr id="16389" name="Rectangle 2"/>
          <p:cNvSpPr txBox="1">
            <a:spLocks noChangeArrowheads="1"/>
          </p:cNvSpPr>
          <p:nvPr/>
        </p:nvSpPr>
        <p:spPr bwMode="auto">
          <a:xfrm>
            <a:off x="4343400" y="5486400"/>
            <a:ext cx="17145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ts val="2400"/>
              </a:lnSpc>
            </a:pPr>
            <a:r>
              <a:rPr lang="ru-RU" sz="2600" b="1">
                <a:solidFill>
                  <a:srgbClr val="FFA523"/>
                </a:solidFill>
                <a:latin typeface="Times New Roman" pitchFamily="18" charset="0"/>
              </a:rPr>
              <a:t>6%</a:t>
            </a:r>
          </a:p>
          <a:p>
            <a:pPr eaLnBrk="0" hangingPunct="0">
              <a:lnSpc>
                <a:spcPts val="2400"/>
              </a:lnSpc>
            </a:pPr>
            <a:r>
              <a:rPr lang="ru-RU" sz="2600" b="1">
                <a:solidFill>
                  <a:srgbClr val="FFA523"/>
                </a:solidFill>
                <a:latin typeface="Times New Roman" pitchFamily="18" charset="0"/>
              </a:rPr>
              <a:t>пол</a:t>
            </a:r>
          </a:p>
        </p:txBody>
      </p:sp>
      <p:sp>
        <p:nvSpPr>
          <p:cNvPr id="16390" name="Rectangle 2"/>
          <p:cNvSpPr txBox="1">
            <a:spLocks noChangeArrowheads="1"/>
          </p:cNvSpPr>
          <p:nvPr/>
        </p:nvSpPr>
        <p:spPr bwMode="auto">
          <a:xfrm>
            <a:off x="6400800" y="2895600"/>
            <a:ext cx="17145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ts val="2400"/>
              </a:lnSpc>
            </a:pPr>
            <a:r>
              <a:rPr lang="ru-RU" sz="2600" b="1">
                <a:solidFill>
                  <a:srgbClr val="FFA523"/>
                </a:solidFill>
                <a:latin typeface="Times New Roman" pitchFamily="18" charset="0"/>
              </a:rPr>
              <a:t>20%</a:t>
            </a:r>
          </a:p>
          <a:p>
            <a:pPr eaLnBrk="0" hangingPunct="0">
              <a:lnSpc>
                <a:spcPts val="2400"/>
              </a:lnSpc>
            </a:pPr>
            <a:r>
              <a:rPr lang="ru-RU" sz="2600" b="1">
                <a:solidFill>
                  <a:srgbClr val="FFA523"/>
                </a:solidFill>
                <a:latin typeface="Times New Roman" pitchFamily="18" charset="0"/>
              </a:rPr>
              <a:t>стены</a:t>
            </a:r>
          </a:p>
        </p:txBody>
      </p:sp>
      <p:sp>
        <p:nvSpPr>
          <p:cNvPr id="16391" name="Rectangle 2"/>
          <p:cNvSpPr txBox="1">
            <a:spLocks noChangeArrowheads="1"/>
          </p:cNvSpPr>
          <p:nvPr/>
        </p:nvSpPr>
        <p:spPr bwMode="auto">
          <a:xfrm>
            <a:off x="0" y="3276600"/>
            <a:ext cx="2667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lnSpc>
                <a:spcPts val="2400"/>
              </a:lnSpc>
              <a:tabLst>
                <a:tab pos="1525588" algn="l"/>
              </a:tabLst>
            </a:pPr>
            <a:r>
              <a:rPr lang="ru-RU" sz="2600" b="1">
                <a:solidFill>
                  <a:srgbClr val="000099"/>
                </a:solidFill>
                <a:latin typeface="Times New Roman" pitchFamily="18" charset="0"/>
              </a:rPr>
              <a:t>		2%  </a:t>
            </a:r>
          </a:p>
          <a:p>
            <a:pPr eaLnBrk="0" hangingPunct="0">
              <a:lnSpc>
                <a:spcPts val="2400"/>
              </a:lnSpc>
              <a:tabLst>
                <a:tab pos="1525588" algn="l"/>
              </a:tabLst>
            </a:pPr>
            <a:r>
              <a:rPr lang="ru-RU" sz="2600" b="1">
                <a:solidFill>
                  <a:srgbClr val="000099"/>
                </a:solidFill>
                <a:latin typeface="Times New Roman" pitchFamily="18" charset="0"/>
              </a:rPr>
              <a:t>инфильтрация</a:t>
            </a:r>
          </a:p>
        </p:txBody>
      </p:sp>
      <p:sp>
        <p:nvSpPr>
          <p:cNvPr id="16392" name="Rectangle 2"/>
          <p:cNvSpPr txBox="1">
            <a:spLocks noChangeArrowheads="1"/>
          </p:cNvSpPr>
          <p:nvPr/>
        </p:nvSpPr>
        <p:spPr bwMode="auto">
          <a:xfrm>
            <a:off x="1752600" y="5410200"/>
            <a:ext cx="23622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ts val="2400"/>
              </a:lnSpc>
            </a:pPr>
            <a:r>
              <a:rPr lang="ru-RU" sz="2600" b="1">
                <a:solidFill>
                  <a:srgbClr val="000099"/>
                </a:solidFill>
                <a:latin typeface="Times New Roman" pitchFamily="18" charset="0"/>
              </a:rPr>
              <a:t>28%</a:t>
            </a:r>
          </a:p>
          <a:p>
            <a:pPr eaLnBrk="0" hangingPunct="0">
              <a:lnSpc>
                <a:spcPts val="2400"/>
              </a:lnSpc>
            </a:pPr>
            <a:r>
              <a:rPr lang="ru-RU" sz="2600" b="1">
                <a:solidFill>
                  <a:srgbClr val="000099"/>
                </a:solidFill>
                <a:latin typeface="Times New Roman" pitchFamily="18" charset="0"/>
              </a:rPr>
              <a:t>горячая вода</a:t>
            </a:r>
          </a:p>
        </p:txBody>
      </p:sp>
      <p:sp>
        <p:nvSpPr>
          <p:cNvPr id="16393" name="Rectangle 2"/>
          <p:cNvSpPr txBox="1">
            <a:spLocks noChangeArrowheads="1"/>
          </p:cNvSpPr>
          <p:nvPr/>
        </p:nvSpPr>
        <p:spPr bwMode="auto">
          <a:xfrm>
            <a:off x="6553200" y="1295400"/>
            <a:ext cx="24384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ts val="2400"/>
              </a:lnSpc>
            </a:pPr>
            <a:r>
              <a:rPr lang="ru-RU" sz="2600" b="1">
                <a:solidFill>
                  <a:srgbClr val="000099"/>
                </a:solidFill>
                <a:latin typeface="Times New Roman" pitchFamily="18" charset="0"/>
              </a:rPr>
              <a:t>18%</a:t>
            </a:r>
          </a:p>
          <a:p>
            <a:pPr eaLnBrk="0" hangingPunct="0">
              <a:lnSpc>
                <a:spcPts val="2400"/>
              </a:lnSpc>
            </a:pPr>
            <a:r>
              <a:rPr lang="ru-RU" sz="2600" b="1">
                <a:solidFill>
                  <a:srgbClr val="000099"/>
                </a:solidFill>
                <a:latin typeface="Times New Roman" pitchFamily="18" charset="0"/>
              </a:rPr>
              <a:t>естественная вентиляция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3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ru-RU" smtClean="0">
                <a:solidFill>
                  <a:srgbClr val="FFA523"/>
                </a:solidFill>
              </a:rPr>
              <a:t>Характеристика тепло аккумулирующей способности </a:t>
            </a:r>
            <a:endParaRPr lang="ru-RU" smtClean="0"/>
          </a:p>
        </p:txBody>
      </p:sp>
      <p:pic>
        <p:nvPicPr>
          <p:cNvPr id="18434" name="Picture 6" descr="tabel 9,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7750" y="1557338"/>
            <a:ext cx="7048500" cy="3311525"/>
          </a:xfrm>
        </p:spPr>
      </p:pic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179388" y="4941888"/>
            <a:ext cx="87852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ru-RU" sz="1400">
                <a:latin typeface="Calibri" pitchFamily="34" charset="0"/>
              </a:rPr>
              <a:t>Из приведенных расчетных значений видно, что на нагревание 1м² кирпичных стен требуется энергии больше в 3,5 раза (из полнотелого кирпича) и в 2,3 больше (из пустотного кирпича), чем на нагревание стены из газобетонных блоков, а остывание кирпичных стен происходит быстрее в 1,37 и 1,31 раз, соответственно. Приведенные сравнительные показатели по аккумуляции тепла и их остыванию характеризуют газобетон как эффективный теплоизоляционный материал с высокой тепловой инерцией</a:t>
            </a:r>
            <a:endParaRPr lang="et-EE" sz="1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773238"/>
            <a:ext cx="6477000" cy="741362"/>
          </a:xfrm>
        </p:spPr>
        <p:txBody>
          <a:bodyPr>
            <a:normAutofit/>
          </a:bodyPr>
          <a:lstStyle/>
          <a:p>
            <a:r>
              <a:rPr lang="ru-RU" sz="1400" smtClean="0">
                <a:latin typeface="Arial" charset="0"/>
              </a:rPr>
              <a:t>Его составляющими  являются измельченный песок, известь, цемент, вода и специальный газообразователь – алюминиевая пудра или паста.</a:t>
            </a:r>
            <a:br>
              <a:rPr lang="ru-RU" sz="1400" smtClean="0">
                <a:latin typeface="Arial" charset="0"/>
              </a:rPr>
            </a:br>
            <a:r>
              <a:rPr lang="ru-RU" sz="1400" smtClean="0">
                <a:latin typeface="Arial" charset="0"/>
              </a:rPr>
              <a:t>Изготавливается данный материал путем термической обработки в автоклавах. В результате получается стеновой материал который соединяет в себе лучшие свойства камня и дерева. Его легкость способствует быстрому и удобному строительному процессу.</a:t>
            </a: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>
                <a:latin typeface="Arial" charset="0"/>
              </a:rPr>
              <a:t>Толщина стены при обеспечении нормы сопротивления теплопередачи в 2,8 </a:t>
            </a:r>
            <a:r>
              <a:rPr lang="uk-UA" sz="1400" b="1" smtClean="0"/>
              <a:t>м</a:t>
            </a:r>
            <a:r>
              <a:rPr lang="uk-UA" sz="1400" b="1" baseline="30000" smtClean="0"/>
              <a:t>2</a:t>
            </a:r>
            <a:r>
              <a:rPr lang="uk-UA" sz="1400" b="1" smtClean="0"/>
              <a:t>К/В</a:t>
            </a:r>
            <a:r>
              <a:rPr lang="ru-RU" sz="1400" smtClean="0">
                <a:latin typeface="Arial" charset="0"/>
              </a:rPr>
              <a:t/>
            </a:r>
            <a:br>
              <a:rPr lang="ru-RU" sz="1400" smtClean="0">
                <a:latin typeface="Arial" charset="0"/>
              </a:rPr>
            </a:br>
            <a:endParaRPr lang="ru-RU" sz="1400" smtClean="0">
              <a:latin typeface="Arial" charset="0"/>
            </a:endParaRPr>
          </a:p>
        </p:txBody>
      </p:sp>
      <p:graphicFrame>
        <p:nvGraphicFramePr>
          <p:cNvPr id="20561" name="Group 81"/>
          <p:cNvGraphicFramePr>
            <a:graphicFrameLocks noGrp="1"/>
          </p:cNvGraphicFramePr>
          <p:nvPr>
            <p:ph idx="1"/>
          </p:nvPr>
        </p:nvGraphicFramePr>
        <p:xfrm>
          <a:off x="2514600" y="3213100"/>
          <a:ext cx="6172200" cy="3490913"/>
        </p:xfrm>
        <a:graphic>
          <a:graphicData uri="http://schemas.openxmlformats.org/drawingml/2006/table">
            <a:tbl>
              <a:tblPr/>
              <a:tblGrid>
                <a:gridCol w="2736850"/>
                <a:gridCol w="1200150"/>
                <a:gridCol w="1271588"/>
                <a:gridCol w="963612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Вид стенового материала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Плотность материала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, кг/м</a:t>
                      </a:r>
                      <a:r>
                        <a:rPr kumimoji="0" lang="ru-RU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Толщина однослой-ной стены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, см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Масса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1 м</a:t>
                      </a:r>
                      <a:r>
                        <a:rPr kumimoji="0" lang="ru-RU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ст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е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ы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Кирпич керамический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1 600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185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2960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Кирпич силикатный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1 800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3 600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Камни стеновые пустотелые из легкого бетона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1 200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135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1 620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Панели керамзитобетонные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1 200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135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1 620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Блоки стеновые из ячеистого бетона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600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36-42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300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  <p:pic>
        <p:nvPicPr>
          <p:cNvPr id="20519" name="Picture 43" descr="image_gallery?img_id=264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2057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0" name="Rectangle 1"/>
          <p:cNvSpPr>
            <a:spLocks noChangeArrowheads="1"/>
          </p:cNvSpPr>
          <p:nvPr/>
        </p:nvSpPr>
        <p:spPr bwMode="auto">
          <a:xfrm>
            <a:off x="2555875" y="139700"/>
            <a:ext cx="6588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>
                <a:cs typeface="Arial" charset="0"/>
              </a:rPr>
              <a:t>Газобетонные изделия- экологически чистый, надежный и долговечный материал.</a:t>
            </a:r>
            <a:endParaRPr lang="uk-UA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476250"/>
            <a:ext cx="8229600" cy="428625"/>
          </a:xfrm>
          <a:solidFill>
            <a:schemeClr val="bg1"/>
          </a:solidFill>
        </p:spPr>
        <p:txBody>
          <a:bodyPr/>
          <a:lstStyle/>
          <a:p>
            <a:r>
              <a:rPr lang="ru-RU" sz="2000" smtClean="0">
                <a:solidFill>
                  <a:schemeClr val="hlink"/>
                </a:solidFill>
                <a:latin typeface="Arial" charset="0"/>
                <a:cs typeface="Arial" charset="0"/>
              </a:rPr>
              <a:t>Современные стеновые блоки из газобетона производителей ВААГ</a:t>
            </a:r>
            <a:endParaRPr lang="uk-UA" sz="2000" smtClean="0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grpSp>
        <p:nvGrpSpPr>
          <p:cNvPr id="38915" name="Group 8"/>
          <p:cNvGrpSpPr>
            <a:grpSpLocks noChangeAspect="1"/>
          </p:cNvGrpSpPr>
          <p:nvPr/>
        </p:nvGrpSpPr>
        <p:grpSpPr bwMode="auto">
          <a:xfrm>
            <a:off x="4357688" y="1357313"/>
            <a:ext cx="4143375" cy="3451225"/>
            <a:chOff x="2610" y="629"/>
            <a:chExt cx="2610" cy="1664"/>
          </a:xfrm>
        </p:grpSpPr>
        <p:sp>
          <p:nvSpPr>
            <p:cNvPr id="38916" name="Line 9"/>
            <p:cNvSpPr>
              <a:spLocks noChangeShapeType="1"/>
            </p:cNvSpPr>
            <p:nvPr/>
          </p:nvSpPr>
          <p:spPr bwMode="auto">
            <a:xfrm flipV="1">
              <a:off x="3278" y="1586"/>
              <a:ext cx="1" cy="244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17" name="Line 10"/>
            <p:cNvSpPr>
              <a:spLocks noChangeShapeType="1"/>
            </p:cNvSpPr>
            <p:nvPr/>
          </p:nvSpPr>
          <p:spPr bwMode="auto">
            <a:xfrm>
              <a:off x="3278" y="1799"/>
              <a:ext cx="904" cy="1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18" name="Line 11"/>
            <p:cNvSpPr>
              <a:spLocks noChangeShapeType="1"/>
            </p:cNvSpPr>
            <p:nvPr/>
          </p:nvSpPr>
          <p:spPr bwMode="auto">
            <a:xfrm flipH="1">
              <a:off x="3246" y="1767"/>
              <a:ext cx="64" cy="63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19" name="Line 12"/>
            <p:cNvSpPr>
              <a:spLocks noChangeShapeType="1"/>
            </p:cNvSpPr>
            <p:nvPr/>
          </p:nvSpPr>
          <p:spPr bwMode="auto">
            <a:xfrm flipV="1">
              <a:off x="4150" y="1767"/>
              <a:ext cx="64" cy="63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0" name="Line 13"/>
            <p:cNvSpPr>
              <a:spLocks noChangeShapeType="1"/>
            </p:cNvSpPr>
            <p:nvPr/>
          </p:nvSpPr>
          <p:spPr bwMode="auto">
            <a:xfrm flipV="1">
              <a:off x="3278" y="629"/>
              <a:ext cx="766" cy="446"/>
            </a:xfrm>
            <a:prstGeom prst="line">
              <a:avLst/>
            </a:prstGeom>
            <a:noFill/>
            <a:ln w="2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1" name="Line 14"/>
            <p:cNvSpPr>
              <a:spLocks noChangeShapeType="1"/>
            </p:cNvSpPr>
            <p:nvPr/>
          </p:nvSpPr>
          <p:spPr bwMode="auto">
            <a:xfrm>
              <a:off x="2917" y="1075"/>
              <a:ext cx="340" cy="1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2" name="Line 15"/>
            <p:cNvSpPr>
              <a:spLocks noChangeShapeType="1"/>
            </p:cNvSpPr>
            <p:nvPr/>
          </p:nvSpPr>
          <p:spPr bwMode="auto">
            <a:xfrm>
              <a:off x="2949" y="1075"/>
              <a:ext cx="1" cy="479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3" name="Line 16"/>
            <p:cNvSpPr>
              <a:spLocks noChangeShapeType="1"/>
            </p:cNvSpPr>
            <p:nvPr/>
          </p:nvSpPr>
          <p:spPr bwMode="auto">
            <a:xfrm flipH="1" flipV="1">
              <a:off x="2917" y="1043"/>
              <a:ext cx="63" cy="54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4" name="Line 17"/>
            <p:cNvSpPr>
              <a:spLocks noChangeShapeType="1"/>
            </p:cNvSpPr>
            <p:nvPr/>
          </p:nvSpPr>
          <p:spPr bwMode="auto">
            <a:xfrm>
              <a:off x="2917" y="1522"/>
              <a:ext cx="63" cy="53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5" name="Line 18"/>
            <p:cNvSpPr>
              <a:spLocks noChangeShapeType="1"/>
            </p:cNvSpPr>
            <p:nvPr/>
          </p:nvSpPr>
          <p:spPr bwMode="auto">
            <a:xfrm>
              <a:off x="3523" y="1054"/>
              <a:ext cx="1" cy="479"/>
            </a:xfrm>
            <a:prstGeom prst="line">
              <a:avLst/>
            </a:prstGeom>
            <a:noFill/>
            <a:ln w="2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6" name="Line 19"/>
            <p:cNvSpPr>
              <a:spLocks noChangeShapeType="1"/>
            </p:cNvSpPr>
            <p:nvPr/>
          </p:nvSpPr>
          <p:spPr bwMode="auto">
            <a:xfrm flipH="1" flipV="1">
              <a:off x="4969" y="1139"/>
              <a:ext cx="223" cy="224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7" name="Line 20"/>
            <p:cNvSpPr>
              <a:spLocks noChangeShapeType="1"/>
            </p:cNvSpPr>
            <p:nvPr/>
          </p:nvSpPr>
          <p:spPr bwMode="auto">
            <a:xfrm flipH="1">
              <a:off x="3278" y="1554"/>
              <a:ext cx="181" cy="1"/>
            </a:xfrm>
            <a:prstGeom prst="line">
              <a:avLst/>
            </a:prstGeom>
            <a:noFill/>
            <a:ln w="2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8" name="Line 21"/>
            <p:cNvSpPr>
              <a:spLocks noChangeShapeType="1"/>
            </p:cNvSpPr>
            <p:nvPr/>
          </p:nvSpPr>
          <p:spPr bwMode="auto">
            <a:xfrm flipV="1">
              <a:off x="4182" y="1586"/>
              <a:ext cx="1" cy="244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9" name="Line 22"/>
            <p:cNvSpPr>
              <a:spLocks noChangeShapeType="1"/>
            </p:cNvSpPr>
            <p:nvPr/>
          </p:nvSpPr>
          <p:spPr bwMode="auto">
            <a:xfrm>
              <a:off x="2917" y="1554"/>
              <a:ext cx="340" cy="1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0" name="Line 23"/>
            <p:cNvSpPr>
              <a:spLocks noChangeShapeType="1"/>
            </p:cNvSpPr>
            <p:nvPr/>
          </p:nvSpPr>
          <p:spPr bwMode="auto">
            <a:xfrm flipV="1">
              <a:off x="4395" y="1331"/>
              <a:ext cx="765" cy="446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1" name="Line 24"/>
            <p:cNvSpPr>
              <a:spLocks noChangeShapeType="1"/>
            </p:cNvSpPr>
            <p:nvPr/>
          </p:nvSpPr>
          <p:spPr bwMode="auto">
            <a:xfrm flipH="1">
              <a:off x="4384" y="1735"/>
              <a:ext cx="21" cy="74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2" name="Line 25"/>
            <p:cNvSpPr>
              <a:spLocks noChangeShapeType="1"/>
            </p:cNvSpPr>
            <p:nvPr/>
          </p:nvSpPr>
          <p:spPr bwMode="auto">
            <a:xfrm flipV="1">
              <a:off x="5150" y="1288"/>
              <a:ext cx="21" cy="85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3" name="Line 26"/>
            <p:cNvSpPr>
              <a:spLocks noChangeShapeType="1"/>
            </p:cNvSpPr>
            <p:nvPr/>
          </p:nvSpPr>
          <p:spPr bwMode="auto">
            <a:xfrm>
              <a:off x="3969" y="1054"/>
              <a:ext cx="1" cy="479"/>
            </a:xfrm>
            <a:prstGeom prst="line">
              <a:avLst/>
            </a:prstGeom>
            <a:noFill/>
            <a:ln w="2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4" name="Line 27"/>
            <p:cNvSpPr>
              <a:spLocks noChangeShapeType="1"/>
            </p:cNvSpPr>
            <p:nvPr/>
          </p:nvSpPr>
          <p:spPr bwMode="auto">
            <a:xfrm>
              <a:off x="3916" y="1075"/>
              <a:ext cx="1" cy="479"/>
            </a:xfrm>
            <a:prstGeom prst="line">
              <a:avLst/>
            </a:prstGeom>
            <a:noFill/>
            <a:ln w="2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5" name="Line 28"/>
            <p:cNvSpPr>
              <a:spLocks noChangeShapeType="1"/>
            </p:cNvSpPr>
            <p:nvPr/>
          </p:nvSpPr>
          <p:spPr bwMode="auto">
            <a:xfrm flipV="1">
              <a:off x="4182" y="629"/>
              <a:ext cx="766" cy="446"/>
            </a:xfrm>
            <a:prstGeom prst="line">
              <a:avLst/>
            </a:prstGeom>
            <a:noFill/>
            <a:ln w="2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6" name="Line 29"/>
            <p:cNvSpPr>
              <a:spLocks noChangeShapeType="1"/>
            </p:cNvSpPr>
            <p:nvPr/>
          </p:nvSpPr>
          <p:spPr bwMode="auto">
            <a:xfrm>
              <a:off x="4948" y="629"/>
              <a:ext cx="1" cy="478"/>
            </a:xfrm>
            <a:prstGeom prst="line">
              <a:avLst/>
            </a:prstGeom>
            <a:noFill/>
            <a:ln w="2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7" name="Line 30"/>
            <p:cNvSpPr>
              <a:spLocks noChangeShapeType="1"/>
            </p:cNvSpPr>
            <p:nvPr/>
          </p:nvSpPr>
          <p:spPr bwMode="auto">
            <a:xfrm flipH="1">
              <a:off x="3278" y="1075"/>
              <a:ext cx="181" cy="1"/>
            </a:xfrm>
            <a:prstGeom prst="line">
              <a:avLst/>
            </a:prstGeom>
            <a:noFill/>
            <a:ln w="2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8" name="Line 31"/>
            <p:cNvSpPr>
              <a:spLocks noChangeShapeType="1"/>
            </p:cNvSpPr>
            <p:nvPr/>
          </p:nvSpPr>
          <p:spPr bwMode="auto">
            <a:xfrm>
              <a:off x="4044" y="629"/>
              <a:ext cx="904" cy="1"/>
            </a:xfrm>
            <a:prstGeom prst="line">
              <a:avLst/>
            </a:prstGeom>
            <a:noFill/>
            <a:ln w="2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9" name="Line 32"/>
            <p:cNvSpPr>
              <a:spLocks noChangeShapeType="1"/>
            </p:cNvSpPr>
            <p:nvPr/>
          </p:nvSpPr>
          <p:spPr bwMode="auto">
            <a:xfrm flipH="1" flipV="1">
              <a:off x="4203" y="1575"/>
              <a:ext cx="224" cy="234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0" name="Line 33"/>
            <p:cNvSpPr>
              <a:spLocks noChangeShapeType="1"/>
            </p:cNvSpPr>
            <p:nvPr/>
          </p:nvSpPr>
          <p:spPr bwMode="auto">
            <a:xfrm>
              <a:off x="4182" y="1075"/>
              <a:ext cx="1" cy="479"/>
            </a:xfrm>
            <a:prstGeom prst="line">
              <a:avLst/>
            </a:prstGeom>
            <a:noFill/>
            <a:ln w="2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1" name="Line 34"/>
            <p:cNvSpPr>
              <a:spLocks noChangeShapeType="1"/>
            </p:cNvSpPr>
            <p:nvPr/>
          </p:nvSpPr>
          <p:spPr bwMode="auto">
            <a:xfrm flipH="1">
              <a:off x="3916" y="1533"/>
              <a:ext cx="53" cy="21"/>
            </a:xfrm>
            <a:prstGeom prst="line">
              <a:avLst/>
            </a:prstGeom>
            <a:noFill/>
            <a:ln w="2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2" name="Line 35"/>
            <p:cNvSpPr>
              <a:spLocks noChangeShapeType="1"/>
            </p:cNvSpPr>
            <p:nvPr/>
          </p:nvSpPr>
          <p:spPr bwMode="auto">
            <a:xfrm flipH="1">
              <a:off x="3969" y="1533"/>
              <a:ext cx="22" cy="1"/>
            </a:xfrm>
            <a:prstGeom prst="line">
              <a:avLst/>
            </a:prstGeom>
            <a:noFill/>
            <a:ln w="2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3" name="Line 36"/>
            <p:cNvSpPr>
              <a:spLocks noChangeShapeType="1"/>
            </p:cNvSpPr>
            <p:nvPr/>
          </p:nvSpPr>
          <p:spPr bwMode="auto">
            <a:xfrm>
              <a:off x="3278" y="1075"/>
              <a:ext cx="1" cy="479"/>
            </a:xfrm>
            <a:prstGeom prst="line">
              <a:avLst/>
            </a:prstGeom>
            <a:noFill/>
            <a:ln w="2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4" name="Line 37"/>
            <p:cNvSpPr>
              <a:spLocks noChangeShapeType="1"/>
            </p:cNvSpPr>
            <p:nvPr/>
          </p:nvSpPr>
          <p:spPr bwMode="auto">
            <a:xfrm flipV="1">
              <a:off x="4182" y="1107"/>
              <a:ext cx="766" cy="447"/>
            </a:xfrm>
            <a:prstGeom prst="line">
              <a:avLst/>
            </a:prstGeom>
            <a:noFill/>
            <a:ln w="2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5" name="Line 38"/>
            <p:cNvSpPr>
              <a:spLocks noChangeShapeType="1"/>
            </p:cNvSpPr>
            <p:nvPr/>
          </p:nvSpPr>
          <p:spPr bwMode="auto">
            <a:xfrm>
              <a:off x="3459" y="1075"/>
              <a:ext cx="1" cy="479"/>
            </a:xfrm>
            <a:prstGeom prst="line">
              <a:avLst/>
            </a:prstGeom>
            <a:noFill/>
            <a:ln w="2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6" name="Line 39"/>
            <p:cNvSpPr>
              <a:spLocks noChangeShapeType="1"/>
            </p:cNvSpPr>
            <p:nvPr/>
          </p:nvSpPr>
          <p:spPr bwMode="auto">
            <a:xfrm flipH="1">
              <a:off x="3916" y="1054"/>
              <a:ext cx="53" cy="21"/>
            </a:xfrm>
            <a:prstGeom prst="line">
              <a:avLst/>
            </a:prstGeom>
            <a:noFill/>
            <a:ln w="2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7" name="Line 40"/>
            <p:cNvSpPr>
              <a:spLocks noChangeShapeType="1"/>
            </p:cNvSpPr>
            <p:nvPr/>
          </p:nvSpPr>
          <p:spPr bwMode="auto">
            <a:xfrm flipH="1">
              <a:off x="3991" y="1554"/>
              <a:ext cx="191" cy="1"/>
            </a:xfrm>
            <a:prstGeom prst="line">
              <a:avLst/>
            </a:prstGeom>
            <a:noFill/>
            <a:ln w="2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8" name="Line 41"/>
            <p:cNvSpPr>
              <a:spLocks noChangeShapeType="1"/>
            </p:cNvSpPr>
            <p:nvPr/>
          </p:nvSpPr>
          <p:spPr bwMode="auto">
            <a:xfrm flipH="1">
              <a:off x="3991" y="1075"/>
              <a:ext cx="191" cy="1"/>
            </a:xfrm>
            <a:prstGeom prst="line">
              <a:avLst/>
            </a:prstGeom>
            <a:noFill/>
            <a:ln w="2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9" name="Line 42"/>
            <p:cNvSpPr>
              <a:spLocks noChangeShapeType="1"/>
            </p:cNvSpPr>
            <p:nvPr/>
          </p:nvSpPr>
          <p:spPr bwMode="auto">
            <a:xfrm flipH="1">
              <a:off x="3544" y="1075"/>
              <a:ext cx="372" cy="1"/>
            </a:xfrm>
            <a:prstGeom prst="line">
              <a:avLst/>
            </a:prstGeom>
            <a:noFill/>
            <a:ln w="2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0" name="Line 43"/>
            <p:cNvSpPr>
              <a:spLocks noChangeShapeType="1"/>
            </p:cNvSpPr>
            <p:nvPr/>
          </p:nvSpPr>
          <p:spPr bwMode="auto">
            <a:xfrm flipH="1">
              <a:off x="3459" y="1533"/>
              <a:ext cx="64" cy="21"/>
            </a:xfrm>
            <a:prstGeom prst="line">
              <a:avLst/>
            </a:prstGeom>
            <a:noFill/>
            <a:ln w="2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1" name="Line 44"/>
            <p:cNvSpPr>
              <a:spLocks noChangeShapeType="1"/>
            </p:cNvSpPr>
            <p:nvPr/>
          </p:nvSpPr>
          <p:spPr bwMode="auto">
            <a:xfrm flipH="1">
              <a:off x="3523" y="1533"/>
              <a:ext cx="21" cy="1"/>
            </a:xfrm>
            <a:prstGeom prst="line">
              <a:avLst/>
            </a:prstGeom>
            <a:noFill/>
            <a:ln w="2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2" name="Line 45"/>
            <p:cNvSpPr>
              <a:spLocks noChangeShapeType="1"/>
            </p:cNvSpPr>
            <p:nvPr/>
          </p:nvSpPr>
          <p:spPr bwMode="auto">
            <a:xfrm flipH="1">
              <a:off x="3459" y="1054"/>
              <a:ext cx="64" cy="21"/>
            </a:xfrm>
            <a:prstGeom prst="line">
              <a:avLst/>
            </a:prstGeom>
            <a:noFill/>
            <a:ln w="2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3" name="Line 46"/>
            <p:cNvSpPr>
              <a:spLocks noChangeShapeType="1"/>
            </p:cNvSpPr>
            <p:nvPr/>
          </p:nvSpPr>
          <p:spPr bwMode="auto">
            <a:xfrm flipH="1">
              <a:off x="3523" y="1054"/>
              <a:ext cx="21" cy="1"/>
            </a:xfrm>
            <a:prstGeom prst="line">
              <a:avLst/>
            </a:prstGeom>
            <a:noFill/>
            <a:ln w="2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4" name="Line 47"/>
            <p:cNvSpPr>
              <a:spLocks noChangeShapeType="1"/>
            </p:cNvSpPr>
            <p:nvPr/>
          </p:nvSpPr>
          <p:spPr bwMode="auto">
            <a:xfrm>
              <a:off x="3544" y="1054"/>
              <a:ext cx="1" cy="500"/>
            </a:xfrm>
            <a:prstGeom prst="line">
              <a:avLst/>
            </a:prstGeom>
            <a:noFill/>
            <a:ln w="2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5" name="Line 48"/>
            <p:cNvSpPr>
              <a:spLocks noChangeShapeType="1"/>
            </p:cNvSpPr>
            <p:nvPr/>
          </p:nvSpPr>
          <p:spPr bwMode="auto">
            <a:xfrm flipH="1">
              <a:off x="3969" y="1054"/>
              <a:ext cx="22" cy="1"/>
            </a:xfrm>
            <a:prstGeom prst="line">
              <a:avLst/>
            </a:prstGeom>
            <a:noFill/>
            <a:ln w="2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6" name="Line 49"/>
            <p:cNvSpPr>
              <a:spLocks noChangeShapeType="1"/>
            </p:cNvSpPr>
            <p:nvPr/>
          </p:nvSpPr>
          <p:spPr bwMode="auto">
            <a:xfrm>
              <a:off x="3991" y="1054"/>
              <a:ext cx="1" cy="500"/>
            </a:xfrm>
            <a:prstGeom prst="line">
              <a:avLst/>
            </a:prstGeom>
            <a:noFill/>
            <a:ln w="2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7" name="Line 50"/>
            <p:cNvSpPr>
              <a:spLocks noChangeShapeType="1"/>
            </p:cNvSpPr>
            <p:nvPr/>
          </p:nvSpPr>
          <p:spPr bwMode="auto">
            <a:xfrm flipH="1">
              <a:off x="3544" y="1554"/>
              <a:ext cx="372" cy="1"/>
            </a:xfrm>
            <a:prstGeom prst="line">
              <a:avLst/>
            </a:prstGeom>
            <a:noFill/>
            <a:ln w="2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8" name="Rectangle 51"/>
            <p:cNvSpPr>
              <a:spLocks noChangeArrowheads="1"/>
            </p:cNvSpPr>
            <p:nvPr/>
          </p:nvSpPr>
          <p:spPr bwMode="auto">
            <a:xfrm rot="-1800000">
              <a:off x="4517" y="1386"/>
              <a:ext cx="52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>
                  <a:solidFill>
                    <a:srgbClr val="000000"/>
                  </a:solidFill>
                  <a:latin typeface="Futura Lt BT" pitchFamily="34" charset="0"/>
                  <a:cs typeface="Arial" charset="0"/>
                </a:rPr>
                <a:t>600 mm</a:t>
              </a:r>
              <a:endParaRPr lang="ru-RU">
                <a:cs typeface="Arial" charset="0"/>
              </a:endParaRPr>
            </a:p>
          </p:txBody>
        </p:sp>
        <p:sp>
          <p:nvSpPr>
            <p:cNvPr id="38959" name="Rectangle 52"/>
            <p:cNvSpPr>
              <a:spLocks noChangeArrowheads="1"/>
            </p:cNvSpPr>
            <p:nvPr/>
          </p:nvSpPr>
          <p:spPr bwMode="auto">
            <a:xfrm>
              <a:off x="2610" y="1869"/>
              <a:ext cx="2610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1600">
                  <a:solidFill>
                    <a:srgbClr val="000000"/>
                  </a:solidFill>
                  <a:cs typeface="Arial" charset="0"/>
                </a:rPr>
                <a:t>200 / 240 / 250 / 300 / 365 / 375 / 400 </a:t>
              </a:r>
              <a:r>
                <a:rPr lang="ru-RU" sz="1600">
                  <a:solidFill>
                    <a:srgbClr val="000000"/>
                  </a:solidFill>
                  <a:latin typeface="Futura Lt BT" pitchFamily="34" charset="0"/>
                  <a:cs typeface="Arial" charset="0"/>
                </a:rPr>
                <a:t>mm</a:t>
              </a:r>
              <a:endParaRPr lang="ru-RU">
                <a:cs typeface="Arial" charset="0"/>
              </a:endParaRPr>
            </a:p>
          </p:txBody>
        </p:sp>
        <p:sp>
          <p:nvSpPr>
            <p:cNvPr id="38960" name="Rectangle 53"/>
            <p:cNvSpPr>
              <a:spLocks noChangeArrowheads="1"/>
            </p:cNvSpPr>
            <p:nvPr/>
          </p:nvSpPr>
          <p:spPr bwMode="auto">
            <a:xfrm>
              <a:off x="3491" y="1800"/>
              <a:ext cx="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38961" name="Rectangle 54"/>
            <p:cNvSpPr>
              <a:spLocks noChangeArrowheads="1"/>
            </p:cNvSpPr>
            <p:nvPr/>
          </p:nvSpPr>
          <p:spPr bwMode="auto">
            <a:xfrm rot="-5400000">
              <a:off x="2484" y="1203"/>
              <a:ext cx="79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>
                  <a:solidFill>
                    <a:srgbClr val="000000"/>
                  </a:solidFill>
                  <a:latin typeface="Futura Lt BT" pitchFamily="34" charset="0"/>
                  <a:cs typeface="Arial" charset="0"/>
                </a:rPr>
                <a:t>200 / 250 mm</a:t>
              </a:r>
              <a:endParaRPr lang="ru-RU">
                <a:cs typeface="Arial" charset="0"/>
              </a:endParaRPr>
            </a:p>
          </p:txBody>
        </p:sp>
        <p:sp>
          <p:nvSpPr>
            <p:cNvPr id="38962" name="Rectangle 53"/>
            <p:cNvSpPr>
              <a:spLocks noChangeArrowheads="1"/>
            </p:cNvSpPr>
            <p:nvPr/>
          </p:nvSpPr>
          <p:spPr bwMode="auto">
            <a:xfrm>
              <a:off x="3491" y="1950"/>
              <a:ext cx="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38963" name="Rectangle 53"/>
            <p:cNvSpPr>
              <a:spLocks noChangeArrowheads="1"/>
            </p:cNvSpPr>
            <p:nvPr/>
          </p:nvSpPr>
          <p:spPr bwMode="auto">
            <a:xfrm>
              <a:off x="3491" y="2115"/>
              <a:ext cx="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>
                <a:cs typeface="Arial" charset="0"/>
              </a:endParaRPr>
            </a:p>
          </p:txBody>
        </p:sp>
      </p:grp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500063" y="4429125"/>
            <a:ext cx="8191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FF0000"/>
                </a:solidFill>
                <a:latin typeface="+mn-lt"/>
              </a:rPr>
              <a:t>Геометрия блока ±1 мм, кладка на клей с толщиной шва 2-3 мм</a:t>
            </a:r>
          </a:p>
          <a:p>
            <a:pPr marL="365125" indent="-255588"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000099"/>
                </a:solidFill>
                <a:latin typeface="+mn-lt"/>
                <a:cs typeface="Arial" charset="0"/>
              </a:rPr>
              <a:t>Марка средней плотности </a:t>
            </a:r>
            <a:r>
              <a:rPr lang="en-US" sz="1400" b="1" dirty="0">
                <a:solidFill>
                  <a:srgbClr val="000099"/>
                </a:solidFill>
                <a:latin typeface="+mn-lt"/>
                <a:cs typeface="Arial" charset="0"/>
              </a:rPr>
              <a:t>D</a:t>
            </a:r>
            <a:r>
              <a:rPr lang="et-EE" sz="1400" b="1" dirty="0">
                <a:solidFill>
                  <a:srgbClr val="000099"/>
                </a:solidFill>
                <a:latin typeface="+mn-lt"/>
                <a:cs typeface="Arial" charset="0"/>
              </a:rPr>
              <a:t> </a:t>
            </a:r>
            <a:r>
              <a:rPr lang="en-US" sz="1400" b="1" dirty="0">
                <a:solidFill>
                  <a:srgbClr val="000099"/>
                </a:solidFill>
                <a:latin typeface="+mn-lt"/>
                <a:cs typeface="Arial" charset="0"/>
              </a:rPr>
              <a:t>300</a:t>
            </a:r>
            <a:r>
              <a:rPr lang="et-EE" sz="1400" b="1" dirty="0">
                <a:solidFill>
                  <a:srgbClr val="000099"/>
                </a:solidFill>
                <a:latin typeface="+mn-lt"/>
                <a:cs typeface="Arial" charset="0"/>
              </a:rPr>
              <a:t> </a:t>
            </a:r>
            <a:r>
              <a:rPr lang="ru-RU" sz="1400" b="1" dirty="0">
                <a:solidFill>
                  <a:srgbClr val="000099"/>
                </a:solidFill>
                <a:latin typeface="+mn-lt"/>
                <a:cs typeface="Arial" charset="0"/>
              </a:rPr>
              <a:t>– 500 </a:t>
            </a:r>
            <a:r>
              <a:rPr lang="ru-RU" sz="1400" dirty="0">
                <a:solidFill>
                  <a:srgbClr val="000099"/>
                </a:solidFill>
                <a:latin typeface="+mn-lt"/>
                <a:cs typeface="Arial" charset="0"/>
              </a:rPr>
              <a:t>кг</a:t>
            </a:r>
            <a:r>
              <a:rPr lang="et-EE" sz="1400" dirty="0">
                <a:solidFill>
                  <a:srgbClr val="000099"/>
                </a:solidFill>
                <a:latin typeface="+mn-lt"/>
                <a:cs typeface="Arial" charset="0"/>
              </a:rPr>
              <a:t>/</a:t>
            </a:r>
            <a:r>
              <a:rPr lang="ru-RU" sz="1400" dirty="0">
                <a:solidFill>
                  <a:srgbClr val="000099"/>
                </a:solidFill>
                <a:latin typeface="+mn-lt"/>
                <a:cs typeface="Arial" charset="0"/>
              </a:rPr>
              <a:t>м³ </a:t>
            </a:r>
          </a:p>
          <a:p>
            <a:pPr marL="365125" indent="-255588"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000099"/>
                </a:solidFill>
                <a:latin typeface="+mn-lt"/>
              </a:rPr>
              <a:t>Класс прочности на сжатие </a:t>
            </a:r>
            <a:r>
              <a:rPr lang="ru-RU" sz="1400" b="1" dirty="0">
                <a:solidFill>
                  <a:srgbClr val="000099"/>
                </a:solidFill>
                <a:latin typeface="+mn-lt"/>
              </a:rPr>
              <a:t>В </a:t>
            </a:r>
            <a:r>
              <a:rPr lang="en-US" sz="1400" b="1" dirty="0">
                <a:solidFill>
                  <a:srgbClr val="000099"/>
                </a:solidFill>
                <a:latin typeface="+mn-lt"/>
              </a:rPr>
              <a:t>2</a:t>
            </a:r>
            <a:r>
              <a:rPr lang="ru-RU" sz="1400" b="1" dirty="0">
                <a:solidFill>
                  <a:srgbClr val="000099"/>
                </a:solidFill>
                <a:latin typeface="+mn-lt"/>
              </a:rPr>
              <a:t>,0 </a:t>
            </a:r>
            <a:r>
              <a:rPr lang="ru-RU" sz="1400" dirty="0">
                <a:solidFill>
                  <a:srgbClr val="000099"/>
                </a:solidFill>
                <a:latin typeface="+mn-lt"/>
              </a:rPr>
              <a:t>– </a:t>
            </a:r>
            <a:r>
              <a:rPr lang="ru-RU" sz="1400" b="1" dirty="0">
                <a:solidFill>
                  <a:srgbClr val="000099"/>
                </a:solidFill>
                <a:latin typeface="+mn-lt"/>
                <a:cs typeface="Arial" charset="0"/>
              </a:rPr>
              <a:t>В </a:t>
            </a:r>
            <a:r>
              <a:rPr lang="en-US" sz="1400" b="1" dirty="0">
                <a:solidFill>
                  <a:srgbClr val="000099"/>
                </a:solidFill>
                <a:latin typeface="+mn-lt"/>
                <a:cs typeface="Arial" charset="0"/>
              </a:rPr>
              <a:t>2</a:t>
            </a:r>
            <a:r>
              <a:rPr lang="ru-RU" sz="1400" b="1" dirty="0">
                <a:solidFill>
                  <a:srgbClr val="000099"/>
                </a:solidFill>
                <a:latin typeface="+mn-lt"/>
                <a:cs typeface="Arial" charset="0"/>
              </a:rPr>
              <a:t>,5 </a:t>
            </a:r>
            <a:endParaRPr lang="en-US" sz="1400" dirty="0">
              <a:solidFill>
                <a:srgbClr val="000099"/>
              </a:solidFill>
              <a:latin typeface="+mn-lt"/>
            </a:endParaRPr>
          </a:p>
          <a:p>
            <a:pPr marL="365125" indent="-255588"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000099"/>
                </a:solidFill>
                <a:latin typeface="+mn-lt"/>
              </a:rPr>
              <a:t>Теплопроводность </a:t>
            </a:r>
            <a:r>
              <a:rPr lang="ru-RU" sz="1400" dirty="0">
                <a:solidFill>
                  <a:srgbClr val="000099"/>
                </a:solidFill>
                <a:latin typeface="+mj-lt"/>
              </a:rPr>
              <a:t>λ</a:t>
            </a:r>
            <a:r>
              <a:rPr lang="ru-RU" sz="1400" baseline="-25000" dirty="0">
                <a:solidFill>
                  <a:srgbClr val="000099"/>
                </a:solidFill>
                <a:latin typeface="+mj-lt"/>
              </a:rPr>
              <a:t>10,</a:t>
            </a:r>
            <a:r>
              <a:rPr lang="et-EE" sz="1400" baseline="-25000" dirty="0">
                <a:solidFill>
                  <a:srgbClr val="000099"/>
                </a:solidFill>
                <a:latin typeface="+mj-lt"/>
              </a:rPr>
              <a:t>dr</a:t>
            </a:r>
            <a:r>
              <a:rPr lang="et-EE" sz="1400" baseline="-25000" dirty="0">
                <a:solidFill>
                  <a:srgbClr val="000099"/>
                </a:solidFill>
                <a:latin typeface="+mn-lt"/>
              </a:rPr>
              <a:t>y</a:t>
            </a:r>
            <a:r>
              <a:rPr lang="et-EE" sz="1400" dirty="0">
                <a:solidFill>
                  <a:srgbClr val="000099"/>
                </a:solidFill>
                <a:latin typeface="+mn-lt"/>
              </a:rPr>
              <a:t> </a:t>
            </a:r>
            <a:r>
              <a:rPr lang="ru-RU" sz="1400" dirty="0">
                <a:solidFill>
                  <a:srgbClr val="000099"/>
                </a:solidFill>
                <a:latin typeface="+mn-lt"/>
              </a:rPr>
              <a:t> 0,08-0,12 Вт/мК</a:t>
            </a:r>
            <a:r>
              <a:rPr lang="et-EE" sz="1400" dirty="0">
                <a:solidFill>
                  <a:srgbClr val="000099"/>
                </a:solidFill>
                <a:latin typeface="+mn-lt"/>
              </a:rPr>
              <a:t>                                                                                                               </a:t>
            </a:r>
          </a:p>
          <a:p>
            <a:pPr marL="365125" indent="-255588"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000099"/>
                </a:solidFill>
                <a:latin typeface="+mn-lt"/>
              </a:rPr>
              <a:t>Усадка при высыхании не более 0,3 мм/м</a:t>
            </a:r>
          </a:p>
          <a:p>
            <a:pPr marL="365125" indent="-255588"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000099"/>
                </a:solidFill>
                <a:latin typeface="+mn-lt"/>
              </a:rPr>
              <a:t>Сорбционная влажность (при относительной влажности 75%) 4-6%</a:t>
            </a:r>
          </a:p>
          <a:p>
            <a:pPr marL="365125" indent="-255588"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000099"/>
                </a:solidFill>
                <a:latin typeface="+mn-lt"/>
              </a:rPr>
              <a:t>Морозостойкость не менее </a:t>
            </a:r>
            <a:r>
              <a:rPr lang="en-US" sz="1400" b="1" dirty="0">
                <a:solidFill>
                  <a:srgbClr val="000099"/>
                </a:solidFill>
                <a:latin typeface="+mn-lt"/>
              </a:rPr>
              <a:t>25</a:t>
            </a:r>
            <a:r>
              <a:rPr lang="ru-RU" sz="1400" b="1" dirty="0">
                <a:solidFill>
                  <a:srgbClr val="000099"/>
                </a:solidFill>
                <a:latin typeface="+mn-lt"/>
              </a:rPr>
              <a:t> </a:t>
            </a:r>
            <a:r>
              <a:rPr lang="ru-RU" sz="1400" dirty="0">
                <a:solidFill>
                  <a:srgbClr val="000099"/>
                </a:solidFill>
                <a:latin typeface="+mn-lt"/>
              </a:rPr>
              <a:t>циклов</a:t>
            </a:r>
            <a:endParaRPr lang="et-EE" sz="1400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38965" name="Picture 5" descr="Classic2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214438"/>
            <a:ext cx="28813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2"/>
          <p:cNvSpPr>
            <a:spLocks noGrp="1"/>
          </p:cNvSpPr>
          <p:nvPr>
            <p:ph idx="4294967295"/>
          </p:nvPr>
        </p:nvSpPr>
        <p:spPr>
          <a:xfrm>
            <a:off x="323850" y="1052513"/>
            <a:ext cx="8229600" cy="2808287"/>
          </a:xfrm>
        </p:spPr>
        <p:txBody>
          <a:bodyPr/>
          <a:lstStyle/>
          <a:p>
            <a:pPr marL="365125" indent="-255588"/>
            <a:r>
              <a:rPr lang="ru-RU" sz="1800" b="1" smtClean="0">
                <a:solidFill>
                  <a:srgbClr val="00B050"/>
                </a:solidFill>
              </a:rPr>
              <a:t>Паропроницаемость </a:t>
            </a:r>
            <a:r>
              <a:rPr lang="ru-RU" sz="1800" smtClean="0">
                <a:solidFill>
                  <a:srgbClr val="00B050"/>
                </a:solidFill>
              </a:rPr>
              <a:t>газобетона плотностью 400 кг/куб.м </a:t>
            </a:r>
            <a:r>
              <a:rPr lang="en-US" sz="1800" smtClean="0">
                <a:solidFill>
                  <a:srgbClr val="00B050"/>
                </a:solidFill>
              </a:rPr>
              <a:t>(</a:t>
            </a:r>
            <a:r>
              <a:rPr lang="el-GR" sz="1800" smtClean="0">
                <a:solidFill>
                  <a:srgbClr val="00B050"/>
                </a:solidFill>
              </a:rPr>
              <a:t>μ</a:t>
            </a:r>
            <a:r>
              <a:rPr lang="ru-RU" sz="1800" smtClean="0">
                <a:solidFill>
                  <a:srgbClr val="00B050"/>
                </a:solidFill>
              </a:rPr>
              <a:t> </a:t>
            </a:r>
            <a:r>
              <a:rPr lang="en-US" sz="1800" smtClean="0">
                <a:solidFill>
                  <a:srgbClr val="00B050"/>
                </a:solidFill>
              </a:rPr>
              <a:t>=</a:t>
            </a:r>
            <a:r>
              <a:rPr lang="ru-RU" sz="1800" smtClean="0">
                <a:solidFill>
                  <a:srgbClr val="00B050"/>
                </a:solidFill>
              </a:rPr>
              <a:t> </a:t>
            </a:r>
            <a:r>
              <a:rPr lang="en-US" sz="1800" smtClean="0">
                <a:solidFill>
                  <a:srgbClr val="00B050"/>
                </a:solidFill>
              </a:rPr>
              <a:t>0</a:t>
            </a:r>
            <a:r>
              <a:rPr lang="ru-RU" sz="1800" smtClean="0">
                <a:solidFill>
                  <a:srgbClr val="00B050"/>
                </a:solidFill>
              </a:rPr>
              <a:t>,</a:t>
            </a:r>
            <a:r>
              <a:rPr lang="en-US" sz="1800" smtClean="0">
                <a:solidFill>
                  <a:srgbClr val="00B050"/>
                </a:solidFill>
              </a:rPr>
              <a:t>23</a:t>
            </a:r>
            <a:r>
              <a:rPr lang="et-EE" sz="200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ru-RU" sz="1800" smtClean="0">
                <a:solidFill>
                  <a:srgbClr val="00B050"/>
                </a:solidFill>
              </a:rPr>
              <a:t>мг/(м·час·Па) </a:t>
            </a:r>
            <a:r>
              <a:rPr lang="ru-RU" sz="1800" b="1" smtClean="0">
                <a:solidFill>
                  <a:srgbClr val="00B050"/>
                </a:solidFill>
              </a:rPr>
              <a:t>в 2 раза больше </a:t>
            </a:r>
            <a:r>
              <a:rPr lang="ru-RU" sz="1800" smtClean="0">
                <a:solidFill>
                  <a:srgbClr val="00B050"/>
                </a:solidFill>
              </a:rPr>
              <a:t>паропроницаемости </a:t>
            </a:r>
            <a:r>
              <a:rPr lang="ru-RU" sz="1800" b="1" smtClean="0">
                <a:solidFill>
                  <a:srgbClr val="00B050"/>
                </a:solidFill>
              </a:rPr>
              <a:t>кирпича </a:t>
            </a:r>
            <a:r>
              <a:rPr lang="ru-RU" sz="1800" smtClean="0">
                <a:solidFill>
                  <a:srgbClr val="00B050"/>
                </a:solidFill>
              </a:rPr>
              <a:t>и </a:t>
            </a:r>
            <a:r>
              <a:rPr lang="ru-RU" sz="1800" b="1" smtClean="0">
                <a:solidFill>
                  <a:srgbClr val="00B050"/>
                </a:solidFill>
              </a:rPr>
              <a:t>в 5 раз больше</a:t>
            </a:r>
            <a:r>
              <a:rPr lang="ru-RU" sz="1800" smtClean="0">
                <a:solidFill>
                  <a:srgbClr val="00B050"/>
                </a:solidFill>
              </a:rPr>
              <a:t> паропроницаемости </a:t>
            </a:r>
            <a:r>
              <a:rPr lang="ru-RU" sz="1800" b="1" smtClean="0">
                <a:solidFill>
                  <a:srgbClr val="00B050"/>
                </a:solidFill>
              </a:rPr>
              <a:t>пенополистирола</a:t>
            </a:r>
            <a:r>
              <a:rPr lang="ru-RU" sz="1800" smtClean="0">
                <a:solidFill>
                  <a:srgbClr val="00B050"/>
                </a:solidFill>
              </a:rPr>
              <a:t>, что позволяет </a:t>
            </a:r>
            <a:r>
              <a:rPr lang="ru-RU" sz="1800" b="1" smtClean="0">
                <a:solidFill>
                  <a:srgbClr val="00B050"/>
                </a:solidFill>
              </a:rPr>
              <a:t>избежать</a:t>
            </a:r>
            <a:r>
              <a:rPr lang="ru-RU" sz="1800" smtClean="0">
                <a:solidFill>
                  <a:srgbClr val="00B050"/>
                </a:solidFill>
              </a:rPr>
              <a:t> эффекта </a:t>
            </a:r>
            <a:r>
              <a:rPr lang="ru-RU" sz="1800" b="1" smtClean="0">
                <a:solidFill>
                  <a:srgbClr val="00B050"/>
                </a:solidFill>
              </a:rPr>
              <a:t>«термоса» </a:t>
            </a:r>
            <a:r>
              <a:rPr lang="ru-RU" sz="1800" smtClean="0">
                <a:solidFill>
                  <a:srgbClr val="00B050"/>
                </a:solidFill>
              </a:rPr>
              <a:t>внутри помещения</a:t>
            </a:r>
          </a:p>
          <a:p>
            <a:pPr marL="365125" indent="-255588"/>
            <a:r>
              <a:rPr lang="ru-RU" sz="1800" smtClean="0">
                <a:solidFill>
                  <a:srgbClr val="00B050"/>
                </a:solidFill>
              </a:rPr>
              <a:t>Высокая </a:t>
            </a:r>
            <a:r>
              <a:rPr lang="ru-RU" sz="1800" b="1" smtClean="0">
                <a:solidFill>
                  <a:srgbClr val="00B050"/>
                </a:solidFill>
              </a:rPr>
              <a:t>паропроницаемость </a:t>
            </a:r>
            <a:r>
              <a:rPr lang="ru-RU" sz="1800" smtClean="0">
                <a:solidFill>
                  <a:srgbClr val="00B050"/>
                </a:solidFill>
              </a:rPr>
              <a:t>стены из </a:t>
            </a:r>
            <a:r>
              <a:rPr lang="ru-RU" sz="1800" b="1" smtClean="0">
                <a:solidFill>
                  <a:srgbClr val="00B050"/>
                </a:solidFill>
              </a:rPr>
              <a:t>газобетона </a:t>
            </a:r>
            <a:r>
              <a:rPr lang="ru-RU" sz="1800" smtClean="0">
                <a:solidFill>
                  <a:srgbClr val="00B050"/>
                </a:solidFill>
              </a:rPr>
              <a:t>способствует быстрому </a:t>
            </a:r>
            <a:r>
              <a:rPr lang="ru-RU" sz="1800" b="1" smtClean="0">
                <a:solidFill>
                  <a:srgbClr val="00B050"/>
                </a:solidFill>
              </a:rPr>
              <a:t>удалению</a:t>
            </a:r>
            <a:r>
              <a:rPr lang="ru-RU" sz="1800" smtClean="0">
                <a:solidFill>
                  <a:srgbClr val="00B050"/>
                </a:solidFill>
              </a:rPr>
              <a:t> поступающей из вне </a:t>
            </a:r>
            <a:r>
              <a:rPr lang="ru-RU" sz="1800" b="1" smtClean="0">
                <a:solidFill>
                  <a:srgbClr val="00B050"/>
                </a:solidFill>
              </a:rPr>
              <a:t>влаги</a:t>
            </a:r>
          </a:p>
          <a:p>
            <a:pPr marL="365125" indent="-255588"/>
            <a:r>
              <a:rPr lang="ru-RU" sz="1800" b="1" smtClean="0">
                <a:solidFill>
                  <a:srgbClr val="00B050"/>
                </a:solidFill>
              </a:rPr>
              <a:t>Однослойные стены </a:t>
            </a:r>
            <a:r>
              <a:rPr lang="ru-RU" sz="1800" smtClean="0">
                <a:solidFill>
                  <a:srgbClr val="00B050"/>
                </a:solidFill>
              </a:rPr>
              <a:t>из ячеистого бетона</a:t>
            </a:r>
            <a:r>
              <a:rPr lang="et-EE" sz="1800" smtClean="0">
                <a:solidFill>
                  <a:srgbClr val="00B050"/>
                </a:solidFill>
              </a:rPr>
              <a:t> , </a:t>
            </a:r>
            <a:r>
              <a:rPr lang="ru-RU" sz="1800" smtClean="0">
                <a:solidFill>
                  <a:srgbClr val="00B050"/>
                </a:solidFill>
              </a:rPr>
              <a:t>аналогично </a:t>
            </a:r>
            <a:r>
              <a:rPr lang="ru-RU" sz="1800" b="1" smtClean="0">
                <a:solidFill>
                  <a:srgbClr val="00B050"/>
                </a:solidFill>
              </a:rPr>
              <a:t>деревянным</a:t>
            </a:r>
            <a:r>
              <a:rPr lang="ru-RU" sz="1800" smtClean="0">
                <a:solidFill>
                  <a:srgbClr val="00B050"/>
                </a:solidFill>
              </a:rPr>
              <a:t>, обеспечивают диффузионное </a:t>
            </a:r>
            <a:r>
              <a:rPr lang="ru-RU" sz="1800" b="1" smtClean="0">
                <a:solidFill>
                  <a:srgbClr val="00B050"/>
                </a:solidFill>
              </a:rPr>
              <a:t>движение </a:t>
            </a:r>
            <a:r>
              <a:rPr lang="ru-RU" sz="1800" smtClean="0">
                <a:solidFill>
                  <a:srgbClr val="00B050"/>
                </a:solidFill>
              </a:rPr>
              <a:t>воздуха</a:t>
            </a:r>
            <a:r>
              <a:rPr lang="et-EE" sz="1800" smtClean="0">
                <a:solidFill>
                  <a:srgbClr val="00B050"/>
                </a:solidFill>
              </a:rPr>
              <a:t> и </a:t>
            </a:r>
            <a:r>
              <a:rPr lang="ru-RU" sz="1800" b="1" smtClean="0">
                <a:solidFill>
                  <a:srgbClr val="00B050"/>
                </a:solidFill>
              </a:rPr>
              <a:t>водяного пара </a:t>
            </a:r>
            <a:r>
              <a:rPr lang="ru-RU" sz="1800" smtClean="0">
                <a:solidFill>
                  <a:srgbClr val="00B050"/>
                </a:solidFill>
              </a:rPr>
              <a:t>сквозь стену</a:t>
            </a:r>
            <a:r>
              <a:rPr lang="et-EE" sz="1800" smtClean="0">
                <a:solidFill>
                  <a:srgbClr val="00B050"/>
                </a:solidFill>
              </a:rPr>
              <a:t> и </a:t>
            </a:r>
            <a:r>
              <a:rPr lang="ru-RU" sz="1800" smtClean="0">
                <a:solidFill>
                  <a:srgbClr val="00B050"/>
                </a:solidFill>
              </a:rPr>
              <a:t>тем самым способствуют </a:t>
            </a:r>
            <a:r>
              <a:rPr lang="ru-RU" sz="1800" b="1" smtClean="0">
                <a:solidFill>
                  <a:srgbClr val="00B050"/>
                </a:solidFill>
              </a:rPr>
              <a:t>здоровому микроклимату</a:t>
            </a:r>
            <a:r>
              <a:rPr lang="ru-RU" sz="1800" smtClean="0">
                <a:solidFill>
                  <a:srgbClr val="00B050"/>
                </a:solidFill>
              </a:rPr>
              <a:t> помещений</a:t>
            </a:r>
            <a:endParaRPr lang="uk-UA" sz="1800" smtClean="0">
              <a:solidFill>
                <a:srgbClr val="00B050"/>
              </a:solidFill>
            </a:endParaRPr>
          </a:p>
        </p:txBody>
      </p:sp>
      <p:sp>
        <p:nvSpPr>
          <p:cNvPr id="3789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504825"/>
          </a:xfrm>
        </p:spPr>
        <p:txBody>
          <a:bodyPr/>
          <a:lstStyle/>
          <a:p>
            <a:r>
              <a:rPr lang="ru-RU" sz="2000" smtClean="0">
                <a:solidFill>
                  <a:schemeClr val="hlink"/>
                </a:solidFill>
                <a:latin typeface="Arial" charset="0"/>
                <a:cs typeface="Arial" charset="0"/>
              </a:rPr>
              <a:t>Микроклимат</a:t>
            </a:r>
            <a:r>
              <a:rPr lang="ru-RU" sz="200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ru-RU" sz="2000" smtClean="0">
                <a:solidFill>
                  <a:schemeClr val="hlink"/>
                </a:solidFill>
                <a:latin typeface="Arial" charset="0"/>
                <a:cs typeface="Arial" charset="0"/>
              </a:rPr>
              <a:t>помещений из газобетона</a:t>
            </a:r>
            <a:endParaRPr lang="uk-UA" sz="2000" smtClean="0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3779838" y="3933825"/>
            <a:ext cx="4451350" cy="2301875"/>
            <a:chOff x="1273" y="1265"/>
            <a:chExt cx="4003" cy="2527"/>
          </a:xfrm>
        </p:grpSpPr>
        <p:sp>
          <p:nvSpPr>
            <p:cNvPr id="37893" name="Rectangle 49"/>
            <p:cNvSpPr>
              <a:spLocks noChangeArrowheads="1"/>
            </p:cNvSpPr>
            <p:nvPr/>
          </p:nvSpPr>
          <p:spPr bwMode="auto">
            <a:xfrm>
              <a:off x="3256" y="1265"/>
              <a:ext cx="2020" cy="1723"/>
            </a:xfrm>
            <a:prstGeom prst="rect">
              <a:avLst/>
            </a:prstGeom>
            <a:solidFill>
              <a:srgbClr val="FF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37894" name="Rectangle 47" descr="Piasek"/>
            <p:cNvSpPr>
              <a:spLocks noChangeArrowheads="1"/>
            </p:cNvSpPr>
            <p:nvPr/>
          </p:nvSpPr>
          <p:spPr bwMode="auto">
            <a:xfrm>
              <a:off x="1273" y="2988"/>
              <a:ext cx="4003" cy="804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37895" name="Rectangle 48"/>
            <p:cNvSpPr>
              <a:spLocks noChangeArrowheads="1"/>
            </p:cNvSpPr>
            <p:nvPr/>
          </p:nvSpPr>
          <p:spPr bwMode="auto">
            <a:xfrm>
              <a:off x="1273" y="1265"/>
              <a:ext cx="1981" cy="1723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37896" name="Freeform 50"/>
            <p:cNvSpPr>
              <a:spLocks/>
            </p:cNvSpPr>
            <p:nvPr/>
          </p:nvSpPr>
          <p:spPr bwMode="auto">
            <a:xfrm>
              <a:off x="1275" y="2885"/>
              <a:ext cx="983" cy="118"/>
            </a:xfrm>
            <a:custGeom>
              <a:avLst/>
              <a:gdLst>
                <a:gd name="T0" fmla="*/ 130 w 983"/>
                <a:gd name="T1" fmla="*/ 106 h 118"/>
                <a:gd name="T2" fmla="*/ 424 w 983"/>
                <a:gd name="T3" fmla="*/ 106 h 118"/>
                <a:gd name="T4" fmla="*/ 578 w 983"/>
                <a:gd name="T5" fmla="*/ 106 h 118"/>
                <a:gd name="T6" fmla="*/ 633 w 983"/>
                <a:gd name="T7" fmla="*/ 106 h 118"/>
                <a:gd name="T8" fmla="*/ 747 w 983"/>
                <a:gd name="T9" fmla="*/ 106 h 118"/>
                <a:gd name="T10" fmla="*/ 785 w 983"/>
                <a:gd name="T11" fmla="*/ 109 h 118"/>
                <a:gd name="T12" fmla="*/ 809 w 983"/>
                <a:gd name="T13" fmla="*/ 111 h 118"/>
                <a:gd name="T14" fmla="*/ 844 w 983"/>
                <a:gd name="T15" fmla="*/ 111 h 118"/>
                <a:gd name="T16" fmla="*/ 877 w 983"/>
                <a:gd name="T17" fmla="*/ 111 h 118"/>
                <a:gd name="T18" fmla="*/ 903 w 983"/>
                <a:gd name="T19" fmla="*/ 106 h 118"/>
                <a:gd name="T20" fmla="*/ 930 w 983"/>
                <a:gd name="T21" fmla="*/ 106 h 118"/>
                <a:gd name="T22" fmla="*/ 954 w 983"/>
                <a:gd name="T23" fmla="*/ 106 h 118"/>
                <a:gd name="T24" fmla="*/ 976 w 983"/>
                <a:gd name="T25" fmla="*/ 111 h 118"/>
                <a:gd name="T26" fmla="*/ 982 w 983"/>
                <a:gd name="T27" fmla="*/ 87 h 118"/>
                <a:gd name="T28" fmla="*/ 976 w 983"/>
                <a:gd name="T29" fmla="*/ 65 h 118"/>
                <a:gd name="T30" fmla="*/ 976 w 983"/>
                <a:gd name="T31" fmla="*/ 43 h 118"/>
                <a:gd name="T32" fmla="*/ 976 w 983"/>
                <a:gd name="T33" fmla="*/ 21 h 118"/>
                <a:gd name="T34" fmla="*/ 970 w 983"/>
                <a:gd name="T35" fmla="*/ 0 h 118"/>
                <a:gd name="T36" fmla="*/ 945 w 983"/>
                <a:gd name="T37" fmla="*/ 0 h 118"/>
                <a:gd name="T38" fmla="*/ 915 w 983"/>
                <a:gd name="T39" fmla="*/ 1 h 118"/>
                <a:gd name="T40" fmla="*/ 888 w 983"/>
                <a:gd name="T41" fmla="*/ 7 h 118"/>
                <a:gd name="T42" fmla="*/ 862 w 983"/>
                <a:gd name="T43" fmla="*/ 10 h 118"/>
                <a:gd name="T44" fmla="*/ 840 w 983"/>
                <a:gd name="T45" fmla="*/ 12 h 118"/>
                <a:gd name="T46" fmla="*/ 818 w 983"/>
                <a:gd name="T47" fmla="*/ 14 h 118"/>
                <a:gd name="T48" fmla="*/ 792 w 983"/>
                <a:gd name="T49" fmla="*/ 14 h 118"/>
                <a:gd name="T50" fmla="*/ 767 w 983"/>
                <a:gd name="T51" fmla="*/ 14 h 118"/>
                <a:gd name="T52" fmla="*/ 743 w 983"/>
                <a:gd name="T53" fmla="*/ 10 h 118"/>
                <a:gd name="T54" fmla="*/ 715 w 983"/>
                <a:gd name="T55" fmla="*/ 9 h 118"/>
                <a:gd name="T56" fmla="*/ 688 w 983"/>
                <a:gd name="T57" fmla="*/ 7 h 118"/>
                <a:gd name="T58" fmla="*/ 664 w 983"/>
                <a:gd name="T59" fmla="*/ 10 h 118"/>
                <a:gd name="T60" fmla="*/ 638 w 983"/>
                <a:gd name="T61" fmla="*/ 12 h 118"/>
                <a:gd name="T62" fmla="*/ 613 w 983"/>
                <a:gd name="T63" fmla="*/ 14 h 118"/>
                <a:gd name="T64" fmla="*/ 581 w 983"/>
                <a:gd name="T65" fmla="*/ 20 h 118"/>
                <a:gd name="T66" fmla="*/ 554 w 983"/>
                <a:gd name="T67" fmla="*/ 25 h 118"/>
                <a:gd name="T68" fmla="*/ 526 w 983"/>
                <a:gd name="T69" fmla="*/ 31 h 118"/>
                <a:gd name="T70" fmla="*/ 499 w 983"/>
                <a:gd name="T71" fmla="*/ 32 h 118"/>
                <a:gd name="T72" fmla="*/ 473 w 983"/>
                <a:gd name="T73" fmla="*/ 34 h 118"/>
                <a:gd name="T74" fmla="*/ 446 w 983"/>
                <a:gd name="T75" fmla="*/ 34 h 118"/>
                <a:gd name="T76" fmla="*/ 422 w 983"/>
                <a:gd name="T77" fmla="*/ 34 h 118"/>
                <a:gd name="T78" fmla="*/ 394 w 983"/>
                <a:gd name="T79" fmla="*/ 36 h 118"/>
                <a:gd name="T80" fmla="*/ 372 w 983"/>
                <a:gd name="T81" fmla="*/ 38 h 118"/>
                <a:gd name="T82" fmla="*/ 346 w 983"/>
                <a:gd name="T83" fmla="*/ 42 h 118"/>
                <a:gd name="T84" fmla="*/ 267 w 983"/>
                <a:gd name="T85" fmla="*/ 54 h 118"/>
                <a:gd name="T86" fmla="*/ 220 w 983"/>
                <a:gd name="T87" fmla="*/ 58 h 118"/>
                <a:gd name="T88" fmla="*/ 192 w 983"/>
                <a:gd name="T89" fmla="*/ 58 h 118"/>
                <a:gd name="T90" fmla="*/ 161 w 983"/>
                <a:gd name="T91" fmla="*/ 58 h 118"/>
                <a:gd name="T92" fmla="*/ 139 w 983"/>
                <a:gd name="T93" fmla="*/ 58 h 118"/>
                <a:gd name="T94" fmla="*/ 115 w 983"/>
                <a:gd name="T95" fmla="*/ 58 h 118"/>
                <a:gd name="T96" fmla="*/ 89 w 983"/>
                <a:gd name="T97" fmla="*/ 58 h 118"/>
                <a:gd name="T98" fmla="*/ 66 w 983"/>
                <a:gd name="T99" fmla="*/ 62 h 118"/>
                <a:gd name="T100" fmla="*/ 44 w 983"/>
                <a:gd name="T101" fmla="*/ 71 h 118"/>
                <a:gd name="T102" fmla="*/ 23 w 983"/>
                <a:gd name="T103" fmla="*/ 87 h 118"/>
                <a:gd name="T104" fmla="*/ 0 w 983"/>
                <a:gd name="T105" fmla="*/ 106 h 1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83"/>
                <a:gd name="T160" fmla="*/ 0 h 118"/>
                <a:gd name="T161" fmla="*/ 983 w 983"/>
                <a:gd name="T162" fmla="*/ 118 h 1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83" h="118">
                  <a:moveTo>
                    <a:pt x="0" y="106"/>
                  </a:moveTo>
                  <a:lnTo>
                    <a:pt x="31" y="106"/>
                  </a:lnTo>
                  <a:lnTo>
                    <a:pt x="71" y="106"/>
                  </a:lnTo>
                  <a:lnTo>
                    <a:pt x="130" y="106"/>
                  </a:lnTo>
                  <a:lnTo>
                    <a:pt x="207" y="106"/>
                  </a:lnTo>
                  <a:lnTo>
                    <a:pt x="291" y="106"/>
                  </a:lnTo>
                  <a:lnTo>
                    <a:pt x="361" y="106"/>
                  </a:lnTo>
                  <a:lnTo>
                    <a:pt x="424" y="106"/>
                  </a:lnTo>
                  <a:lnTo>
                    <a:pt x="471" y="106"/>
                  </a:lnTo>
                  <a:lnTo>
                    <a:pt x="515" y="106"/>
                  </a:lnTo>
                  <a:lnTo>
                    <a:pt x="552" y="106"/>
                  </a:lnTo>
                  <a:lnTo>
                    <a:pt x="578" y="106"/>
                  </a:lnTo>
                  <a:lnTo>
                    <a:pt x="603" y="106"/>
                  </a:lnTo>
                  <a:lnTo>
                    <a:pt x="614" y="106"/>
                  </a:lnTo>
                  <a:lnTo>
                    <a:pt x="624" y="106"/>
                  </a:lnTo>
                  <a:lnTo>
                    <a:pt x="633" y="106"/>
                  </a:lnTo>
                  <a:lnTo>
                    <a:pt x="658" y="106"/>
                  </a:lnTo>
                  <a:lnTo>
                    <a:pt x="691" y="106"/>
                  </a:lnTo>
                  <a:lnTo>
                    <a:pt x="721" y="106"/>
                  </a:lnTo>
                  <a:lnTo>
                    <a:pt x="747" y="106"/>
                  </a:lnTo>
                  <a:lnTo>
                    <a:pt x="758" y="117"/>
                  </a:lnTo>
                  <a:lnTo>
                    <a:pt x="769" y="117"/>
                  </a:lnTo>
                  <a:lnTo>
                    <a:pt x="778" y="117"/>
                  </a:lnTo>
                  <a:lnTo>
                    <a:pt x="785" y="109"/>
                  </a:lnTo>
                  <a:lnTo>
                    <a:pt x="792" y="117"/>
                  </a:lnTo>
                  <a:lnTo>
                    <a:pt x="798" y="111"/>
                  </a:lnTo>
                  <a:lnTo>
                    <a:pt x="803" y="111"/>
                  </a:lnTo>
                  <a:lnTo>
                    <a:pt x="809" y="111"/>
                  </a:lnTo>
                  <a:lnTo>
                    <a:pt x="816" y="111"/>
                  </a:lnTo>
                  <a:lnTo>
                    <a:pt x="824" y="111"/>
                  </a:lnTo>
                  <a:lnTo>
                    <a:pt x="833" y="111"/>
                  </a:lnTo>
                  <a:lnTo>
                    <a:pt x="844" y="111"/>
                  </a:lnTo>
                  <a:lnTo>
                    <a:pt x="851" y="111"/>
                  </a:lnTo>
                  <a:lnTo>
                    <a:pt x="859" y="104"/>
                  </a:lnTo>
                  <a:lnTo>
                    <a:pt x="866" y="111"/>
                  </a:lnTo>
                  <a:lnTo>
                    <a:pt x="877" y="111"/>
                  </a:lnTo>
                  <a:lnTo>
                    <a:pt x="882" y="106"/>
                  </a:lnTo>
                  <a:lnTo>
                    <a:pt x="892" y="106"/>
                  </a:lnTo>
                  <a:lnTo>
                    <a:pt x="897" y="106"/>
                  </a:lnTo>
                  <a:lnTo>
                    <a:pt x="903" y="106"/>
                  </a:lnTo>
                  <a:lnTo>
                    <a:pt x="908" y="106"/>
                  </a:lnTo>
                  <a:lnTo>
                    <a:pt x="915" y="106"/>
                  </a:lnTo>
                  <a:lnTo>
                    <a:pt x="921" y="106"/>
                  </a:lnTo>
                  <a:lnTo>
                    <a:pt x="930" y="106"/>
                  </a:lnTo>
                  <a:lnTo>
                    <a:pt x="936" y="100"/>
                  </a:lnTo>
                  <a:lnTo>
                    <a:pt x="943" y="100"/>
                  </a:lnTo>
                  <a:lnTo>
                    <a:pt x="948" y="106"/>
                  </a:lnTo>
                  <a:lnTo>
                    <a:pt x="954" y="106"/>
                  </a:lnTo>
                  <a:lnTo>
                    <a:pt x="959" y="106"/>
                  </a:lnTo>
                  <a:lnTo>
                    <a:pt x="965" y="106"/>
                  </a:lnTo>
                  <a:lnTo>
                    <a:pt x="970" y="111"/>
                  </a:lnTo>
                  <a:lnTo>
                    <a:pt x="976" y="111"/>
                  </a:lnTo>
                  <a:lnTo>
                    <a:pt x="982" y="106"/>
                  </a:lnTo>
                  <a:lnTo>
                    <a:pt x="982" y="98"/>
                  </a:lnTo>
                  <a:lnTo>
                    <a:pt x="982" y="93"/>
                  </a:lnTo>
                  <a:lnTo>
                    <a:pt x="982" y="87"/>
                  </a:lnTo>
                  <a:lnTo>
                    <a:pt x="982" y="82"/>
                  </a:lnTo>
                  <a:lnTo>
                    <a:pt x="976" y="76"/>
                  </a:lnTo>
                  <a:lnTo>
                    <a:pt x="976" y="71"/>
                  </a:lnTo>
                  <a:lnTo>
                    <a:pt x="976" y="65"/>
                  </a:lnTo>
                  <a:lnTo>
                    <a:pt x="976" y="60"/>
                  </a:lnTo>
                  <a:lnTo>
                    <a:pt x="976" y="54"/>
                  </a:lnTo>
                  <a:lnTo>
                    <a:pt x="976" y="49"/>
                  </a:lnTo>
                  <a:lnTo>
                    <a:pt x="976" y="43"/>
                  </a:lnTo>
                  <a:lnTo>
                    <a:pt x="976" y="38"/>
                  </a:lnTo>
                  <a:lnTo>
                    <a:pt x="976" y="32"/>
                  </a:lnTo>
                  <a:lnTo>
                    <a:pt x="976" y="27"/>
                  </a:lnTo>
                  <a:lnTo>
                    <a:pt x="976" y="21"/>
                  </a:lnTo>
                  <a:lnTo>
                    <a:pt x="976" y="16"/>
                  </a:lnTo>
                  <a:lnTo>
                    <a:pt x="976" y="10"/>
                  </a:lnTo>
                  <a:lnTo>
                    <a:pt x="976" y="5"/>
                  </a:lnTo>
                  <a:lnTo>
                    <a:pt x="970" y="0"/>
                  </a:lnTo>
                  <a:lnTo>
                    <a:pt x="961" y="0"/>
                  </a:lnTo>
                  <a:lnTo>
                    <a:pt x="956" y="0"/>
                  </a:lnTo>
                  <a:lnTo>
                    <a:pt x="950" y="0"/>
                  </a:lnTo>
                  <a:lnTo>
                    <a:pt x="945" y="0"/>
                  </a:lnTo>
                  <a:lnTo>
                    <a:pt x="937" y="0"/>
                  </a:lnTo>
                  <a:lnTo>
                    <a:pt x="932" y="0"/>
                  </a:lnTo>
                  <a:lnTo>
                    <a:pt x="925" y="0"/>
                  </a:lnTo>
                  <a:lnTo>
                    <a:pt x="915" y="1"/>
                  </a:lnTo>
                  <a:lnTo>
                    <a:pt x="910" y="1"/>
                  </a:lnTo>
                  <a:lnTo>
                    <a:pt x="904" y="3"/>
                  </a:lnTo>
                  <a:lnTo>
                    <a:pt x="899" y="3"/>
                  </a:lnTo>
                  <a:lnTo>
                    <a:pt x="888" y="7"/>
                  </a:lnTo>
                  <a:lnTo>
                    <a:pt x="882" y="7"/>
                  </a:lnTo>
                  <a:lnTo>
                    <a:pt x="877" y="7"/>
                  </a:lnTo>
                  <a:lnTo>
                    <a:pt x="870" y="9"/>
                  </a:lnTo>
                  <a:lnTo>
                    <a:pt x="862" y="10"/>
                  </a:lnTo>
                  <a:lnTo>
                    <a:pt x="857" y="10"/>
                  </a:lnTo>
                  <a:lnTo>
                    <a:pt x="851" y="10"/>
                  </a:lnTo>
                  <a:lnTo>
                    <a:pt x="846" y="12"/>
                  </a:lnTo>
                  <a:lnTo>
                    <a:pt x="840" y="12"/>
                  </a:lnTo>
                  <a:lnTo>
                    <a:pt x="835" y="14"/>
                  </a:lnTo>
                  <a:lnTo>
                    <a:pt x="829" y="14"/>
                  </a:lnTo>
                  <a:lnTo>
                    <a:pt x="824" y="14"/>
                  </a:lnTo>
                  <a:lnTo>
                    <a:pt x="818" y="14"/>
                  </a:lnTo>
                  <a:lnTo>
                    <a:pt x="813" y="14"/>
                  </a:lnTo>
                  <a:lnTo>
                    <a:pt x="807" y="14"/>
                  </a:lnTo>
                  <a:lnTo>
                    <a:pt x="800" y="14"/>
                  </a:lnTo>
                  <a:lnTo>
                    <a:pt x="792" y="14"/>
                  </a:lnTo>
                  <a:lnTo>
                    <a:pt x="787" y="14"/>
                  </a:lnTo>
                  <a:lnTo>
                    <a:pt x="781" y="14"/>
                  </a:lnTo>
                  <a:lnTo>
                    <a:pt x="774" y="14"/>
                  </a:lnTo>
                  <a:lnTo>
                    <a:pt x="767" y="14"/>
                  </a:lnTo>
                  <a:lnTo>
                    <a:pt x="761" y="12"/>
                  </a:lnTo>
                  <a:lnTo>
                    <a:pt x="754" y="10"/>
                  </a:lnTo>
                  <a:lnTo>
                    <a:pt x="748" y="10"/>
                  </a:lnTo>
                  <a:lnTo>
                    <a:pt x="743" y="10"/>
                  </a:lnTo>
                  <a:lnTo>
                    <a:pt x="737" y="9"/>
                  </a:lnTo>
                  <a:lnTo>
                    <a:pt x="732" y="9"/>
                  </a:lnTo>
                  <a:lnTo>
                    <a:pt x="723" y="9"/>
                  </a:lnTo>
                  <a:lnTo>
                    <a:pt x="715" y="9"/>
                  </a:lnTo>
                  <a:lnTo>
                    <a:pt x="708" y="7"/>
                  </a:lnTo>
                  <a:lnTo>
                    <a:pt x="699" y="7"/>
                  </a:lnTo>
                  <a:lnTo>
                    <a:pt x="693" y="7"/>
                  </a:lnTo>
                  <a:lnTo>
                    <a:pt x="688" y="7"/>
                  </a:lnTo>
                  <a:lnTo>
                    <a:pt x="682" y="9"/>
                  </a:lnTo>
                  <a:lnTo>
                    <a:pt x="675" y="9"/>
                  </a:lnTo>
                  <a:lnTo>
                    <a:pt x="669" y="9"/>
                  </a:lnTo>
                  <a:lnTo>
                    <a:pt x="664" y="10"/>
                  </a:lnTo>
                  <a:lnTo>
                    <a:pt x="655" y="10"/>
                  </a:lnTo>
                  <a:lnTo>
                    <a:pt x="649" y="10"/>
                  </a:lnTo>
                  <a:lnTo>
                    <a:pt x="644" y="12"/>
                  </a:lnTo>
                  <a:lnTo>
                    <a:pt x="638" y="12"/>
                  </a:lnTo>
                  <a:lnTo>
                    <a:pt x="633" y="12"/>
                  </a:lnTo>
                  <a:lnTo>
                    <a:pt x="627" y="12"/>
                  </a:lnTo>
                  <a:lnTo>
                    <a:pt x="620" y="14"/>
                  </a:lnTo>
                  <a:lnTo>
                    <a:pt x="613" y="14"/>
                  </a:lnTo>
                  <a:lnTo>
                    <a:pt x="605" y="14"/>
                  </a:lnTo>
                  <a:lnTo>
                    <a:pt x="600" y="16"/>
                  </a:lnTo>
                  <a:lnTo>
                    <a:pt x="591" y="18"/>
                  </a:lnTo>
                  <a:lnTo>
                    <a:pt x="581" y="20"/>
                  </a:lnTo>
                  <a:lnTo>
                    <a:pt x="576" y="20"/>
                  </a:lnTo>
                  <a:lnTo>
                    <a:pt x="570" y="21"/>
                  </a:lnTo>
                  <a:lnTo>
                    <a:pt x="563" y="21"/>
                  </a:lnTo>
                  <a:lnTo>
                    <a:pt x="554" y="25"/>
                  </a:lnTo>
                  <a:lnTo>
                    <a:pt x="545" y="27"/>
                  </a:lnTo>
                  <a:lnTo>
                    <a:pt x="537" y="29"/>
                  </a:lnTo>
                  <a:lnTo>
                    <a:pt x="532" y="29"/>
                  </a:lnTo>
                  <a:lnTo>
                    <a:pt x="526" y="31"/>
                  </a:lnTo>
                  <a:lnTo>
                    <a:pt x="521" y="31"/>
                  </a:lnTo>
                  <a:lnTo>
                    <a:pt x="513" y="32"/>
                  </a:lnTo>
                  <a:lnTo>
                    <a:pt x="508" y="32"/>
                  </a:lnTo>
                  <a:lnTo>
                    <a:pt x="499" y="32"/>
                  </a:lnTo>
                  <a:lnTo>
                    <a:pt x="493" y="32"/>
                  </a:lnTo>
                  <a:lnTo>
                    <a:pt x="488" y="34"/>
                  </a:lnTo>
                  <a:lnTo>
                    <a:pt x="482" y="34"/>
                  </a:lnTo>
                  <a:lnTo>
                    <a:pt x="473" y="34"/>
                  </a:lnTo>
                  <a:lnTo>
                    <a:pt x="462" y="34"/>
                  </a:lnTo>
                  <a:lnTo>
                    <a:pt x="457" y="34"/>
                  </a:lnTo>
                  <a:lnTo>
                    <a:pt x="451" y="34"/>
                  </a:lnTo>
                  <a:lnTo>
                    <a:pt x="446" y="34"/>
                  </a:lnTo>
                  <a:lnTo>
                    <a:pt x="440" y="34"/>
                  </a:lnTo>
                  <a:lnTo>
                    <a:pt x="435" y="34"/>
                  </a:lnTo>
                  <a:lnTo>
                    <a:pt x="427" y="34"/>
                  </a:lnTo>
                  <a:lnTo>
                    <a:pt x="422" y="34"/>
                  </a:lnTo>
                  <a:lnTo>
                    <a:pt x="416" y="34"/>
                  </a:lnTo>
                  <a:lnTo>
                    <a:pt x="411" y="34"/>
                  </a:lnTo>
                  <a:lnTo>
                    <a:pt x="403" y="36"/>
                  </a:lnTo>
                  <a:lnTo>
                    <a:pt x="394" y="36"/>
                  </a:lnTo>
                  <a:lnTo>
                    <a:pt x="389" y="36"/>
                  </a:lnTo>
                  <a:lnTo>
                    <a:pt x="383" y="36"/>
                  </a:lnTo>
                  <a:lnTo>
                    <a:pt x="378" y="38"/>
                  </a:lnTo>
                  <a:lnTo>
                    <a:pt x="372" y="38"/>
                  </a:lnTo>
                  <a:lnTo>
                    <a:pt x="367" y="38"/>
                  </a:lnTo>
                  <a:lnTo>
                    <a:pt x="359" y="40"/>
                  </a:lnTo>
                  <a:lnTo>
                    <a:pt x="354" y="40"/>
                  </a:lnTo>
                  <a:lnTo>
                    <a:pt x="346" y="42"/>
                  </a:lnTo>
                  <a:lnTo>
                    <a:pt x="334" y="43"/>
                  </a:lnTo>
                  <a:lnTo>
                    <a:pt x="323" y="47"/>
                  </a:lnTo>
                  <a:lnTo>
                    <a:pt x="297" y="51"/>
                  </a:lnTo>
                  <a:lnTo>
                    <a:pt x="267" y="54"/>
                  </a:lnTo>
                  <a:lnTo>
                    <a:pt x="242" y="56"/>
                  </a:lnTo>
                  <a:lnTo>
                    <a:pt x="231" y="58"/>
                  </a:lnTo>
                  <a:lnTo>
                    <a:pt x="225" y="58"/>
                  </a:lnTo>
                  <a:lnTo>
                    <a:pt x="220" y="58"/>
                  </a:lnTo>
                  <a:lnTo>
                    <a:pt x="212" y="58"/>
                  </a:lnTo>
                  <a:lnTo>
                    <a:pt x="207" y="58"/>
                  </a:lnTo>
                  <a:lnTo>
                    <a:pt x="201" y="58"/>
                  </a:lnTo>
                  <a:lnTo>
                    <a:pt x="192" y="58"/>
                  </a:lnTo>
                  <a:lnTo>
                    <a:pt x="183" y="58"/>
                  </a:lnTo>
                  <a:lnTo>
                    <a:pt x="178" y="58"/>
                  </a:lnTo>
                  <a:lnTo>
                    <a:pt x="170" y="58"/>
                  </a:lnTo>
                  <a:lnTo>
                    <a:pt x="161" y="58"/>
                  </a:lnTo>
                  <a:lnTo>
                    <a:pt x="156" y="58"/>
                  </a:lnTo>
                  <a:lnTo>
                    <a:pt x="150" y="58"/>
                  </a:lnTo>
                  <a:lnTo>
                    <a:pt x="145" y="58"/>
                  </a:lnTo>
                  <a:lnTo>
                    <a:pt x="139" y="58"/>
                  </a:lnTo>
                  <a:lnTo>
                    <a:pt x="132" y="58"/>
                  </a:lnTo>
                  <a:lnTo>
                    <a:pt x="126" y="58"/>
                  </a:lnTo>
                  <a:lnTo>
                    <a:pt x="121" y="58"/>
                  </a:lnTo>
                  <a:lnTo>
                    <a:pt x="115" y="58"/>
                  </a:lnTo>
                  <a:lnTo>
                    <a:pt x="106" y="58"/>
                  </a:lnTo>
                  <a:lnTo>
                    <a:pt x="100" y="58"/>
                  </a:lnTo>
                  <a:lnTo>
                    <a:pt x="95" y="58"/>
                  </a:lnTo>
                  <a:lnTo>
                    <a:pt x="89" y="58"/>
                  </a:lnTo>
                  <a:lnTo>
                    <a:pt x="84" y="60"/>
                  </a:lnTo>
                  <a:lnTo>
                    <a:pt x="77" y="60"/>
                  </a:lnTo>
                  <a:lnTo>
                    <a:pt x="71" y="60"/>
                  </a:lnTo>
                  <a:lnTo>
                    <a:pt x="66" y="62"/>
                  </a:lnTo>
                  <a:lnTo>
                    <a:pt x="60" y="62"/>
                  </a:lnTo>
                  <a:lnTo>
                    <a:pt x="55" y="63"/>
                  </a:lnTo>
                  <a:lnTo>
                    <a:pt x="49" y="67"/>
                  </a:lnTo>
                  <a:lnTo>
                    <a:pt x="44" y="71"/>
                  </a:lnTo>
                  <a:lnTo>
                    <a:pt x="38" y="74"/>
                  </a:lnTo>
                  <a:lnTo>
                    <a:pt x="33" y="78"/>
                  </a:lnTo>
                  <a:lnTo>
                    <a:pt x="27" y="82"/>
                  </a:lnTo>
                  <a:lnTo>
                    <a:pt x="23" y="87"/>
                  </a:lnTo>
                  <a:lnTo>
                    <a:pt x="18" y="91"/>
                  </a:lnTo>
                  <a:lnTo>
                    <a:pt x="12" y="96"/>
                  </a:lnTo>
                  <a:lnTo>
                    <a:pt x="7" y="100"/>
                  </a:lnTo>
                  <a:lnTo>
                    <a:pt x="0" y="106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7" name="Freeform 51"/>
            <p:cNvSpPr>
              <a:spLocks/>
            </p:cNvSpPr>
            <p:nvPr/>
          </p:nvSpPr>
          <p:spPr bwMode="auto">
            <a:xfrm>
              <a:off x="2258" y="1542"/>
              <a:ext cx="1996" cy="1853"/>
            </a:xfrm>
            <a:custGeom>
              <a:avLst/>
              <a:gdLst>
                <a:gd name="T0" fmla="*/ 0 w 1996"/>
                <a:gd name="T1" fmla="*/ 1852 h 1853"/>
                <a:gd name="T2" fmla="*/ 0 w 1996"/>
                <a:gd name="T3" fmla="*/ 596 h 1853"/>
                <a:gd name="T4" fmla="*/ 997 w 1996"/>
                <a:gd name="T5" fmla="*/ 0 h 1853"/>
                <a:gd name="T6" fmla="*/ 1995 w 1996"/>
                <a:gd name="T7" fmla="*/ 596 h 1853"/>
                <a:gd name="T8" fmla="*/ 1995 w 1996"/>
                <a:gd name="T9" fmla="*/ 1852 h 1853"/>
                <a:gd name="T10" fmla="*/ 0 w 1996"/>
                <a:gd name="T11" fmla="*/ 1852 h 18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96"/>
                <a:gd name="T19" fmla="*/ 0 h 1853"/>
                <a:gd name="T20" fmla="*/ 1996 w 1996"/>
                <a:gd name="T21" fmla="*/ 1853 h 18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96" h="1853">
                  <a:moveTo>
                    <a:pt x="0" y="1852"/>
                  </a:moveTo>
                  <a:lnTo>
                    <a:pt x="0" y="596"/>
                  </a:lnTo>
                  <a:lnTo>
                    <a:pt x="997" y="0"/>
                  </a:lnTo>
                  <a:lnTo>
                    <a:pt x="1995" y="596"/>
                  </a:lnTo>
                  <a:lnTo>
                    <a:pt x="1995" y="1852"/>
                  </a:lnTo>
                  <a:lnTo>
                    <a:pt x="0" y="1852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8" name="Rectangle 52"/>
            <p:cNvSpPr>
              <a:spLocks noChangeArrowheads="1"/>
            </p:cNvSpPr>
            <p:nvPr/>
          </p:nvSpPr>
          <p:spPr bwMode="auto">
            <a:xfrm>
              <a:off x="2323" y="3026"/>
              <a:ext cx="1864" cy="305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37899" name="Line 53"/>
            <p:cNvSpPr>
              <a:spLocks noChangeShapeType="1"/>
            </p:cNvSpPr>
            <p:nvPr/>
          </p:nvSpPr>
          <p:spPr bwMode="auto">
            <a:xfrm>
              <a:off x="2258" y="3394"/>
              <a:ext cx="19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0" name="Rectangle 54"/>
            <p:cNvSpPr>
              <a:spLocks noChangeArrowheads="1"/>
            </p:cNvSpPr>
            <p:nvPr/>
          </p:nvSpPr>
          <p:spPr bwMode="auto">
            <a:xfrm>
              <a:off x="4145" y="3398"/>
              <a:ext cx="153" cy="1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37901" name="Rectangle 55"/>
            <p:cNvSpPr>
              <a:spLocks noChangeArrowheads="1"/>
            </p:cNvSpPr>
            <p:nvPr/>
          </p:nvSpPr>
          <p:spPr bwMode="auto">
            <a:xfrm>
              <a:off x="2211" y="3398"/>
              <a:ext cx="156" cy="1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37902" name="Freeform 56"/>
            <p:cNvSpPr>
              <a:spLocks/>
            </p:cNvSpPr>
            <p:nvPr/>
          </p:nvSpPr>
          <p:spPr bwMode="auto">
            <a:xfrm>
              <a:off x="2319" y="1618"/>
              <a:ext cx="941" cy="1346"/>
            </a:xfrm>
            <a:custGeom>
              <a:avLst/>
              <a:gdLst>
                <a:gd name="T0" fmla="*/ 940 w 941"/>
                <a:gd name="T1" fmla="*/ 1345 h 1346"/>
                <a:gd name="T2" fmla="*/ 940 w 941"/>
                <a:gd name="T3" fmla="*/ 0 h 1346"/>
                <a:gd name="T4" fmla="*/ 0 w 941"/>
                <a:gd name="T5" fmla="*/ 557 h 1346"/>
                <a:gd name="T6" fmla="*/ 0 w 941"/>
                <a:gd name="T7" fmla="*/ 1345 h 1346"/>
                <a:gd name="T8" fmla="*/ 940 w 941"/>
                <a:gd name="T9" fmla="*/ 1345 h 1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1"/>
                <a:gd name="T16" fmla="*/ 0 h 1346"/>
                <a:gd name="T17" fmla="*/ 941 w 941"/>
                <a:gd name="T18" fmla="*/ 1346 h 13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1" h="1346">
                  <a:moveTo>
                    <a:pt x="940" y="1345"/>
                  </a:moveTo>
                  <a:lnTo>
                    <a:pt x="940" y="0"/>
                  </a:lnTo>
                  <a:lnTo>
                    <a:pt x="0" y="557"/>
                  </a:lnTo>
                  <a:lnTo>
                    <a:pt x="0" y="1345"/>
                  </a:lnTo>
                  <a:lnTo>
                    <a:pt x="940" y="1345"/>
                  </a:lnTo>
                </a:path>
              </a:pathLst>
            </a:custGeom>
            <a:solidFill>
              <a:srgbClr val="FF9966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3" name="Freeform 57"/>
            <p:cNvSpPr>
              <a:spLocks/>
            </p:cNvSpPr>
            <p:nvPr/>
          </p:nvSpPr>
          <p:spPr bwMode="auto">
            <a:xfrm>
              <a:off x="3255" y="1618"/>
              <a:ext cx="937" cy="1346"/>
            </a:xfrm>
            <a:custGeom>
              <a:avLst/>
              <a:gdLst>
                <a:gd name="T0" fmla="*/ 0 w 937"/>
                <a:gd name="T1" fmla="*/ 1345 h 1346"/>
                <a:gd name="T2" fmla="*/ 0 w 937"/>
                <a:gd name="T3" fmla="*/ 0 h 1346"/>
                <a:gd name="T4" fmla="*/ 936 w 937"/>
                <a:gd name="T5" fmla="*/ 554 h 1346"/>
                <a:gd name="T6" fmla="*/ 936 w 937"/>
                <a:gd name="T7" fmla="*/ 1345 h 1346"/>
                <a:gd name="T8" fmla="*/ 0 w 937"/>
                <a:gd name="T9" fmla="*/ 1345 h 1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7"/>
                <a:gd name="T16" fmla="*/ 0 h 1346"/>
                <a:gd name="T17" fmla="*/ 937 w 937"/>
                <a:gd name="T18" fmla="*/ 1346 h 13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7" h="1346">
                  <a:moveTo>
                    <a:pt x="0" y="1345"/>
                  </a:moveTo>
                  <a:lnTo>
                    <a:pt x="0" y="0"/>
                  </a:lnTo>
                  <a:lnTo>
                    <a:pt x="936" y="554"/>
                  </a:lnTo>
                  <a:lnTo>
                    <a:pt x="936" y="1345"/>
                  </a:lnTo>
                  <a:lnTo>
                    <a:pt x="0" y="1345"/>
                  </a:lnTo>
                </a:path>
              </a:pathLst>
            </a:custGeom>
            <a:solidFill>
              <a:srgbClr val="66CC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4" name="Line 58"/>
            <p:cNvSpPr>
              <a:spLocks noChangeShapeType="1"/>
            </p:cNvSpPr>
            <p:nvPr/>
          </p:nvSpPr>
          <p:spPr bwMode="auto">
            <a:xfrm flipV="1">
              <a:off x="2321" y="2176"/>
              <a:ext cx="0" cy="7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5" name="Line 59"/>
            <p:cNvSpPr>
              <a:spLocks noChangeShapeType="1"/>
            </p:cNvSpPr>
            <p:nvPr/>
          </p:nvSpPr>
          <p:spPr bwMode="auto">
            <a:xfrm>
              <a:off x="2321" y="2966"/>
              <a:ext cx="18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6" name="Line 60"/>
            <p:cNvSpPr>
              <a:spLocks noChangeShapeType="1"/>
            </p:cNvSpPr>
            <p:nvPr/>
          </p:nvSpPr>
          <p:spPr bwMode="auto">
            <a:xfrm flipV="1">
              <a:off x="4190" y="2170"/>
              <a:ext cx="0" cy="7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7" name="Line 61"/>
            <p:cNvSpPr>
              <a:spLocks noChangeShapeType="1"/>
            </p:cNvSpPr>
            <p:nvPr/>
          </p:nvSpPr>
          <p:spPr bwMode="auto">
            <a:xfrm flipV="1">
              <a:off x="2321" y="1617"/>
              <a:ext cx="938" cy="5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8" name="Line 62"/>
            <p:cNvSpPr>
              <a:spLocks noChangeShapeType="1"/>
            </p:cNvSpPr>
            <p:nvPr/>
          </p:nvSpPr>
          <p:spPr bwMode="auto">
            <a:xfrm>
              <a:off x="3255" y="1617"/>
              <a:ext cx="939" cy="5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9" name="Rectangle 63"/>
            <p:cNvSpPr>
              <a:spLocks noChangeArrowheads="1"/>
            </p:cNvSpPr>
            <p:nvPr/>
          </p:nvSpPr>
          <p:spPr bwMode="auto">
            <a:xfrm>
              <a:off x="1394" y="1435"/>
              <a:ext cx="4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pl-PL" sz="1600" b="1">
                  <a:cs typeface="Arial" charset="0"/>
                </a:rPr>
                <a:t>Зима:</a:t>
              </a:r>
            </a:p>
          </p:txBody>
        </p:sp>
        <p:sp>
          <p:nvSpPr>
            <p:cNvPr id="37910" name="Rectangle 64"/>
            <p:cNvSpPr>
              <a:spLocks noChangeArrowheads="1"/>
            </p:cNvSpPr>
            <p:nvPr/>
          </p:nvSpPr>
          <p:spPr bwMode="auto">
            <a:xfrm>
              <a:off x="1389" y="1637"/>
              <a:ext cx="748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pl-PL" sz="1200" b="1">
                  <a:cs typeface="Arial" charset="0"/>
                </a:rPr>
                <a:t>Холод</a:t>
              </a:r>
            </a:p>
            <a:p>
              <a:pPr defTabSz="762000"/>
              <a:r>
                <a:rPr lang="pl-PL" sz="1200" b="1">
                  <a:cs typeface="Arial" charset="0"/>
                </a:rPr>
                <a:t>не проникает</a:t>
              </a:r>
            </a:p>
            <a:p>
              <a:pPr defTabSz="762000"/>
              <a:r>
                <a:rPr lang="pl-PL" sz="1200" b="1">
                  <a:cs typeface="Arial" charset="0"/>
                </a:rPr>
                <a:t>вовнутрь</a:t>
              </a:r>
            </a:p>
          </p:txBody>
        </p:sp>
        <p:sp>
          <p:nvSpPr>
            <p:cNvPr id="37911" name="Rectangle 65"/>
            <p:cNvSpPr>
              <a:spLocks noChangeArrowheads="1"/>
            </p:cNvSpPr>
            <p:nvPr/>
          </p:nvSpPr>
          <p:spPr bwMode="auto">
            <a:xfrm>
              <a:off x="4291" y="1435"/>
              <a:ext cx="46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pl-PL" sz="1600" b="1">
                  <a:cs typeface="Arial" charset="0"/>
                </a:rPr>
                <a:t>Лето:</a:t>
              </a:r>
            </a:p>
          </p:txBody>
        </p:sp>
        <p:sp>
          <p:nvSpPr>
            <p:cNvPr id="37912" name="Rectangle 66"/>
            <p:cNvSpPr>
              <a:spLocks noChangeArrowheads="1"/>
            </p:cNvSpPr>
            <p:nvPr/>
          </p:nvSpPr>
          <p:spPr bwMode="auto">
            <a:xfrm>
              <a:off x="4300" y="1618"/>
              <a:ext cx="748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pl-PL" sz="1200" b="1">
                  <a:cs typeface="Arial" charset="0"/>
                </a:rPr>
                <a:t>Жара</a:t>
              </a:r>
              <a:r>
                <a:rPr lang="pl-PL" sz="1400" b="1">
                  <a:cs typeface="Arial" charset="0"/>
                </a:rPr>
                <a:t> </a:t>
              </a:r>
            </a:p>
            <a:p>
              <a:pPr defTabSz="762000"/>
              <a:r>
                <a:rPr lang="pl-PL" sz="1200" b="1">
                  <a:cs typeface="Arial" charset="0"/>
                </a:rPr>
                <a:t>не проникает</a:t>
              </a:r>
            </a:p>
            <a:p>
              <a:pPr defTabSz="762000"/>
              <a:r>
                <a:rPr lang="pl-PL" sz="1200" b="1">
                  <a:cs typeface="Arial" charset="0"/>
                </a:rPr>
                <a:t>вовнутрь</a:t>
              </a:r>
            </a:p>
          </p:txBody>
        </p:sp>
      </p:grp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6588125" y="3933825"/>
            <a:ext cx="417513" cy="511175"/>
            <a:chOff x="3780" y="1339"/>
            <a:chExt cx="354" cy="549"/>
          </a:xfrm>
        </p:grpSpPr>
        <p:sp>
          <p:nvSpPr>
            <p:cNvPr id="37914" name="Freeform 72"/>
            <p:cNvSpPr>
              <a:spLocks/>
            </p:cNvSpPr>
            <p:nvPr/>
          </p:nvSpPr>
          <p:spPr bwMode="auto">
            <a:xfrm>
              <a:off x="3780" y="1339"/>
              <a:ext cx="352" cy="549"/>
            </a:xfrm>
            <a:custGeom>
              <a:avLst/>
              <a:gdLst>
                <a:gd name="T0" fmla="*/ 233 w 352"/>
                <a:gd name="T1" fmla="*/ 141 h 549"/>
                <a:gd name="T2" fmla="*/ 62 w 352"/>
                <a:gd name="T3" fmla="*/ 141 h 549"/>
                <a:gd name="T4" fmla="*/ 62 w 352"/>
                <a:gd name="T5" fmla="*/ 441 h 549"/>
                <a:gd name="T6" fmla="*/ 67 w 352"/>
                <a:gd name="T7" fmla="*/ 458 h 549"/>
                <a:gd name="T8" fmla="*/ 74 w 352"/>
                <a:gd name="T9" fmla="*/ 475 h 549"/>
                <a:gd name="T10" fmla="*/ 84 w 352"/>
                <a:gd name="T11" fmla="*/ 491 h 549"/>
                <a:gd name="T12" fmla="*/ 96 w 352"/>
                <a:gd name="T13" fmla="*/ 506 h 549"/>
                <a:gd name="T14" fmla="*/ 111 w 352"/>
                <a:gd name="T15" fmla="*/ 517 h 549"/>
                <a:gd name="T16" fmla="*/ 127 w 352"/>
                <a:gd name="T17" fmla="*/ 529 h 549"/>
                <a:gd name="T18" fmla="*/ 145 w 352"/>
                <a:gd name="T19" fmla="*/ 536 h 549"/>
                <a:gd name="T20" fmla="*/ 164 w 352"/>
                <a:gd name="T21" fmla="*/ 544 h 549"/>
                <a:gd name="T22" fmla="*/ 184 w 352"/>
                <a:gd name="T23" fmla="*/ 548 h 549"/>
                <a:gd name="T24" fmla="*/ 205 w 352"/>
                <a:gd name="T25" fmla="*/ 548 h 549"/>
                <a:gd name="T26" fmla="*/ 223 w 352"/>
                <a:gd name="T27" fmla="*/ 548 h 549"/>
                <a:gd name="T28" fmla="*/ 243 w 352"/>
                <a:gd name="T29" fmla="*/ 544 h 549"/>
                <a:gd name="T30" fmla="*/ 260 w 352"/>
                <a:gd name="T31" fmla="*/ 538 h 549"/>
                <a:gd name="T32" fmla="*/ 280 w 352"/>
                <a:gd name="T33" fmla="*/ 530 h 549"/>
                <a:gd name="T34" fmla="*/ 297 w 352"/>
                <a:gd name="T35" fmla="*/ 521 h 549"/>
                <a:gd name="T36" fmla="*/ 313 w 352"/>
                <a:gd name="T37" fmla="*/ 510 h 549"/>
                <a:gd name="T38" fmla="*/ 325 w 352"/>
                <a:gd name="T39" fmla="*/ 496 h 549"/>
                <a:gd name="T40" fmla="*/ 337 w 352"/>
                <a:gd name="T41" fmla="*/ 481 h 549"/>
                <a:gd name="T42" fmla="*/ 344 w 352"/>
                <a:gd name="T43" fmla="*/ 462 h 549"/>
                <a:gd name="T44" fmla="*/ 350 w 352"/>
                <a:gd name="T45" fmla="*/ 443 h 549"/>
                <a:gd name="T46" fmla="*/ 350 w 352"/>
                <a:gd name="T47" fmla="*/ 141 h 549"/>
                <a:gd name="T48" fmla="*/ 241 w 352"/>
                <a:gd name="T49" fmla="*/ 430 h 549"/>
                <a:gd name="T50" fmla="*/ 241 w 352"/>
                <a:gd name="T51" fmla="*/ 435 h 549"/>
                <a:gd name="T52" fmla="*/ 238 w 352"/>
                <a:gd name="T53" fmla="*/ 441 h 549"/>
                <a:gd name="T54" fmla="*/ 236 w 352"/>
                <a:gd name="T55" fmla="*/ 445 h 549"/>
                <a:gd name="T56" fmla="*/ 233 w 352"/>
                <a:gd name="T57" fmla="*/ 449 h 549"/>
                <a:gd name="T58" fmla="*/ 227 w 352"/>
                <a:gd name="T59" fmla="*/ 451 h 549"/>
                <a:gd name="T60" fmla="*/ 223 w 352"/>
                <a:gd name="T61" fmla="*/ 454 h 549"/>
                <a:gd name="T62" fmla="*/ 219 w 352"/>
                <a:gd name="T63" fmla="*/ 456 h 549"/>
                <a:gd name="T64" fmla="*/ 213 w 352"/>
                <a:gd name="T65" fmla="*/ 458 h 549"/>
                <a:gd name="T66" fmla="*/ 208 w 352"/>
                <a:gd name="T67" fmla="*/ 458 h 549"/>
                <a:gd name="T68" fmla="*/ 203 w 352"/>
                <a:gd name="T69" fmla="*/ 458 h 549"/>
                <a:gd name="T70" fmla="*/ 198 w 352"/>
                <a:gd name="T71" fmla="*/ 458 h 549"/>
                <a:gd name="T72" fmla="*/ 192 w 352"/>
                <a:gd name="T73" fmla="*/ 456 h 549"/>
                <a:gd name="T74" fmla="*/ 189 w 352"/>
                <a:gd name="T75" fmla="*/ 454 h 549"/>
                <a:gd name="T76" fmla="*/ 184 w 352"/>
                <a:gd name="T77" fmla="*/ 453 h 549"/>
                <a:gd name="T78" fmla="*/ 180 w 352"/>
                <a:gd name="T79" fmla="*/ 449 h 549"/>
                <a:gd name="T80" fmla="*/ 176 w 352"/>
                <a:gd name="T81" fmla="*/ 445 h 549"/>
                <a:gd name="T82" fmla="*/ 174 w 352"/>
                <a:gd name="T83" fmla="*/ 441 h 549"/>
                <a:gd name="T84" fmla="*/ 172 w 352"/>
                <a:gd name="T85" fmla="*/ 435 h 549"/>
                <a:gd name="T86" fmla="*/ 170 w 352"/>
                <a:gd name="T87" fmla="*/ 430 h 5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"/>
                <a:gd name="T133" fmla="*/ 0 h 549"/>
                <a:gd name="T134" fmla="*/ 352 w 352"/>
                <a:gd name="T135" fmla="*/ 549 h 5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" h="549">
                  <a:moveTo>
                    <a:pt x="170" y="430"/>
                  </a:moveTo>
                  <a:lnTo>
                    <a:pt x="170" y="141"/>
                  </a:lnTo>
                  <a:lnTo>
                    <a:pt x="233" y="141"/>
                  </a:lnTo>
                  <a:lnTo>
                    <a:pt x="116" y="0"/>
                  </a:lnTo>
                  <a:lnTo>
                    <a:pt x="0" y="141"/>
                  </a:lnTo>
                  <a:lnTo>
                    <a:pt x="62" y="141"/>
                  </a:lnTo>
                  <a:lnTo>
                    <a:pt x="62" y="428"/>
                  </a:lnTo>
                  <a:lnTo>
                    <a:pt x="62" y="434"/>
                  </a:lnTo>
                  <a:lnTo>
                    <a:pt x="62" y="441"/>
                  </a:lnTo>
                  <a:lnTo>
                    <a:pt x="64" y="447"/>
                  </a:lnTo>
                  <a:lnTo>
                    <a:pt x="65" y="453"/>
                  </a:lnTo>
                  <a:lnTo>
                    <a:pt x="67" y="458"/>
                  </a:lnTo>
                  <a:lnTo>
                    <a:pt x="69" y="464"/>
                  </a:lnTo>
                  <a:lnTo>
                    <a:pt x="70" y="470"/>
                  </a:lnTo>
                  <a:lnTo>
                    <a:pt x="74" y="475"/>
                  </a:lnTo>
                  <a:lnTo>
                    <a:pt x="78" y="481"/>
                  </a:lnTo>
                  <a:lnTo>
                    <a:pt x="81" y="487"/>
                  </a:lnTo>
                  <a:lnTo>
                    <a:pt x="84" y="491"/>
                  </a:lnTo>
                  <a:lnTo>
                    <a:pt x="88" y="496"/>
                  </a:lnTo>
                  <a:lnTo>
                    <a:pt x="92" y="502"/>
                  </a:lnTo>
                  <a:lnTo>
                    <a:pt x="96" y="506"/>
                  </a:lnTo>
                  <a:lnTo>
                    <a:pt x="100" y="510"/>
                  </a:lnTo>
                  <a:lnTo>
                    <a:pt x="105" y="513"/>
                  </a:lnTo>
                  <a:lnTo>
                    <a:pt x="111" y="517"/>
                  </a:lnTo>
                  <a:lnTo>
                    <a:pt x="116" y="521"/>
                  </a:lnTo>
                  <a:lnTo>
                    <a:pt x="121" y="525"/>
                  </a:lnTo>
                  <a:lnTo>
                    <a:pt x="127" y="529"/>
                  </a:lnTo>
                  <a:lnTo>
                    <a:pt x="133" y="532"/>
                  </a:lnTo>
                  <a:lnTo>
                    <a:pt x="139" y="534"/>
                  </a:lnTo>
                  <a:lnTo>
                    <a:pt x="145" y="536"/>
                  </a:lnTo>
                  <a:lnTo>
                    <a:pt x="151" y="540"/>
                  </a:lnTo>
                  <a:lnTo>
                    <a:pt x="158" y="542"/>
                  </a:lnTo>
                  <a:lnTo>
                    <a:pt x="164" y="544"/>
                  </a:lnTo>
                  <a:lnTo>
                    <a:pt x="170" y="546"/>
                  </a:lnTo>
                  <a:lnTo>
                    <a:pt x="176" y="546"/>
                  </a:lnTo>
                  <a:lnTo>
                    <a:pt x="184" y="548"/>
                  </a:lnTo>
                  <a:lnTo>
                    <a:pt x="191" y="548"/>
                  </a:lnTo>
                  <a:lnTo>
                    <a:pt x="198" y="548"/>
                  </a:lnTo>
                  <a:lnTo>
                    <a:pt x="205" y="548"/>
                  </a:lnTo>
                  <a:lnTo>
                    <a:pt x="210" y="548"/>
                  </a:lnTo>
                  <a:lnTo>
                    <a:pt x="217" y="548"/>
                  </a:lnTo>
                  <a:lnTo>
                    <a:pt x="223" y="548"/>
                  </a:lnTo>
                  <a:lnTo>
                    <a:pt x="229" y="546"/>
                  </a:lnTo>
                  <a:lnTo>
                    <a:pt x="236" y="546"/>
                  </a:lnTo>
                  <a:lnTo>
                    <a:pt x="243" y="544"/>
                  </a:lnTo>
                  <a:lnTo>
                    <a:pt x="248" y="542"/>
                  </a:lnTo>
                  <a:lnTo>
                    <a:pt x="255" y="540"/>
                  </a:lnTo>
                  <a:lnTo>
                    <a:pt x="260" y="538"/>
                  </a:lnTo>
                  <a:lnTo>
                    <a:pt x="268" y="536"/>
                  </a:lnTo>
                  <a:lnTo>
                    <a:pt x="274" y="534"/>
                  </a:lnTo>
                  <a:lnTo>
                    <a:pt x="280" y="530"/>
                  </a:lnTo>
                  <a:lnTo>
                    <a:pt x="285" y="529"/>
                  </a:lnTo>
                  <a:lnTo>
                    <a:pt x="292" y="525"/>
                  </a:lnTo>
                  <a:lnTo>
                    <a:pt x="297" y="521"/>
                  </a:lnTo>
                  <a:lnTo>
                    <a:pt x="303" y="517"/>
                  </a:lnTo>
                  <a:lnTo>
                    <a:pt x="307" y="513"/>
                  </a:lnTo>
                  <a:lnTo>
                    <a:pt x="313" y="510"/>
                  </a:lnTo>
                  <a:lnTo>
                    <a:pt x="316" y="506"/>
                  </a:lnTo>
                  <a:lnTo>
                    <a:pt x="321" y="500"/>
                  </a:lnTo>
                  <a:lnTo>
                    <a:pt x="325" y="496"/>
                  </a:lnTo>
                  <a:lnTo>
                    <a:pt x="330" y="491"/>
                  </a:lnTo>
                  <a:lnTo>
                    <a:pt x="334" y="485"/>
                  </a:lnTo>
                  <a:lnTo>
                    <a:pt x="337" y="481"/>
                  </a:lnTo>
                  <a:lnTo>
                    <a:pt x="340" y="475"/>
                  </a:lnTo>
                  <a:lnTo>
                    <a:pt x="342" y="468"/>
                  </a:lnTo>
                  <a:lnTo>
                    <a:pt x="344" y="462"/>
                  </a:lnTo>
                  <a:lnTo>
                    <a:pt x="346" y="456"/>
                  </a:lnTo>
                  <a:lnTo>
                    <a:pt x="348" y="449"/>
                  </a:lnTo>
                  <a:lnTo>
                    <a:pt x="350" y="443"/>
                  </a:lnTo>
                  <a:lnTo>
                    <a:pt x="350" y="435"/>
                  </a:lnTo>
                  <a:lnTo>
                    <a:pt x="351" y="428"/>
                  </a:lnTo>
                  <a:lnTo>
                    <a:pt x="350" y="141"/>
                  </a:lnTo>
                  <a:lnTo>
                    <a:pt x="241" y="141"/>
                  </a:lnTo>
                  <a:lnTo>
                    <a:pt x="241" y="428"/>
                  </a:lnTo>
                  <a:lnTo>
                    <a:pt x="241" y="430"/>
                  </a:lnTo>
                  <a:lnTo>
                    <a:pt x="241" y="432"/>
                  </a:lnTo>
                  <a:lnTo>
                    <a:pt x="241" y="434"/>
                  </a:lnTo>
                  <a:lnTo>
                    <a:pt x="241" y="435"/>
                  </a:lnTo>
                  <a:lnTo>
                    <a:pt x="239" y="437"/>
                  </a:lnTo>
                  <a:lnTo>
                    <a:pt x="239" y="439"/>
                  </a:lnTo>
                  <a:lnTo>
                    <a:pt x="238" y="441"/>
                  </a:lnTo>
                  <a:lnTo>
                    <a:pt x="238" y="443"/>
                  </a:lnTo>
                  <a:lnTo>
                    <a:pt x="236" y="443"/>
                  </a:lnTo>
                  <a:lnTo>
                    <a:pt x="236" y="445"/>
                  </a:lnTo>
                  <a:lnTo>
                    <a:pt x="234" y="447"/>
                  </a:lnTo>
                  <a:lnTo>
                    <a:pt x="233" y="447"/>
                  </a:lnTo>
                  <a:lnTo>
                    <a:pt x="233" y="449"/>
                  </a:lnTo>
                  <a:lnTo>
                    <a:pt x="231" y="449"/>
                  </a:lnTo>
                  <a:lnTo>
                    <a:pt x="229" y="451"/>
                  </a:lnTo>
                  <a:lnTo>
                    <a:pt x="227" y="451"/>
                  </a:lnTo>
                  <a:lnTo>
                    <a:pt x="227" y="453"/>
                  </a:lnTo>
                  <a:lnTo>
                    <a:pt x="225" y="453"/>
                  </a:lnTo>
                  <a:lnTo>
                    <a:pt x="223" y="454"/>
                  </a:lnTo>
                  <a:lnTo>
                    <a:pt x="222" y="454"/>
                  </a:lnTo>
                  <a:lnTo>
                    <a:pt x="221" y="454"/>
                  </a:lnTo>
                  <a:lnTo>
                    <a:pt x="219" y="456"/>
                  </a:lnTo>
                  <a:lnTo>
                    <a:pt x="217" y="456"/>
                  </a:lnTo>
                  <a:lnTo>
                    <a:pt x="215" y="456"/>
                  </a:lnTo>
                  <a:lnTo>
                    <a:pt x="213" y="458"/>
                  </a:lnTo>
                  <a:lnTo>
                    <a:pt x="211" y="458"/>
                  </a:lnTo>
                  <a:lnTo>
                    <a:pt x="210" y="458"/>
                  </a:lnTo>
                  <a:lnTo>
                    <a:pt x="208" y="458"/>
                  </a:lnTo>
                  <a:lnTo>
                    <a:pt x="207" y="458"/>
                  </a:lnTo>
                  <a:lnTo>
                    <a:pt x="205" y="458"/>
                  </a:lnTo>
                  <a:lnTo>
                    <a:pt x="203" y="458"/>
                  </a:lnTo>
                  <a:lnTo>
                    <a:pt x="201" y="458"/>
                  </a:lnTo>
                  <a:lnTo>
                    <a:pt x="199" y="458"/>
                  </a:lnTo>
                  <a:lnTo>
                    <a:pt x="198" y="458"/>
                  </a:lnTo>
                  <a:lnTo>
                    <a:pt x="196" y="456"/>
                  </a:lnTo>
                  <a:lnTo>
                    <a:pt x="194" y="456"/>
                  </a:lnTo>
                  <a:lnTo>
                    <a:pt x="192" y="456"/>
                  </a:lnTo>
                  <a:lnTo>
                    <a:pt x="191" y="456"/>
                  </a:lnTo>
                  <a:lnTo>
                    <a:pt x="191" y="454"/>
                  </a:lnTo>
                  <a:lnTo>
                    <a:pt x="189" y="454"/>
                  </a:lnTo>
                  <a:lnTo>
                    <a:pt x="187" y="454"/>
                  </a:lnTo>
                  <a:lnTo>
                    <a:pt x="186" y="453"/>
                  </a:lnTo>
                  <a:lnTo>
                    <a:pt x="184" y="453"/>
                  </a:lnTo>
                  <a:lnTo>
                    <a:pt x="184" y="451"/>
                  </a:lnTo>
                  <a:lnTo>
                    <a:pt x="182" y="451"/>
                  </a:lnTo>
                  <a:lnTo>
                    <a:pt x="180" y="449"/>
                  </a:lnTo>
                  <a:lnTo>
                    <a:pt x="178" y="449"/>
                  </a:lnTo>
                  <a:lnTo>
                    <a:pt x="178" y="447"/>
                  </a:lnTo>
                  <a:lnTo>
                    <a:pt x="176" y="445"/>
                  </a:lnTo>
                  <a:lnTo>
                    <a:pt x="175" y="443"/>
                  </a:lnTo>
                  <a:lnTo>
                    <a:pt x="175" y="441"/>
                  </a:lnTo>
                  <a:lnTo>
                    <a:pt x="174" y="441"/>
                  </a:lnTo>
                  <a:lnTo>
                    <a:pt x="174" y="439"/>
                  </a:lnTo>
                  <a:lnTo>
                    <a:pt x="172" y="437"/>
                  </a:lnTo>
                  <a:lnTo>
                    <a:pt x="172" y="435"/>
                  </a:lnTo>
                  <a:lnTo>
                    <a:pt x="172" y="434"/>
                  </a:lnTo>
                  <a:lnTo>
                    <a:pt x="170" y="432"/>
                  </a:lnTo>
                  <a:lnTo>
                    <a:pt x="170" y="430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5" name="Freeform 73"/>
            <p:cNvSpPr>
              <a:spLocks/>
            </p:cNvSpPr>
            <p:nvPr/>
          </p:nvSpPr>
          <p:spPr bwMode="auto">
            <a:xfrm>
              <a:off x="3781" y="1339"/>
              <a:ext cx="353" cy="549"/>
            </a:xfrm>
            <a:custGeom>
              <a:avLst/>
              <a:gdLst>
                <a:gd name="T0" fmla="*/ 170 w 353"/>
                <a:gd name="T1" fmla="*/ 430 h 549"/>
                <a:gd name="T2" fmla="*/ 170 w 353"/>
                <a:gd name="T3" fmla="*/ 141 h 549"/>
                <a:gd name="T4" fmla="*/ 233 w 353"/>
                <a:gd name="T5" fmla="*/ 141 h 549"/>
                <a:gd name="T6" fmla="*/ 116 w 353"/>
                <a:gd name="T7" fmla="*/ 0 h 549"/>
                <a:gd name="T8" fmla="*/ 0 w 353"/>
                <a:gd name="T9" fmla="*/ 141 h 549"/>
                <a:gd name="T10" fmla="*/ 62 w 353"/>
                <a:gd name="T11" fmla="*/ 141 h 549"/>
                <a:gd name="T12" fmla="*/ 62 w 353"/>
                <a:gd name="T13" fmla="*/ 428 h 549"/>
                <a:gd name="T14" fmla="*/ 65 w 353"/>
                <a:gd name="T15" fmla="*/ 453 h 549"/>
                <a:gd name="T16" fmla="*/ 74 w 353"/>
                <a:gd name="T17" fmla="*/ 475 h 549"/>
                <a:gd name="T18" fmla="*/ 88 w 353"/>
                <a:gd name="T19" fmla="*/ 496 h 549"/>
                <a:gd name="T20" fmla="*/ 106 w 353"/>
                <a:gd name="T21" fmla="*/ 513 h 549"/>
                <a:gd name="T22" fmla="*/ 127 w 353"/>
                <a:gd name="T23" fmla="*/ 529 h 549"/>
                <a:gd name="T24" fmla="*/ 151 w 353"/>
                <a:gd name="T25" fmla="*/ 540 h 549"/>
                <a:gd name="T26" fmla="*/ 177 w 353"/>
                <a:gd name="T27" fmla="*/ 546 h 549"/>
                <a:gd name="T28" fmla="*/ 206 w 353"/>
                <a:gd name="T29" fmla="*/ 548 h 549"/>
                <a:gd name="T30" fmla="*/ 230 w 353"/>
                <a:gd name="T31" fmla="*/ 546 h 549"/>
                <a:gd name="T32" fmla="*/ 255 w 353"/>
                <a:gd name="T33" fmla="*/ 540 h 549"/>
                <a:gd name="T34" fmla="*/ 280 w 353"/>
                <a:gd name="T35" fmla="*/ 530 h 549"/>
                <a:gd name="T36" fmla="*/ 303 w 353"/>
                <a:gd name="T37" fmla="*/ 517 h 549"/>
                <a:gd name="T38" fmla="*/ 322 w 353"/>
                <a:gd name="T39" fmla="*/ 500 h 549"/>
                <a:gd name="T40" fmla="*/ 338 w 353"/>
                <a:gd name="T41" fmla="*/ 481 h 549"/>
                <a:gd name="T42" fmla="*/ 347 w 353"/>
                <a:gd name="T43" fmla="*/ 456 h 549"/>
                <a:gd name="T44" fmla="*/ 352 w 353"/>
                <a:gd name="T45" fmla="*/ 428 h 549"/>
                <a:gd name="T46" fmla="*/ 351 w 353"/>
                <a:gd name="T47" fmla="*/ 141 h 549"/>
                <a:gd name="T48" fmla="*/ 242 w 353"/>
                <a:gd name="T49" fmla="*/ 141 h 549"/>
                <a:gd name="T50" fmla="*/ 242 w 353"/>
                <a:gd name="T51" fmla="*/ 428 h 549"/>
                <a:gd name="T52" fmla="*/ 239 w 353"/>
                <a:gd name="T53" fmla="*/ 441 h 549"/>
                <a:gd name="T54" fmla="*/ 230 w 353"/>
                <a:gd name="T55" fmla="*/ 451 h 549"/>
                <a:gd name="T56" fmla="*/ 219 w 353"/>
                <a:gd name="T57" fmla="*/ 456 h 549"/>
                <a:gd name="T58" fmla="*/ 207 w 353"/>
                <a:gd name="T59" fmla="*/ 458 h 549"/>
                <a:gd name="T60" fmla="*/ 193 w 353"/>
                <a:gd name="T61" fmla="*/ 456 h 549"/>
                <a:gd name="T62" fmla="*/ 182 w 353"/>
                <a:gd name="T63" fmla="*/ 451 h 549"/>
                <a:gd name="T64" fmla="*/ 174 w 353"/>
                <a:gd name="T65" fmla="*/ 441 h 549"/>
                <a:gd name="T66" fmla="*/ 170 w 353"/>
                <a:gd name="T67" fmla="*/ 430 h 5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3"/>
                <a:gd name="T103" fmla="*/ 0 h 549"/>
                <a:gd name="T104" fmla="*/ 353 w 353"/>
                <a:gd name="T105" fmla="*/ 549 h 5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3" h="549">
                  <a:moveTo>
                    <a:pt x="170" y="430"/>
                  </a:moveTo>
                  <a:lnTo>
                    <a:pt x="170" y="141"/>
                  </a:lnTo>
                  <a:lnTo>
                    <a:pt x="233" y="141"/>
                  </a:lnTo>
                  <a:lnTo>
                    <a:pt x="116" y="0"/>
                  </a:lnTo>
                  <a:lnTo>
                    <a:pt x="0" y="141"/>
                  </a:lnTo>
                  <a:lnTo>
                    <a:pt x="62" y="141"/>
                  </a:lnTo>
                  <a:lnTo>
                    <a:pt x="62" y="428"/>
                  </a:lnTo>
                  <a:lnTo>
                    <a:pt x="65" y="453"/>
                  </a:lnTo>
                  <a:lnTo>
                    <a:pt x="74" y="475"/>
                  </a:lnTo>
                  <a:lnTo>
                    <a:pt x="88" y="496"/>
                  </a:lnTo>
                  <a:lnTo>
                    <a:pt x="106" y="513"/>
                  </a:lnTo>
                  <a:lnTo>
                    <a:pt x="127" y="529"/>
                  </a:lnTo>
                  <a:lnTo>
                    <a:pt x="151" y="540"/>
                  </a:lnTo>
                  <a:lnTo>
                    <a:pt x="177" y="546"/>
                  </a:lnTo>
                  <a:lnTo>
                    <a:pt x="206" y="548"/>
                  </a:lnTo>
                  <a:lnTo>
                    <a:pt x="230" y="546"/>
                  </a:lnTo>
                  <a:lnTo>
                    <a:pt x="255" y="540"/>
                  </a:lnTo>
                  <a:lnTo>
                    <a:pt x="280" y="530"/>
                  </a:lnTo>
                  <a:lnTo>
                    <a:pt x="303" y="517"/>
                  </a:lnTo>
                  <a:lnTo>
                    <a:pt x="322" y="500"/>
                  </a:lnTo>
                  <a:lnTo>
                    <a:pt x="338" y="481"/>
                  </a:lnTo>
                  <a:lnTo>
                    <a:pt x="347" y="456"/>
                  </a:lnTo>
                  <a:lnTo>
                    <a:pt x="352" y="428"/>
                  </a:lnTo>
                  <a:lnTo>
                    <a:pt x="351" y="141"/>
                  </a:lnTo>
                  <a:lnTo>
                    <a:pt x="242" y="141"/>
                  </a:lnTo>
                  <a:lnTo>
                    <a:pt x="242" y="428"/>
                  </a:lnTo>
                  <a:lnTo>
                    <a:pt x="239" y="441"/>
                  </a:lnTo>
                  <a:lnTo>
                    <a:pt x="230" y="451"/>
                  </a:lnTo>
                  <a:lnTo>
                    <a:pt x="219" y="456"/>
                  </a:lnTo>
                  <a:lnTo>
                    <a:pt x="207" y="458"/>
                  </a:lnTo>
                  <a:lnTo>
                    <a:pt x="193" y="456"/>
                  </a:lnTo>
                  <a:lnTo>
                    <a:pt x="182" y="451"/>
                  </a:lnTo>
                  <a:lnTo>
                    <a:pt x="174" y="441"/>
                  </a:lnTo>
                  <a:lnTo>
                    <a:pt x="170" y="43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6389" name="Object 5"/>
          <p:cNvGraphicFramePr>
            <a:graphicFrameLocks/>
          </p:cNvGraphicFramePr>
          <p:nvPr/>
        </p:nvGraphicFramePr>
        <p:xfrm>
          <a:off x="7235825" y="5013325"/>
          <a:ext cx="649288" cy="431800"/>
        </p:xfrm>
        <a:graphic>
          <a:graphicData uri="http://schemas.openxmlformats.org/presentationml/2006/ole">
            <p:oleObj spid="_x0000_s37916" name="CorelDRAW" r:id="rId4" imgW="914400" imgH="914400" progId="CorelDraw.Rysunek.8">
              <p:embed/>
            </p:oleObj>
          </a:graphicData>
        </a:graphic>
      </p:graphicFrame>
      <p:grpSp>
        <p:nvGrpSpPr>
          <p:cNvPr id="4" name="Group 79"/>
          <p:cNvGrpSpPr>
            <a:grpSpLocks/>
          </p:cNvGrpSpPr>
          <p:nvPr/>
        </p:nvGrpSpPr>
        <p:grpSpPr bwMode="auto">
          <a:xfrm>
            <a:off x="5076825" y="3933825"/>
            <a:ext cx="415925" cy="511175"/>
            <a:chOff x="2388" y="1339"/>
            <a:chExt cx="353" cy="549"/>
          </a:xfrm>
        </p:grpSpPr>
        <p:sp>
          <p:nvSpPr>
            <p:cNvPr id="37918" name="Freeform 70"/>
            <p:cNvSpPr>
              <a:spLocks/>
            </p:cNvSpPr>
            <p:nvPr/>
          </p:nvSpPr>
          <p:spPr bwMode="auto">
            <a:xfrm>
              <a:off x="2388" y="1339"/>
              <a:ext cx="353" cy="549"/>
            </a:xfrm>
            <a:custGeom>
              <a:avLst/>
              <a:gdLst>
                <a:gd name="T0" fmla="*/ 118 w 353"/>
                <a:gd name="T1" fmla="*/ 141 h 549"/>
                <a:gd name="T2" fmla="*/ 289 w 353"/>
                <a:gd name="T3" fmla="*/ 141 h 549"/>
                <a:gd name="T4" fmla="*/ 289 w 353"/>
                <a:gd name="T5" fmla="*/ 441 h 549"/>
                <a:gd name="T6" fmla="*/ 284 w 353"/>
                <a:gd name="T7" fmla="*/ 458 h 549"/>
                <a:gd name="T8" fmla="*/ 277 w 353"/>
                <a:gd name="T9" fmla="*/ 475 h 549"/>
                <a:gd name="T10" fmla="*/ 267 w 353"/>
                <a:gd name="T11" fmla="*/ 491 h 549"/>
                <a:gd name="T12" fmla="*/ 254 w 353"/>
                <a:gd name="T13" fmla="*/ 506 h 549"/>
                <a:gd name="T14" fmla="*/ 240 w 353"/>
                <a:gd name="T15" fmla="*/ 517 h 549"/>
                <a:gd name="T16" fmla="*/ 224 w 353"/>
                <a:gd name="T17" fmla="*/ 529 h 549"/>
                <a:gd name="T18" fmla="*/ 206 w 353"/>
                <a:gd name="T19" fmla="*/ 536 h 549"/>
                <a:gd name="T20" fmla="*/ 186 w 353"/>
                <a:gd name="T21" fmla="*/ 544 h 549"/>
                <a:gd name="T22" fmla="*/ 167 w 353"/>
                <a:gd name="T23" fmla="*/ 548 h 549"/>
                <a:gd name="T24" fmla="*/ 145 w 353"/>
                <a:gd name="T25" fmla="*/ 548 h 549"/>
                <a:gd name="T26" fmla="*/ 127 w 353"/>
                <a:gd name="T27" fmla="*/ 548 h 549"/>
                <a:gd name="T28" fmla="*/ 108 w 353"/>
                <a:gd name="T29" fmla="*/ 544 h 549"/>
                <a:gd name="T30" fmla="*/ 90 w 353"/>
                <a:gd name="T31" fmla="*/ 538 h 549"/>
                <a:gd name="T32" fmla="*/ 71 w 353"/>
                <a:gd name="T33" fmla="*/ 530 h 549"/>
                <a:gd name="T34" fmla="*/ 53 w 353"/>
                <a:gd name="T35" fmla="*/ 521 h 549"/>
                <a:gd name="T36" fmla="*/ 37 w 353"/>
                <a:gd name="T37" fmla="*/ 510 h 549"/>
                <a:gd name="T38" fmla="*/ 25 w 353"/>
                <a:gd name="T39" fmla="*/ 496 h 549"/>
                <a:gd name="T40" fmla="*/ 13 w 353"/>
                <a:gd name="T41" fmla="*/ 481 h 549"/>
                <a:gd name="T42" fmla="*/ 6 w 353"/>
                <a:gd name="T43" fmla="*/ 462 h 549"/>
                <a:gd name="T44" fmla="*/ 0 w 353"/>
                <a:gd name="T45" fmla="*/ 443 h 549"/>
                <a:gd name="T46" fmla="*/ 0 w 353"/>
                <a:gd name="T47" fmla="*/ 141 h 549"/>
                <a:gd name="T48" fmla="*/ 109 w 353"/>
                <a:gd name="T49" fmla="*/ 430 h 549"/>
                <a:gd name="T50" fmla="*/ 109 w 353"/>
                <a:gd name="T51" fmla="*/ 435 h 549"/>
                <a:gd name="T52" fmla="*/ 112 w 353"/>
                <a:gd name="T53" fmla="*/ 441 h 549"/>
                <a:gd name="T54" fmla="*/ 114 w 353"/>
                <a:gd name="T55" fmla="*/ 445 h 549"/>
                <a:gd name="T56" fmla="*/ 118 w 353"/>
                <a:gd name="T57" fmla="*/ 449 h 549"/>
                <a:gd name="T58" fmla="*/ 123 w 353"/>
                <a:gd name="T59" fmla="*/ 451 h 549"/>
                <a:gd name="T60" fmla="*/ 127 w 353"/>
                <a:gd name="T61" fmla="*/ 454 h 549"/>
                <a:gd name="T62" fmla="*/ 132 w 353"/>
                <a:gd name="T63" fmla="*/ 456 h 549"/>
                <a:gd name="T64" fmla="*/ 137 w 353"/>
                <a:gd name="T65" fmla="*/ 458 h 549"/>
                <a:gd name="T66" fmla="*/ 143 w 353"/>
                <a:gd name="T67" fmla="*/ 458 h 549"/>
                <a:gd name="T68" fmla="*/ 147 w 353"/>
                <a:gd name="T69" fmla="*/ 458 h 549"/>
                <a:gd name="T70" fmla="*/ 153 w 353"/>
                <a:gd name="T71" fmla="*/ 458 h 549"/>
                <a:gd name="T72" fmla="*/ 158 w 353"/>
                <a:gd name="T73" fmla="*/ 456 h 549"/>
                <a:gd name="T74" fmla="*/ 161 w 353"/>
                <a:gd name="T75" fmla="*/ 454 h 549"/>
                <a:gd name="T76" fmla="*/ 167 w 353"/>
                <a:gd name="T77" fmla="*/ 453 h 549"/>
                <a:gd name="T78" fmla="*/ 170 w 353"/>
                <a:gd name="T79" fmla="*/ 449 h 549"/>
                <a:gd name="T80" fmla="*/ 174 w 353"/>
                <a:gd name="T81" fmla="*/ 445 h 549"/>
                <a:gd name="T82" fmla="*/ 177 w 353"/>
                <a:gd name="T83" fmla="*/ 441 h 549"/>
                <a:gd name="T84" fmla="*/ 179 w 353"/>
                <a:gd name="T85" fmla="*/ 435 h 549"/>
                <a:gd name="T86" fmla="*/ 181 w 353"/>
                <a:gd name="T87" fmla="*/ 430 h 5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3"/>
                <a:gd name="T133" fmla="*/ 0 h 549"/>
                <a:gd name="T134" fmla="*/ 353 w 353"/>
                <a:gd name="T135" fmla="*/ 549 h 5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3" h="549">
                  <a:moveTo>
                    <a:pt x="181" y="430"/>
                  </a:moveTo>
                  <a:lnTo>
                    <a:pt x="181" y="141"/>
                  </a:lnTo>
                  <a:lnTo>
                    <a:pt x="118" y="141"/>
                  </a:lnTo>
                  <a:lnTo>
                    <a:pt x="235" y="0"/>
                  </a:lnTo>
                  <a:lnTo>
                    <a:pt x="352" y="141"/>
                  </a:lnTo>
                  <a:lnTo>
                    <a:pt x="289" y="141"/>
                  </a:lnTo>
                  <a:lnTo>
                    <a:pt x="289" y="428"/>
                  </a:lnTo>
                  <a:lnTo>
                    <a:pt x="289" y="434"/>
                  </a:lnTo>
                  <a:lnTo>
                    <a:pt x="289" y="441"/>
                  </a:lnTo>
                  <a:lnTo>
                    <a:pt x="287" y="447"/>
                  </a:lnTo>
                  <a:lnTo>
                    <a:pt x="286" y="453"/>
                  </a:lnTo>
                  <a:lnTo>
                    <a:pt x="284" y="458"/>
                  </a:lnTo>
                  <a:lnTo>
                    <a:pt x="282" y="464"/>
                  </a:lnTo>
                  <a:lnTo>
                    <a:pt x="280" y="470"/>
                  </a:lnTo>
                  <a:lnTo>
                    <a:pt x="277" y="475"/>
                  </a:lnTo>
                  <a:lnTo>
                    <a:pt x="273" y="481"/>
                  </a:lnTo>
                  <a:lnTo>
                    <a:pt x="270" y="487"/>
                  </a:lnTo>
                  <a:lnTo>
                    <a:pt x="267" y="491"/>
                  </a:lnTo>
                  <a:lnTo>
                    <a:pt x="263" y="496"/>
                  </a:lnTo>
                  <a:lnTo>
                    <a:pt x="259" y="502"/>
                  </a:lnTo>
                  <a:lnTo>
                    <a:pt x="254" y="506"/>
                  </a:lnTo>
                  <a:lnTo>
                    <a:pt x="251" y="510"/>
                  </a:lnTo>
                  <a:lnTo>
                    <a:pt x="245" y="513"/>
                  </a:lnTo>
                  <a:lnTo>
                    <a:pt x="240" y="517"/>
                  </a:lnTo>
                  <a:lnTo>
                    <a:pt x="235" y="521"/>
                  </a:lnTo>
                  <a:lnTo>
                    <a:pt x="230" y="525"/>
                  </a:lnTo>
                  <a:lnTo>
                    <a:pt x="224" y="529"/>
                  </a:lnTo>
                  <a:lnTo>
                    <a:pt x="218" y="532"/>
                  </a:lnTo>
                  <a:lnTo>
                    <a:pt x="212" y="534"/>
                  </a:lnTo>
                  <a:lnTo>
                    <a:pt x="206" y="536"/>
                  </a:lnTo>
                  <a:lnTo>
                    <a:pt x="200" y="540"/>
                  </a:lnTo>
                  <a:lnTo>
                    <a:pt x="193" y="542"/>
                  </a:lnTo>
                  <a:lnTo>
                    <a:pt x="186" y="544"/>
                  </a:lnTo>
                  <a:lnTo>
                    <a:pt x="181" y="546"/>
                  </a:lnTo>
                  <a:lnTo>
                    <a:pt x="174" y="546"/>
                  </a:lnTo>
                  <a:lnTo>
                    <a:pt x="167" y="548"/>
                  </a:lnTo>
                  <a:lnTo>
                    <a:pt x="159" y="548"/>
                  </a:lnTo>
                  <a:lnTo>
                    <a:pt x="153" y="548"/>
                  </a:lnTo>
                  <a:lnTo>
                    <a:pt x="145" y="548"/>
                  </a:lnTo>
                  <a:lnTo>
                    <a:pt x="141" y="548"/>
                  </a:lnTo>
                  <a:lnTo>
                    <a:pt x="133" y="548"/>
                  </a:lnTo>
                  <a:lnTo>
                    <a:pt x="127" y="548"/>
                  </a:lnTo>
                  <a:lnTo>
                    <a:pt x="121" y="546"/>
                  </a:lnTo>
                  <a:lnTo>
                    <a:pt x="114" y="546"/>
                  </a:lnTo>
                  <a:lnTo>
                    <a:pt x="108" y="544"/>
                  </a:lnTo>
                  <a:lnTo>
                    <a:pt x="102" y="542"/>
                  </a:lnTo>
                  <a:lnTo>
                    <a:pt x="96" y="540"/>
                  </a:lnTo>
                  <a:lnTo>
                    <a:pt x="90" y="538"/>
                  </a:lnTo>
                  <a:lnTo>
                    <a:pt x="83" y="536"/>
                  </a:lnTo>
                  <a:lnTo>
                    <a:pt x="76" y="534"/>
                  </a:lnTo>
                  <a:lnTo>
                    <a:pt x="71" y="530"/>
                  </a:lnTo>
                  <a:lnTo>
                    <a:pt x="65" y="529"/>
                  </a:lnTo>
                  <a:lnTo>
                    <a:pt x="59" y="525"/>
                  </a:lnTo>
                  <a:lnTo>
                    <a:pt x="53" y="521"/>
                  </a:lnTo>
                  <a:lnTo>
                    <a:pt x="48" y="517"/>
                  </a:lnTo>
                  <a:lnTo>
                    <a:pt x="43" y="513"/>
                  </a:lnTo>
                  <a:lnTo>
                    <a:pt x="37" y="510"/>
                  </a:lnTo>
                  <a:lnTo>
                    <a:pt x="34" y="506"/>
                  </a:lnTo>
                  <a:lnTo>
                    <a:pt x="29" y="500"/>
                  </a:lnTo>
                  <a:lnTo>
                    <a:pt x="25" y="496"/>
                  </a:lnTo>
                  <a:lnTo>
                    <a:pt x="20" y="491"/>
                  </a:lnTo>
                  <a:lnTo>
                    <a:pt x="16" y="485"/>
                  </a:lnTo>
                  <a:lnTo>
                    <a:pt x="13" y="481"/>
                  </a:lnTo>
                  <a:lnTo>
                    <a:pt x="10" y="475"/>
                  </a:lnTo>
                  <a:lnTo>
                    <a:pt x="8" y="468"/>
                  </a:lnTo>
                  <a:lnTo>
                    <a:pt x="6" y="462"/>
                  </a:lnTo>
                  <a:lnTo>
                    <a:pt x="4" y="456"/>
                  </a:lnTo>
                  <a:lnTo>
                    <a:pt x="2" y="449"/>
                  </a:lnTo>
                  <a:lnTo>
                    <a:pt x="0" y="443"/>
                  </a:lnTo>
                  <a:lnTo>
                    <a:pt x="0" y="435"/>
                  </a:lnTo>
                  <a:lnTo>
                    <a:pt x="0" y="428"/>
                  </a:lnTo>
                  <a:lnTo>
                    <a:pt x="0" y="141"/>
                  </a:lnTo>
                  <a:lnTo>
                    <a:pt x="109" y="141"/>
                  </a:lnTo>
                  <a:lnTo>
                    <a:pt x="109" y="428"/>
                  </a:lnTo>
                  <a:lnTo>
                    <a:pt x="109" y="430"/>
                  </a:lnTo>
                  <a:lnTo>
                    <a:pt x="109" y="432"/>
                  </a:lnTo>
                  <a:lnTo>
                    <a:pt x="109" y="434"/>
                  </a:lnTo>
                  <a:lnTo>
                    <a:pt x="109" y="435"/>
                  </a:lnTo>
                  <a:lnTo>
                    <a:pt x="111" y="437"/>
                  </a:lnTo>
                  <a:lnTo>
                    <a:pt x="111" y="439"/>
                  </a:lnTo>
                  <a:lnTo>
                    <a:pt x="112" y="441"/>
                  </a:lnTo>
                  <a:lnTo>
                    <a:pt x="112" y="443"/>
                  </a:lnTo>
                  <a:lnTo>
                    <a:pt x="114" y="443"/>
                  </a:lnTo>
                  <a:lnTo>
                    <a:pt x="114" y="445"/>
                  </a:lnTo>
                  <a:lnTo>
                    <a:pt x="116" y="447"/>
                  </a:lnTo>
                  <a:lnTo>
                    <a:pt x="118" y="447"/>
                  </a:lnTo>
                  <a:lnTo>
                    <a:pt x="118" y="449"/>
                  </a:lnTo>
                  <a:lnTo>
                    <a:pt x="120" y="449"/>
                  </a:lnTo>
                  <a:lnTo>
                    <a:pt x="121" y="451"/>
                  </a:lnTo>
                  <a:lnTo>
                    <a:pt x="123" y="451"/>
                  </a:lnTo>
                  <a:lnTo>
                    <a:pt x="123" y="453"/>
                  </a:lnTo>
                  <a:lnTo>
                    <a:pt x="125" y="453"/>
                  </a:lnTo>
                  <a:lnTo>
                    <a:pt x="127" y="454"/>
                  </a:lnTo>
                  <a:lnTo>
                    <a:pt x="128" y="454"/>
                  </a:lnTo>
                  <a:lnTo>
                    <a:pt x="130" y="454"/>
                  </a:lnTo>
                  <a:lnTo>
                    <a:pt x="132" y="456"/>
                  </a:lnTo>
                  <a:lnTo>
                    <a:pt x="133" y="456"/>
                  </a:lnTo>
                  <a:lnTo>
                    <a:pt x="135" y="456"/>
                  </a:lnTo>
                  <a:lnTo>
                    <a:pt x="137" y="458"/>
                  </a:lnTo>
                  <a:lnTo>
                    <a:pt x="139" y="458"/>
                  </a:lnTo>
                  <a:lnTo>
                    <a:pt x="141" y="458"/>
                  </a:lnTo>
                  <a:lnTo>
                    <a:pt x="143" y="458"/>
                  </a:lnTo>
                  <a:lnTo>
                    <a:pt x="144" y="458"/>
                  </a:lnTo>
                  <a:lnTo>
                    <a:pt x="145" y="458"/>
                  </a:lnTo>
                  <a:lnTo>
                    <a:pt x="147" y="458"/>
                  </a:lnTo>
                  <a:lnTo>
                    <a:pt x="149" y="458"/>
                  </a:lnTo>
                  <a:lnTo>
                    <a:pt x="151" y="458"/>
                  </a:lnTo>
                  <a:lnTo>
                    <a:pt x="153" y="458"/>
                  </a:lnTo>
                  <a:lnTo>
                    <a:pt x="155" y="456"/>
                  </a:lnTo>
                  <a:lnTo>
                    <a:pt x="157" y="456"/>
                  </a:lnTo>
                  <a:lnTo>
                    <a:pt x="158" y="456"/>
                  </a:lnTo>
                  <a:lnTo>
                    <a:pt x="159" y="456"/>
                  </a:lnTo>
                  <a:lnTo>
                    <a:pt x="159" y="454"/>
                  </a:lnTo>
                  <a:lnTo>
                    <a:pt x="161" y="454"/>
                  </a:lnTo>
                  <a:lnTo>
                    <a:pt x="163" y="454"/>
                  </a:lnTo>
                  <a:lnTo>
                    <a:pt x="165" y="453"/>
                  </a:lnTo>
                  <a:lnTo>
                    <a:pt x="167" y="453"/>
                  </a:lnTo>
                  <a:lnTo>
                    <a:pt x="167" y="451"/>
                  </a:lnTo>
                  <a:lnTo>
                    <a:pt x="169" y="451"/>
                  </a:lnTo>
                  <a:lnTo>
                    <a:pt x="170" y="449"/>
                  </a:lnTo>
                  <a:lnTo>
                    <a:pt x="172" y="449"/>
                  </a:lnTo>
                  <a:lnTo>
                    <a:pt x="172" y="447"/>
                  </a:lnTo>
                  <a:lnTo>
                    <a:pt x="174" y="445"/>
                  </a:lnTo>
                  <a:lnTo>
                    <a:pt x="176" y="443"/>
                  </a:lnTo>
                  <a:lnTo>
                    <a:pt x="176" y="441"/>
                  </a:lnTo>
                  <a:lnTo>
                    <a:pt x="177" y="441"/>
                  </a:lnTo>
                  <a:lnTo>
                    <a:pt x="177" y="439"/>
                  </a:lnTo>
                  <a:lnTo>
                    <a:pt x="179" y="437"/>
                  </a:lnTo>
                  <a:lnTo>
                    <a:pt x="179" y="435"/>
                  </a:lnTo>
                  <a:lnTo>
                    <a:pt x="179" y="434"/>
                  </a:lnTo>
                  <a:lnTo>
                    <a:pt x="181" y="432"/>
                  </a:lnTo>
                  <a:lnTo>
                    <a:pt x="181" y="430"/>
                  </a:lnTo>
                </a:path>
              </a:pathLst>
            </a:custGeom>
            <a:solidFill>
              <a:srgbClr val="0000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9" name="Freeform 71"/>
            <p:cNvSpPr>
              <a:spLocks/>
            </p:cNvSpPr>
            <p:nvPr/>
          </p:nvSpPr>
          <p:spPr bwMode="auto">
            <a:xfrm>
              <a:off x="2388" y="1339"/>
              <a:ext cx="353" cy="549"/>
            </a:xfrm>
            <a:custGeom>
              <a:avLst/>
              <a:gdLst>
                <a:gd name="T0" fmla="*/ 181 w 353"/>
                <a:gd name="T1" fmla="*/ 430 h 549"/>
                <a:gd name="T2" fmla="*/ 181 w 353"/>
                <a:gd name="T3" fmla="*/ 141 h 549"/>
                <a:gd name="T4" fmla="*/ 118 w 353"/>
                <a:gd name="T5" fmla="*/ 141 h 549"/>
                <a:gd name="T6" fmla="*/ 235 w 353"/>
                <a:gd name="T7" fmla="*/ 0 h 549"/>
                <a:gd name="T8" fmla="*/ 352 w 353"/>
                <a:gd name="T9" fmla="*/ 141 h 549"/>
                <a:gd name="T10" fmla="*/ 289 w 353"/>
                <a:gd name="T11" fmla="*/ 141 h 549"/>
                <a:gd name="T12" fmla="*/ 289 w 353"/>
                <a:gd name="T13" fmla="*/ 428 h 549"/>
                <a:gd name="T14" fmla="*/ 286 w 353"/>
                <a:gd name="T15" fmla="*/ 453 h 549"/>
                <a:gd name="T16" fmla="*/ 277 w 353"/>
                <a:gd name="T17" fmla="*/ 475 h 549"/>
                <a:gd name="T18" fmla="*/ 263 w 353"/>
                <a:gd name="T19" fmla="*/ 496 h 549"/>
                <a:gd name="T20" fmla="*/ 245 w 353"/>
                <a:gd name="T21" fmla="*/ 513 h 549"/>
                <a:gd name="T22" fmla="*/ 224 w 353"/>
                <a:gd name="T23" fmla="*/ 529 h 549"/>
                <a:gd name="T24" fmla="*/ 200 w 353"/>
                <a:gd name="T25" fmla="*/ 540 h 549"/>
                <a:gd name="T26" fmla="*/ 174 w 353"/>
                <a:gd name="T27" fmla="*/ 546 h 549"/>
                <a:gd name="T28" fmla="*/ 145 w 353"/>
                <a:gd name="T29" fmla="*/ 548 h 549"/>
                <a:gd name="T30" fmla="*/ 121 w 353"/>
                <a:gd name="T31" fmla="*/ 546 h 549"/>
                <a:gd name="T32" fmla="*/ 96 w 353"/>
                <a:gd name="T33" fmla="*/ 540 h 549"/>
                <a:gd name="T34" fmla="*/ 71 w 353"/>
                <a:gd name="T35" fmla="*/ 530 h 549"/>
                <a:gd name="T36" fmla="*/ 48 w 353"/>
                <a:gd name="T37" fmla="*/ 517 h 549"/>
                <a:gd name="T38" fmla="*/ 29 w 353"/>
                <a:gd name="T39" fmla="*/ 500 h 549"/>
                <a:gd name="T40" fmla="*/ 13 w 353"/>
                <a:gd name="T41" fmla="*/ 481 h 549"/>
                <a:gd name="T42" fmla="*/ 4 w 353"/>
                <a:gd name="T43" fmla="*/ 456 h 549"/>
                <a:gd name="T44" fmla="*/ 0 w 353"/>
                <a:gd name="T45" fmla="*/ 428 h 549"/>
                <a:gd name="T46" fmla="*/ 0 w 353"/>
                <a:gd name="T47" fmla="*/ 141 h 549"/>
                <a:gd name="T48" fmla="*/ 109 w 353"/>
                <a:gd name="T49" fmla="*/ 141 h 549"/>
                <a:gd name="T50" fmla="*/ 109 w 353"/>
                <a:gd name="T51" fmla="*/ 428 h 549"/>
                <a:gd name="T52" fmla="*/ 112 w 353"/>
                <a:gd name="T53" fmla="*/ 441 h 549"/>
                <a:gd name="T54" fmla="*/ 121 w 353"/>
                <a:gd name="T55" fmla="*/ 451 h 549"/>
                <a:gd name="T56" fmla="*/ 132 w 353"/>
                <a:gd name="T57" fmla="*/ 456 h 549"/>
                <a:gd name="T58" fmla="*/ 144 w 353"/>
                <a:gd name="T59" fmla="*/ 458 h 549"/>
                <a:gd name="T60" fmla="*/ 158 w 353"/>
                <a:gd name="T61" fmla="*/ 456 h 549"/>
                <a:gd name="T62" fmla="*/ 169 w 353"/>
                <a:gd name="T63" fmla="*/ 451 h 549"/>
                <a:gd name="T64" fmla="*/ 177 w 353"/>
                <a:gd name="T65" fmla="*/ 441 h 549"/>
                <a:gd name="T66" fmla="*/ 181 w 353"/>
                <a:gd name="T67" fmla="*/ 430 h 5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3"/>
                <a:gd name="T103" fmla="*/ 0 h 549"/>
                <a:gd name="T104" fmla="*/ 353 w 353"/>
                <a:gd name="T105" fmla="*/ 549 h 5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3" h="549">
                  <a:moveTo>
                    <a:pt x="181" y="430"/>
                  </a:moveTo>
                  <a:lnTo>
                    <a:pt x="181" y="141"/>
                  </a:lnTo>
                  <a:lnTo>
                    <a:pt x="118" y="141"/>
                  </a:lnTo>
                  <a:lnTo>
                    <a:pt x="235" y="0"/>
                  </a:lnTo>
                  <a:lnTo>
                    <a:pt x="352" y="141"/>
                  </a:lnTo>
                  <a:lnTo>
                    <a:pt x="289" y="141"/>
                  </a:lnTo>
                  <a:lnTo>
                    <a:pt x="289" y="428"/>
                  </a:lnTo>
                  <a:lnTo>
                    <a:pt x="286" y="453"/>
                  </a:lnTo>
                  <a:lnTo>
                    <a:pt x="277" y="475"/>
                  </a:lnTo>
                  <a:lnTo>
                    <a:pt x="263" y="496"/>
                  </a:lnTo>
                  <a:lnTo>
                    <a:pt x="245" y="513"/>
                  </a:lnTo>
                  <a:lnTo>
                    <a:pt x="224" y="529"/>
                  </a:lnTo>
                  <a:lnTo>
                    <a:pt x="200" y="540"/>
                  </a:lnTo>
                  <a:lnTo>
                    <a:pt x="174" y="546"/>
                  </a:lnTo>
                  <a:lnTo>
                    <a:pt x="145" y="548"/>
                  </a:lnTo>
                  <a:lnTo>
                    <a:pt x="121" y="546"/>
                  </a:lnTo>
                  <a:lnTo>
                    <a:pt x="96" y="540"/>
                  </a:lnTo>
                  <a:lnTo>
                    <a:pt x="71" y="530"/>
                  </a:lnTo>
                  <a:lnTo>
                    <a:pt x="48" y="517"/>
                  </a:lnTo>
                  <a:lnTo>
                    <a:pt x="29" y="500"/>
                  </a:lnTo>
                  <a:lnTo>
                    <a:pt x="13" y="481"/>
                  </a:lnTo>
                  <a:lnTo>
                    <a:pt x="4" y="456"/>
                  </a:lnTo>
                  <a:lnTo>
                    <a:pt x="0" y="428"/>
                  </a:lnTo>
                  <a:lnTo>
                    <a:pt x="0" y="141"/>
                  </a:lnTo>
                  <a:lnTo>
                    <a:pt x="109" y="141"/>
                  </a:lnTo>
                  <a:lnTo>
                    <a:pt x="109" y="428"/>
                  </a:lnTo>
                  <a:lnTo>
                    <a:pt x="112" y="441"/>
                  </a:lnTo>
                  <a:lnTo>
                    <a:pt x="121" y="451"/>
                  </a:lnTo>
                  <a:lnTo>
                    <a:pt x="132" y="456"/>
                  </a:lnTo>
                  <a:lnTo>
                    <a:pt x="144" y="458"/>
                  </a:lnTo>
                  <a:lnTo>
                    <a:pt x="158" y="456"/>
                  </a:lnTo>
                  <a:lnTo>
                    <a:pt x="169" y="451"/>
                  </a:lnTo>
                  <a:lnTo>
                    <a:pt x="177" y="441"/>
                  </a:lnTo>
                  <a:lnTo>
                    <a:pt x="181" y="43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3995738" y="5013325"/>
            <a:ext cx="647700" cy="430213"/>
            <a:chOff x="1692" y="2367"/>
            <a:chExt cx="507" cy="382"/>
          </a:xfrm>
        </p:grpSpPr>
        <p:sp>
          <p:nvSpPr>
            <p:cNvPr id="37921" name="Freeform 74"/>
            <p:cNvSpPr>
              <a:spLocks/>
            </p:cNvSpPr>
            <p:nvPr/>
          </p:nvSpPr>
          <p:spPr bwMode="auto">
            <a:xfrm>
              <a:off x="1692" y="2367"/>
              <a:ext cx="507" cy="382"/>
            </a:xfrm>
            <a:custGeom>
              <a:avLst/>
              <a:gdLst>
                <a:gd name="T0" fmla="*/ 130 w 507"/>
                <a:gd name="T1" fmla="*/ 128 h 382"/>
                <a:gd name="T2" fmla="*/ 130 w 507"/>
                <a:gd name="T3" fmla="*/ 313 h 382"/>
                <a:gd name="T4" fmla="*/ 407 w 507"/>
                <a:gd name="T5" fmla="*/ 313 h 382"/>
                <a:gd name="T6" fmla="*/ 422 w 507"/>
                <a:gd name="T7" fmla="*/ 308 h 382"/>
                <a:gd name="T8" fmla="*/ 438 w 507"/>
                <a:gd name="T9" fmla="*/ 300 h 382"/>
                <a:gd name="T10" fmla="*/ 453 w 507"/>
                <a:gd name="T11" fmla="*/ 289 h 382"/>
                <a:gd name="T12" fmla="*/ 467 w 507"/>
                <a:gd name="T13" fmla="*/ 276 h 382"/>
                <a:gd name="T14" fmla="*/ 477 w 507"/>
                <a:gd name="T15" fmla="*/ 260 h 382"/>
                <a:gd name="T16" fmla="*/ 488 w 507"/>
                <a:gd name="T17" fmla="*/ 243 h 382"/>
                <a:gd name="T18" fmla="*/ 494 w 507"/>
                <a:gd name="T19" fmla="*/ 223 h 382"/>
                <a:gd name="T20" fmla="*/ 502 w 507"/>
                <a:gd name="T21" fmla="*/ 202 h 382"/>
                <a:gd name="T22" fmla="*/ 506 w 507"/>
                <a:gd name="T23" fmla="*/ 181 h 382"/>
                <a:gd name="T24" fmla="*/ 506 w 507"/>
                <a:gd name="T25" fmla="*/ 158 h 382"/>
                <a:gd name="T26" fmla="*/ 506 w 507"/>
                <a:gd name="T27" fmla="*/ 138 h 382"/>
                <a:gd name="T28" fmla="*/ 502 w 507"/>
                <a:gd name="T29" fmla="*/ 117 h 382"/>
                <a:gd name="T30" fmla="*/ 496 w 507"/>
                <a:gd name="T31" fmla="*/ 98 h 382"/>
                <a:gd name="T32" fmla="*/ 489 w 507"/>
                <a:gd name="T33" fmla="*/ 77 h 382"/>
                <a:gd name="T34" fmla="*/ 481 w 507"/>
                <a:gd name="T35" fmla="*/ 58 h 382"/>
                <a:gd name="T36" fmla="*/ 470 w 507"/>
                <a:gd name="T37" fmla="*/ 41 h 382"/>
                <a:gd name="T38" fmla="*/ 457 w 507"/>
                <a:gd name="T39" fmla="*/ 28 h 382"/>
                <a:gd name="T40" fmla="*/ 444 w 507"/>
                <a:gd name="T41" fmla="*/ 15 h 382"/>
                <a:gd name="T42" fmla="*/ 426 w 507"/>
                <a:gd name="T43" fmla="*/ 7 h 382"/>
                <a:gd name="T44" fmla="*/ 409 w 507"/>
                <a:gd name="T45" fmla="*/ 1 h 382"/>
                <a:gd name="T46" fmla="*/ 130 w 507"/>
                <a:gd name="T47" fmla="*/ 1 h 382"/>
                <a:gd name="T48" fmla="*/ 397 w 507"/>
                <a:gd name="T49" fmla="*/ 119 h 382"/>
                <a:gd name="T50" fmla="*/ 401 w 507"/>
                <a:gd name="T51" fmla="*/ 119 h 382"/>
                <a:gd name="T52" fmla="*/ 407 w 507"/>
                <a:gd name="T53" fmla="*/ 122 h 382"/>
                <a:gd name="T54" fmla="*/ 410 w 507"/>
                <a:gd name="T55" fmla="*/ 124 h 382"/>
                <a:gd name="T56" fmla="*/ 414 w 507"/>
                <a:gd name="T57" fmla="*/ 128 h 382"/>
                <a:gd name="T58" fmla="*/ 416 w 507"/>
                <a:gd name="T59" fmla="*/ 134 h 382"/>
                <a:gd name="T60" fmla="*/ 419 w 507"/>
                <a:gd name="T61" fmla="*/ 138 h 382"/>
                <a:gd name="T62" fmla="*/ 421 w 507"/>
                <a:gd name="T63" fmla="*/ 143 h 382"/>
                <a:gd name="T64" fmla="*/ 422 w 507"/>
                <a:gd name="T65" fmla="*/ 149 h 382"/>
                <a:gd name="T66" fmla="*/ 422 w 507"/>
                <a:gd name="T67" fmla="*/ 155 h 382"/>
                <a:gd name="T68" fmla="*/ 422 w 507"/>
                <a:gd name="T69" fmla="*/ 160 h 382"/>
                <a:gd name="T70" fmla="*/ 422 w 507"/>
                <a:gd name="T71" fmla="*/ 166 h 382"/>
                <a:gd name="T72" fmla="*/ 421 w 507"/>
                <a:gd name="T73" fmla="*/ 172 h 382"/>
                <a:gd name="T74" fmla="*/ 419 w 507"/>
                <a:gd name="T75" fmla="*/ 175 h 382"/>
                <a:gd name="T76" fmla="*/ 418 w 507"/>
                <a:gd name="T77" fmla="*/ 181 h 382"/>
                <a:gd name="T78" fmla="*/ 414 w 507"/>
                <a:gd name="T79" fmla="*/ 185 h 382"/>
                <a:gd name="T80" fmla="*/ 410 w 507"/>
                <a:gd name="T81" fmla="*/ 189 h 382"/>
                <a:gd name="T82" fmla="*/ 407 w 507"/>
                <a:gd name="T83" fmla="*/ 192 h 382"/>
                <a:gd name="T84" fmla="*/ 401 w 507"/>
                <a:gd name="T85" fmla="*/ 194 h 382"/>
                <a:gd name="T86" fmla="*/ 397 w 507"/>
                <a:gd name="T87" fmla="*/ 196 h 3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07"/>
                <a:gd name="T133" fmla="*/ 0 h 382"/>
                <a:gd name="T134" fmla="*/ 507 w 507"/>
                <a:gd name="T135" fmla="*/ 382 h 3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07" h="382">
                  <a:moveTo>
                    <a:pt x="397" y="196"/>
                  </a:moveTo>
                  <a:lnTo>
                    <a:pt x="130" y="196"/>
                  </a:lnTo>
                  <a:lnTo>
                    <a:pt x="130" y="128"/>
                  </a:lnTo>
                  <a:lnTo>
                    <a:pt x="0" y="255"/>
                  </a:lnTo>
                  <a:lnTo>
                    <a:pt x="130" y="381"/>
                  </a:lnTo>
                  <a:lnTo>
                    <a:pt x="130" y="313"/>
                  </a:lnTo>
                  <a:lnTo>
                    <a:pt x="395" y="313"/>
                  </a:lnTo>
                  <a:lnTo>
                    <a:pt x="400" y="313"/>
                  </a:lnTo>
                  <a:lnTo>
                    <a:pt x="407" y="313"/>
                  </a:lnTo>
                  <a:lnTo>
                    <a:pt x="412" y="311"/>
                  </a:lnTo>
                  <a:lnTo>
                    <a:pt x="418" y="310"/>
                  </a:lnTo>
                  <a:lnTo>
                    <a:pt x="422" y="308"/>
                  </a:lnTo>
                  <a:lnTo>
                    <a:pt x="428" y="306"/>
                  </a:lnTo>
                  <a:lnTo>
                    <a:pt x="433" y="304"/>
                  </a:lnTo>
                  <a:lnTo>
                    <a:pt x="438" y="300"/>
                  </a:lnTo>
                  <a:lnTo>
                    <a:pt x="444" y="296"/>
                  </a:lnTo>
                  <a:lnTo>
                    <a:pt x="449" y="293"/>
                  </a:lnTo>
                  <a:lnTo>
                    <a:pt x="453" y="289"/>
                  </a:lnTo>
                  <a:lnTo>
                    <a:pt x="457" y="285"/>
                  </a:lnTo>
                  <a:lnTo>
                    <a:pt x="463" y="281"/>
                  </a:lnTo>
                  <a:lnTo>
                    <a:pt x="467" y="276"/>
                  </a:lnTo>
                  <a:lnTo>
                    <a:pt x="470" y="272"/>
                  </a:lnTo>
                  <a:lnTo>
                    <a:pt x="473" y="266"/>
                  </a:lnTo>
                  <a:lnTo>
                    <a:pt x="477" y="260"/>
                  </a:lnTo>
                  <a:lnTo>
                    <a:pt x="481" y="255"/>
                  </a:lnTo>
                  <a:lnTo>
                    <a:pt x="484" y="249"/>
                  </a:lnTo>
                  <a:lnTo>
                    <a:pt x="488" y="243"/>
                  </a:lnTo>
                  <a:lnTo>
                    <a:pt x="491" y="236"/>
                  </a:lnTo>
                  <a:lnTo>
                    <a:pt x="493" y="230"/>
                  </a:lnTo>
                  <a:lnTo>
                    <a:pt x="494" y="223"/>
                  </a:lnTo>
                  <a:lnTo>
                    <a:pt x="498" y="217"/>
                  </a:lnTo>
                  <a:lnTo>
                    <a:pt x="500" y="209"/>
                  </a:lnTo>
                  <a:lnTo>
                    <a:pt x="502" y="202"/>
                  </a:lnTo>
                  <a:lnTo>
                    <a:pt x="504" y="196"/>
                  </a:lnTo>
                  <a:lnTo>
                    <a:pt x="504" y="189"/>
                  </a:lnTo>
                  <a:lnTo>
                    <a:pt x="506" y="181"/>
                  </a:lnTo>
                  <a:lnTo>
                    <a:pt x="506" y="173"/>
                  </a:lnTo>
                  <a:lnTo>
                    <a:pt x="506" y="166"/>
                  </a:lnTo>
                  <a:lnTo>
                    <a:pt x="506" y="158"/>
                  </a:lnTo>
                  <a:lnTo>
                    <a:pt x="506" y="153"/>
                  </a:lnTo>
                  <a:lnTo>
                    <a:pt x="506" y="145"/>
                  </a:lnTo>
                  <a:lnTo>
                    <a:pt x="506" y="138"/>
                  </a:lnTo>
                  <a:lnTo>
                    <a:pt x="504" y="132"/>
                  </a:lnTo>
                  <a:lnTo>
                    <a:pt x="504" y="124"/>
                  </a:lnTo>
                  <a:lnTo>
                    <a:pt x="502" y="117"/>
                  </a:lnTo>
                  <a:lnTo>
                    <a:pt x="500" y="111"/>
                  </a:lnTo>
                  <a:lnTo>
                    <a:pt x="498" y="104"/>
                  </a:lnTo>
                  <a:lnTo>
                    <a:pt x="496" y="98"/>
                  </a:lnTo>
                  <a:lnTo>
                    <a:pt x="494" y="90"/>
                  </a:lnTo>
                  <a:lnTo>
                    <a:pt x="493" y="83"/>
                  </a:lnTo>
                  <a:lnTo>
                    <a:pt x="489" y="77"/>
                  </a:lnTo>
                  <a:lnTo>
                    <a:pt x="488" y="71"/>
                  </a:lnTo>
                  <a:lnTo>
                    <a:pt x="484" y="64"/>
                  </a:lnTo>
                  <a:lnTo>
                    <a:pt x="481" y="58"/>
                  </a:lnTo>
                  <a:lnTo>
                    <a:pt x="477" y="52"/>
                  </a:lnTo>
                  <a:lnTo>
                    <a:pt x="473" y="47"/>
                  </a:lnTo>
                  <a:lnTo>
                    <a:pt x="470" y="41"/>
                  </a:lnTo>
                  <a:lnTo>
                    <a:pt x="467" y="37"/>
                  </a:lnTo>
                  <a:lnTo>
                    <a:pt x="461" y="32"/>
                  </a:lnTo>
                  <a:lnTo>
                    <a:pt x="457" y="28"/>
                  </a:lnTo>
                  <a:lnTo>
                    <a:pt x="453" y="22"/>
                  </a:lnTo>
                  <a:lnTo>
                    <a:pt x="447" y="18"/>
                  </a:lnTo>
                  <a:lnTo>
                    <a:pt x="444" y="15"/>
                  </a:lnTo>
                  <a:lnTo>
                    <a:pt x="438" y="11"/>
                  </a:lnTo>
                  <a:lnTo>
                    <a:pt x="432" y="9"/>
                  </a:lnTo>
                  <a:lnTo>
                    <a:pt x="426" y="7"/>
                  </a:lnTo>
                  <a:lnTo>
                    <a:pt x="421" y="5"/>
                  </a:lnTo>
                  <a:lnTo>
                    <a:pt x="414" y="3"/>
                  </a:lnTo>
                  <a:lnTo>
                    <a:pt x="409" y="1"/>
                  </a:lnTo>
                  <a:lnTo>
                    <a:pt x="401" y="1"/>
                  </a:lnTo>
                  <a:lnTo>
                    <a:pt x="395" y="0"/>
                  </a:lnTo>
                  <a:lnTo>
                    <a:pt x="130" y="1"/>
                  </a:lnTo>
                  <a:lnTo>
                    <a:pt x="130" y="119"/>
                  </a:lnTo>
                  <a:lnTo>
                    <a:pt x="395" y="119"/>
                  </a:lnTo>
                  <a:lnTo>
                    <a:pt x="397" y="119"/>
                  </a:lnTo>
                  <a:lnTo>
                    <a:pt x="398" y="119"/>
                  </a:lnTo>
                  <a:lnTo>
                    <a:pt x="400" y="119"/>
                  </a:lnTo>
                  <a:lnTo>
                    <a:pt x="401" y="119"/>
                  </a:lnTo>
                  <a:lnTo>
                    <a:pt x="403" y="121"/>
                  </a:lnTo>
                  <a:lnTo>
                    <a:pt x="405" y="121"/>
                  </a:lnTo>
                  <a:lnTo>
                    <a:pt x="407" y="122"/>
                  </a:lnTo>
                  <a:lnTo>
                    <a:pt x="409" y="122"/>
                  </a:lnTo>
                  <a:lnTo>
                    <a:pt x="409" y="124"/>
                  </a:lnTo>
                  <a:lnTo>
                    <a:pt x="410" y="124"/>
                  </a:lnTo>
                  <a:lnTo>
                    <a:pt x="412" y="126"/>
                  </a:lnTo>
                  <a:lnTo>
                    <a:pt x="412" y="128"/>
                  </a:lnTo>
                  <a:lnTo>
                    <a:pt x="414" y="128"/>
                  </a:lnTo>
                  <a:lnTo>
                    <a:pt x="414" y="130"/>
                  </a:lnTo>
                  <a:lnTo>
                    <a:pt x="416" y="132"/>
                  </a:lnTo>
                  <a:lnTo>
                    <a:pt x="416" y="134"/>
                  </a:lnTo>
                  <a:lnTo>
                    <a:pt x="418" y="134"/>
                  </a:lnTo>
                  <a:lnTo>
                    <a:pt x="418" y="136"/>
                  </a:lnTo>
                  <a:lnTo>
                    <a:pt x="419" y="138"/>
                  </a:lnTo>
                  <a:lnTo>
                    <a:pt x="419" y="139"/>
                  </a:lnTo>
                  <a:lnTo>
                    <a:pt x="419" y="141"/>
                  </a:lnTo>
                  <a:lnTo>
                    <a:pt x="421" y="143"/>
                  </a:lnTo>
                  <a:lnTo>
                    <a:pt x="421" y="145"/>
                  </a:lnTo>
                  <a:lnTo>
                    <a:pt x="421" y="147"/>
                  </a:lnTo>
                  <a:lnTo>
                    <a:pt x="422" y="149"/>
                  </a:lnTo>
                  <a:lnTo>
                    <a:pt x="422" y="151"/>
                  </a:lnTo>
                  <a:lnTo>
                    <a:pt x="422" y="153"/>
                  </a:lnTo>
                  <a:lnTo>
                    <a:pt x="422" y="155"/>
                  </a:lnTo>
                  <a:lnTo>
                    <a:pt x="422" y="156"/>
                  </a:lnTo>
                  <a:lnTo>
                    <a:pt x="422" y="158"/>
                  </a:lnTo>
                  <a:lnTo>
                    <a:pt x="422" y="160"/>
                  </a:lnTo>
                  <a:lnTo>
                    <a:pt x="422" y="162"/>
                  </a:lnTo>
                  <a:lnTo>
                    <a:pt x="422" y="164"/>
                  </a:lnTo>
                  <a:lnTo>
                    <a:pt x="422" y="166"/>
                  </a:lnTo>
                  <a:lnTo>
                    <a:pt x="421" y="168"/>
                  </a:lnTo>
                  <a:lnTo>
                    <a:pt x="421" y="170"/>
                  </a:lnTo>
                  <a:lnTo>
                    <a:pt x="421" y="172"/>
                  </a:lnTo>
                  <a:lnTo>
                    <a:pt x="421" y="173"/>
                  </a:lnTo>
                  <a:lnTo>
                    <a:pt x="419" y="173"/>
                  </a:lnTo>
                  <a:lnTo>
                    <a:pt x="419" y="175"/>
                  </a:lnTo>
                  <a:lnTo>
                    <a:pt x="419" y="177"/>
                  </a:lnTo>
                  <a:lnTo>
                    <a:pt x="418" y="179"/>
                  </a:lnTo>
                  <a:lnTo>
                    <a:pt x="418" y="181"/>
                  </a:lnTo>
                  <a:lnTo>
                    <a:pt x="416" y="181"/>
                  </a:lnTo>
                  <a:lnTo>
                    <a:pt x="416" y="183"/>
                  </a:lnTo>
                  <a:lnTo>
                    <a:pt x="414" y="185"/>
                  </a:lnTo>
                  <a:lnTo>
                    <a:pt x="414" y="187"/>
                  </a:lnTo>
                  <a:lnTo>
                    <a:pt x="412" y="187"/>
                  </a:lnTo>
                  <a:lnTo>
                    <a:pt x="410" y="189"/>
                  </a:lnTo>
                  <a:lnTo>
                    <a:pt x="409" y="191"/>
                  </a:lnTo>
                  <a:lnTo>
                    <a:pt x="407" y="191"/>
                  </a:lnTo>
                  <a:lnTo>
                    <a:pt x="407" y="192"/>
                  </a:lnTo>
                  <a:lnTo>
                    <a:pt x="405" y="192"/>
                  </a:lnTo>
                  <a:lnTo>
                    <a:pt x="403" y="194"/>
                  </a:lnTo>
                  <a:lnTo>
                    <a:pt x="401" y="194"/>
                  </a:lnTo>
                  <a:lnTo>
                    <a:pt x="400" y="194"/>
                  </a:lnTo>
                  <a:lnTo>
                    <a:pt x="398" y="196"/>
                  </a:lnTo>
                  <a:lnTo>
                    <a:pt x="397" y="196"/>
                  </a:lnTo>
                </a:path>
              </a:pathLst>
            </a:custGeom>
            <a:solidFill>
              <a:srgbClr val="0000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2" name="Freeform 75"/>
            <p:cNvSpPr>
              <a:spLocks/>
            </p:cNvSpPr>
            <p:nvPr/>
          </p:nvSpPr>
          <p:spPr bwMode="auto">
            <a:xfrm>
              <a:off x="1692" y="2367"/>
              <a:ext cx="507" cy="382"/>
            </a:xfrm>
            <a:custGeom>
              <a:avLst/>
              <a:gdLst>
                <a:gd name="T0" fmla="*/ 397 w 507"/>
                <a:gd name="T1" fmla="*/ 196 h 382"/>
                <a:gd name="T2" fmla="*/ 130 w 507"/>
                <a:gd name="T3" fmla="*/ 196 h 382"/>
                <a:gd name="T4" fmla="*/ 130 w 507"/>
                <a:gd name="T5" fmla="*/ 128 h 382"/>
                <a:gd name="T6" fmla="*/ 0 w 507"/>
                <a:gd name="T7" fmla="*/ 255 h 382"/>
                <a:gd name="T8" fmla="*/ 130 w 507"/>
                <a:gd name="T9" fmla="*/ 381 h 382"/>
                <a:gd name="T10" fmla="*/ 130 w 507"/>
                <a:gd name="T11" fmla="*/ 313 h 382"/>
                <a:gd name="T12" fmla="*/ 395 w 507"/>
                <a:gd name="T13" fmla="*/ 313 h 382"/>
                <a:gd name="T14" fmla="*/ 418 w 507"/>
                <a:gd name="T15" fmla="*/ 310 h 382"/>
                <a:gd name="T16" fmla="*/ 438 w 507"/>
                <a:gd name="T17" fmla="*/ 300 h 382"/>
                <a:gd name="T18" fmla="*/ 457 w 507"/>
                <a:gd name="T19" fmla="*/ 285 h 382"/>
                <a:gd name="T20" fmla="*/ 473 w 507"/>
                <a:gd name="T21" fmla="*/ 266 h 382"/>
                <a:gd name="T22" fmla="*/ 488 w 507"/>
                <a:gd name="T23" fmla="*/ 243 h 382"/>
                <a:gd name="T24" fmla="*/ 498 w 507"/>
                <a:gd name="T25" fmla="*/ 217 h 382"/>
                <a:gd name="T26" fmla="*/ 504 w 507"/>
                <a:gd name="T27" fmla="*/ 189 h 382"/>
                <a:gd name="T28" fmla="*/ 506 w 507"/>
                <a:gd name="T29" fmla="*/ 158 h 382"/>
                <a:gd name="T30" fmla="*/ 504 w 507"/>
                <a:gd name="T31" fmla="*/ 132 h 382"/>
                <a:gd name="T32" fmla="*/ 498 w 507"/>
                <a:gd name="T33" fmla="*/ 104 h 382"/>
                <a:gd name="T34" fmla="*/ 489 w 507"/>
                <a:gd name="T35" fmla="*/ 77 h 382"/>
                <a:gd name="T36" fmla="*/ 477 w 507"/>
                <a:gd name="T37" fmla="*/ 52 h 382"/>
                <a:gd name="T38" fmla="*/ 461 w 507"/>
                <a:gd name="T39" fmla="*/ 32 h 382"/>
                <a:gd name="T40" fmla="*/ 444 w 507"/>
                <a:gd name="T41" fmla="*/ 15 h 382"/>
                <a:gd name="T42" fmla="*/ 421 w 507"/>
                <a:gd name="T43" fmla="*/ 5 h 382"/>
                <a:gd name="T44" fmla="*/ 395 w 507"/>
                <a:gd name="T45" fmla="*/ 0 h 382"/>
                <a:gd name="T46" fmla="*/ 130 w 507"/>
                <a:gd name="T47" fmla="*/ 1 h 382"/>
                <a:gd name="T48" fmla="*/ 130 w 507"/>
                <a:gd name="T49" fmla="*/ 119 h 382"/>
                <a:gd name="T50" fmla="*/ 395 w 507"/>
                <a:gd name="T51" fmla="*/ 119 h 382"/>
                <a:gd name="T52" fmla="*/ 407 w 507"/>
                <a:gd name="T53" fmla="*/ 122 h 382"/>
                <a:gd name="T54" fmla="*/ 416 w 507"/>
                <a:gd name="T55" fmla="*/ 132 h 382"/>
                <a:gd name="T56" fmla="*/ 421 w 507"/>
                <a:gd name="T57" fmla="*/ 143 h 382"/>
                <a:gd name="T58" fmla="*/ 422 w 507"/>
                <a:gd name="T59" fmla="*/ 156 h 382"/>
                <a:gd name="T60" fmla="*/ 421 w 507"/>
                <a:gd name="T61" fmla="*/ 172 h 382"/>
                <a:gd name="T62" fmla="*/ 416 w 507"/>
                <a:gd name="T63" fmla="*/ 183 h 382"/>
                <a:gd name="T64" fmla="*/ 407 w 507"/>
                <a:gd name="T65" fmla="*/ 192 h 382"/>
                <a:gd name="T66" fmla="*/ 397 w 507"/>
                <a:gd name="T67" fmla="*/ 196 h 3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7"/>
                <a:gd name="T103" fmla="*/ 0 h 382"/>
                <a:gd name="T104" fmla="*/ 507 w 507"/>
                <a:gd name="T105" fmla="*/ 382 h 3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7" h="382">
                  <a:moveTo>
                    <a:pt x="397" y="196"/>
                  </a:moveTo>
                  <a:lnTo>
                    <a:pt x="130" y="196"/>
                  </a:lnTo>
                  <a:lnTo>
                    <a:pt x="130" y="128"/>
                  </a:lnTo>
                  <a:lnTo>
                    <a:pt x="0" y="255"/>
                  </a:lnTo>
                  <a:lnTo>
                    <a:pt x="130" y="381"/>
                  </a:lnTo>
                  <a:lnTo>
                    <a:pt x="130" y="313"/>
                  </a:lnTo>
                  <a:lnTo>
                    <a:pt x="395" y="313"/>
                  </a:lnTo>
                  <a:lnTo>
                    <a:pt x="418" y="310"/>
                  </a:lnTo>
                  <a:lnTo>
                    <a:pt x="438" y="300"/>
                  </a:lnTo>
                  <a:lnTo>
                    <a:pt x="457" y="285"/>
                  </a:lnTo>
                  <a:lnTo>
                    <a:pt x="473" y="266"/>
                  </a:lnTo>
                  <a:lnTo>
                    <a:pt x="488" y="243"/>
                  </a:lnTo>
                  <a:lnTo>
                    <a:pt x="498" y="217"/>
                  </a:lnTo>
                  <a:lnTo>
                    <a:pt x="504" y="189"/>
                  </a:lnTo>
                  <a:lnTo>
                    <a:pt x="506" y="158"/>
                  </a:lnTo>
                  <a:lnTo>
                    <a:pt x="504" y="132"/>
                  </a:lnTo>
                  <a:lnTo>
                    <a:pt x="498" y="104"/>
                  </a:lnTo>
                  <a:lnTo>
                    <a:pt x="489" y="77"/>
                  </a:lnTo>
                  <a:lnTo>
                    <a:pt x="477" y="52"/>
                  </a:lnTo>
                  <a:lnTo>
                    <a:pt x="461" y="32"/>
                  </a:lnTo>
                  <a:lnTo>
                    <a:pt x="444" y="15"/>
                  </a:lnTo>
                  <a:lnTo>
                    <a:pt x="421" y="5"/>
                  </a:lnTo>
                  <a:lnTo>
                    <a:pt x="395" y="0"/>
                  </a:lnTo>
                  <a:lnTo>
                    <a:pt x="130" y="1"/>
                  </a:lnTo>
                  <a:lnTo>
                    <a:pt x="130" y="119"/>
                  </a:lnTo>
                  <a:lnTo>
                    <a:pt x="395" y="119"/>
                  </a:lnTo>
                  <a:lnTo>
                    <a:pt x="407" y="122"/>
                  </a:lnTo>
                  <a:lnTo>
                    <a:pt x="416" y="132"/>
                  </a:lnTo>
                  <a:lnTo>
                    <a:pt x="421" y="143"/>
                  </a:lnTo>
                  <a:lnTo>
                    <a:pt x="422" y="156"/>
                  </a:lnTo>
                  <a:lnTo>
                    <a:pt x="421" y="172"/>
                  </a:lnTo>
                  <a:lnTo>
                    <a:pt x="416" y="183"/>
                  </a:lnTo>
                  <a:lnTo>
                    <a:pt x="407" y="192"/>
                  </a:lnTo>
                  <a:lnTo>
                    <a:pt x="397" y="19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2"/>
          <p:cNvSpPr>
            <a:spLocks noGrp="1"/>
          </p:cNvSpPr>
          <p:nvPr>
            <p:ph idx="4294967295"/>
          </p:nvPr>
        </p:nvSpPr>
        <p:spPr>
          <a:xfrm>
            <a:off x="428625" y="836613"/>
            <a:ext cx="8229600" cy="5521325"/>
          </a:xfrm>
        </p:spPr>
        <p:txBody>
          <a:bodyPr/>
          <a:lstStyle/>
          <a:p>
            <a:pPr marL="365125" indent="-255588"/>
            <a:r>
              <a:rPr lang="ru-RU" sz="1800" smtClean="0">
                <a:solidFill>
                  <a:srgbClr val="00B050"/>
                </a:solidFill>
              </a:rPr>
              <a:t>Газобетон изготовлен из </a:t>
            </a:r>
            <a:r>
              <a:rPr lang="ru-RU" sz="1800" b="1" smtClean="0">
                <a:solidFill>
                  <a:srgbClr val="00B050"/>
                </a:solidFill>
              </a:rPr>
              <a:t>натуральных компонентов</a:t>
            </a:r>
            <a:r>
              <a:rPr lang="ru-RU" sz="1800" smtClean="0">
                <a:solidFill>
                  <a:srgbClr val="00B050"/>
                </a:solidFill>
              </a:rPr>
              <a:t>, содержание свободных радионуклидов </a:t>
            </a:r>
            <a:r>
              <a:rPr lang="ru-RU" sz="1800" b="1" smtClean="0">
                <a:solidFill>
                  <a:srgbClr val="00B050"/>
                </a:solidFill>
              </a:rPr>
              <a:t>меньше 370 Бк/кг</a:t>
            </a:r>
            <a:r>
              <a:rPr lang="ru-RU" sz="1800" smtClean="0">
                <a:solidFill>
                  <a:srgbClr val="00B050"/>
                </a:solidFill>
              </a:rPr>
              <a:t>, что разрешает его </a:t>
            </a:r>
            <a:r>
              <a:rPr lang="ru-RU" sz="1800" b="1" smtClean="0">
                <a:solidFill>
                  <a:srgbClr val="00B050"/>
                </a:solidFill>
              </a:rPr>
              <a:t>применение</a:t>
            </a:r>
            <a:r>
              <a:rPr lang="ru-RU" sz="1800" smtClean="0">
                <a:solidFill>
                  <a:srgbClr val="00B050"/>
                </a:solidFill>
              </a:rPr>
              <a:t> во всех видах зданий </a:t>
            </a:r>
            <a:r>
              <a:rPr lang="ru-RU" sz="1800" b="1" smtClean="0">
                <a:solidFill>
                  <a:srgbClr val="00B050"/>
                </a:solidFill>
              </a:rPr>
              <a:t>без ограничений</a:t>
            </a:r>
          </a:p>
          <a:p>
            <a:pPr marL="365125" indent="-255588"/>
            <a:r>
              <a:rPr lang="ru-RU" sz="1800" smtClean="0">
                <a:solidFill>
                  <a:srgbClr val="00B050"/>
                </a:solidFill>
              </a:rPr>
              <a:t>Газобетон на </a:t>
            </a:r>
            <a:r>
              <a:rPr lang="ru-RU" sz="1800" b="1" smtClean="0">
                <a:solidFill>
                  <a:srgbClr val="00B050"/>
                </a:solidFill>
              </a:rPr>
              <a:t>70-80%</a:t>
            </a:r>
            <a:r>
              <a:rPr lang="ru-RU" sz="1800" smtClean="0">
                <a:solidFill>
                  <a:srgbClr val="00B050"/>
                </a:solidFill>
              </a:rPr>
              <a:t> состоит из обыкновенного </a:t>
            </a:r>
            <a:r>
              <a:rPr lang="ru-RU" sz="1800" b="1" smtClean="0">
                <a:solidFill>
                  <a:srgbClr val="00B050"/>
                </a:solidFill>
              </a:rPr>
              <a:t>воздуха</a:t>
            </a:r>
            <a:r>
              <a:rPr lang="ru-RU" sz="1800" smtClean="0">
                <a:solidFill>
                  <a:srgbClr val="00B050"/>
                </a:solidFill>
              </a:rPr>
              <a:t>, который заключен в порах материала. </a:t>
            </a:r>
            <a:r>
              <a:rPr lang="ru-RU" sz="1800" b="1" smtClean="0">
                <a:solidFill>
                  <a:srgbClr val="00B050"/>
                </a:solidFill>
              </a:rPr>
              <a:t>Наличие</a:t>
            </a:r>
            <a:r>
              <a:rPr lang="ru-RU" sz="1800" smtClean="0">
                <a:solidFill>
                  <a:srgbClr val="00B050"/>
                </a:solidFill>
              </a:rPr>
              <a:t> токсичного </a:t>
            </a:r>
            <a:r>
              <a:rPr lang="ru-RU" sz="1800" b="1" smtClean="0">
                <a:solidFill>
                  <a:srgbClr val="00B050"/>
                </a:solidFill>
              </a:rPr>
              <a:t>газа</a:t>
            </a:r>
            <a:r>
              <a:rPr lang="ru-RU" sz="1800" smtClean="0">
                <a:solidFill>
                  <a:srgbClr val="00B050"/>
                </a:solidFill>
              </a:rPr>
              <a:t> – это всего лишь обывательский </a:t>
            </a:r>
            <a:r>
              <a:rPr lang="ru-RU" sz="1800" b="1" smtClean="0">
                <a:solidFill>
                  <a:srgbClr val="00B050"/>
                </a:solidFill>
              </a:rPr>
              <a:t>миф</a:t>
            </a:r>
            <a:r>
              <a:rPr lang="ru-RU" sz="1800" smtClean="0">
                <a:solidFill>
                  <a:srgbClr val="00B050"/>
                </a:solidFill>
              </a:rPr>
              <a:t>, заложенный в названии материала</a:t>
            </a:r>
          </a:p>
          <a:p>
            <a:pPr marL="365125" indent="-255588"/>
            <a:r>
              <a:rPr lang="ru-RU" sz="1800" smtClean="0">
                <a:solidFill>
                  <a:srgbClr val="00B050"/>
                </a:solidFill>
              </a:rPr>
              <a:t>После автоклавной обработки газобетон содержит всего до </a:t>
            </a:r>
            <a:r>
              <a:rPr lang="ru-RU" sz="1800" b="1" smtClean="0">
                <a:solidFill>
                  <a:srgbClr val="00B050"/>
                </a:solidFill>
              </a:rPr>
              <a:t>20 кг </a:t>
            </a:r>
            <a:r>
              <a:rPr lang="ru-RU" sz="1800" smtClean="0">
                <a:solidFill>
                  <a:srgbClr val="00B050"/>
                </a:solidFill>
              </a:rPr>
              <a:t>химически связанного </a:t>
            </a:r>
            <a:r>
              <a:rPr lang="ru-RU" sz="1800" b="1" smtClean="0">
                <a:solidFill>
                  <a:srgbClr val="00B050"/>
                </a:solidFill>
              </a:rPr>
              <a:t>алюминия</a:t>
            </a:r>
            <a:r>
              <a:rPr lang="ru-RU" sz="1800" smtClean="0">
                <a:solidFill>
                  <a:srgbClr val="00B050"/>
                </a:solidFill>
              </a:rPr>
              <a:t>, который поступает в материал как в чистом виде (примерно 400 грамм на 1 куб), так и в виде оксида алюминия, содержащемся в цементе. Для сравнения, </a:t>
            </a:r>
            <a:r>
              <a:rPr lang="ru-RU" sz="1800" b="1" smtClean="0">
                <a:solidFill>
                  <a:srgbClr val="00B050"/>
                </a:solidFill>
              </a:rPr>
              <a:t>1 куб.м </a:t>
            </a:r>
            <a:r>
              <a:rPr lang="ru-RU" sz="1800" smtClean="0">
                <a:solidFill>
                  <a:srgbClr val="00B050"/>
                </a:solidFill>
              </a:rPr>
              <a:t>керамического </a:t>
            </a:r>
            <a:r>
              <a:rPr lang="ru-RU" sz="1800" b="1" smtClean="0">
                <a:solidFill>
                  <a:srgbClr val="00B050"/>
                </a:solidFill>
              </a:rPr>
              <a:t>кирпича</a:t>
            </a:r>
            <a:r>
              <a:rPr lang="ru-RU" sz="1800" smtClean="0">
                <a:solidFill>
                  <a:srgbClr val="00B050"/>
                </a:solidFill>
              </a:rPr>
              <a:t> содержит </a:t>
            </a:r>
            <a:r>
              <a:rPr lang="ru-RU" sz="1800" b="1" smtClean="0">
                <a:solidFill>
                  <a:srgbClr val="00B050"/>
                </a:solidFill>
              </a:rPr>
              <a:t>200-400 кг </a:t>
            </a:r>
            <a:r>
              <a:rPr lang="ru-RU" sz="1800" smtClean="0">
                <a:solidFill>
                  <a:srgbClr val="00B050"/>
                </a:solidFill>
              </a:rPr>
              <a:t>оксидов </a:t>
            </a:r>
            <a:r>
              <a:rPr lang="ru-RU" sz="1800" b="1" smtClean="0">
                <a:solidFill>
                  <a:srgbClr val="00B050"/>
                </a:solidFill>
              </a:rPr>
              <a:t>алюминия</a:t>
            </a:r>
            <a:r>
              <a:rPr lang="ru-RU" sz="1800" smtClean="0">
                <a:solidFill>
                  <a:srgbClr val="00B050"/>
                </a:solidFill>
              </a:rPr>
              <a:t>, которые являются основой глинозема и различных глин. Однако, в обоих случаях переживать не стоит : </a:t>
            </a:r>
            <a:r>
              <a:rPr lang="ru-RU" sz="1800" b="1" smtClean="0">
                <a:solidFill>
                  <a:srgbClr val="00B050"/>
                </a:solidFill>
              </a:rPr>
              <a:t>окисленный алюминий</a:t>
            </a:r>
            <a:r>
              <a:rPr lang="ru-RU" sz="1800" smtClean="0">
                <a:solidFill>
                  <a:srgbClr val="00B050"/>
                </a:solidFill>
              </a:rPr>
              <a:t> – одно из наиболее </a:t>
            </a:r>
            <a:r>
              <a:rPr lang="ru-RU" sz="1800" b="1" smtClean="0">
                <a:solidFill>
                  <a:srgbClr val="00B050"/>
                </a:solidFill>
              </a:rPr>
              <a:t>стойких</a:t>
            </a:r>
            <a:r>
              <a:rPr lang="ru-RU" sz="1800" smtClean="0">
                <a:solidFill>
                  <a:srgbClr val="00B050"/>
                </a:solidFill>
              </a:rPr>
              <a:t> химических </a:t>
            </a:r>
            <a:r>
              <a:rPr lang="ru-RU" sz="1800" b="1" smtClean="0">
                <a:solidFill>
                  <a:srgbClr val="00B050"/>
                </a:solidFill>
              </a:rPr>
              <a:t>соединений</a:t>
            </a:r>
            <a:r>
              <a:rPr lang="ru-RU" sz="1800" smtClean="0">
                <a:solidFill>
                  <a:srgbClr val="00B050"/>
                </a:solidFill>
              </a:rPr>
              <a:t>, применяется в т.ч. и при изготовление </a:t>
            </a:r>
            <a:r>
              <a:rPr lang="ru-RU" sz="1800" b="1" smtClean="0">
                <a:solidFill>
                  <a:srgbClr val="00B050"/>
                </a:solidFill>
              </a:rPr>
              <a:t>посуды</a:t>
            </a:r>
          </a:p>
          <a:p>
            <a:pPr marL="365125" indent="-255588"/>
            <a:r>
              <a:rPr lang="ru-RU" sz="1800" smtClean="0">
                <a:solidFill>
                  <a:srgbClr val="00B050"/>
                </a:solidFill>
              </a:rPr>
              <a:t>Автоклавный газобетон – это не продукт простой гидратации цемента, это синтезированный камень, который не содержит даже кварцевого песка. При автоклавной обработке даже кварцевый песок, инертное в обычных условиях вещество, расходуется в реакциях синтеза силикатов. Поэтому </a:t>
            </a:r>
            <a:r>
              <a:rPr lang="ru-RU" sz="1800" b="1" smtClean="0">
                <a:solidFill>
                  <a:srgbClr val="00B050"/>
                </a:solidFill>
              </a:rPr>
              <a:t>извести</a:t>
            </a:r>
            <a:r>
              <a:rPr lang="ru-RU" sz="1800" smtClean="0">
                <a:solidFill>
                  <a:srgbClr val="00B050"/>
                </a:solidFill>
              </a:rPr>
              <a:t> в составе готового газобетона </a:t>
            </a:r>
            <a:r>
              <a:rPr lang="ru-RU" sz="1800" b="1" smtClean="0">
                <a:solidFill>
                  <a:srgbClr val="00B050"/>
                </a:solidFill>
              </a:rPr>
              <a:t>нет</a:t>
            </a:r>
            <a:r>
              <a:rPr lang="ru-RU" sz="1800" smtClean="0">
                <a:solidFill>
                  <a:srgbClr val="00B050"/>
                </a:solidFill>
              </a:rPr>
              <a:t>. Есть </a:t>
            </a:r>
            <a:r>
              <a:rPr lang="ru-RU" sz="1800" b="1" smtClean="0">
                <a:solidFill>
                  <a:srgbClr val="00B050"/>
                </a:solidFill>
              </a:rPr>
              <a:t>силикаты кальция </a:t>
            </a:r>
            <a:r>
              <a:rPr lang="ru-RU" sz="1800" smtClean="0">
                <a:solidFill>
                  <a:srgbClr val="00B050"/>
                </a:solidFill>
              </a:rPr>
              <a:t>– весьма химически </a:t>
            </a:r>
            <a:r>
              <a:rPr lang="ru-RU" sz="1800" b="1" smtClean="0">
                <a:solidFill>
                  <a:srgbClr val="00B050"/>
                </a:solidFill>
              </a:rPr>
              <a:t>стойкие минералы </a:t>
            </a:r>
          </a:p>
          <a:p>
            <a:pPr marL="365125" indent="-255588"/>
            <a:endParaRPr lang="uk-UA" sz="1800" b="1" smtClean="0">
              <a:solidFill>
                <a:srgbClr val="00B050"/>
              </a:solidFill>
            </a:endParaRPr>
          </a:p>
        </p:txBody>
      </p:sp>
      <p:sp>
        <p:nvSpPr>
          <p:cNvPr id="3481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260350"/>
          </a:xfrm>
        </p:spPr>
        <p:txBody>
          <a:bodyPr/>
          <a:lstStyle/>
          <a:p>
            <a:r>
              <a:rPr lang="ru-RU" sz="2000" smtClean="0">
                <a:solidFill>
                  <a:schemeClr val="hlink"/>
                </a:solidFill>
                <a:latin typeface="Arial" charset="0"/>
                <a:cs typeface="Arial" charset="0"/>
              </a:rPr>
              <a:t/>
            </a:r>
            <a:br>
              <a:rPr lang="ru-RU" sz="2000" smtClean="0">
                <a:solidFill>
                  <a:schemeClr val="hlink"/>
                </a:solidFill>
                <a:latin typeface="Arial" charset="0"/>
                <a:cs typeface="Arial" charset="0"/>
              </a:rPr>
            </a:br>
            <a:r>
              <a:rPr lang="ru-RU" sz="2000" smtClean="0">
                <a:solidFill>
                  <a:schemeClr val="hlink"/>
                </a:solidFill>
                <a:latin typeface="Arial" charset="0"/>
                <a:cs typeface="Arial" charset="0"/>
              </a:rPr>
              <a:t/>
            </a:r>
            <a:br>
              <a:rPr lang="ru-RU" sz="2000" smtClean="0">
                <a:solidFill>
                  <a:schemeClr val="hlink"/>
                </a:solidFill>
                <a:latin typeface="Arial" charset="0"/>
                <a:cs typeface="Arial" charset="0"/>
              </a:rPr>
            </a:br>
            <a:r>
              <a:rPr lang="ru-RU" sz="2000" smtClean="0">
                <a:solidFill>
                  <a:schemeClr val="hlink"/>
                </a:solidFill>
                <a:latin typeface="Arial" charset="0"/>
                <a:cs typeface="Arial" charset="0"/>
              </a:rPr>
              <a:t>Экологичность газобетона</a:t>
            </a:r>
            <a:endParaRPr lang="uk-UA" sz="2000" smtClean="0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Classic2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692150"/>
            <a:ext cx="203200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88" y="2714625"/>
            <a:ext cx="4357687" cy="4286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ru-RU" sz="1200" b="1" kern="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1. Крупный формат блока снижает трудоемкость кладки стен</a:t>
            </a:r>
            <a:endParaRPr lang="uk-UA" sz="1200" b="1" kern="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29125" y="2714625"/>
            <a:ext cx="4357688" cy="928688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ru-RU" sz="1200" b="1" kern="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2. Точная геометрия изделий позволяет вести кладку на клей с толщиной шва 2±1 мм, что позволяет избежать «мостиков холода» и сэкономить на стоимости стены за счет небольшого расхода клея (25 кг клея на 1 куб.м кладки)</a:t>
            </a:r>
            <a:endParaRPr lang="uk-UA" sz="1200" b="1" kern="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284538"/>
            <a:ext cx="18383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85750" y="5572125"/>
            <a:ext cx="4357688" cy="928688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ru-RU" sz="1200" b="1" kern="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3. Паз и гребень служат как направляющие при кладки и обеспечивают «тепловой замок» по вертикальному шву. При двухстороннем оштукатуривании стены отпадает необходимость в </a:t>
            </a:r>
            <a:r>
              <a:rPr lang="ru-RU" sz="1200" b="1" kern="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проклеивание</a:t>
            </a:r>
            <a:r>
              <a:rPr lang="ru-RU" sz="1200" b="1" kern="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вертикального шва</a:t>
            </a:r>
            <a:endParaRPr lang="uk-UA" sz="1200" b="1" kern="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5847" name="Picture 12" descr="DSC_299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3789363"/>
            <a:ext cx="27955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929188" y="5661025"/>
            <a:ext cx="4214812" cy="6477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ru-RU" sz="1200" b="1" kern="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4.  Наличие монтажных захватов облегчает перенос блоков и процесс кладки стены</a:t>
            </a:r>
            <a:endParaRPr lang="uk-UA" sz="1200" b="1" kern="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8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260350"/>
          </a:xfrm>
        </p:spPr>
        <p:txBody>
          <a:bodyPr/>
          <a:lstStyle/>
          <a:p>
            <a:r>
              <a:rPr lang="ru-RU" sz="2000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lang="ru-RU" sz="200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ru-RU" sz="2000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lang="ru-RU" sz="200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ru-RU" sz="2000" smtClean="0">
                <a:solidFill>
                  <a:srgbClr val="FFFF00"/>
                </a:solidFill>
                <a:latin typeface="Arial" charset="0"/>
                <a:cs typeface="Arial" charset="0"/>
              </a:rPr>
              <a:t>Преимущества применения современных газоблоков в строительстве</a:t>
            </a:r>
            <a:endParaRPr lang="uk-UA" sz="2000" smtClean="0">
              <a:latin typeface="Arial" charset="0"/>
              <a:cs typeface="Arial" charset="0"/>
            </a:endParaRPr>
          </a:p>
        </p:txBody>
      </p:sp>
      <p:pic>
        <p:nvPicPr>
          <p:cNvPr id="12" name="Picture 3" descr="C:\Documents and Settings\vlad.yastrebtsov\Рабочий стол\Новая папка\tematic pict\поперечная сте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764704"/>
            <a:ext cx="254629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547813" y="3141663"/>
            <a:ext cx="863600" cy="647700"/>
          </a:xfrm>
        </p:spPr>
        <p:txBody>
          <a:bodyPr/>
          <a:lstStyle/>
          <a:p>
            <a:r>
              <a:rPr lang="uk-UA" sz="1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20,6%</a:t>
            </a:r>
            <a:endParaRPr lang="ru-RU" sz="18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Заголовок 8"/>
          <p:cNvSpPr txBox="1">
            <a:spLocks/>
          </p:cNvSpPr>
          <p:nvPr/>
        </p:nvSpPr>
        <p:spPr bwMode="auto">
          <a:xfrm>
            <a:off x="2916238" y="4941888"/>
            <a:ext cx="7921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uk-UA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36,6%</a:t>
            </a: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Заголовок 8"/>
          <p:cNvSpPr txBox="1">
            <a:spLocks/>
          </p:cNvSpPr>
          <p:nvPr/>
        </p:nvSpPr>
        <p:spPr bwMode="auto">
          <a:xfrm>
            <a:off x="3924300" y="2997200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uk-UA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32,9%</a:t>
            </a: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Заголовок 8"/>
          <p:cNvSpPr txBox="1">
            <a:spLocks/>
          </p:cNvSpPr>
          <p:nvPr/>
        </p:nvSpPr>
        <p:spPr bwMode="auto">
          <a:xfrm>
            <a:off x="2484438" y="2060575"/>
            <a:ext cx="719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uk-UA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9,9%</a:t>
            </a: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Заголовок 4"/>
          <p:cNvSpPr txBox="1">
            <a:spLocks/>
          </p:cNvSpPr>
          <p:nvPr/>
        </p:nvSpPr>
        <p:spPr bwMode="auto">
          <a:xfrm>
            <a:off x="468313" y="0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Доля рынка стеновых материалов в Украине по видам в 2010 г</a:t>
            </a:r>
            <a:br>
              <a:rPr lang="ru-R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679" name="Диаграмма 12"/>
          <p:cNvGraphicFramePr>
            <a:graphicFrameLocks/>
          </p:cNvGraphicFramePr>
          <p:nvPr/>
        </p:nvGraphicFramePr>
        <p:xfrm>
          <a:off x="560388" y="525463"/>
          <a:ext cx="7734300" cy="5762625"/>
        </p:xfrm>
        <a:graphic>
          <a:graphicData uri="http://schemas.openxmlformats.org/presentationml/2006/ole">
            <p:oleObj spid="_x0000_s28679" r:id="rId3" imgW="7736494" imgH="5767316" progId="Excel.Chart.8">
              <p:embed/>
            </p:oleObj>
          </a:graphicData>
        </a:graphic>
      </p:graphicFrame>
      <p:pic>
        <p:nvPicPr>
          <p:cNvPr id="28680" name="Picture 3" descr="C:\Documents and Settings\vlad.yastrebtsov\Рабочий стол\Новая папка\tematic pict\Рисунок1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3113" y="3217863"/>
            <a:ext cx="7905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46" descr="http://khsm.com.ua/UserFiles/Image/production/keraM_M1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8563" y="3625850"/>
            <a:ext cx="8651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Рисунок 9" descr="123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5038" y="4376738"/>
            <a:ext cx="466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Рисунок 10" descr="234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575" y="4087813"/>
            <a:ext cx="576263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864</Words>
  <Application>Microsoft Office PowerPoint</Application>
  <PresentationFormat>Экран (4:3)</PresentationFormat>
  <Paragraphs>125</Paragraphs>
  <Slides>19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Calibri</vt:lpstr>
      <vt:lpstr>Arial</vt:lpstr>
      <vt:lpstr>Times New Roman</vt:lpstr>
      <vt:lpstr>Futura Lt BT</vt:lpstr>
      <vt:lpstr>Georgia</vt:lpstr>
      <vt:lpstr>Trebuchet MS</vt:lpstr>
      <vt:lpstr>Wingdings</vt:lpstr>
      <vt:lpstr>Тема Office</vt:lpstr>
      <vt:lpstr>Тема Office</vt:lpstr>
      <vt:lpstr>Диаграмма Microsoft Excel</vt:lpstr>
      <vt:lpstr>CorelDRAW 8.0 Rysunek</vt:lpstr>
      <vt:lpstr>Газобетон - энергоэффективный стеновой материал</vt:lpstr>
      <vt:lpstr>Распределение теплопотерь </vt:lpstr>
      <vt:lpstr>Характеристика тепло аккумулирующей способности </vt:lpstr>
      <vt:lpstr>Его составляющими  являются измельченный песок, известь, цемент, вода и специальный газообразователь – алюминиевая пудра или паста. Изготавливается данный материал путем термической обработки в автоклавах. В результате получается стеновой материал который соединяет в себе лучшие свойства камня и дерева. Его легкость способствует быстрому и удобному строительному процессу.  Толщина стены при обеспечении нормы сопротивления теплопередачи в 2,8 м2К/В </vt:lpstr>
      <vt:lpstr>Современные стеновые блоки из газобетона производителей ВААГ</vt:lpstr>
      <vt:lpstr>Микроклимат помещений из газобетона</vt:lpstr>
      <vt:lpstr>  Экологичность газобетона</vt:lpstr>
      <vt:lpstr>  Преимущества применения современных газоблоков в строительстве</vt:lpstr>
      <vt:lpstr>20,6%</vt:lpstr>
      <vt:lpstr>20,6%</vt:lpstr>
      <vt:lpstr>20,6%</vt:lpstr>
      <vt:lpstr>Слайд 12</vt:lpstr>
      <vt:lpstr>20,6%</vt:lpstr>
      <vt:lpstr>Слайд 14</vt:lpstr>
      <vt:lpstr>Использование сырьевых материалов и энергоресурсов в производстве стеновых материалов</vt:lpstr>
      <vt:lpstr>ВГО «Живая планета» разработано  ДСТУ “ЭНЕРГОСБЕРЕЖЕНИЕ. ЭНЕРГОЕМКОСТЬ ТЕХНОЛОГИЧЕСКОГО ПРОЦЕССА ПРОИЗВОДСТВА ЯЧЕИСТЫХ БЕТОНОВ. МЕТОДИКА ОПРЕДЕЛЕНИЯ “  </vt:lpstr>
      <vt:lpstr>В результате работы:</vt:lpstr>
      <vt:lpstr>Типовые значения энергоемкости технологического процесса производства автоклавных ячеистых бетонов</vt:lpstr>
      <vt:lpstr>БЛАГОДАРИМ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FZ</dc:creator>
  <cp:lastModifiedBy>Customer</cp:lastModifiedBy>
  <cp:revision>16</cp:revision>
  <dcterms:created xsi:type="dcterms:W3CDTF">2013-10-14T07:23:15Z</dcterms:created>
  <dcterms:modified xsi:type="dcterms:W3CDTF">2013-10-14T22:24:13Z</dcterms:modified>
</cp:coreProperties>
</file>