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423" r:id="rId3"/>
    <p:sldId id="424" r:id="rId4"/>
    <p:sldId id="425" r:id="rId5"/>
    <p:sldId id="426" r:id="rId6"/>
    <p:sldId id="427" r:id="rId7"/>
    <p:sldId id="428" r:id="rId8"/>
    <p:sldId id="429" r:id="rId9"/>
    <p:sldId id="430" r:id="rId10"/>
    <p:sldId id="431" r:id="rId11"/>
    <p:sldId id="409" r:id="rId12"/>
    <p:sldId id="42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FF33"/>
    <a:srgbClr val="FF9900"/>
    <a:srgbClr val="CCCC00"/>
    <a:srgbClr val="CC3300"/>
    <a:srgbClr val="99FF99"/>
    <a:srgbClr val="66FF66"/>
    <a:srgbClr val="8080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3073" autoAdjust="0"/>
  </p:normalViewPr>
  <p:slideViewPr>
    <p:cSldViewPr>
      <p:cViewPr varScale="1">
        <p:scale>
          <a:sx n="79" d="100"/>
          <a:sy n="79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A67F8-6747-4333-A1CB-95031DC13B7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1DB88-0EB2-48F5-9790-031CD256A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996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77363-BD85-4F0C-B9D1-FD6593C2CB2E}" type="datetimeFigureOut">
              <a:rPr lang="uk-UA" smtClean="0"/>
              <a:t>17.10.2013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895E7-BECB-495A-8B39-D6AC3338293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767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4EC2F-F0F1-4FB5-A205-E39096D4F316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777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10/17/2013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10/17/2013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10/17/2013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10/17/2013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10/17/2013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10/17/2013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10/17/2013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10/17/2013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10/17/2013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10/17/2013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10/17/2013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10/17/2013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r-review.org/" TargetMode="External"/><Relationship Id="rId2" Type="http://schemas.openxmlformats.org/officeDocument/2006/relationships/hyperlink" Target="http://www.csr-ukraine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039" y="1700808"/>
            <a:ext cx="8632292" cy="1800200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Екологічна</a:t>
            </a:r>
            <a:r>
              <a:rPr lang="ru-RU" sz="4000" dirty="0" smtClean="0"/>
              <a:t> практика </a:t>
            </a:r>
            <a:r>
              <a:rPr lang="ru-RU" sz="4000" dirty="0" err="1" smtClean="0"/>
              <a:t>компаній</a:t>
            </a:r>
            <a:r>
              <a:rPr lang="ru-RU" sz="4000" dirty="0" smtClean="0"/>
              <a:t> в </a:t>
            </a:r>
            <a:r>
              <a:rPr lang="ru-RU" sz="4000" dirty="0" err="1" smtClean="0"/>
              <a:t>Україні</a:t>
            </a:r>
            <a:r>
              <a:rPr lang="ru-RU" sz="4000" dirty="0" smtClean="0"/>
              <a:t>  </a:t>
            </a:r>
            <a:endParaRPr lang="uk-UA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47152" y="5201082"/>
            <a:ext cx="4953000" cy="1540285"/>
          </a:xfrm>
        </p:spPr>
        <p:txBody>
          <a:bodyPr>
            <a:noAutofit/>
          </a:bodyPr>
          <a:lstStyle/>
          <a:p>
            <a:pPr algn="r"/>
            <a:r>
              <a:rPr lang="uk-UA" i="1" dirty="0" smtClean="0"/>
              <a:t>Марина </a:t>
            </a:r>
            <a:r>
              <a:rPr lang="uk-UA" i="1" dirty="0" err="1" smtClean="0"/>
              <a:t>Саприкіна</a:t>
            </a:r>
            <a:r>
              <a:rPr lang="uk-UA" i="1" dirty="0" smtClean="0"/>
              <a:t> </a:t>
            </a:r>
            <a:endParaRPr lang="en-US" i="1" dirty="0" smtClean="0"/>
          </a:p>
          <a:p>
            <a:pPr algn="r"/>
            <a:r>
              <a:rPr lang="uk-UA" i="1" dirty="0" smtClean="0"/>
              <a:t>Центр </a:t>
            </a:r>
            <a:r>
              <a:rPr lang="uk-UA" i="1" dirty="0"/>
              <a:t>«</a:t>
            </a:r>
            <a:r>
              <a:rPr lang="uk-UA" i="1" dirty="0" smtClean="0"/>
              <a:t>Розвиток КСВ»</a:t>
            </a:r>
            <a:endParaRPr lang="uk-UA" i="1" dirty="0"/>
          </a:p>
          <a:p>
            <a:pPr algn="r"/>
            <a:r>
              <a:rPr lang="uk-UA" i="1" dirty="0" smtClean="0"/>
              <a:t>Київ</a:t>
            </a:r>
            <a:r>
              <a:rPr lang="uk-UA" i="1" dirty="0"/>
              <a:t>, </a:t>
            </a:r>
            <a:r>
              <a:rPr lang="uk-UA" i="1" dirty="0" smtClean="0"/>
              <a:t>2013</a:t>
            </a:r>
            <a:endParaRPr lang="uk-UA" i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915816" y="6273316"/>
            <a:ext cx="6465168" cy="504056"/>
            <a:chOff x="2915816" y="6273316"/>
            <a:chExt cx="6465168" cy="504056"/>
          </a:xfrm>
        </p:grpSpPr>
        <p:sp>
          <p:nvSpPr>
            <p:cNvPr id="9" name="Подзаголовок 2"/>
            <p:cNvSpPr txBox="1">
              <a:spLocks/>
            </p:cNvSpPr>
            <p:nvPr/>
          </p:nvSpPr>
          <p:spPr>
            <a:xfrm>
              <a:off x="4796230" y="6309320"/>
              <a:ext cx="3888432" cy="432048"/>
            </a:xfrm>
            <a:prstGeom prst="rect">
              <a:avLst/>
            </a:prstGeom>
          </p:spPr>
          <p:txBody>
            <a:bodyPr vert="horz">
              <a:normAutofit fontScale="92500"/>
            </a:bodyPr>
            <a:lstStyle>
              <a:lvl1pPr marL="64008" indent="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None/>
                <a:defRPr kumimoji="0"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Georgia"/>
                <a:buNone/>
                <a:defRPr kumimoji="0" sz="2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Wingdings 2"/>
                <a:buNone/>
                <a:defRPr kumimoji="0" sz="2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Wingdings 2"/>
                <a:buNone/>
                <a:defRPr kumimoji="0" sz="2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None/>
                <a:defRPr kumimoji="0" sz="2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None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None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None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None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i="1" dirty="0" smtClean="0"/>
                <a:t>Centre for CSR Development</a:t>
              </a: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2915816" y="6273316"/>
              <a:ext cx="6465168" cy="504056"/>
              <a:chOff x="2915816" y="6093296"/>
              <a:chExt cx="6465168" cy="504056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2915816" y="6381328"/>
                <a:ext cx="1872208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Подзаголовок 2"/>
              <p:cNvSpPr txBox="1">
                <a:spLocks/>
              </p:cNvSpPr>
              <p:nvPr/>
            </p:nvSpPr>
            <p:spPr>
              <a:xfrm>
                <a:off x="4427984" y="6093296"/>
                <a:ext cx="4953000" cy="504056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64008" indent="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None/>
                  <a:defRPr kumimoji="0"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Georgia"/>
                  <a:buNone/>
                  <a:defRPr kumimoji="0" sz="26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None/>
                  <a:defRPr kumimoji="0"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None/>
                  <a:defRPr kumimoji="0"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None/>
                  <a:defRPr kumimoji="0" sz="20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None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None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None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None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 dirty="0"/>
              </a:p>
            </p:txBody>
          </p:sp>
          <p:cxnSp>
            <p:nvCxnSpPr>
              <p:cNvPr id="11" name="Прямая со стрелкой 10"/>
              <p:cNvCxnSpPr/>
              <p:nvPr/>
            </p:nvCxnSpPr>
            <p:spPr>
              <a:xfrm>
                <a:off x="8684662" y="6364680"/>
                <a:ext cx="45933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03378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НЕБАЖАНИЙ ЕФЕКТ ДЛЯ ДОВКІЛЛЯ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>
                <a:solidFill>
                  <a:srgbClr val="002060"/>
                </a:solidFill>
              </a:rPr>
              <a:t>Українські підприємства не мають чіткої відповіді і щодо поведінки компаній у випадку, коли продукт або виробничий процес буде мати небажаний ефект для навколишнього середовища, який поки що не враховується чинним екологічним законодавством. </a:t>
            </a:r>
            <a:endParaRPr lang="uk-UA" dirty="0" smtClean="0">
              <a:solidFill>
                <a:srgbClr val="002060"/>
              </a:solidFill>
            </a:endParaRPr>
          </a:p>
          <a:p>
            <a:r>
              <a:rPr lang="uk-UA" dirty="0" smtClean="0">
                <a:solidFill>
                  <a:srgbClr val="002060"/>
                </a:solidFill>
              </a:rPr>
              <a:t>58</a:t>
            </a:r>
            <a:r>
              <a:rPr lang="uk-UA" dirty="0">
                <a:solidFill>
                  <a:srgbClr val="002060"/>
                </a:solidFill>
              </a:rPr>
              <a:t>% вважають, що в цьому випадку компанії будуть вкладати кошти для усунення (подолання) такого ефекту, 42% вважають, що ні.  </a:t>
            </a:r>
            <a:endParaRPr lang="uk-UA" dirty="0" smtClean="0">
              <a:solidFill>
                <a:srgbClr val="002060"/>
              </a:solidFill>
            </a:endParaRPr>
          </a:p>
          <a:p>
            <a:r>
              <a:rPr lang="uk-UA" dirty="0" smtClean="0">
                <a:solidFill>
                  <a:srgbClr val="002060"/>
                </a:solidFill>
              </a:rPr>
              <a:t>Планують: підприємства, </a:t>
            </a:r>
            <a:r>
              <a:rPr lang="uk-UA" dirty="0">
                <a:solidFill>
                  <a:srgbClr val="002060"/>
                </a:solidFill>
              </a:rPr>
              <a:t>що виготовляють продукцію промислового споживання (80,7%) та будівництва (79,3%), підприємства, що розташовані у Дніпропетровській (98,3%) та Донецькій (79,3%) областях. </a:t>
            </a:r>
            <a:endParaRPr lang="uk-UA" dirty="0" smtClean="0">
              <a:solidFill>
                <a:srgbClr val="002060"/>
              </a:solidFill>
            </a:endParaRPr>
          </a:p>
          <a:p>
            <a:r>
              <a:rPr lang="uk-UA" dirty="0" smtClean="0">
                <a:solidFill>
                  <a:srgbClr val="002060"/>
                </a:solidFill>
              </a:rPr>
              <a:t>Суттєвих </a:t>
            </a:r>
            <a:r>
              <a:rPr lang="uk-UA" dirty="0">
                <a:solidFill>
                  <a:srgbClr val="002060"/>
                </a:solidFill>
              </a:rPr>
              <a:t>змін у порівнянні з 2005 роком не простежується – частка компаній, які будуть вкладати кошти для його усунення, залишається практично незмінною (у 2005 р. – 62,3%)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98143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5144562" cy="349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899592" y="3861048"/>
            <a:ext cx="3208366" cy="266429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109728" indent="0" algn="ctr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Гарні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приклади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  <a:p>
            <a:pPr marL="109728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Заходи </a:t>
            </a:r>
            <a:r>
              <a:rPr lang="ru-RU" dirty="0" err="1" smtClean="0">
                <a:solidFill>
                  <a:srgbClr val="002060"/>
                </a:solidFill>
              </a:rPr>
              <a:t>із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захисту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біорізноманіття</a:t>
            </a:r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915816" y="6273316"/>
            <a:ext cx="6465168" cy="504056"/>
            <a:chOff x="2915816" y="6273316"/>
            <a:chExt cx="6465168" cy="504056"/>
          </a:xfrm>
        </p:grpSpPr>
        <p:sp>
          <p:nvSpPr>
            <p:cNvPr id="9" name="Подзаголовок 2"/>
            <p:cNvSpPr txBox="1">
              <a:spLocks/>
            </p:cNvSpPr>
            <p:nvPr/>
          </p:nvSpPr>
          <p:spPr>
            <a:xfrm>
              <a:off x="4796230" y="6309320"/>
              <a:ext cx="3888432" cy="432048"/>
            </a:xfrm>
            <a:prstGeom prst="rect">
              <a:avLst/>
            </a:prstGeom>
          </p:spPr>
          <p:txBody>
            <a:bodyPr vert="horz">
              <a:normAutofit fontScale="92500"/>
            </a:bodyPr>
            <a:lstStyle>
              <a:lvl1pPr marL="64008" indent="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None/>
                <a:defRPr kumimoji="0"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Georgia"/>
                <a:buNone/>
                <a:defRPr kumimoji="0" sz="2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Wingdings 2"/>
                <a:buNone/>
                <a:defRPr kumimoji="0" sz="2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Wingdings 2"/>
                <a:buNone/>
                <a:defRPr kumimoji="0" sz="2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None/>
                <a:defRPr kumimoji="0" sz="2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None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None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None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None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i="1" dirty="0" smtClean="0"/>
                <a:t>Centre for CSR Development</a:t>
              </a: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2915816" y="6273316"/>
              <a:ext cx="6465168" cy="504056"/>
              <a:chOff x="2915816" y="6093296"/>
              <a:chExt cx="6465168" cy="504056"/>
            </a:xfrm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915816" y="6381328"/>
                <a:ext cx="1872208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Подзаголовок 2"/>
              <p:cNvSpPr txBox="1">
                <a:spLocks/>
              </p:cNvSpPr>
              <p:nvPr/>
            </p:nvSpPr>
            <p:spPr>
              <a:xfrm>
                <a:off x="4427984" y="6093296"/>
                <a:ext cx="4953000" cy="504056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64008" indent="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None/>
                  <a:defRPr kumimoji="0"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Georgia"/>
                  <a:buNone/>
                  <a:defRPr kumimoji="0" sz="26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None/>
                  <a:defRPr kumimoji="0"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None/>
                  <a:defRPr kumimoji="0"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None/>
                  <a:defRPr kumimoji="0" sz="20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None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None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None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None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 dirty="0"/>
              </a:p>
            </p:txBody>
          </p:sp>
          <p:cxnSp>
            <p:nvCxnSpPr>
              <p:cNvPr id="13" name="Прямая со стрелкой 12"/>
              <p:cNvCxnSpPr/>
              <p:nvPr/>
            </p:nvCxnSpPr>
            <p:spPr>
              <a:xfrm>
                <a:off x="8684662" y="6364680"/>
                <a:ext cx="45933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889" y="908720"/>
            <a:ext cx="3000773" cy="395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740" y="4859737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732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03244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dirty="0" smtClean="0"/>
          </a:p>
          <a:p>
            <a:pPr marL="109728" indent="0" algn="ctr">
              <a:buNone/>
            </a:pPr>
            <a:endParaRPr lang="uk-UA" dirty="0" smtClean="0">
              <a:solidFill>
                <a:srgbClr val="002060"/>
              </a:solidFill>
            </a:endParaRPr>
          </a:p>
          <a:p>
            <a:pPr marL="109728" indent="0" algn="ctr">
              <a:buNone/>
            </a:pPr>
            <a:endParaRPr lang="uk-UA" dirty="0">
              <a:solidFill>
                <a:srgbClr val="002060"/>
              </a:solidFill>
            </a:endParaRPr>
          </a:p>
          <a:p>
            <a:pPr marL="109728" indent="0" algn="ctr">
              <a:buNone/>
            </a:pPr>
            <a:endParaRPr lang="uk-UA" dirty="0" smtClean="0">
              <a:solidFill>
                <a:srgbClr val="002060"/>
              </a:solidFill>
            </a:endParaRPr>
          </a:p>
          <a:p>
            <a:pPr marL="109728" indent="0" algn="ctr">
              <a:buNone/>
            </a:pPr>
            <a:r>
              <a:rPr lang="uk-UA" dirty="0" smtClean="0">
                <a:solidFill>
                  <a:srgbClr val="002060"/>
                </a:solidFill>
              </a:rPr>
              <a:t>ДЯКУЮ!</a:t>
            </a:r>
            <a:endParaRPr lang="uk-UA" dirty="0" smtClean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50851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Марина </a:t>
            </a:r>
            <a:r>
              <a:rPr lang="uk-UA" b="1" dirty="0" err="1" smtClean="0">
                <a:solidFill>
                  <a:srgbClr val="002060"/>
                </a:solidFill>
              </a:rPr>
              <a:t>Саприкіна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Центр </a:t>
            </a: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dirty="0" err="1" smtClean="0">
                <a:solidFill>
                  <a:srgbClr val="002060"/>
                </a:solidFill>
              </a:rPr>
              <a:t>Розвиток</a:t>
            </a:r>
            <a:r>
              <a:rPr lang="ru-RU" dirty="0" smtClean="0">
                <a:solidFill>
                  <a:srgbClr val="002060"/>
                </a:solidFill>
              </a:rPr>
              <a:t> КСВ», </a:t>
            </a:r>
            <a:r>
              <a:rPr lang="ru-RU" dirty="0" err="1" smtClean="0">
                <a:solidFill>
                  <a:srgbClr val="002060"/>
                </a:solidFill>
              </a:rPr>
              <a:t>Україна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  <a:hlinkClick r:id="rId2"/>
              </a:rPr>
              <a:t>www.csr-ukraine.org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  <a:hlinkClick r:id="rId3"/>
              </a:rPr>
              <a:t>www.csr-review.org</a:t>
            </a:r>
            <a:endParaRPr lang="uk-UA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915816" y="6273316"/>
            <a:ext cx="6465168" cy="504056"/>
            <a:chOff x="2915816" y="6273316"/>
            <a:chExt cx="6465168" cy="504056"/>
          </a:xfrm>
        </p:grpSpPr>
        <p:sp>
          <p:nvSpPr>
            <p:cNvPr id="6" name="Подзаголовок 2"/>
            <p:cNvSpPr txBox="1">
              <a:spLocks/>
            </p:cNvSpPr>
            <p:nvPr/>
          </p:nvSpPr>
          <p:spPr>
            <a:xfrm>
              <a:off x="4796230" y="6309320"/>
              <a:ext cx="3888432" cy="432048"/>
            </a:xfrm>
            <a:prstGeom prst="rect">
              <a:avLst/>
            </a:prstGeom>
          </p:spPr>
          <p:txBody>
            <a:bodyPr vert="horz">
              <a:normAutofit fontScale="92500"/>
            </a:bodyPr>
            <a:lstStyle>
              <a:lvl1pPr marL="64008" indent="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None/>
                <a:defRPr kumimoji="0"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Georgia"/>
                <a:buNone/>
                <a:defRPr kumimoji="0" sz="2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Wingdings 2"/>
                <a:buNone/>
                <a:defRPr kumimoji="0" sz="2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Wingdings 2"/>
                <a:buNone/>
                <a:defRPr kumimoji="0" sz="2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None/>
                <a:defRPr kumimoji="0" sz="2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None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None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None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None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i="1" dirty="0" smtClean="0"/>
                <a:t>Centre for CSR Development</a:t>
              </a: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2915816" y="6273316"/>
              <a:ext cx="6465168" cy="504056"/>
              <a:chOff x="2915816" y="6093296"/>
              <a:chExt cx="6465168" cy="504056"/>
            </a:xfrm>
          </p:grpSpPr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2915816" y="6381328"/>
                <a:ext cx="1872208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Подзаголовок 2"/>
              <p:cNvSpPr txBox="1">
                <a:spLocks/>
              </p:cNvSpPr>
              <p:nvPr/>
            </p:nvSpPr>
            <p:spPr>
              <a:xfrm>
                <a:off x="4427984" y="6093296"/>
                <a:ext cx="4953000" cy="504056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64008" indent="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None/>
                  <a:defRPr kumimoji="0"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Georgia"/>
                  <a:buNone/>
                  <a:defRPr kumimoji="0" sz="26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None/>
                  <a:defRPr kumimoji="0"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None/>
                  <a:defRPr kumimoji="0"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None/>
                  <a:defRPr kumimoji="0" sz="20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None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None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None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None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 dirty="0"/>
              </a:p>
            </p:txBody>
          </p:sp>
          <p:cxnSp>
            <p:nvCxnSpPr>
              <p:cNvPr id="10" name="Прямая со стрелкой 9"/>
              <p:cNvCxnSpPr/>
              <p:nvPr/>
            </p:nvCxnSpPr>
            <p:spPr>
              <a:xfrm>
                <a:off x="8684662" y="6364680"/>
                <a:ext cx="45933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83005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620688"/>
            <a:ext cx="8229600" cy="10668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Компанії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– </a:t>
            </a:r>
            <a:r>
              <a:rPr lang="ru-RU" dirty="0" smtClean="0">
                <a:solidFill>
                  <a:srgbClr val="002060"/>
                </a:solidFill>
              </a:rPr>
              <a:t>члени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smtClean="0">
                <a:solidFill>
                  <a:srgbClr val="002060"/>
                </a:solidFill>
              </a:rPr>
              <a:t>38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09" y="1545464"/>
            <a:ext cx="7217531" cy="312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50436"/>
            <a:ext cx="1204424" cy="51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4121506"/>
            <a:ext cx="1041643" cy="62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8" descr="data:image/jpeg;base64,/9j/4AAQSkZJRgABAQAAAQABAAD/2wCEAAkGBhASERURExAQEhMPFBcXEBUWEBQQFRQRFRAVGRQVExIXGyYeGBkjGRMSIC8hIycpLC0uFx49NTAqNSYrLCoBCQoKDgwOGg8PGjIiHiQqLDQyLSw1LCwsNCwpNSw1LCw1KiwsLCwsLCw0KSwsLCkpLCwsLCwsLCwsLCwsLCwsLP/AABEIAOEA4QMBIgACEQEDEQH/xAAcAAEAAgMBAQEAAAAAAAAAAAAABgcBBQgEAwL/xABJEAACAgEBBQUDBQsKBgMAAAABAgADEQQFBhIhMQcTQVFhInGBFDJCkaEXIyQzQ1JygpOz0RUWNWJ0kqKxssFUY3OU0vA0U1X/xAAZAQEAAwEBAAAAAAAAAAAAAAAAAQIDBAX/xAAlEQEAAgICAgIDAAMBAAAAAAAAAQIDERIxBCETQRQyYVGhwSL/2gAMAwEAAhEDEQA/ALxiIgIiICIiAiIgIiICIiAiIgIiICIiAiIgIiICIiAiIgIiICIiAiIgIiICIiAiIgIiICIiAiIgIiICIiAiIgIiICIiAiIgIiICIiAiIgIiICIiAiIgIiICIiAiIgIiICIiAiIgIiICIiAiIgIiICIiAiIgIiICIiAiIgIiICIiAiIgIiICIiAiIgIiICIiAiIgIiICIiAiIgImCZVe+3a21dvc6I1t3Zxbay8alh9GsZwQPFvq85EzEds8mSuON2WpmMyhfuv7U/Po/YD+Mfdf2p+fR+wH8ZT5Ic/5mNfWYzKF+6/tT8+j9gP4x91/an59H7Afxj5IPzMa+4kY3C1mvu0/fazgBtwaVWsIRXjkzYP0s5A8APXlJ5eJ26qzyjZERJWIiICIiAiIgIifDXXMlbsiF2VWKoORZgpIUe84HxgfeJSf3ZdeXRWr01YWwd797fPDxYZSGb2cc/XlPtr+2XVpfcta6ayoWsKCUf8AFqxCnIYcWQAfjKfJDl/KxrmieLY2rstoqstr7uyxFaxPzGKglefrPbLumJ37IiISREQEREBBiYbpAr/tZ3xOmpGlqbF2pU8RHIpT0JB8GY5APo3pKQm33s222r1dt5JIdiK+ecVLyQD4DPxM1mnoZ2VFUszkKqgZJYnAAHvnNady8PPknJd8xGfUfXLt3N7J6KVWzVIt9xGSh9qqs+QXo59Ty8h4mero6wOEVoFxjHCAMeWJeMc/benhWmN2nTlaTjsx3I+V29/av4PQ3QjlbYOYT1UcifgPOWLvN2X6PVYZEXTWZ5vWgAYZ5hq+QJx0PUevSSfZeza9PUlNShUqUKo9PM+ZJySfEkya4/ftpi8Oa33bp6lEGZiavRQTbnaxTpb3os0uqzWxAbCKrgfSTiPNfWb7dHeyvaFTXVo6BHKMH4c8QVW5FSRjDCVz25j7/pv+lZ+8Wb3sQ/8AhXf2k/uKpnFp5acdct/mmkz6WNMEzMTR2K61XbRp63ZH0erVlOCGFaMPepbIkz3e20ur09epRWVbQSFbGRhipzjl1UykO1f+lLv0av3Ky2OzL+i9N+i/795nWZmZhx4ctrZLUn6SmIiaOwmCJmIFJdqG71GlsawVXWPrXZ+9Z8VUsbOJkQKBxMcnkxOB0yenl7ON39NrbAj03K2mYWG5H9h8OpFVqsCFPkVwSAffLl2/sSrV0Pp7M8FgGSpwwIYFWU+YIEjerxsXSViih76EsJ1LFwLFVz+MxgBuZUeAAA94ymvvf04bYIjJynpNVEzPNs7XJdWl1bcSWqGQ+akcuXh7p6Zq7YIiISREQEREBNXvTqu70WpfOClFpB64Pdtj7cTaTVb06XvNFqawMl6LQB5nu2x9uJE9K26lzJLL7FtgLZdZq3AIo9ir0sYZZveFwP1zK1zLt7FsfIHx1+UPnp/9dePsxMKR7eP4tYtl9t1vrv1Ts9Bkd5c/4uoNw8vFnP0V/wAz08cV4nbfrOLLUaYrnoO8UkeQbiPP1xI92i7Qa3aWpLfk37tR5LWMYHx4j8ZcW5u6Glo0dY7qp3trVrXZFcuzqGIyR80ZwB5AS+5mfTqi+TLkmKzqIQ3aPbg3EO40yleEcXesQwf6Sjh5YHn4+kktO+Wu/k75WdCWutdRp66+KwNW6gpa4XLBevLr06ZzKg3x0NdOv1FVa8KJaQi+ABAOB6c5fe5v9H6T+zVfuliszMzsw3yXvasz0gW7/bMzWlNZXXWmDh61fKsB0ZCWJBxjl0P2eG/tt1Xenh01AqzyVuPvODwy4bAJHjjHPxle2fjT/wBQ/wCuWlvh2YazV6570spFVnDguzBkCoFK8AXmAQSOfj4SsWtMMq5M16zxnqWl7WdqJqfkWoTPDdp3YZ6jLrlT6g5Hwkq7ET+BXf2k/uKpFO1bZK6UaHToSVp07rk8ix7xcsR6kk/GSrsTH4Fd/aT+4qkx+69N/kTvvX/Hk3h7Z+6uarT0LYtbFTY7kBiCQeBV8MjqTz8prE7b9WSAukoJJwoDWEknkAPXMjm8G6Op2fqOOyjvaEsBRyOKqxA+QthHzSQMEHHjjMsHdveDYuttq/BqtPqa2DVKa1TNg5/e7K8B+fPDeXSIm0z3orfLa0xNtfxAe09mO0rC4AY108QByA3cJkA+PPMmej3us2fsTRWpWlhsZ0wzEADjubPLx9kSIdq/9KXfo1fuVkz2dul/KGw9LULO7esu9ZI4lLd5auGHXHtdR09Yje50rTl8mTj22vZ7v/btB7lsprr7lUYFGY54mYEHPuExvr2oVaJ+4qQX3j544uFK/IORzLY+iPiRK83D3pr2bdqBarEuvdgrzAsrZsAjrwk8sj6pFEY22jvHwbXHeOx6F39p2J95Mc51/Uz5NoxxG/8A0sCntq1wIZ9NpzXnBwLUz6ByxAPwM3e3O2mlUX5LW1ljqC3eZRayfokDm7D05epmp393t0R0ibN0QWxcoCVU8KhCCoQ/TckDmM+PPJm/3f3UGl2Pf3tKC+3T3taSoLgGtiiFv6o4eXTOYje9bXrbJMzWLb9dotqO2DUXaa+qxRVY6juLKeJeE8Q4g3ExIyufaByPtkfp3716UW6Zrmeu1Sjd6DY6BhhgrMcjIz1zjwwZ5dzUDbQ0oIBBvryCMj548Jfu0N1tFY/yizS02WqM8TICTwjlnz+OZERNo3tnjjJmjly6Vts/tD/k7QUaZa+81PAXYOSEqWx2esOBzLcDKeEY5Ec/CfnQdt+p7wd9RS1ZPtCvjRwPNeJiD7uXvEgmlRtXqlDNhtXcoZvJrbRk/wCKdCrujohp/k3yanusYwUGenzi3Xi8eLOcya8p6lbDOTJ+s6iFd6jttvNjLVpaihbFRdnDlc4UsAcAmSXb2/eq0tVHHpUF1qhr0N3s1839lSuSxIrf3HHXMpDTDFqjysX/AFidLbV3e0+pKm6sMU4gjBmRgrqVdeJCDwkEgjoZNZmdr4L5MkW9vrsXaff0pbwlC2Qyk54XVirji8RxKcHxGDPdPlpdKlaLWihUrUKigYAUDAAn1mrujr2REQkmG6TMQOad8NhHSay2jBChuKr1qbmhHuHL3qZMOxfeBa7bNI5AF/t1ZP5RRhl95XB/UMm3aLuUNdTxJgaigE1HkA4PWtj5HwPgfQmUORbRb0eq2lh1BV0dTkcj0IOJzzHGzyL1nBl5R0mXazu69OsbUhc1aoghsclt4QHQ+pxxDzyfIzYbq9r3yfTLRdQ9ppXhqdGUcSjAVXDdMDlkZ6DlN/up2haTXUjTa0VLaQAwsCiq7yK55K39Xz6em6q7L9lBg/yYHnnBssZP7hbBHoZfU73VvXHM254rdqO3g1lt976mys1/KmNiDhYAoTgcJI9ocsZElWxtpbT2nVXs+rFdFKLXfYoIHdgYHetnn7I+YuOI9eXS3Nt7q6TVoqX1BxX+LwShXkAQrKQQDgcunIeU1O195Nn7Jp7pAgYD2KKscZY9C/lnxZuZ9TykcNdyfjzS0za3pQZr4Xx4K+M+gbH+06j0WrS1BZW6uj81ZWDKRnwI6yK7A3R0d9CXajZemotsyzV8PEQCx4ckgHJGDjwzJRo9JVRWK61WuusHhUeyqjJJ93Mky9K6a+PhnHud+pVd25aBydPeBmtQ9bH81yQy594B+qRPYu+R02zrtLWba77bldLEIUKnCgYcWcg4Qj9b0lu7d352XWGrt1FNgIIatR8oyMcwyqCPrkC1e+OwATwbK7z1NVdYPP8ASJH1Slu97Y5axF5tFojb21dsVL6Q136Z3uNfCwwrVWtjBLZIIU9SMH0lZ7L0dlt1ddYJsd1CYzniyOfpjrnwxJt/PbY3/wCIn11/wm12H2k7HobiTZ76dmGGZK6mOM9OLiDY8f8AaRPvuWVtZJjnePTSdsGy7E15uIPd6hE4G8OJFCsufPkD+t75uNy+1HS6XQrRbXd3lAYIFUMLMuWHtZHCfawc+Xj0ksr7QNj6pe7e+rhbkUvrKA+WeMcP2z16fcvZFi8SaTSOp6Mqq4/vA4luPvdXRGKec3x2j2g/ZNs4altbZbSrVXFQQyh14y7uQMjBxxDn4ZEgm827tui1DUuDgHNTEHFlefZYHx8j65nSOj0ddSiutERF+aqqFUe5Rynx2psajUp3d9SWr5MucHzB6g+okzT0m3i8qRXfuFZ7qb37CpQWHTDT6hR7X3t7zxdD3Vh4iAf1ZvNLvXbr9Pr7Fp7vSJprFoZgRZZZ3T8Z68OAMch0z16gbKnst2UrcQ0ufRrbXXr+aWwfjJJ8hr7vuuBe74eHg4QF4CMFeEcsY5YkxE/bSmPJEamY1/HNu6epSvXaax2Col1ZdjyCqGGST4CdK12K6hgQysAQQQwKkciCORBE0n8wNmf8Dp/2c3en06VoERQqooVFAwFVRgADyAAilZqePhtiiYlzhvTsK3Qaxq8FQr8enfHJk4soy+GRyB8iJOU7bvwfB0p+UYxnjHdFsfPP0h+j9slW9W2dnvqqdn6qkWtqMFSeHhrLEhMtkMrMVwOH0856NFuDsvSk3rQoNYLcVjtaECjJYByQCAOsrFZifUsa4bVtPx29Of8ASn76h83X/UJ1QJy3s+ovfWq9XtQL+tYAP851IIxo8HqzMRE1egREQEREAZG96dw9JrhmxSloGFtTAfHgGzyYeh+GJJIkTG1bVi0alRW2Ox7X1Emru9SvhwsK3x6o5x9TGfHZ+g3h0/s1V69AvIKPbQeHJWyuPdL7mMSnxx9Ob8SsTuszCn6N395NV7NuotpQ9S9y1cj19inmfjiSrdjs20miPf2t31y+0bLMKiEdWVTnB/rMSfdJvKu7Wdm7Ut/Fgvo1AJSv5/EPnG1OrjI5YyB5Z5xqK++02x1xxy1NpejebtioqzXpVF7j8ocikH0+k/wwPUysNt726zVk99e7KfoA8FY91a8vryfWaeJlNpl5mTPfJ3JE9mytkX6mwVUVtY58B4DzZjyUep5SzdgdiYwG1dxJPWuo4A9DYRk/AD3yIiZ6Rjw3yfrCponReh7OdmVDlo6mIxzszccjx9smbD+auh/4LSf9vV/4zT45dUeDb7lzLiffRbQtpbiqtsqbzR2Q/WDOidVuHs2z52i0/vWsVn60xNFrOxvZz/MF9X6N3EPDwsDev1yPjmET4eSOpQLZPa5tGnAdq9Qo8LF4W/aJj7QZNNldtOjfAurtoPiQO+T619r/AAzU63sMb8lrAfIWVEf4lb3+E0Os7HtpofZWi0f1bgvn1FgX/wBMmOcJifJp9b/2t3Qb7bPu+ZrNOfQ2Ctv7r4M3FeoRvmsrePIg8vhOd7uzrai9dFafca3+xWM/em7NtqnGNI68XiXrr/vZbIk85/w1jycn3Rfur2vp6hxWX01jzaxUH2mQreTte0lKldOflNuORGRUp82fkW9y/WJENmdi+uc/fXooHvNrdPJeX+KT/dnsw0ekIsIN9y8w9mMKfNKxyB9Tkjzk7tLSLZr9RxQ3Z/Zrq9fVbrNTY1ep1BDUBhgDHTvFHNVIwABzUD4Tw7V2RvG6/JrRqbazyPC9bqwH51g5kfpHn4y8AJnEnhCZ8auu5Vd2e9l9lNq6rVgB6zmmoMG4Wx8+wjlkeABPn4S0AJmJaIiOm2PHXHGqkREloREQEREBERAREQEwRMxAim9HZxo9Zlync3H8rWApJ/5i9H+PP1lcJ2N675QKmavuTzN6nIC+XdkhuL06esvKYxKzWJYX8el53MNXu/u3p9HUKqUCj6TdWdsfOdvE/YPDE2sRLNoiIjUEREJIiICIiBjEYmYgIiICIiAiIgIiICIiAiIgIiICIiAiIgIiICIiAiIgIiICIiAiIgIiICIiAiIgIiICIiAiIgIiICIiAiIgIiICIiAiIgIiICIiAiIgIiICIiAiIgIiICIiAiIgIiICIiAiIgIiICIiAiIgIiICIiAiIgIiICIiAiIgIiICIiAiIgIiICIiAiIgIiICIiAiIgIiICIiAiIg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18460"/>
            <a:ext cx="831078" cy="831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398626"/>
            <a:ext cx="8382000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07975" y="4746701"/>
            <a:ext cx="8229600" cy="93610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ЦЕНТР «</a:t>
            </a:r>
            <a:r>
              <a:rPr lang="ru-RU" sz="2400" b="1" dirty="0" smtClean="0">
                <a:solidFill>
                  <a:srgbClr val="002060"/>
                </a:solidFill>
              </a:rPr>
              <a:t>РОЗВИТОК КСВ» </a:t>
            </a:r>
            <a:r>
              <a:rPr lang="ru-RU" sz="2400" b="1" dirty="0" smtClean="0">
                <a:solidFill>
                  <a:srgbClr val="002060"/>
                </a:solidFill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</a:rPr>
              <a:t>РЕГІОНАЛЬНИЙ ПАРТНЕР:</a:t>
            </a:r>
            <a:endParaRPr lang="uk-UA" sz="2400" b="1" dirty="0">
              <a:solidFill>
                <a:srgbClr val="00206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915816" y="6273316"/>
            <a:ext cx="6465168" cy="504056"/>
            <a:chOff x="2915816" y="6273316"/>
            <a:chExt cx="6465168" cy="504056"/>
          </a:xfrm>
        </p:grpSpPr>
        <p:sp>
          <p:nvSpPr>
            <p:cNvPr id="11" name="Подзаголовок 2"/>
            <p:cNvSpPr txBox="1">
              <a:spLocks/>
            </p:cNvSpPr>
            <p:nvPr/>
          </p:nvSpPr>
          <p:spPr>
            <a:xfrm>
              <a:off x="4796230" y="6309320"/>
              <a:ext cx="3888432" cy="432048"/>
            </a:xfrm>
            <a:prstGeom prst="rect">
              <a:avLst/>
            </a:prstGeom>
          </p:spPr>
          <p:txBody>
            <a:bodyPr vert="horz">
              <a:normAutofit fontScale="92500"/>
            </a:bodyPr>
            <a:lstStyle>
              <a:lvl1pPr marL="64008" indent="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None/>
                <a:defRPr kumimoji="0"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Georgia"/>
                <a:buNone/>
                <a:defRPr kumimoji="0" sz="2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Wingdings 2"/>
                <a:buNone/>
                <a:defRPr kumimoji="0" sz="2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Wingdings 2"/>
                <a:buNone/>
                <a:defRPr kumimoji="0" sz="2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None/>
                <a:defRPr kumimoji="0" sz="2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None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None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None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None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i="1" dirty="0" smtClean="0"/>
                <a:t>Centre for CSR Development</a:t>
              </a: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2915816" y="6273316"/>
              <a:ext cx="6465168" cy="504056"/>
              <a:chOff x="2915816" y="6093296"/>
              <a:chExt cx="6465168" cy="504056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2915816" y="6381328"/>
                <a:ext cx="1872208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Подзаголовок 2"/>
              <p:cNvSpPr txBox="1">
                <a:spLocks/>
              </p:cNvSpPr>
              <p:nvPr/>
            </p:nvSpPr>
            <p:spPr>
              <a:xfrm>
                <a:off x="4427984" y="6093296"/>
                <a:ext cx="4953000" cy="504056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64008" indent="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None/>
                  <a:defRPr kumimoji="0"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Georgia"/>
                  <a:buNone/>
                  <a:defRPr kumimoji="0" sz="26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None/>
                  <a:defRPr kumimoji="0"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None/>
                  <a:defRPr kumimoji="0"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None/>
                  <a:defRPr kumimoji="0" sz="20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None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None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None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None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uk-UA" dirty="0"/>
              </a:p>
            </p:txBody>
          </p:sp>
          <p:cxnSp>
            <p:nvCxnSpPr>
              <p:cNvPr id="15" name="Прямая со стрелкой 14"/>
              <p:cNvCxnSpPr/>
              <p:nvPr/>
            </p:nvCxnSpPr>
            <p:spPr>
              <a:xfrm>
                <a:off x="8684662" y="6364680"/>
                <a:ext cx="45933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AutoShape 2" descr="data:image/jpeg;base64,/9j/4AAQSkZJRgABAQAAAQABAAD/2wCEAAkGBxIHEhUUEBIVFRQXFyIaGBgYFx0aGBgcFxcXGxcWFxcbHSggGBolHBsbITEiJSkrLi4uFx8zODMvNygtLisBCgoKDg0OGxAQGi0kHyQsNCwsLzAtNCwsLy0sLDUsNDQsLCwsLSwsLCwsLSwsLCwsLCwsLC0sLCwsLCwsLCwsLP/AABEIAIEBhwMBIgACEQEDEQH/xAAcAAEAAwACAwAAAAAAAAAAAAAABgcIBAUBAgP/xABMEAABAwIDAwYGDQoGAwEAAAABAAIDBBEFEiEGBzETQVFhcYEIIjJykaEUFjM1QlJzgpKxsrPRFRdUYmN0g5OiwiNEU8HE4kO00jT/xAAaAQEAAwEBAQAAAAAAAAAAAAAAAgMFBAEG/8QALxEAAgICAQMCBAYCAwEAAAAAAAECAwQREiExQQUTM1FxsSNhgZGh8CIyFULRFP/aAAwDAQACEQMRAD8AvFERAEREAREQBERAEREAREQBERAEREAREQBERAEREAREQBF4c4NFybAcSorjG31Jh92sJmd0M8nvedPRdRlJR7ldlsK1ub0StFU9fvKqpvcmRxjve70mw9S6/DsXrtoZ44TUyjO6xynJZo1cfFtwaCqnkR7I4X6pVy4wTbZdCL0ijETQ0cALDn4dfOvdXmkEREAREQBERAEREAREQBERAEREAREQBERAEREAREQBERAEREAREQBERAEREAREQBERAEREAREQBERAFx8QrWYdG6WV2VjRcn/YdJJ0t1rkKud7eIkcjADobyO67aM/u9ShZLjHZRk3ezU5kY2o2smx9xFyyH4MYPHrefhH1D1mPoiz223tnydlkrJcpPbCnW6aj5WeWU/+NgA7Xnj6Gn0qCq2N1NJyNK6Qj3SQ27GgNH9WZWUrc0dfpsOWQvy6k1REXefUBERAEREAREQBERAEREAREQBERAEREAREQBERAEREARcaur4cObnnljib8Z7g0elxAXQv3hYUw2NdB3Ov6wpKEn2QJOij1PtxhlSbNr6a/XK1v2iF3sE7agZmOa5p52kEekI4td0D6IiKICIiAIiIAiIgCIvV7xGLuIAHEk2HpQHsi68Y7Sl2X2TBm6OVZf0XXPac2o1C9aaB5REXgCIuDWYzTUHu1RDH58jW/WV6k32BzlUe9X/9jfkW/aerGp9pqGqNo6ymeehszD9TlGdvdmpsflhfTBrhkLXOLgGixu03575jwvwVV8JcdaOH1GuVlDUVt7RVyKZt3aVh+HAPnP8A/hcqk3YTOP8AjTxtH6gLj68q4/an8jCWDkP/AKMheG0EmJyNiibme42HQOknoA4kq+cIoG4XDHCzgxoF+k87j1k3PeuHs/s7BgDSIW+MfKe7V7u08w6houzmmbTi73NaOlxAHpK6qauPV9zbwcP2E3L/AGZ9EXXMx6kkNhVQE9AlYT6LrsGODxcEEHnCvaaNA8oiLwBERAEXgmy4EmOUsRyuqYAegysB9F16k2DsEXpFK2YAtIcDwINwe8L3XgPSWQRNLncALnsGpVV41vyo6a4pYJZzzF1o2H03d/SFZ2J+4y/Ju+yVjBd+Fjwt25eCMnou3YnejW7U4pTwPEUUDy/MxjbkhsMjgHPcSfKAOluCutZb3Ne/NJ2yf+vKtSKGdXGFiUVroIvoERFxkgi9ZJBELuIAHOTYelcB2PUjTY1UAPRyrL+i69SbB2KL5wzNnF2ODh0ggj0hfReAIiIAoJvU29Gx0TWRAOqZQcgOoY0aGRw59dAOc36Cp2swb6qp1Ti9QHHSMMY3qHJtd9bie9dWHUrLNPsupGT0iJYtis+MyGWplfK8/Ccb9wHBo6houI0ZuGq8LV27t2Hvo4hh/JZcgzhuXlA6wzcrz578b92llrZF/sRWokEtmUVdvg64IR7IrHXDTaFmpsSLOkcRwNvFAPW5W9iGD0+JC08EUo6Hsa76wvOE4XDg0Qhp4xHG0kho4AucXHj1krPvzvcrcUtElHTM5b3qGbZ/EpAySRsU3+Kyz3WGcnO0a20eHacwIUK/KU/+tJ9N34q/9/mA/lGhbUNHj07rnp5N9mu9BynsBWdl3Yk1ZUn5XQjLozWO7bHfbDh1PK43kDcknTnj8VxNud1g75wUnVFeDvjvJSz0bjo8crH5zbNeB1luU/MKvVZGTX7djRYntFS+EBtG6gghpYnlr5XZ3lpsQxnkg84u83/hlUX+U5/9aX6bvxXf7zMe9sWIzyg3ja7k4+jJHoCOom7vnL57usA9suIQQkXjzZ5ejIzVwPbo35y16K41U7l9WVt7ZZeJYVJgGzDi97+XlMcryXHMM8seVt73FmWFum6pn8pz/wCtL9N34rSe+wWweo86P75izEoYT5wcn8z2RM9kt4lTstDO2IZ5ZS2z5HFwjDQ69mniTm6bacCo9jWP1WOuzVU8kpvezneKPNZ5Le4Bdxu+2Jl21mcxj2xxxgGV51IDr2DW/CcbHoGnHgDdtJubwmBmV8UkjreW6Vwd22YQ31L2y6imfbqEmzNClOxG3VVsjI0xvc+C/jwuN2EX1yj4Dusd912G9fYhuxlRHyLnOgmaSzNq5pYRnYSBqBmaQeOvVcwZdC4XQ33TI9jZ2GV8eKQxzRG8cjA9p6nC4uOY9S4G1m0kOytM6oqDoNGtHlPcb5WN6zY9gBPMo3uPnM2EQhxvle9o7M5IHrUG8I2tc6alhucrY3SW5iXOy3PSQG+s9Kxa6FK/2/G/sWN9NkM2r3kYhtI45pnQxX0iiJa23MHEavPbp1BROCB1Q4NY1znHgGgknsA1K9Fpvc3s5Dg+HxStaDNO3lHvtrZ2rWA8zQLadNytW6yGND/FEEtmaqqkkozlljex3Q9pafQQudgW0VVs+8PpZ3xG9yAfFd5zD4ru8LT+8PAYsfoJ2StBc2Nz43EasexpIIPNwsekErJiY96vi9oNaNS7sduBtnTkvaGVEVhK0cDe+WRv6psdOYg9RMz4LOng+zOjxJ7QdHU7rjm0fGQe38Sp/vz2qdglI2nhcWy1NwSOLY22z9hdcN7MyzLsf8f24eSafTZ0m8TfEaZzqfCy0kaPnIzC/OIgdD5xuOgc6pnE8UnxZ+eomkld0vcXEX5hfgOoLiK3tzW7qHG4zWVrM8eYtijJ8V2XR0jrcRmu0D9U35lpcasaG9f+sh1ZUK7XAdpKvZ5wdSzvj1uWg+IfOYfFd3haaxTd5heJRmM0cLLjR0TBG8dBDmgeu4WYtpMJdgVVNTuNzE8tv8YDyXW5rix70pyIX7joNaNGbsd4TNsoyyQCOqjF3tHkvbw5Rl9bX0I5rjpUi2wcW0FWQbEU0liOI/w3LLexGNO2frqecGwbIA/rY7xXg/NJ7wFqPbI3w+s/dpfunLOyaFVatdmTT2jJX5Tn/wBaX6bvxXf7G7bT7LzPmF5nGIsaJHuLGuc5hDyL62ynQW48VFl3Gyezsu1NSyngLQ51yXONg1rdXOPOewLYnGHF8l0K0fTaHa6t2jJNVUPc0/AByxjqDBp3nXrXRrSGEbl8Mo2ATiSofbVznuYL/qtYRYdpPaoBve3cw7KsjqKQv5Jz8jmOObI4tJaWu45TlPG+ttddOarLpcuEVok4sg2zW09VszIJKWVzNbuZxjf1PZwPRfj0ELUux20TNqaSOpjGXMLObe+R7dHNvz68DzggrISvnwcagup6pnM2Vrh2vZY/YChn1RcOflCLKVrMRmzvHLSWzH4buk9a4C1TiO7/AAtscjhRRZsjjex42JvxWVldjXxtT4rWjxrR7RSuhN2ktI4EGxHeFyPynP8A60v03fipDusw6LFcUpoqhgkjdnzNdwNoZHC/eAe5aE/N1hX6DD6D+KjkZUKpcZLYUdnQbh53TYY4uc555d/E3Pks0uVAtrd8lfUvfFTMFI1ri03AfLcEggkjK09QGnSr3wfB4MEj5OlibEy+bK3hc2ufUFWe0u538vYlLPywip5LPcGi8hefdA0cACRmzG+rjouCqyl2ylNdPBNp66FGYjik+KOzVE0krul7y70XOi4i1LhG67CsLAHsVsp53TEyE9dj4o7gF9MZ3a4XisbmexY4iRo+Jojc08xGXQ9hBC6l6hWnpJ6I8GZiwvFZ8IfnpppIn9LHFt7cxtxHUdFoLdLvGO1QNPVWFSxuYOAsJWjQm3APGlwNDe457Z6xSjOHTSwuN3RSOYT0lji0n1LvN2tUaPFKNzeeZre6TxD6nFX5NMbK2/Ouh4npms0RFgFoWfN/mzb6OrFY1pMUzQHOHwZGDLZ3RdoFuw9C0GvhW0cdex0czGvjcLOa4XaR1gq6i51T5HjWzFy9opDEQ5pLXDUEGxHWCOC0Hju4+irSXUsslOT8H3SMdgJDv6lCMX3JYhR3MD4ZwOYOLHnud4v9S2IZlMvOvqV8WRnCN4WKYSRydZK4X8mQ8q3ss+9h2WV1btN6DNrHchUNbFVWu2x8SUAXOS+rXDU5bnQXB42znWUr6F7o5WFj2HK5rhYgjiCF9cJr34VPFNGbOjeHjtaQbdh4d69uxa7I9F1+YTaNi4jRsxGKSKQXZIwscOpwIP1rHmNYa/BqiWCTyonlh68p0I6iNe9bJjfygBHAi/pVA+EFgHsOqjq2DxZ25Xn9pGAAT2st9Arg9Ps4zcH5JyRXuyeMHZ+sgqB/45AXdbTo8d7SR3rS28naIYHhk00bvGkbkiI53SiwcOxt3fNWU1MtrtrTjOH4dTZrmGN3KD9ZrjHFfrEYv89duRj+5ZB/v9yCekQ1X74Pez/sWnlrHjxpnZGeZGfGI7X3H8MKi8MoH4pNHDELvkeGN6LuIAv0DpK2Hg2GsweCKCLyImBg68otc9Z4ntVfqFvGCgvJ7FEQ32+89R50f3zFmJad32+89R50f3zFmJe+nfCf1E+5c3g3e6Vvmx/XKryVG+Dd7pW+bH9cqvJZ+b8aX98Eo9ik/CT/AMh/G/46pNXZ4Sf+Q/jf8dUmtXC+BH9fuQl3NLbifelnyr/tLo/CD2ekrYoauJpcIbtlAFyGusWv7AQQfOHWu83E+9LPlX/aX23nbwotkWckxrZamRvisPktabjPJ0jjZvPY8FmpyWS3Bbe2T8GY1cO6/evDgtO2lrw8Nj9ylaM3ikk5Ht46HgRfSwsLXNUtjkxme0cYMkr/ABWRtDRdx8lrG6AfUpvLuaxZgBEcTri9hKLi/Mb2Fx1XC08hVSjxseiC34JXvC3v09dTSU+Hh7nStyulc3K1rXaODQfGLiNOAte+qpJWLS7l8VnPjNhj63S3+wCpzstuRp6FwfXSmoIN+TaMsfzjfM8ehUwtx6I6i9numzr/AAe9mnw8rXSNIa5vJQ3+EMwMj+y7WtB87oUY3+VRnxTKTpHCxoHbmeftepaOhibA0NY0Na0WAAsABoAAOAWcd/lMYMUzEaSQscO7M0/ZXPjW+7kOT+R61pFcKQYbttiGFxtigq5I42eS1trC5JPN0knvUfV4bA7scM2koIKh/LZ3gh9pLDM1zmu0y6cL9678iyEI7mtoik/BXH5xcV/TpvSPwUfxGvlxSR0s7y+R+rnHibAAX7gFoj8yuF/t/wCb/wBU/Mrhf7f+b/1XNHMx49Utfoe8WZuWtsekMuEzuPE0Tye+AlRr8ymF/t/5v/VSvauEU+G1TG8G0sgHYInALnyciFso8fDJJaMhqwtxHvsz5J/2VXqsLcR77M+Sf9laWT8KX0ILuaWVc7+/eo/LM/uVjKud/fvUflmf3LDx/ix+pY+xm1Xn4N/uVZ58f2ZFRivPwb/cqzz4/syLYzvgv9PuVx7luYn7jL8m77JWMFs/E/cZfk3fZKxgub03tL9CUyabmvfmk7ZP/XlWpFlvc1780nbJ9xKtSKn1H4q+h7DsFBtu95tJskTEAZ6i3uTTYMuLjlH65ewAnhpY3Xdbd46dm6Ceob5bG2ZcXGd5DWXHOA4g9gWSZ5nVDnPe4uc4lznE3JJNySeckrzDxVbuUuyEpaJ/i++TFK8nk3x07eiNgJtzAukzG/WLKPVO3OJ1Ju6vqR5srmD0MIC7LdjsMdtZ3h7zHDEAZHN8ol18rW30BNibm9rK7KXdJhFOLGmLz0vleSe4OA9AXZZbj0Pjx6/Qik2ZjnmdUOc97i5ziXOc4kucSblxJ1JJ1uu62D98qL95j+8auLtRTMoq2qjjGVjKiRjR0NbI4NGvQAuVsH75UX7zH941dcnutv8AIj5NdoiL5ouCrTeZvMdsfUwwwxslJaXzNcSCATZga4eS7QnUHS2mqstUJvF3ZYpiNXNVR8nUCR1wGuyva0aNblfYGzQBoTey6cWNcp/iPoeS34JXhO/DD6oD2RHNA62ugkZ2BzTmP0QufV748JgaS2WSQ/FbE4E9V3ho9az9W7MV1ASJaSoZbnMTrem1lwhh8x05KS/mO/BaH/xUPqn/ACQ5M5212NnaOsmqSzJyjrht72AAa0E85sBfrXGwLC343URU8YJdK8NHVc6uPUBcnqBXdYHu+xLGyBHSSNb8eUcmwdd3WJHYCr13b7uItjgZHuEtU4WL7WawHi2MHXtcdT1cFZdk10w1F9fB4k2TmNgjAA4AW9Cim9LAPbFhszGi8jByselzmjubDrc3M35ylqLEhJxkpLwWmJ0Um3j4ENncRnhaAGZs8YHAMk8ZrQObLct+aoyvpYSUoqS8lJa3g/7PezqqSrePEgblZ1ySAi/XZl/ptWglFt2ez3taw+GIi0jhykvTnfYkHraLN+apSsDKt9yxvwWpaRBN9vvPUedH98xZiWpd79FLiGFTxwxvkeXMs1jS5xtKwmwGvDVZ29puI/oNT/Jf+C0PT5xVb2/JCXcsrwbvdK3zY/rlV5KnNwODVOEyVfsmnlizNjy8oxzb2Ml7XGtrj0q41w5jTubX96Eo9ik/CT/yH8b/AI6pNX14QGD1OLewvY0Es2Xlc3JsLst+Qtew0vY+gqofabiP6DU/yX/gtLDnFUxTfz+5GXcvrcT70s+Vf9pUJtxWPr8Qq3ym7jO8dgY4ta3sDQB3LQe5iglw3DGMnjfG8SPOV7S11i7Q2KrnfHu8mo55a6mZngkJklA8qJx1e4jnYT41xwub6arnx7IxyJ789v3PWuhX2yeOu2aq4apjA8xknKTYODmlrhfmNnGx1sVeVLvww2UePHUsPOMjSO4h+voCzsi7bsaFr3Iim0aP/PZhfRUfyx/9Lk0m+PCag2dLJH58Tv7MyzOipfp9X5nvJmzcNxKHFWCSnlZKw/CY4OF+cXHA9Srnfzsy7FaVlVE276a+cDiYnWzH5pAPYXKltjNqp9kqhs0LjluBJHfxZG31aR08bHmPetZUdSzEYmSMIdHIwOb0Frxceorhsqli2KS6oknyRi9TfdzvFm2LLmFnLU7zd0d7FrtAXsNjrYC4OhsOHFTXb7cy57nTYXlsdTTuOWx/ZOOlv1Ta3MeZVPiWzlZhZInpZmEdMbrdzrWPcVpqyq+Gn+xDTRftHvqwucXeZ4j0Ojv62FwXXYxv0o6cEUsE0zuYvtGztvdzv6QqGjo5ZNGxvJ6mk/7LvsJ2BxPFj/hUcoHxnt5Nvbd9r9yoeHjx6t/ye8mXRum3iSbXSVEVUGNkFpIwwWGTRrm66mxsbk3Oc8wUz2y976z92l+6cq/3cbp5NnJ2VVTU/wCIy9o4vJ8YEEPe4eMLHgANedWHtZE6ehqmsaXOdTyBrQLkkxuAAHOSVn3e37v4fYmt66mPFYW4j32Z8k/7KjPtNxH9Bqf5L/wU63MbO1mG4mx89LNGzk3jM+NzW3I0FyLLXyJxdUtPwVruaCVc7+/eo/LM/uVjKBb68PlxLDSyCJ8r+WYcrGlzrDNc2HMsXHerY/UsfYzIrz8G/wByrPPj+zIqo9puI/oNT/Jf+CuTcFhFRhMdWKmCSIuczLyjC29g+9rjVaubOLpaT/uyEe5adXFy7Ht+M0j0ghYuljMJLXCzgbEdBGhC2sqR3pbqZqqZ9XhzQ/lDmkhFg4OPlPjvo4HiRxve172HHgXRhJqXklJFUbNYy/Z6qhqYwHOifmynTMNQ5t+a7SRfmutCUm+TCZ2Bz5ZI3W1Y6JxI6rsBb61nWswiooSRNBLGRzOjc36wvSDDZqjRkMjj+qxx+oLQuoqu05Mgm0X/AL1MUj2kwJ1RSkuiMjTcgg2bLkNweHjLOy0putwd1XgvsWthexrjIwse0sdle4uuARcauJB6Qqg2w3ZV2zkjskT54L+LLG0u0/XYNWHp5ugqjEshByr356Hsl5Obuf25i2QllZUh3IzBt3tFyxzM1iWjUtIcb210GitHGt8uGUUZdTvdUSfBY1j2C/NmdI0WHZc9Szn7Dkvbk336Mpv6LKT7Nbt8R2gcMsDoo+eSUFjQOkA+M7uBVl+PTKXOb1+oTfYjWJ1rsSmlmeAHSyOkcBwu9xcbAk6XK7TYP3yov3mP7xq52O7A1uH1EsUNLUSxseWtkELrPA+ELC1j2rl7F7KV9NX0j5KOoaxtRGXOMTgAA8XJNtArpWQdb0/B5rqaiREXzpaEREAREQBEXFxSvZhUMk0psyNhe62ps0Emw5z1IuoOUvhX1jMPjfLK7KyNpc4nmDRclQ1m9zB3C5qiD0GGW/qYR61V29Peh7Z2+xqMOZTXu9ztHSkG4FvgsBF9dSbcLLpqxbJy000jxyRBNpsYftBVTVL+Mry4D4reDG/NaAO5d7uo2f8AbDiMTXC8cR5WToswjKO92UW6CVD1pLcnsm7Z+kM0zbTVFnEEWLIx5DT0E3Lj5wHMtXKsVVWl9EVpbZYyIiwS0IiIAiIgCIiALM+9XeBJtRM6GF5FJG6zQDpKWn3R1uIvq0dFjxWlZ2co1wBtcEX7QsXVEDqV7mPGVzXFrgeILTYg9hWj6dXGUnJ90Qmyf7oNhGbWyvkqb+x4bAtBsZHHUNuNQ0AXPaFd/wCb7Cv0GD6KozdRvAbsa98c7XOp5SCS3yo3DTOB8IEaEdQt0G9aHb7C65uZldTgdEkgjP0ZLFMz3vc868aEdaPm/d5hTxY0MPc2x9IN1Qm9nZOLZKsDKcnkpIxI1pNyzxnNLbnUi40J6Ve2M7ycLwlhc6rjlPMyEiVzj0DKbDtcQOtZ1272pftfVuqHNyNsGxsvfKxt7AnnJJJPWVPBV3Pb3r8xLRHlq/dc9z8Koy7jyVu4EhvqAWXMGwuXGp44IG5pJHZWjm6yegAXJPMAVsDBsPbhMEUDPJijawHnIa0C56za6l6lJajHyIHMREWSTPAFl5REAREQBERAEREAREQBERAeCLoBZeUQBERAeLLyiIAiIgCIiAIiIAiIgChu9xk82FzR00ckkkha20bS5wbmDnmw1tZpHzlMkUoS4yUvkDGNRhs9MbSQyMPQ5jh9YXJw3Z6rxVwbBTTSE/FYbd7rWA6yVsQi688Fo/8AJS1/qQ4FO7uN0H5Pe2oxLK57dWQA5mtPMZDwcR8UadZ4K4kRcFtsrZbkSS0ERFWehERAEREAREQBVHvR3UuxqR1XQZRM7WSImwkPx2O4NcecHQ8bg3vbiKyq2VcuUTxrZjfFsEqcGdlqYJIj+uwgHsdwPcuvW13NDxYgEda4L8EpZPKpoD2xMP8AstCPqXzj/JHgY3a0vIAFyeAHEqW7Obt8Sx8jJTuiYf8AyTAsbbpAIzO7gVqGmoIaT3OKNnmsDfqC5KjP1GTX+MdDgQ7d/u+p9jGlzTytQ4WfKRbT4jB8Ft+8850AExRFnznKb3J9SYREUQEREAREQBERAEREAREQBERAEREAREQBERAEREAREQBERAEREAREQBERA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8" y="4198405"/>
            <a:ext cx="1070050" cy="35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scm.com.ua/m/mediacentre/fotos/SCM_logo_short_uk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95" y="4063527"/>
            <a:ext cx="705644" cy="49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073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24" y="1072753"/>
            <a:ext cx="8767627" cy="576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70137" y="260648"/>
            <a:ext cx="8229600" cy="1066800"/>
          </a:xfrm>
        </p:spPr>
        <p:txBody>
          <a:bodyPr>
            <a:normAutofit/>
          </a:bodyPr>
          <a:lstStyle/>
          <a:p>
            <a:r>
              <a:rPr lang="uk-UA" dirty="0" smtClean="0"/>
              <a:t>ДОСЛІДЖЕННЯ: 2005-2010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87130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25" y="1268760"/>
            <a:ext cx="8850863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7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uk-UA" dirty="0" smtClean="0"/>
              <a:t>Екологічна відповідальність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 fontScale="55000" lnSpcReduction="20000"/>
          </a:bodyPr>
          <a:lstStyle/>
          <a:p>
            <a:r>
              <a:rPr lang="uk-UA" sz="3500" dirty="0" smtClean="0">
                <a:solidFill>
                  <a:srgbClr val="002060"/>
                </a:solidFill>
              </a:rPr>
              <a:t>Один </a:t>
            </a:r>
            <a:r>
              <a:rPr lang="uk-UA" sz="3500" dirty="0">
                <a:solidFill>
                  <a:srgbClr val="002060"/>
                </a:solidFill>
              </a:rPr>
              <a:t>із найменш популярних для українських </a:t>
            </a:r>
            <a:r>
              <a:rPr lang="uk-UA" sz="3500" dirty="0" smtClean="0">
                <a:solidFill>
                  <a:srgbClr val="002060"/>
                </a:solidFill>
              </a:rPr>
              <a:t>підприємств</a:t>
            </a:r>
          </a:p>
          <a:p>
            <a:endParaRPr lang="uk-UA" sz="3500" dirty="0" smtClean="0">
              <a:solidFill>
                <a:srgbClr val="002060"/>
              </a:solidFill>
            </a:endParaRPr>
          </a:p>
          <a:p>
            <a:r>
              <a:rPr lang="uk-UA" sz="3500" dirty="0" smtClean="0">
                <a:solidFill>
                  <a:srgbClr val="002060"/>
                </a:solidFill>
              </a:rPr>
              <a:t>Половина </a:t>
            </a:r>
            <a:r>
              <a:rPr lang="uk-UA" sz="3500" dirty="0">
                <a:solidFill>
                  <a:srgbClr val="002060"/>
                </a:solidFill>
              </a:rPr>
              <a:t>українських підприємств не здійснює </a:t>
            </a:r>
            <a:r>
              <a:rPr lang="uk-UA" sz="3500" dirty="0" smtClean="0">
                <a:solidFill>
                  <a:srgbClr val="002060"/>
                </a:solidFill>
              </a:rPr>
              <a:t>заходи: МСБ, підприємства </a:t>
            </a:r>
            <a:r>
              <a:rPr lang="uk-UA" sz="3500" dirty="0">
                <a:solidFill>
                  <a:srgbClr val="002060"/>
                </a:solidFill>
              </a:rPr>
              <a:t>приватної форми </a:t>
            </a:r>
            <a:r>
              <a:rPr lang="uk-UA" sz="3500" dirty="0" smtClean="0">
                <a:solidFill>
                  <a:srgbClr val="002060"/>
                </a:solidFill>
              </a:rPr>
              <a:t>власності, за </a:t>
            </a:r>
            <a:r>
              <a:rPr lang="uk-UA" sz="3500" dirty="0">
                <a:solidFill>
                  <a:srgbClr val="002060"/>
                </a:solidFill>
              </a:rPr>
              <a:t>галузевим розподілом - підприємства фінансової </a:t>
            </a:r>
            <a:r>
              <a:rPr lang="uk-UA" sz="3500" dirty="0" smtClean="0">
                <a:solidFill>
                  <a:srgbClr val="002060"/>
                </a:solidFill>
              </a:rPr>
              <a:t>сфери, </a:t>
            </a:r>
            <a:r>
              <a:rPr lang="uk-UA" sz="3500" dirty="0">
                <a:solidFill>
                  <a:srgbClr val="002060"/>
                </a:solidFill>
              </a:rPr>
              <a:t>компанії, які надають юридичні та консалтингові послуги, займаються ресторанним та готельним бізнесом, туризмом, </a:t>
            </a:r>
            <a:r>
              <a:rPr lang="uk-UA" sz="3500" dirty="0" smtClean="0">
                <a:solidFill>
                  <a:srgbClr val="002060"/>
                </a:solidFill>
              </a:rPr>
              <a:t>ЗМІ, </a:t>
            </a:r>
            <a:r>
              <a:rPr lang="uk-UA" sz="3500" dirty="0">
                <a:solidFill>
                  <a:srgbClr val="002060"/>
                </a:solidFill>
              </a:rPr>
              <a:t>підприємства </a:t>
            </a:r>
            <a:r>
              <a:rPr lang="uk-UA" sz="3500" dirty="0" smtClean="0">
                <a:solidFill>
                  <a:srgbClr val="002060"/>
                </a:solidFill>
              </a:rPr>
              <a:t>торгівлі, </a:t>
            </a:r>
            <a:r>
              <a:rPr lang="uk-UA" sz="3500" dirty="0">
                <a:solidFill>
                  <a:srgbClr val="002060"/>
                </a:solidFill>
              </a:rPr>
              <a:t>будівництва </a:t>
            </a:r>
            <a:r>
              <a:rPr lang="uk-UA" sz="3500" dirty="0" smtClean="0">
                <a:solidFill>
                  <a:srgbClr val="002060"/>
                </a:solidFill>
              </a:rPr>
              <a:t>та транспорту.</a:t>
            </a:r>
          </a:p>
          <a:p>
            <a:endParaRPr lang="uk-UA" sz="3500" dirty="0" smtClean="0">
              <a:solidFill>
                <a:srgbClr val="002060"/>
              </a:solidFill>
            </a:endParaRPr>
          </a:p>
          <a:p>
            <a:r>
              <a:rPr lang="uk-UA" sz="3500" dirty="0" smtClean="0">
                <a:solidFill>
                  <a:srgbClr val="002060"/>
                </a:solidFill>
              </a:rPr>
              <a:t>За </a:t>
            </a:r>
            <a:r>
              <a:rPr lang="uk-UA" sz="3500" dirty="0">
                <a:solidFill>
                  <a:srgbClr val="002060"/>
                </a:solidFill>
              </a:rPr>
              <a:t>регіональним розподілом, найбільша частка підприємств, які не здійснювали екологічні заходи знаходяться у </a:t>
            </a:r>
            <a:r>
              <a:rPr lang="uk-UA" sz="3500" dirty="0" smtClean="0">
                <a:solidFill>
                  <a:srgbClr val="002060"/>
                </a:solidFill>
              </a:rPr>
              <a:t>Львівській, </a:t>
            </a:r>
            <a:r>
              <a:rPr lang="uk-UA" sz="3500" dirty="0">
                <a:solidFill>
                  <a:srgbClr val="002060"/>
                </a:solidFill>
              </a:rPr>
              <a:t>Одеській </a:t>
            </a:r>
            <a:r>
              <a:rPr lang="uk-UA" sz="3500" dirty="0" smtClean="0">
                <a:solidFill>
                  <a:srgbClr val="002060"/>
                </a:solidFill>
              </a:rPr>
              <a:t>та </a:t>
            </a:r>
            <a:r>
              <a:rPr lang="uk-UA" sz="3500" dirty="0">
                <a:solidFill>
                  <a:srgbClr val="002060"/>
                </a:solidFill>
              </a:rPr>
              <a:t>Київській </a:t>
            </a:r>
            <a:r>
              <a:rPr lang="uk-UA" sz="3500" dirty="0" smtClean="0">
                <a:solidFill>
                  <a:srgbClr val="002060"/>
                </a:solidFill>
              </a:rPr>
              <a:t>областях</a:t>
            </a:r>
            <a:r>
              <a:rPr lang="uk-UA" sz="3500" dirty="0">
                <a:solidFill>
                  <a:srgbClr val="002060"/>
                </a:solidFill>
              </a:rPr>
              <a:t>. </a:t>
            </a:r>
            <a:endParaRPr lang="uk-UA" sz="3500" dirty="0" smtClean="0">
              <a:solidFill>
                <a:srgbClr val="002060"/>
              </a:solidFill>
            </a:endParaRPr>
          </a:p>
          <a:p>
            <a:endParaRPr lang="uk-UA" sz="3500" dirty="0" smtClean="0">
              <a:solidFill>
                <a:srgbClr val="002060"/>
              </a:solidFill>
            </a:endParaRPr>
          </a:p>
          <a:p>
            <a:r>
              <a:rPr lang="uk-UA" sz="3500" dirty="0" smtClean="0">
                <a:solidFill>
                  <a:srgbClr val="002060"/>
                </a:solidFill>
              </a:rPr>
              <a:t>Не </a:t>
            </a:r>
            <a:r>
              <a:rPr lang="uk-UA" sz="3500" dirty="0">
                <a:solidFill>
                  <a:srgbClr val="002060"/>
                </a:solidFill>
              </a:rPr>
              <a:t>здійснюють заходів з екологічної відповідальності </a:t>
            </a:r>
            <a:r>
              <a:rPr lang="uk-UA" sz="3500" dirty="0" smtClean="0">
                <a:solidFill>
                  <a:srgbClr val="002060"/>
                </a:solidFill>
              </a:rPr>
              <a:t>- більше </a:t>
            </a:r>
            <a:r>
              <a:rPr lang="uk-UA" sz="3500" dirty="0">
                <a:solidFill>
                  <a:srgbClr val="002060"/>
                </a:solidFill>
              </a:rPr>
              <a:t>ніж вдвічі більша частка підприємств, які не впроваджують політику соціальної відповідальності (80,4%), ніж підприємств, які задекларували впровадження соціальної відповідальності на своїх компаніях (35,3%) </a:t>
            </a:r>
          </a:p>
          <a:p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79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Зміни: 2005-2010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не </a:t>
            </a:r>
            <a:r>
              <a:rPr lang="uk-UA" sz="2400" dirty="0">
                <a:solidFill>
                  <a:srgbClr val="002060"/>
                </a:solidFill>
              </a:rPr>
              <a:t>змінилася ані частка підприємств, які здійснюють </a:t>
            </a:r>
            <a:r>
              <a:rPr lang="uk-UA" sz="2400" dirty="0" smtClean="0">
                <a:solidFill>
                  <a:srgbClr val="002060"/>
                </a:solidFill>
              </a:rPr>
              <a:t>екологічно </a:t>
            </a:r>
            <a:r>
              <a:rPr lang="uk-UA" sz="2400" dirty="0">
                <a:solidFill>
                  <a:srgbClr val="002060"/>
                </a:solidFill>
              </a:rPr>
              <a:t>відповідальні заходи (2005 р. – 52%), </a:t>
            </a:r>
            <a:endParaRPr lang="uk-UA" sz="2400" dirty="0" smtClean="0">
              <a:solidFill>
                <a:srgbClr val="002060"/>
              </a:solidFill>
            </a:endParaRPr>
          </a:p>
          <a:p>
            <a:r>
              <a:rPr lang="uk-UA" sz="2400" dirty="0" smtClean="0">
                <a:solidFill>
                  <a:srgbClr val="002060"/>
                </a:solidFill>
              </a:rPr>
              <a:t>ані </a:t>
            </a:r>
            <a:r>
              <a:rPr lang="uk-UA" sz="2400" dirty="0">
                <a:solidFill>
                  <a:srgbClr val="002060"/>
                </a:solidFill>
              </a:rPr>
              <a:t>пріоритетність впровадження тих чи інших заходів з екологічної відповідальності, </a:t>
            </a:r>
            <a:endParaRPr lang="uk-UA" sz="2400" dirty="0" smtClean="0">
              <a:solidFill>
                <a:srgbClr val="002060"/>
              </a:solidFill>
            </a:endParaRPr>
          </a:p>
          <a:p>
            <a:r>
              <a:rPr lang="uk-UA" sz="2400" dirty="0" smtClean="0">
                <a:solidFill>
                  <a:srgbClr val="002060"/>
                </a:solidFill>
              </a:rPr>
              <a:t>значно </a:t>
            </a:r>
            <a:r>
              <a:rPr lang="uk-UA" sz="2400" dirty="0">
                <a:solidFill>
                  <a:srgbClr val="002060"/>
                </a:solidFill>
              </a:rPr>
              <a:t>знизилась частка підприємств, які їх </a:t>
            </a:r>
            <a:r>
              <a:rPr lang="uk-UA" sz="2400" dirty="0" smtClean="0">
                <a:solidFill>
                  <a:srgbClr val="002060"/>
                </a:solidFill>
              </a:rPr>
              <a:t>впроваджують</a:t>
            </a:r>
          </a:p>
          <a:p>
            <a:endParaRPr lang="uk-UA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56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ЧОМУ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dirty="0" smtClean="0">
                <a:solidFill>
                  <a:srgbClr val="002060"/>
                </a:solidFill>
              </a:rPr>
              <a:t>Здійснення екологічних заходів потребує </a:t>
            </a:r>
            <a:r>
              <a:rPr lang="uk-UA" sz="2400" dirty="0">
                <a:solidFill>
                  <a:srgbClr val="002060"/>
                </a:solidFill>
              </a:rPr>
              <a:t>інвестування достатньо великих ресурсів у модернізацію існуючих на підприємствах технологій та устаткування, а в силу фінансово-економічної кризи, більшість підприємств таких ресурсів не має.  </a:t>
            </a:r>
          </a:p>
          <a:p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94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«Зелений офіс»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dirty="0" smtClean="0">
                <a:solidFill>
                  <a:srgbClr val="002060"/>
                </a:solidFill>
              </a:rPr>
              <a:t>Програми впровадження </a:t>
            </a:r>
            <a:r>
              <a:rPr lang="uk-UA" sz="2400" dirty="0">
                <a:solidFill>
                  <a:srgbClr val="002060"/>
                </a:solidFill>
              </a:rPr>
              <a:t>«зеленого офісу» більш </a:t>
            </a:r>
            <a:r>
              <a:rPr lang="uk-UA" sz="2400" dirty="0" smtClean="0">
                <a:solidFill>
                  <a:srgbClr val="002060"/>
                </a:solidFill>
              </a:rPr>
              <a:t>характерні </a:t>
            </a:r>
            <a:r>
              <a:rPr lang="uk-UA" sz="2400" dirty="0">
                <a:solidFill>
                  <a:srgbClr val="002060"/>
                </a:solidFill>
              </a:rPr>
              <a:t>для великих підприємств з чисельністю працюючих  понад 500 осіб (28,9%) та малих підприємств (13,6%), </a:t>
            </a:r>
            <a:r>
              <a:rPr lang="uk-UA" sz="2400" dirty="0" err="1" smtClean="0">
                <a:solidFill>
                  <a:srgbClr val="002060"/>
                </a:solidFill>
              </a:rPr>
              <a:t>підприємств</a:t>
            </a:r>
            <a:r>
              <a:rPr lang="uk-UA" sz="2400" dirty="0" smtClean="0">
                <a:solidFill>
                  <a:srgbClr val="002060"/>
                </a:solidFill>
              </a:rPr>
              <a:t> державної </a:t>
            </a:r>
            <a:r>
              <a:rPr lang="uk-UA" sz="2400" dirty="0">
                <a:solidFill>
                  <a:srgbClr val="002060"/>
                </a:solidFill>
              </a:rPr>
              <a:t>форми власності (14,6%).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94144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ГАЛУЗЕВИЙ РОЗПОДІЛ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заходи </a:t>
            </a:r>
            <a:r>
              <a:rPr lang="uk-UA" dirty="0">
                <a:solidFill>
                  <a:srgbClr val="002060"/>
                </a:solidFill>
              </a:rPr>
              <a:t>із зменшення викидів у навколишнє середовище найбільше здійснюють підприємства транспорту (26,3%), </a:t>
            </a:r>
            <a:endParaRPr lang="uk-UA" dirty="0" smtClean="0">
              <a:solidFill>
                <a:srgbClr val="002060"/>
              </a:solidFill>
            </a:endParaRPr>
          </a:p>
          <a:p>
            <a:r>
              <a:rPr lang="uk-UA" dirty="0" smtClean="0">
                <a:solidFill>
                  <a:srgbClr val="002060"/>
                </a:solidFill>
              </a:rPr>
              <a:t>впроваджують </a:t>
            </a:r>
            <a:r>
              <a:rPr lang="uk-UA" dirty="0">
                <a:solidFill>
                  <a:srgbClr val="002060"/>
                </a:solidFill>
              </a:rPr>
              <a:t>енергозберігаючі технології – підприємства, що виготовляють споживчі товари (43,6%), </a:t>
            </a:r>
            <a:endParaRPr lang="uk-UA" dirty="0" smtClean="0">
              <a:solidFill>
                <a:srgbClr val="002060"/>
              </a:solidFill>
            </a:endParaRPr>
          </a:p>
          <a:p>
            <a:r>
              <a:rPr lang="uk-UA" dirty="0" smtClean="0">
                <a:solidFill>
                  <a:srgbClr val="002060"/>
                </a:solidFill>
              </a:rPr>
              <a:t>запроваджують програми </a:t>
            </a:r>
            <a:r>
              <a:rPr lang="uk-UA" dirty="0">
                <a:solidFill>
                  <a:srgbClr val="002060"/>
                </a:solidFill>
              </a:rPr>
              <a:t>утилізації відходів – підприємства, що виготовляють товари промислового споживання (42,3%), </a:t>
            </a:r>
            <a:endParaRPr lang="uk-UA" dirty="0" smtClean="0">
              <a:solidFill>
                <a:srgbClr val="002060"/>
              </a:solidFill>
            </a:endParaRPr>
          </a:p>
          <a:p>
            <a:r>
              <a:rPr lang="uk-UA" dirty="0" smtClean="0">
                <a:solidFill>
                  <a:srgbClr val="002060"/>
                </a:solidFill>
              </a:rPr>
              <a:t>здійснюють </a:t>
            </a:r>
            <a:r>
              <a:rPr lang="uk-UA" dirty="0">
                <a:solidFill>
                  <a:srgbClr val="002060"/>
                </a:solidFill>
              </a:rPr>
              <a:t>заходи із захисту природніх ресурсів – сільськогосподарські підприємства (53,5%), </a:t>
            </a:r>
            <a:endParaRPr lang="uk-UA" dirty="0" smtClean="0">
              <a:solidFill>
                <a:srgbClr val="002060"/>
              </a:solidFill>
            </a:endParaRPr>
          </a:p>
          <a:p>
            <a:r>
              <a:rPr lang="uk-UA" dirty="0" smtClean="0">
                <a:solidFill>
                  <a:srgbClr val="002060"/>
                </a:solidFill>
              </a:rPr>
              <a:t>впроваджують </a:t>
            </a:r>
            <a:r>
              <a:rPr lang="uk-UA" dirty="0">
                <a:solidFill>
                  <a:srgbClr val="002060"/>
                </a:solidFill>
              </a:rPr>
              <a:t>програми «зеленого офісу» підприємства, які надають юридичні та консалтингові послуги, займаються ресторанним та готельним </a:t>
            </a:r>
            <a:r>
              <a:rPr lang="uk-UA" dirty="0" smtClean="0">
                <a:solidFill>
                  <a:srgbClr val="002060"/>
                </a:solidFill>
              </a:rPr>
              <a:t>бізнесом, </a:t>
            </a:r>
            <a:r>
              <a:rPr lang="uk-UA" dirty="0">
                <a:solidFill>
                  <a:srgbClr val="002060"/>
                </a:solidFill>
              </a:rPr>
              <a:t>туризмом, ЗМІ (21,3%).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712376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5262</TotalTime>
  <Words>498</Words>
  <Application>Microsoft Office PowerPoint</Application>
  <PresentationFormat>Экран (4:3)</PresentationFormat>
  <Paragraphs>48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Urban</vt:lpstr>
      <vt:lpstr>Екологічна практика компаній в Україні  </vt:lpstr>
      <vt:lpstr>Компанії – члени: 38</vt:lpstr>
      <vt:lpstr>ДОСЛІДЖЕННЯ: 2005-2010</vt:lpstr>
      <vt:lpstr>Презентация PowerPoint</vt:lpstr>
      <vt:lpstr>Екологічна відповідальність</vt:lpstr>
      <vt:lpstr>Зміни: 2005-2010</vt:lpstr>
      <vt:lpstr>ЧОМУ</vt:lpstr>
      <vt:lpstr>«Зелений офіс»</vt:lpstr>
      <vt:lpstr>ГАЛУЗЕВИЙ РОЗПОДІЛ</vt:lpstr>
      <vt:lpstr>НЕБАЖАНИЙ ЕФЕКТ ДЛЯ ДОВКІЛЛЯ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CSR PRACTICES IN UKRAINE: OVERVIEW</dc:title>
  <dc:creator>User</dc:creator>
  <cp:lastModifiedBy>User</cp:lastModifiedBy>
  <cp:revision>97</cp:revision>
  <cp:lastPrinted>2011-12-14T21:22:16Z</cp:lastPrinted>
  <dcterms:created xsi:type="dcterms:W3CDTF">2011-11-27T17:36:16Z</dcterms:created>
  <dcterms:modified xsi:type="dcterms:W3CDTF">2013-10-17T06:01:41Z</dcterms:modified>
</cp:coreProperties>
</file>