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1"/>
    <p:sldMasterId id="2147483650" r:id="rId2"/>
    <p:sldMasterId id="2147483651" r:id="rId3"/>
  </p:sldMasterIdLst>
  <p:notesMasterIdLst>
    <p:notesMasterId r:id="rId44"/>
  </p:notesMasterIdLst>
  <p:handoutMasterIdLst>
    <p:handoutMasterId r:id="rId45"/>
  </p:handoutMasterIdLst>
  <p:sldIdLst>
    <p:sldId id="256" r:id="rId4"/>
    <p:sldId id="370" r:id="rId5"/>
    <p:sldId id="358" r:id="rId6"/>
    <p:sldId id="359" r:id="rId7"/>
    <p:sldId id="360" r:id="rId8"/>
    <p:sldId id="361" r:id="rId9"/>
    <p:sldId id="326" r:id="rId10"/>
    <p:sldId id="327" r:id="rId11"/>
    <p:sldId id="383" r:id="rId12"/>
    <p:sldId id="355" r:id="rId13"/>
    <p:sldId id="362" r:id="rId14"/>
    <p:sldId id="334" r:id="rId15"/>
    <p:sldId id="363" r:id="rId16"/>
    <p:sldId id="366" r:id="rId17"/>
    <p:sldId id="382" r:id="rId18"/>
    <p:sldId id="331" r:id="rId19"/>
    <p:sldId id="381" r:id="rId20"/>
    <p:sldId id="365" r:id="rId21"/>
    <p:sldId id="357" r:id="rId22"/>
    <p:sldId id="372" r:id="rId23"/>
    <p:sldId id="352" r:id="rId24"/>
    <p:sldId id="345" r:id="rId25"/>
    <p:sldId id="346" r:id="rId26"/>
    <p:sldId id="376" r:id="rId27"/>
    <p:sldId id="367" r:id="rId28"/>
    <p:sldId id="377" r:id="rId29"/>
    <p:sldId id="368" r:id="rId30"/>
    <p:sldId id="374" r:id="rId31"/>
    <p:sldId id="379" r:id="rId32"/>
    <p:sldId id="322" r:id="rId33"/>
    <p:sldId id="371" r:id="rId34"/>
    <p:sldId id="324" r:id="rId35"/>
    <p:sldId id="386" r:id="rId36"/>
    <p:sldId id="348" r:id="rId37"/>
    <p:sldId id="349" r:id="rId38"/>
    <p:sldId id="364" r:id="rId39"/>
    <p:sldId id="369" r:id="rId40"/>
    <p:sldId id="336" r:id="rId41"/>
    <p:sldId id="373" r:id="rId42"/>
    <p:sldId id="384" r:id="rId43"/>
  </p:sldIdLst>
  <p:sldSz cx="9144000" cy="6858000" type="screen4x3"/>
  <p:notesSz cx="6665913" cy="9872663"/>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ith whiriskey" initials="k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1" autoAdjust="0"/>
    <p:restoredTop sz="84203" autoAdjust="0"/>
  </p:normalViewPr>
  <p:slideViewPr>
    <p:cSldViewPr>
      <p:cViewPr>
        <p:scale>
          <a:sx n="70" d="100"/>
          <a:sy n="70" d="100"/>
        </p:scale>
        <p:origin x="-131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252" y="-102"/>
      </p:cViewPr>
      <p:guideLst>
        <p:guide orient="horz" pos="3110"/>
        <p:guide pos="21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t" anchorCtr="0" compatLnSpc="1">
            <a:prstTxWarp prst="textNoShape">
              <a:avLst/>
            </a:prstTxWarp>
          </a:bodyPr>
          <a:lstStyle>
            <a:lvl1pPr>
              <a:defRPr sz="1200" smtClean="0"/>
            </a:lvl1pPr>
          </a:lstStyle>
          <a:p>
            <a:pPr>
              <a:defRPr/>
            </a:pPr>
            <a:endParaRPr lang="nb-NO" dirty="0"/>
          </a:p>
        </p:txBody>
      </p:sp>
      <p:sp>
        <p:nvSpPr>
          <p:cNvPr id="43011" name="Rectangle 3"/>
          <p:cNvSpPr>
            <a:spLocks noGrp="1" noChangeArrowheads="1"/>
          </p:cNvSpPr>
          <p:nvPr>
            <p:ph type="dt" sz="quarter" idx="1"/>
          </p:nvPr>
        </p:nvSpPr>
        <p:spPr bwMode="auto">
          <a:xfrm>
            <a:off x="3775808" y="0"/>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t" anchorCtr="0" compatLnSpc="1">
            <a:prstTxWarp prst="textNoShape">
              <a:avLst/>
            </a:prstTxWarp>
          </a:bodyPr>
          <a:lstStyle>
            <a:lvl1pPr algn="r">
              <a:defRPr sz="1200" smtClean="0"/>
            </a:lvl1pPr>
          </a:lstStyle>
          <a:p>
            <a:pPr>
              <a:defRPr/>
            </a:pPr>
            <a:endParaRPr lang="nb-NO" dirty="0"/>
          </a:p>
        </p:txBody>
      </p:sp>
      <p:sp>
        <p:nvSpPr>
          <p:cNvPr id="43012" name="Rectangle 4"/>
          <p:cNvSpPr>
            <a:spLocks noGrp="1" noChangeArrowheads="1"/>
          </p:cNvSpPr>
          <p:nvPr>
            <p:ph type="ftr" sz="quarter" idx="2"/>
          </p:nvPr>
        </p:nvSpPr>
        <p:spPr bwMode="auto">
          <a:xfrm>
            <a:off x="0" y="9377317"/>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b" anchorCtr="0" compatLnSpc="1">
            <a:prstTxWarp prst="textNoShape">
              <a:avLst/>
            </a:prstTxWarp>
          </a:bodyPr>
          <a:lstStyle>
            <a:lvl1pPr>
              <a:defRPr sz="1200" smtClean="0"/>
            </a:lvl1pPr>
          </a:lstStyle>
          <a:p>
            <a:pPr>
              <a:defRPr/>
            </a:pPr>
            <a:endParaRPr lang="nb-NO" dirty="0"/>
          </a:p>
        </p:txBody>
      </p:sp>
      <p:sp>
        <p:nvSpPr>
          <p:cNvPr id="43013" name="Rectangle 5"/>
          <p:cNvSpPr>
            <a:spLocks noGrp="1" noChangeArrowheads="1"/>
          </p:cNvSpPr>
          <p:nvPr>
            <p:ph type="sldNum" sz="quarter" idx="3"/>
          </p:nvPr>
        </p:nvSpPr>
        <p:spPr bwMode="auto">
          <a:xfrm>
            <a:off x="3775808" y="9377317"/>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b" anchorCtr="0" compatLnSpc="1">
            <a:prstTxWarp prst="textNoShape">
              <a:avLst/>
            </a:prstTxWarp>
          </a:bodyPr>
          <a:lstStyle>
            <a:lvl1pPr algn="r">
              <a:defRPr sz="1200" smtClean="0"/>
            </a:lvl1pPr>
          </a:lstStyle>
          <a:p>
            <a:pPr>
              <a:defRPr/>
            </a:pPr>
            <a:fld id="{B22FDE93-C5C3-47C0-A587-56677DE58CD0}" type="slidenum">
              <a:rPr lang="nb-NO"/>
              <a:pPr>
                <a:defRPr/>
              </a:pPr>
              <a:t>‹#›</a:t>
            </a:fld>
            <a:endParaRPr lang="nb-NO" dirty="0"/>
          </a:p>
        </p:txBody>
      </p:sp>
    </p:spTree>
    <p:extLst>
      <p:ext uri="{BB962C8B-B14F-4D97-AF65-F5344CB8AC3E}">
        <p14:creationId xmlns:p14="http://schemas.microsoft.com/office/powerpoint/2010/main" xmlns="" val="422568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t" anchorCtr="0" compatLnSpc="1">
            <a:prstTxWarp prst="textNoShape">
              <a:avLst/>
            </a:prstTxWarp>
          </a:bodyPr>
          <a:lstStyle>
            <a:lvl1pPr>
              <a:defRPr sz="1200" smtClean="0"/>
            </a:lvl1pPr>
          </a:lstStyle>
          <a:p>
            <a:pPr>
              <a:defRPr/>
            </a:pPr>
            <a:endParaRPr lang="nb-NO" dirty="0"/>
          </a:p>
        </p:txBody>
      </p:sp>
      <p:sp>
        <p:nvSpPr>
          <p:cNvPr id="3075" name="Rectangle 3"/>
          <p:cNvSpPr>
            <a:spLocks noGrp="1" noChangeArrowheads="1"/>
          </p:cNvSpPr>
          <p:nvPr>
            <p:ph type="dt" idx="1"/>
          </p:nvPr>
        </p:nvSpPr>
        <p:spPr bwMode="auto">
          <a:xfrm>
            <a:off x="3775808" y="0"/>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t" anchorCtr="0" compatLnSpc="1">
            <a:prstTxWarp prst="textNoShape">
              <a:avLst/>
            </a:prstTxWarp>
          </a:bodyPr>
          <a:lstStyle>
            <a:lvl1pPr algn="r">
              <a:defRPr sz="1200" smtClean="0"/>
            </a:lvl1pPr>
          </a:lstStyle>
          <a:p>
            <a:pPr>
              <a:defRPr/>
            </a:pPr>
            <a:endParaRPr lang="nb-NO" dirty="0"/>
          </a:p>
        </p:txBody>
      </p:sp>
      <p:sp>
        <p:nvSpPr>
          <p:cNvPr id="6148" name="Rectangle 4"/>
          <p:cNvSpPr>
            <a:spLocks noGrp="1" noRot="1" noChangeAspect="1" noChangeArrowheads="1" noTextEdit="1"/>
          </p:cNvSpPr>
          <p:nvPr>
            <p:ph type="sldImg" idx="2"/>
          </p:nvPr>
        </p:nvSpPr>
        <p:spPr bwMode="auto">
          <a:xfrm>
            <a:off x="866775" y="741363"/>
            <a:ext cx="4932363" cy="3700462"/>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66592" y="4689516"/>
            <a:ext cx="5332730" cy="4442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3078" name="Rectangle 6"/>
          <p:cNvSpPr>
            <a:spLocks noGrp="1" noChangeArrowheads="1"/>
          </p:cNvSpPr>
          <p:nvPr>
            <p:ph type="ftr" sz="quarter" idx="4"/>
          </p:nvPr>
        </p:nvSpPr>
        <p:spPr bwMode="auto">
          <a:xfrm>
            <a:off x="0" y="9377317"/>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b" anchorCtr="0" compatLnSpc="1">
            <a:prstTxWarp prst="textNoShape">
              <a:avLst/>
            </a:prstTxWarp>
          </a:bodyPr>
          <a:lstStyle>
            <a:lvl1pPr>
              <a:defRPr sz="1200" smtClean="0"/>
            </a:lvl1pPr>
          </a:lstStyle>
          <a:p>
            <a:pPr>
              <a:defRPr/>
            </a:pPr>
            <a:endParaRPr lang="nb-NO" dirty="0"/>
          </a:p>
        </p:txBody>
      </p:sp>
      <p:sp>
        <p:nvSpPr>
          <p:cNvPr id="3079" name="Rectangle 7"/>
          <p:cNvSpPr>
            <a:spLocks noGrp="1" noChangeArrowheads="1"/>
          </p:cNvSpPr>
          <p:nvPr>
            <p:ph type="sldNum" sz="quarter" idx="5"/>
          </p:nvPr>
        </p:nvSpPr>
        <p:spPr bwMode="auto">
          <a:xfrm>
            <a:off x="3775808" y="9377317"/>
            <a:ext cx="2888563"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70" tIns="45135" rIns="90270" bIns="45135" numCol="1" anchor="b" anchorCtr="0" compatLnSpc="1">
            <a:prstTxWarp prst="textNoShape">
              <a:avLst/>
            </a:prstTxWarp>
          </a:bodyPr>
          <a:lstStyle>
            <a:lvl1pPr algn="r">
              <a:defRPr sz="1200" smtClean="0"/>
            </a:lvl1pPr>
          </a:lstStyle>
          <a:p>
            <a:pPr>
              <a:defRPr/>
            </a:pPr>
            <a:fld id="{445542CF-593E-41DD-98D2-815BD8939900}" type="slidenum">
              <a:rPr lang="nb-NO"/>
              <a:pPr>
                <a:defRPr/>
              </a:pPr>
              <a:t>‹#›</a:t>
            </a:fld>
            <a:endParaRPr lang="nb-NO" dirty="0"/>
          </a:p>
        </p:txBody>
      </p:sp>
    </p:spTree>
    <p:extLst>
      <p:ext uri="{BB962C8B-B14F-4D97-AF65-F5344CB8AC3E}">
        <p14:creationId xmlns:p14="http://schemas.microsoft.com/office/powerpoint/2010/main" xmlns="" val="3819639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255" indent="-169255">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445542CF-593E-41DD-98D2-815BD8939900}" type="slidenum">
              <a:rPr lang="nb-NO" smtClean="0"/>
              <a:pPr>
                <a:defRPr/>
              </a:pPr>
              <a:t>1</a:t>
            </a:fld>
            <a:endParaRPr lang="nb-NO" dirty="0"/>
          </a:p>
        </p:txBody>
      </p:sp>
    </p:spTree>
    <p:extLst>
      <p:ext uri="{BB962C8B-B14F-4D97-AF65-F5344CB8AC3E}">
        <p14:creationId xmlns:p14="http://schemas.microsoft.com/office/powerpoint/2010/main" xmlns="" val="367190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Arial" charset="0"/>
                <a:ea typeface="+mn-ea"/>
                <a:cs typeface="Arial" charset="0"/>
              </a:rPr>
              <a:t>Most aspects of climate change will persist for many centuries even if emissions of CO2 are stopped," the authors write.</a:t>
            </a:r>
          </a:p>
          <a:p>
            <a:r>
              <a:rPr lang="en-GB" sz="1200" b="0" i="0" kern="1200" dirty="0" smtClean="0">
                <a:solidFill>
                  <a:schemeClr val="tx1"/>
                </a:solidFill>
                <a:latin typeface="Arial" charset="0"/>
                <a:ea typeface="+mn-ea"/>
                <a:cs typeface="Arial" charset="0"/>
              </a:rPr>
              <a:t>"It is </a:t>
            </a:r>
            <a:r>
              <a:rPr lang="en-GB" sz="1200" b="0" i="1" kern="1200" dirty="0" smtClean="0">
                <a:solidFill>
                  <a:schemeClr val="tx1"/>
                </a:solidFill>
                <a:latin typeface="Arial" charset="0"/>
                <a:ea typeface="+mn-ea"/>
                <a:cs typeface="Arial" charset="0"/>
              </a:rPr>
              <a:t>very likely</a:t>
            </a:r>
            <a:r>
              <a:rPr lang="en-GB" sz="1200" b="0" i="0" kern="1200" dirty="0" smtClean="0">
                <a:solidFill>
                  <a:schemeClr val="tx1"/>
                </a:solidFill>
                <a:latin typeface="Arial" charset="0"/>
                <a:ea typeface="+mn-ea"/>
                <a:cs typeface="Arial" charset="0"/>
              </a:rPr>
              <a:t> that the Arctic sea ice cover will continue to shrink and thin and that Northern Hemisphere spring snow cover will decrease during the 21st century as global mean surface temperature rises." </a:t>
            </a:r>
          </a:p>
          <a:p>
            <a:r>
              <a:rPr lang="en-GB" sz="1200" b="0" i="0" kern="1200" dirty="0" smtClean="0">
                <a:solidFill>
                  <a:schemeClr val="tx1"/>
                </a:solidFill>
                <a:latin typeface="Arial" charset="0"/>
                <a:ea typeface="+mn-ea"/>
                <a:cs typeface="Arial" charset="0"/>
              </a:rPr>
              <a:t>"Global glacier volume will further decrease." That's worldwide, from Greenland to the Andes. </a:t>
            </a:r>
          </a:p>
          <a:p>
            <a:r>
              <a:rPr lang="en-GB" sz="1200" b="0" i="0" kern="1200" dirty="0" smtClean="0">
                <a:solidFill>
                  <a:schemeClr val="tx1"/>
                </a:solidFill>
                <a:latin typeface="Arial" charset="0"/>
                <a:ea typeface="+mn-ea"/>
                <a:cs typeface="Arial" charset="0"/>
              </a:rPr>
              <a:t>"Global surface temperature change for the end of the 21st century is </a:t>
            </a:r>
            <a:r>
              <a:rPr lang="en-GB" sz="1200" b="0" i="1" kern="1200" dirty="0" smtClean="0">
                <a:solidFill>
                  <a:schemeClr val="tx1"/>
                </a:solidFill>
                <a:latin typeface="Arial" charset="0"/>
                <a:ea typeface="+mn-ea"/>
                <a:cs typeface="Arial" charset="0"/>
              </a:rPr>
              <a:t>likely</a:t>
            </a:r>
            <a:r>
              <a:rPr lang="en-GB" sz="1200" b="0" i="0" kern="1200" dirty="0" smtClean="0">
                <a:solidFill>
                  <a:schemeClr val="tx1"/>
                </a:solidFill>
                <a:latin typeface="Arial" charset="0"/>
                <a:ea typeface="+mn-ea"/>
                <a:cs typeface="Arial" charset="0"/>
              </a:rPr>
              <a:t> to exceed 1.5°C relative to 1850 to 1900 ... and </a:t>
            </a:r>
            <a:r>
              <a:rPr lang="en-GB" sz="1200" b="0" i="1" kern="1200" dirty="0" smtClean="0">
                <a:solidFill>
                  <a:schemeClr val="tx1"/>
                </a:solidFill>
                <a:latin typeface="Arial" charset="0"/>
                <a:ea typeface="+mn-ea"/>
                <a:cs typeface="Arial" charset="0"/>
              </a:rPr>
              <a:t>more likely than not</a:t>
            </a:r>
            <a:r>
              <a:rPr lang="en-GB" sz="1200" b="0" i="0" kern="1200" dirty="0" smtClean="0">
                <a:solidFill>
                  <a:schemeClr val="tx1"/>
                </a:solidFill>
                <a:latin typeface="Arial" charset="0"/>
                <a:ea typeface="+mn-ea"/>
                <a:cs typeface="Arial" charset="0"/>
              </a:rPr>
              <a:t> to exceed 2°C" for typical warming scenarios. That's a lowball, too.</a:t>
            </a:r>
          </a:p>
          <a:p>
            <a:r>
              <a:rPr lang="en-GB" sz="1200" b="0" i="0" kern="1200" dirty="0" smtClean="0">
                <a:solidFill>
                  <a:schemeClr val="tx1"/>
                </a:solidFill>
                <a:latin typeface="Arial" charset="0"/>
                <a:ea typeface="+mn-ea"/>
                <a:cs typeface="Arial" charset="0"/>
              </a:rPr>
              <a:t>"The contrast in precipitation between wet and dry regions and between wet and dry seasons will increase..." Read: Drier deserts and flooded wetlands.</a:t>
            </a:r>
          </a:p>
          <a:p>
            <a:endParaRPr lang="en-IE" dirty="0"/>
          </a:p>
        </p:txBody>
      </p:sp>
      <p:sp>
        <p:nvSpPr>
          <p:cNvPr id="4" name="Slide Number Placeholder 3"/>
          <p:cNvSpPr>
            <a:spLocks noGrp="1"/>
          </p:cNvSpPr>
          <p:nvPr>
            <p:ph type="sldNum" sz="quarter" idx="10"/>
          </p:nvPr>
        </p:nvSpPr>
        <p:spPr/>
        <p:txBody>
          <a:bodyPr/>
          <a:lstStyle/>
          <a:p>
            <a:pPr>
              <a:defRPr/>
            </a:pPr>
            <a:fld id="{445542CF-593E-41DD-98D2-815BD8939900}" type="slidenum">
              <a:rPr lang="nb-NO" smtClean="0"/>
              <a:pPr>
                <a:defRPr/>
              </a:pPr>
              <a:t>8</a:t>
            </a:fld>
            <a:endParaRPr lang="nb-N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445542CF-593E-41DD-98D2-815BD8939900}" type="slidenum">
              <a:rPr lang="nb-NO" smtClean="0"/>
              <a:pPr>
                <a:defRPr/>
              </a:pPr>
              <a:t>13</a:t>
            </a:fld>
            <a:endParaRPr lang="nb-N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6"/>
          <p:cNvSpPr>
            <a:spLocks noGrp="1" noChangeArrowheads="1"/>
          </p:cNvSpPr>
          <p:nvPr>
            <p:ph type="sldNum" sz="quarter" idx="12"/>
          </p:nvPr>
        </p:nvSpPr>
        <p:spPr>
          <a:ln/>
        </p:spPr>
        <p:txBody>
          <a:bodyPr/>
          <a:lstStyle>
            <a:lvl1pPr>
              <a:defRPr/>
            </a:lvl1pPr>
          </a:lstStyle>
          <a:p>
            <a:pPr>
              <a:defRPr/>
            </a:pPr>
            <a:fld id="{F7057F03-784B-4A39-B35B-0CFDBDFDAC8D}" type="slidenum">
              <a:rPr lang="nb-NO"/>
              <a:pPr>
                <a:defRPr/>
              </a:pPr>
              <a:t>‹#›</a:t>
            </a:fld>
            <a:endParaRPr lang="nb-NO" dirty="0"/>
          </a:p>
        </p:txBody>
      </p:sp>
    </p:spTree>
    <p:extLst>
      <p:ext uri="{BB962C8B-B14F-4D97-AF65-F5344CB8AC3E}">
        <p14:creationId xmlns:p14="http://schemas.microsoft.com/office/powerpoint/2010/main" xmlns="" val="2814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7"/>
          <p:cNvSpPr>
            <a:spLocks noGrp="1" noChangeArrowheads="1"/>
          </p:cNvSpPr>
          <p:nvPr>
            <p:ph type="sldNum" sz="quarter" idx="12"/>
          </p:nvPr>
        </p:nvSpPr>
        <p:spPr>
          <a:ln/>
        </p:spPr>
        <p:txBody>
          <a:bodyPr/>
          <a:lstStyle>
            <a:lvl1pPr>
              <a:defRPr/>
            </a:lvl1pPr>
          </a:lstStyle>
          <a:p>
            <a:pPr>
              <a:defRPr/>
            </a:pPr>
            <a:fld id="{5651947A-550B-4FF5-B353-CF029F247DE0}" type="slidenum">
              <a:rPr lang="nb-NO"/>
              <a:pPr>
                <a:defRPr/>
              </a:pPr>
              <a:t>‹#›</a:t>
            </a:fld>
            <a:endParaRPr lang="nb-NO" dirty="0"/>
          </a:p>
        </p:txBody>
      </p:sp>
    </p:spTree>
    <p:extLst>
      <p:ext uri="{BB962C8B-B14F-4D97-AF65-F5344CB8AC3E}">
        <p14:creationId xmlns:p14="http://schemas.microsoft.com/office/powerpoint/2010/main" xmlns="" val="31892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7"/>
          <p:cNvSpPr>
            <a:spLocks noGrp="1" noChangeArrowheads="1"/>
          </p:cNvSpPr>
          <p:nvPr>
            <p:ph type="sldNum" sz="quarter" idx="12"/>
          </p:nvPr>
        </p:nvSpPr>
        <p:spPr>
          <a:ln/>
        </p:spPr>
        <p:txBody>
          <a:bodyPr/>
          <a:lstStyle>
            <a:lvl1pPr>
              <a:defRPr/>
            </a:lvl1pPr>
          </a:lstStyle>
          <a:p>
            <a:pPr>
              <a:defRPr/>
            </a:pPr>
            <a:fld id="{B43174A3-1BDD-4A5F-BC32-4E61DDA233BC}" type="slidenum">
              <a:rPr lang="nb-NO"/>
              <a:pPr>
                <a:defRPr/>
              </a:pPr>
              <a:t>‹#›</a:t>
            </a:fld>
            <a:endParaRPr lang="nb-NO" dirty="0"/>
          </a:p>
        </p:txBody>
      </p:sp>
      <p:sp>
        <p:nvSpPr>
          <p:cNvPr id="7" name="Rectangle 2"/>
          <p:cNvSpPr>
            <a:spLocks noGrp="1" noChangeArrowheads="1"/>
          </p:cNvSpPr>
          <p:nvPr>
            <p:ph type="title"/>
          </p:nvPr>
        </p:nvSpPr>
        <p:spPr bwMode="auto">
          <a:xfrm>
            <a:off x="0" y="0"/>
            <a:ext cx="8229600" cy="69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Heading</a:t>
            </a:r>
            <a:endParaRPr lang="nb-NO" dirty="0" smtClean="0"/>
          </a:p>
        </p:txBody>
      </p:sp>
    </p:spTree>
    <p:extLst>
      <p:ext uri="{BB962C8B-B14F-4D97-AF65-F5344CB8AC3E}">
        <p14:creationId xmlns:p14="http://schemas.microsoft.com/office/powerpoint/2010/main" xmlns="" val="216600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7"/>
          <p:cNvSpPr>
            <a:spLocks noGrp="1" noChangeArrowheads="1"/>
          </p:cNvSpPr>
          <p:nvPr>
            <p:ph type="sldNum" sz="quarter" idx="12"/>
          </p:nvPr>
        </p:nvSpPr>
        <p:spPr>
          <a:ln/>
        </p:spPr>
        <p:txBody>
          <a:bodyPr/>
          <a:lstStyle>
            <a:lvl1pPr>
              <a:defRPr/>
            </a:lvl1pPr>
          </a:lstStyle>
          <a:p>
            <a:pPr>
              <a:defRPr/>
            </a:pPr>
            <a:fld id="{10156868-9B0F-4C08-B3B8-3A3542E4D8B3}" type="slidenum">
              <a:rPr lang="nb-NO"/>
              <a:pPr>
                <a:defRPr/>
              </a:pPr>
              <a:t>‹#›</a:t>
            </a:fld>
            <a:endParaRPr lang="nb-NO" dirty="0"/>
          </a:p>
        </p:txBody>
      </p:sp>
      <p:sp>
        <p:nvSpPr>
          <p:cNvPr id="6" name="Rectangle 2"/>
          <p:cNvSpPr>
            <a:spLocks noGrp="1" noChangeArrowheads="1"/>
          </p:cNvSpPr>
          <p:nvPr>
            <p:ph type="title"/>
          </p:nvPr>
        </p:nvSpPr>
        <p:spPr bwMode="auto">
          <a:xfrm>
            <a:off x="0" y="0"/>
            <a:ext cx="8229600" cy="69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Heading</a:t>
            </a:r>
            <a:endParaRPr lang="nb-NO" dirty="0" smtClean="0"/>
          </a:p>
        </p:txBody>
      </p:sp>
    </p:spTree>
    <p:extLst>
      <p:ext uri="{BB962C8B-B14F-4D97-AF65-F5344CB8AC3E}">
        <p14:creationId xmlns:p14="http://schemas.microsoft.com/office/powerpoint/2010/main" xmlns="" val="3120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447C27C0-5493-466B-87B5-02E819EEE725}" type="slidenum">
              <a:rPr lang="nb-NO"/>
              <a:pPr>
                <a:defRPr/>
              </a:pPr>
              <a:t>‹#›</a:t>
            </a:fld>
            <a:endParaRPr lang="nb-NO" dirty="0"/>
          </a:p>
        </p:txBody>
      </p:sp>
      <p:sp>
        <p:nvSpPr>
          <p:cNvPr id="7" name="Rectangle 2"/>
          <p:cNvSpPr>
            <a:spLocks noGrp="1" noChangeArrowheads="1"/>
          </p:cNvSpPr>
          <p:nvPr>
            <p:ph type="title"/>
          </p:nvPr>
        </p:nvSpPr>
        <p:spPr bwMode="auto">
          <a:xfrm>
            <a:off x="0" y="0"/>
            <a:ext cx="8229600" cy="69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Heading</a:t>
            </a:r>
            <a:endParaRPr lang="nb-NO" dirty="0" smtClean="0"/>
          </a:p>
        </p:txBody>
      </p:sp>
    </p:spTree>
    <p:extLst>
      <p:ext uri="{BB962C8B-B14F-4D97-AF65-F5344CB8AC3E}">
        <p14:creationId xmlns:p14="http://schemas.microsoft.com/office/powerpoint/2010/main" xmlns="" val="126948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0525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Heading</a:t>
            </a:r>
            <a:endParaRPr lang="nb-NO" dirty="0" smtClean="0"/>
          </a:p>
        </p:txBody>
      </p:sp>
      <p:sp>
        <p:nvSpPr>
          <p:cNvPr id="195588" name="Rectangle 4"/>
          <p:cNvSpPr>
            <a:spLocks noGrp="1" noChangeArrowheads="1"/>
          </p:cNvSpPr>
          <p:nvPr>
            <p:ph type="dt" sz="half" idx="2"/>
          </p:nvPr>
        </p:nvSpPr>
        <p:spPr bwMode="auto">
          <a:xfrm>
            <a:off x="34925" y="63373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nb-NO" dirty="0"/>
          </a:p>
        </p:txBody>
      </p:sp>
      <p:sp>
        <p:nvSpPr>
          <p:cNvPr id="195589" name="Rectangle 5"/>
          <p:cNvSpPr>
            <a:spLocks noGrp="1" noChangeArrowheads="1"/>
          </p:cNvSpPr>
          <p:nvPr>
            <p:ph type="ftr" sz="quarter" idx="3"/>
          </p:nvPr>
        </p:nvSpPr>
        <p:spPr bwMode="auto">
          <a:xfrm>
            <a:off x="3132138" y="63373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nb-NO" dirty="0"/>
          </a:p>
        </p:txBody>
      </p:sp>
      <p:sp>
        <p:nvSpPr>
          <p:cNvPr id="195590" name="Rectangle 6"/>
          <p:cNvSpPr>
            <a:spLocks noGrp="1" noChangeArrowheads="1"/>
          </p:cNvSpPr>
          <p:nvPr>
            <p:ph type="sldNum" sz="quarter" idx="4"/>
          </p:nvPr>
        </p:nvSpPr>
        <p:spPr bwMode="auto">
          <a:xfrm>
            <a:off x="6975475" y="63373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a:defRPr/>
            </a:pPr>
            <a:fld id="{E34FB4E8-A974-44EA-A33C-B42071ED8B0B}" type="slidenum">
              <a:rPr lang="nb-NO"/>
              <a:pPr>
                <a:defRPr/>
              </a:pPr>
              <a:t>‹#›</a:t>
            </a:fld>
            <a:endParaRPr lang="nb-NO" dirty="0"/>
          </a:p>
        </p:txBody>
      </p:sp>
      <p:sp>
        <p:nvSpPr>
          <p:cNvPr id="2" name="Rectangle 1"/>
          <p:cNvSpPr/>
          <p:nvPr/>
        </p:nvSpPr>
        <p:spPr>
          <a:xfrm>
            <a:off x="1" y="2852738"/>
            <a:ext cx="6021388" cy="3313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dirty="0"/>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cs typeface="Arial" charset="0"/>
        </a:defRPr>
      </a:lvl2pPr>
      <a:lvl3pPr algn="ctr" rtl="0" eaLnBrk="1" fontAlgn="base" hangingPunct="1">
        <a:spcBef>
          <a:spcPct val="0"/>
        </a:spcBef>
        <a:spcAft>
          <a:spcPct val="0"/>
        </a:spcAft>
        <a:defRPr sz="4400" b="1">
          <a:solidFill>
            <a:schemeClr val="bg1"/>
          </a:solidFill>
          <a:latin typeface="Calibri" pitchFamily="34" charset="0"/>
          <a:cs typeface="Arial" charset="0"/>
        </a:defRPr>
      </a:lvl3pPr>
      <a:lvl4pPr algn="ctr" rtl="0" eaLnBrk="1" fontAlgn="base" hangingPunct="1">
        <a:spcBef>
          <a:spcPct val="0"/>
        </a:spcBef>
        <a:spcAft>
          <a:spcPct val="0"/>
        </a:spcAft>
        <a:defRPr sz="4400" b="1">
          <a:solidFill>
            <a:schemeClr val="bg1"/>
          </a:solidFill>
          <a:latin typeface="Calibri" pitchFamily="34" charset="0"/>
          <a:cs typeface="Arial" charset="0"/>
        </a:defRPr>
      </a:lvl4pPr>
      <a:lvl5pPr algn="ctr" rtl="0" eaLnBrk="1" fontAlgn="base" hangingPunct="1">
        <a:spcBef>
          <a:spcPct val="0"/>
        </a:spcBef>
        <a:spcAft>
          <a:spcPct val="0"/>
        </a:spcAft>
        <a:defRPr sz="4400" b="1">
          <a:solidFill>
            <a:schemeClr val="bg1"/>
          </a:solidFill>
          <a:latin typeface="Calibri" pitchFamily="34" charset="0"/>
          <a:cs typeface="Arial" charset="0"/>
        </a:defRPr>
      </a:lvl5pPr>
      <a:lvl6pPr marL="457200" algn="ctr" rtl="0" eaLnBrk="1" fontAlgn="base" hangingPunct="1">
        <a:spcBef>
          <a:spcPct val="0"/>
        </a:spcBef>
        <a:spcAft>
          <a:spcPct val="0"/>
        </a:spcAft>
        <a:defRPr sz="4400" b="1">
          <a:solidFill>
            <a:schemeClr val="bg1"/>
          </a:solidFill>
          <a:latin typeface="Calibri" pitchFamily="34" charset="0"/>
          <a:cs typeface="Arial" charset="0"/>
        </a:defRPr>
      </a:lvl6pPr>
      <a:lvl7pPr marL="914400" algn="ctr" rtl="0" eaLnBrk="1" fontAlgn="base" hangingPunct="1">
        <a:spcBef>
          <a:spcPct val="0"/>
        </a:spcBef>
        <a:spcAft>
          <a:spcPct val="0"/>
        </a:spcAft>
        <a:defRPr sz="4400" b="1">
          <a:solidFill>
            <a:schemeClr val="bg1"/>
          </a:solidFill>
          <a:latin typeface="Calibri" pitchFamily="34" charset="0"/>
          <a:cs typeface="Arial" charset="0"/>
        </a:defRPr>
      </a:lvl7pPr>
      <a:lvl8pPr marL="1371600" algn="ctr" rtl="0" eaLnBrk="1" fontAlgn="base" hangingPunct="1">
        <a:spcBef>
          <a:spcPct val="0"/>
        </a:spcBef>
        <a:spcAft>
          <a:spcPct val="0"/>
        </a:spcAft>
        <a:defRPr sz="4400" b="1">
          <a:solidFill>
            <a:schemeClr val="bg1"/>
          </a:solidFill>
          <a:latin typeface="Calibri" pitchFamily="34" charset="0"/>
          <a:cs typeface="Arial" charset="0"/>
        </a:defRPr>
      </a:lvl8pPr>
      <a:lvl9pPr marL="1828800" algn="ctr" rtl="0" eaLnBrk="1" fontAlgn="base" hangingPunct="1">
        <a:spcBef>
          <a:spcPct val="0"/>
        </a:spcBef>
        <a:spcAft>
          <a:spcPct val="0"/>
        </a:spcAft>
        <a:defRPr sz="4400" b="1">
          <a:solidFill>
            <a:schemeClr val="bg1"/>
          </a:solidFill>
          <a:latin typeface="Calibri" pitchFamily="34" charset="0"/>
          <a:cs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68313" y="836613"/>
            <a:ext cx="8229600" cy="531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endParaRPr lang="en-US" smtClean="0"/>
          </a:p>
        </p:txBody>
      </p:sp>
      <p:sp>
        <p:nvSpPr>
          <p:cNvPr id="48132" name="Rectangle 4"/>
          <p:cNvSpPr>
            <a:spLocks noGrp="1" noChangeArrowheads="1"/>
          </p:cNvSpPr>
          <p:nvPr>
            <p:ph type="dt" sz="half" idx="2"/>
          </p:nvPr>
        </p:nvSpPr>
        <p:spPr bwMode="auto">
          <a:xfrm>
            <a:off x="0" y="638175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atin typeface="+mj-lt"/>
              </a:defRPr>
            </a:lvl1pPr>
          </a:lstStyle>
          <a:p>
            <a:pPr>
              <a:defRPr/>
            </a:pPr>
            <a:endParaRPr lang="nb-NO" dirty="0"/>
          </a:p>
        </p:txBody>
      </p:sp>
      <p:sp>
        <p:nvSpPr>
          <p:cNvPr id="48133" name="Rectangle 5"/>
          <p:cNvSpPr>
            <a:spLocks noGrp="1" noChangeArrowheads="1"/>
          </p:cNvSpPr>
          <p:nvPr>
            <p:ph type="ftr" sz="quarter" idx="3"/>
          </p:nvPr>
        </p:nvSpPr>
        <p:spPr bwMode="auto">
          <a:xfrm>
            <a:off x="3132138" y="638175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nb-NO" dirty="0"/>
          </a:p>
        </p:txBody>
      </p:sp>
      <p:sp>
        <p:nvSpPr>
          <p:cNvPr id="48135" name="Rectangle 7"/>
          <p:cNvSpPr>
            <a:spLocks noGrp="1" noChangeArrowheads="1"/>
          </p:cNvSpPr>
          <p:nvPr>
            <p:ph type="sldNum" sz="quarter" idx="4"/>
          </p:nvPr>
        </p:nvSpPr>
        <p:spPr bwMode="auto">
          <a:xfrm>
            <a:off x="7010400" y="638175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a:defRPr/>
            </a:pPr>
            <a:fld id="{40E2FB53-5A93-4CC7-A04A-ADDBB7DF9438}" type="slidenum">
              <a:rPr lang="nb-NO"/>
              <a:pPr>
                <a:defRPr/>
              </a:pPr>
              <a:t>‹#›</a:t>
            </a:fld>
            <a:endParaRPr lang="nb-NO" dirty="0"/>
          </a:p>
        </p:txBody>
      </p:sp>
      <p:sp>
        <p:nvSpPr>
          <p:cNvPr id="8" name="Rectangle 2"/>
          <p:cNvSpPr>
            <a:spLocks noGrp="1" noChangeArrowheads="1"/>
          </p:cNvSpPr>
          <p:nvPr>
            <p:ph type="title"/>
          </p:nvPr>
        </p:nvSpPr>
        <p:spPr bwMode="auto">
          <a:xfrm>
            <a:off x="0" y="0"/>
            <a:ext cx="8229600" cy="69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Heading</a:t>
            </a:r>
            <a:endParaRPr lang="nb-NO" dirty="0" smtClean="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fontAlgn="base">
        <a:spcBef>
          <a:spcPct val="0"/>
        </a:spcBef>
        <a:spcAft>
          <a:spcPct val="0"/>
        </a:spcAft>
        <a:defRPr sz="2800" b="1">
          <a:solidFill>
            <a:schemeClr val="bg1"/>
          </a:solidFill>
          <a:latin typeface="Calibri" pitchFamily="34" charset="0"/>
          <a:cs typeface="Arial" charset="0"/>
        </a:defRPr>
      </a:lvl6pPr>
      <a:lvl7pPr marL="914400" algn="l" rtl="0" fontAlgn="base">
        <a:spcBef>
          <a:spcPct val="0"/>
        </a:spcBef>
        <a:spcAft>
          <a:spcPct val="0"/>
        </a:spcAft>
        <a:defRPr sz="2800" b="1">
          <a:solidFill>
            <a:schemeClr val="bg1"/>
          </a:solidFill>
          <a:latin typeface="Calibri" pitchFamily="34" charset="0"/>
          <a:cs typeface="Arial" charset="0"/>
        </a:defRPr>
      </a:lvl7pPr>
      <a:lvl8pPr marL="1371600" algn="l" rtl="0" fontAlgn="base">
        <a:spcBef>
          <a:spcPct val="0"/>
        </a:spcBef>
        <a:spcAft>
          <a:spcPct val="0"/>
        </a:spcAft>
        <a:defRPr sz="2800" b="1">
          <a:solidFill>
            <a:schemeClr val="bg1"/>
          </a:solidFill>
          <a:latin typeface="Calibri" pitchFamily="34" charset="0"/>
          <a:cs typeface="Arial" charset="0"/>
        </a:defRPr>
      </a:lvl8pPr>
      <a:lvl9pPr marL="1828800" algn="l" rtl="0" fontAlgn="base">
        <a:spcBef>
          <a:spcPct val="0"/>
        </a:spcBef>
        <a:spcAft>
          <a:spcPct val="0"/>
        </a:spcAft>
        <a:defRPr sz="2800" b="1">
          <a:solidFill>
            <a:schemeClr val="bg1"/>
          </a:solidFill>
          <a:latin typeface="Calibri" pitchFamily="34" charset="0"/>
          <a:cs typeface="Arial" charset="0"/>
        </a:defRPr>
      </a:lvl9pPr>
    </p:titleStyle>
    <p:bodyStyle>
      <a:lvl1pPr marL="609600" indent="-609600" algn="l" rtl="0" eaLnBrk="0" fontAlgn="base" hangingPunct="0">
        <a:spcBef>
          <a:spcPct val="20000"/>
        </a:spcBef>
        <a:spcAft>
          <a:spcPct val="0"/>
        </a:spcAft>
        <a:buChar char="•"/>
        <a:defRPr sz="3200">
          <a:solidFill>
            <a:schemeClr val="tx1"/>
          </a:solidFill>
          <a:latin typeface="+mn-lt"/>
          <a:ea typeface="+mn-ea"/>
          <a:cs typeface="+mn-cs"/>
        </a:defRPr>
      </a:lvl1pPr>
      <a:lvl2pPr marL="990600" indent="-533400" algn="l" rtl="0" eaLnBrk="0" fontAlgn="base" hangingPunct="0">
        <a:spcBef>
          <a:spcPct val="20000"/>
        </a:spcBef>
        <a:spcAft>
          <a:spcPct val="0"/>
        </a:spcAft>
        <a:defRPr sz="2000">
          <a:solidFill>
            <a:schemeClr val="tx1"/>
          </a:solidFill>
          <a:latin typeface="+mj-lt"/>
          <a:cs typeface="+mn-cs"/>
        </a:defRPr>
      </a:lvl2pPr>
      <a:lvl3pPr marL="1371600" indent="-457200" algn="l" rtl="0" eaLnBrk="0" fontAlgn="base" hangingPunct="0">
        <a:spcBef>
          <a:spcPct val="20000"/>
        </a:spcBef>
        <a:spcAft>
          <a:spcPct val="0"/>
        </a:spcAft>
        <a:buChar char="•"/>
        <a:defRPr sz="2400">
          <a:solidFill>
            <a:schemeClr val="tx1"/>
          </a:solidFill>
          <a:latin typeface="+mn-lt"/>
          <a:cs typeface="+mn-cs"/>
        </a:defRPr>
      </a:lvl3pPr>
      <a:lvl4pPr marL="1752600" indent="-381000" algn="l" rtl="0" eaLnBrk="0" fontAlgn="base" hangingPunct="0">
        <a:spcBef>
          <a:spcPct val="20000"/>
        </a:spcBef>
        <a:spcAft>
          <a:spcPct val="0"/>
        </a:spcAft>
        <a:buChar char="–"/>
        <a:defRPr sz="2000">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mn-lt"/>
          <a:cs typeface="+mn-cs"/>
        </a:defRPr>
      </a:lvl5pPr>
      <a:lvl6pPr marL="2667000" indent="-381000" algn="l" rtl="0" fontAlgn="base">
        <a:spcBef>
          <a:spcPct val="20000"/>
        </a:spcBef>
        <a:spcAft>
          <a:spcPct val="0"/>
        </a:spcAft>
        <a:buChar char="»"/>
        <a:defRPr sz="2000">
          <a:solidFill>
            <a:schemeClr val="tx1"/>
          </a:solidFill>
          <a:latin typeface="+mn-lt"/>
          <a:cs typeface="+mn-cs"/>
        </a:defRPr>
      </a:lvl6pPr>
      <a:lvl7pPr marL="3124200" indent="-381000" algn="l" rtl="0" fontAlgn="base">
        <a:spcBef>
          <a:spcPct val="20000"/>
        </a:spcBef>
        <a:spcAft>
          <a:spcPct val="0"/>
        </a:spcAft>
        <a:buChar char="»"/>
        <a:defRPr sz="2000">
          <a:solidFill>
            <a:schemeClr val="tx1"/>
          </a:solidFill>
          <a:latin typeface="+mn-lt"/>
          <a:cs typeface="+mn-cs"/>
        </a:defRPr>
      </a:lvl7pPr>
      <a:lvl8pPr marL="3581400" indent="-381000" algn="l" rtl="0" fontAlgn="base">
        <a:spcBef>
          <a:spcPct val="20000"/>
        </a:spcBef>
        <a:spcAft>
          <a:spcPct val="0"/>
        </a:spcAft>
        <a:buChar char="»"/>
        <a:defRPr sz="2000">
          <a:solidFill>
            <a:schemeClr val="tx1"/>
          </a:solidFill>
          <a:latin typeface="+mn-lt"/>
          <a:cs typeface="+mn-cs"/>
        </a:defRPr>
      </a:lvl8pPr>
      <a:lvl9pPr marL="4038600" indent="-3810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908175" y="836613"/>
            <a:ext cx="6718300" cy="5329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103428" name="Rectangle 4"/>
          <p:cNvSpPr>
            <a:spLocks noGrp="1" noChangeArrowheads="1"/>
          </p:cNvSpPr>
          <p:nvPr>
            <p:ph type="dt" sz="half" idx="2"/>
          </p:nvPr>
        </p:nvSpPr>
        <p:spPr bwMode="auto">
          <a:xfrm>
            <a:off x="107950" y="638175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nb-NO" dirty="0"/>
          </a:p>
        </p:txBody>
      </p:sp>
      <p:sp>
        <p:nvSpPr>
          <p:cNvPr id="103429" name="Rectangle 5"/>
          <p:cNvSpPr>
            <a:spLocks noGrp="1" noChangeArrowheads="1"/>
          </p:cNvSpPr>
          <p:nvPr>
            <p:ph type="ftr" sz="quarter" idx="3"/>
          </p:nvPr>
        </p:nvSpPr>
        <p:spPr bwMode="auto">
          <a:xfrm>
            <a:off x="3132138" y="638175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nb-NO" dirty="0"/>
          </a:p>
        </p:txBody>
      </p:sp>
      <p:sp>
        <p:nvSpPr>
          <p:cNvPr id="103430" name="Rectangle 6"/>
          <p:cNvSpPr>
            <a:spLocks noGrp="1" noChangeArrowheads="1"/>
          </p:cNvSpPr>
          <p:nvPr>
            <p:ph type="sldNum" sz="quarter" idx="4"/>
          </p:nvPr>
        </p:nvSpPr>
        <p:spPr bwMode="auto">
          <a:xfrm>
            <a:off x="7010400" y="638175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a:defRPr/>
            </a:pPr>
            <a:fld id="{BEF83BCF-BBE2-43C0-824F-621AEFE39D4F}" type="slidenum">
              <a:rPr lang="nb-NO"/>
              <a:pPr>
                <a:defRPr/>
              </a:pPr>
              <a:t>‹#›</a:t>
            </a:fld>
            <a:endParaRPr lang="nb-NO" dirty="0"/>
          </a:p>
        </p:txBody>
      </p:sp>
      <p:sp>
        <p:nvSpPr>
          <p:cNvPr id="7" name="Rectangle 2"/>
          <p:cNvSpPr>
            <a:spLocks noGrp="1" noChangeArrowheads="1"/>
          </p:cNvSpPr>
          <p:nvPr>
            <p:ph type="title"/>
          </p:nvPr>
        </p:nvSpPr>
        <p:spPr bwMode="auto">
          <a:xfrm>
            <a:off x="0" y="0"/>
            <a:ext cx="8229600" cy="692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Heading</a:t>
            </a:r>
            <a:endParaRPr lang="nb-NO" dirty="0" smtClean="0"/>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fontAlgn="base">
        <a:spcBef>
          <a:spcPct val="0"/>
        </a:spcBef>
        <a:spcAft>
          <a:spcPct val="0"/>
        </a:spcAft>
        <a:defRPr sz="2800" b="1">
          <a:solidFill>
            <a:schemeClr val="bg1"/>
          </a:solidFill>
          <a:latin typeface="Calibri" pitchFamily="34" charset="0"/>
          <a:cs typeface="Arial" charset="0"/>
        </a:defRPr>
      </a:lvl6pPr>
      <a:lvl7pPr marL="914400" algn="l" rtl="0" fontAlgn="base">
        <a:spcBef>
          <a:spcPct val="0"/>
        </a:spcBef>
        <a:spcAft>
          <a:spcPct val="0"/>
        </a:spcAft>
        <a:defRPr sz="2800" b="1">
          <a:solidFill>
            <a:schemeClr val="bg1"/>
          </a:solidFill>
          <a:latin typeface="Calibri" pitchFamily="34" charset="0"/>
          <a:cs typeface="Arial" charset="0"/>
        </a:defRPr>
      </a:lvl7pPr>
      <a:lvl8pPr marL="1371600" algn="l" rtl="0" fontAlgn="base">
        <a:spcBef>
          <a:spcPct val="0"/>
        </a:spcBef>
        <a:spcAft>
          <a:spcPct val="0"/>
        </a:spcAft>
        <a:defRPr sz="2800" b="1">
          <a:solidFill>
            <a:schemeClr val="bg1"/>
          </a:solidFill>
          <a:latin typeface="Calibri" pitchFamily="34" charset="0"/>
          <a:cs typeface="Arial" charset="0"/>
        </a:defRPr>
      </a:lvl8pPr>
      <a:lvl9pPr marL="1828800" algn="l" rtl="0" fontAlgn="base">
        <a:spcBef>
          <a:spcPct val="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446393" cy="1430809"/>
          </a:xfrm>
        </p:spPr>
        <p:txBody>
          <a:bodyPr/>
          <a:lstStyle/>
          <a:p>
            <a:r>
              <a:rPr lang="en-GB" sz="4800" dirty="0" smtClean="0"/>
              <a:t>An Introduction to the Role of Carbon Capture and Storage </a:t>
            </a:r>
            <a:br>
              <a:rPr lang="en-GB" sz="4800" dirty="0" smtClean="0"/>
            </a:br>
            <a:r>
              <a:rPr lang="en-GB" sz="4800" dirty="0" smtClean="0"/>
              <a:t>in Ukraine </a:t>
            </a:r>
            <a:br>
              <a:rPr lang="en-GB" sz="4800" dirty="0" smtClean="0"/>
            </a:br>
            <a:r>
              <a:rPr lang="en-IE" sz="3000" dirty="0" smtClean="0"/>
              <a:t>Keith Whiriskey</a:t>
            </a:r>
            <a:endParaRPr lang="en-IE" sz="3000" dirty="0"/>
          </a:p>
        </p:txBody>
      </p:sp>
      <p:pic>
        <p:nvPicPr>
          <p:cNvPr id="1026" name="Picture 2" descr="C:\Users\keith\Documents\Ukraine Layout\Images\9011292714_054c522ac3_o.jpg"/>
          <p:cNvPicPr>
            <a:picLocks noChangeAspect="1" noChangeArrowheads="1"/>
          </p:cNvPicPr>
          <p:nvPr/>
        </p:nvPicPr>
        <p:blipFill>
          <a:blip r:embed="rId3" cstate="print"/>
          <a:srcRect b="15309"/>
          <a:stretch>
            <a:fillRect/>
          </a:stretch>
        </p:blipFill>
        <p:spPr bwMode="auto">
          <a:xfrm>
            <a:off x="0" y="2803575"/>
            <a:ext cx="6075034" cy="3433737"/>
          </a:xfrm>
          <a:prstGeom prst="rect">
            <a:avLst/>
          </a:prstGeom>
          <a:noFill/>
        </p:spPr>
      </p:pic>
    </p:spTree>
    <p:extLst>
      <p:ext uri="{BB962C8B-B14F-4D97-AF65-F5344CB8AC3E}">
        <p14:creationId xmlns:p14="http://schemas.microsoft.com/office/powerpoint/2010/main" xmlns="" val="2667076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95</a:t>
            </a:r>
            <a:r>
              <a:rPr lang="en-GB" b="0" dirty="0" smtClean="0"/>
              <a:t>% certain that humans are the "dominant cause"</a:t>
            </a:r>
            <a:endParaRPr lang="en-IE" dirty="0"/>
          </a:p>
        </p:txBody>
      </p:sp>
      <p:pic>
        <p:nvPicPr>
          <p:cNvPr id="28674" name="Picture 2" descr="http://www.personal.psu.edu/afr3/blogs/SIOW/Businesswoman_Boarding_Plane_42-20172673.jpg"/>
          <p:cNvPicPr>
            <a:picLocks noChangeAspect="1" noChangeArrowheads="1"/>
          </p:cNvPicPr>
          <p:nvPr/>
        </p:nvPicPr>
        <p:blipFill>
          <a:blip r:embed="rId2" cstate="print"/>
          <a:srcRect b="4228"/>
          <a:stretch>
            <a:fillRect/>
          </a:stretch>
        </p:blipFill>
        <p:spPr bwMode="auto">
          <a:xfrm>
            <a:off x="156430" y="764704"/>
            <a:ext cx="8880066" cy="590465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Global Action</a:t>
            </a:r>
            <a:endParaRPr lang="en-IE" dirty="0"/>
          </a:p>
        </p:txBody>
      </p:sp>
      <p:pic>
        <p:nvPicPr>
          <p:cNvPr id="1032" name="Picture 8" descr="http://www.ruleoflaw-lebanon.info/wp-content/uploads/2011/05/eu-logo.jpg"/>
          <p:cNvPicPr>
            <a:picLocks noChangeAspect="1" noChangeArrowheads="1"/>
          </p:cNvPicPr>
          <p:nvPr/>
        </p:nvPicPr>
        <p:blipFill>
          <a:blip r:embed="rId2" cstate="print"/>
          <a:srcRect/>
          <a:stretch>
            <a:fillRect/>
          </a:stretch>
        </p:blipFill>
        <p:spPr bwMode="auto">
          <a:xfrm>
            <a:off x="5364088" y="1628800"/>
            <a:ext cx="1855495" cy="1224136"/>
          </a:xfrm>
          <a:prstGeom prst="rect">
            <a:avLst/>
          </a:prstGeom>
          <a:noFill/>
        </p:spPr>
      </p:pic>
      <p:sp>
        <p:nvSpPr>
          <p:cNvPr id="8" name="Content Placeholder 2"/>
          <p:cNvSpPr>
            <a:spLocks noGrp="1"/>
          </p:cNvSpPr>
          <p:nvPr>
            <p:ph idx="1"/>
          </p:nvPr>
        </p:nvSpPr>
        <p:spPr>
          <a:xfrm>
            <a:off x="1115616" y="1556792"/>
            <a:ext cx="3765873" cy="4669954"/>
          </a:xfrm>
        </p:spPr>
        <p:txBody>
          <a:bodyPr/>
          <a:lstStyle/>
          <a:p>
            <a:r>
              <a:rPr lang="en-IE" sz="2800" dirty="0" smtClean="0"/>
              <a:t>EU: Boarder Carbon Adjustments</a:t>
            </a:r>
          </a:p>
          <a:p>
            <a:endParaRPr lang="en-IE" sz="2800" dirty="0" smtClean="0"/>
          </a:p>
          <a:p>
            <a:r>
              <a:rPr lang="en-IE" sz="2800" dirty="0" smtClean="0"/>
              <a:t>China: CCS Development Taskforce</a:t>
            </a:r>
          </a:p>
          <a:p>
            <a:endParaRPr lang="en-IE" sz="2800" dirty="0" smtClean="0"/>
          </a:p>
          <a:p>
            <a:r>
              <a:rPr lang="en-IE" sz="2800" dirty="0" smtClean="0"/>
              <a:t>USA: No New Coal Without CCS</a:t>
            </a:r>
          </a:p>
          <a:p>
            <a:endParaRPr lang="en-IE" sz="2200" dirty="0" smtClean="0"/>
          </a:p>
          <a:p>
            <a:endParaRPr lang="en-IE" sz="2200" dirty="0" smtClean="0"/>
          </a:p>
          <a:p>
            <a:endParaRPr lang="en-IE" sz="2200" dirty="0" smtClean="0"/>
          </a:p>
          <a:p>
            <a:pPr>
              <a:buNone/>
            </a:pPr>
            <a:endParaRPr lang="en-IE" sz="2200" dirty="0" smtClean="0"/>
          </a:p>
        </p:txBody>
      </p:sp>
      <p:sp>
        <p:nvSpPr>
          <p:cNvPr id="1034" name="AutoShape 10" descr="data:image/jpeg;base64,/9j/4AAQSkZJRgABAQAAAQABAAD/2wCEAAkGBwgHBgkIBwgKCgkLDRYPDQwMDRsUFRAWIB0iIiAdHx8kKDQsJCYxJx8fLT0tMTU3Ojo6Iys/RD84QzQ5OjcBCgoKDQwNGg8PGjclHyU3Nzc3Nzc3Nzc3Nzc3Nzc3Nzc3Nzc3Nzc3Nzc3Nzc3Nzc3Nzc3Nzc3Nzc3Nzc3Nzc3N//AABEIAJcA4wMBEQACEQEDEQH/xAAbAAEAAgMBAQAAAAAAAAAAAAAAAwYEBQcBAv/EADQQAQACAgEBBQYEBQUBAAAAAAABAgMEEQUSITFBUQYTImFxkRWBobEUI1JV0TJDcpLBB//EABsBAQACAwEBAAAAAAAAAAAAAAABBQIEBgMH/8QAKxEBAAICAQMCBQQDAQAAAAAAAAECAxEEEiExBVETFCJBYVKBwdGhsfAy/9oADAMBAAIRAxEAPwCvudfSgAAAAAAABIIAAAAAAAAAAAAAAAAAAAAAAHvE+nzB4AACTBOOuak562ti5+OtZ4njw7kXi01mKz3Y3i01np8rnb2Tx6+hu5dOb7WfLi4163iKzSJ+vjKjj1Ob5K1v9MRPf8qaPULWyVi/aInv+VM2NfNrZbYtjFfFkr41vHErul63jqrO4XNL1vHVWdwjZMgAAAAAAAAAAAAAAAAAAAAFn9juk039fqWTLXuvhnBSfSZjmZ+vdVVepcmcV8cR9p3Ks5/InHekR77Vm1bUtal44tWeLR6StYmJjcLOJiY3DwAEupsW1dimelMd70nmsZK8xE+vH+WOSkZKzWfE+zDJjjJXplu7+0+7s9J29fZzTOxa1bYslfhnjn4o7vk0I9OxUzVvSPp77/hpRwMdc1bVj6Whta97c3ta8+tp5lYxER4hYREQ+fXlIIAAAAAAAAAAAAAAAAAAGdi6P1PLjrkx6Oa9LRzW1YiYmPVr25eCs6m8beM8nDE6m0Pr8D6t/btj7I+d4/64R81g/XDoXszo26f0XWxZKzXLavvMlZ8YtPfx+XdDm+dmjLntaPHhz/MyfFzWtHjxCoe0vQt38a2L6epky4ssxkiaR3RM+Mffn7rrhc3F8vXrtETHZbcPl4/gVi9oiY7NZ+BdW/t+x/1bPzvH/XDa+awfrhibOtn1Mnu9rFOLJ49m3i96ZK3jdZ29KZKXjdZ2iZsxIzuk9P2t/bpXUpWbUtFpm9oiI4nnlr8jPTDWet4cjNTFSev7rj1voGlr4dvqePUvm2Ix8xgjvpFvCbcefrx8lLxeblyWrhm2q+/317Kbj8vJea4ptqvuoH58/P1dE6HexCAAAAAAAAAAAAAAAABKW16H13b6Rk4xz7zXmebYbz3fWPSWnyuFj5Md+0+7U5PEx5479p93Q+ldW1OrYfeamTviPjxW/wBVPr/lzPJ4mTj21eP3c/n4+TBbV4ZzV3LyeWtFKTaZiKxHMzM8RCa7mdJ1tTuv+2FY7Wv0e/anwnY8o/4+v1XvD9Kn/wB54/b+1rxfTZn6s3b8f2pt72yWm+S1r3tPNrWmZmZXkRERqPC5iIiNRGofKQASNvue0G7ljTrrbObBGvgrSexeYi9+PimY8J/No4+FjrNpvXe5n9o+zUpwsVZtNo3uZ/aPs1N7Te9r247Vp5mYjjmW7EajTbiNRqHgAAAAAAAAAAAAAAAAAALb/wDPdTt7W1uz4Y6xir3+Mz3z+1fup/V8n0Vx+/dVeq5Iitcfv3XTPta+vOONjNjxTlt2aRe3Han0hz9cV776Y3pT0ra8brG9eUXVdSN/puzqT/u45rH18v14enGyThzVv7MsWT4eSt/aXI57UTxeJi0eMT5T5u0894dXuJ7wAAAfQN6SZMOTHjxZL1mKZazak/1REzE/rEsYtWZmInwiLRMzET4RskgAAAAAAAAAAAAAAAAAH18PP6HlK36nW9f2f6Hg1sNa5t7JHvLxE/DSbd/xfl5KbJw8nL5E2v2rH/dlPfi35ee17dq/0q+7t59/POfcyTkyT6+ER6RHlHyW2LHXFWK07QtMWOuKsVpHZvege1efQ7GvvRbY1o7ovz8eOP8A2FfzPTKZp6sfaf8AEtDlen0yfVj7T/if6a32ipgr1XLl1Mlb6+f+bjtXwnnx/XltcObfBit/MdpbPDm3woraNTHaf4a1stkABm9KtpfxVadQw5cmO8xWLYr9maz9PN45/jdO8UxEx7w8s/xeneOda913690zpWt0XHfPrZMuHRpEYqY8k1txPEd8x81Dw8/ItnnptqbeVFxs+e2eem2pt+HPclq2vNq0jHWZ7qxMzx+cujiNRqZ26GImI7+XylIAAAAAAAAAAAAAAAAAJBAAAAD2tZtPZrE2mfKI5RMxBMxHlLg1suxjz5MVeaYKdvJb+mPD9Z/ZF71pMVt5nwwtkrWYrPmXzr5bYM+PNSKzalotEWjmOYL1i9ZrP3TesWrNZTx1Ld95nvbZyXnYiYzReeYvE+sftx4MPl8Wojp8ePww+Xx6iIjx4Yj2l6iAAAAAAAAAAAAAAAAAAAAAAABk9NpsZN7BXSma5+3E1tzx2fnPy9Xnlmtcdpv4eeaaRjt1+HQuoZek36NuWyZMVsEzFdm2nxM9vu9PPw7nNYq8mM9YiJift1eznsVc9c1dR3+23Otv+GjNaNO2W2Ly97ERP2h09Ovp+uO/4dFTr19et/hCyZgAAAAAAAAAAAAAAAAAAAAAAAAHlx5AmxbOXDgz4KW/l5oiL1+k90sL44tat58x4/0wtjra0WnzCFm9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36" name="AutoShape 12" descr="data:image/jpeg;base64,/9j/4AAQSkZJRgABAQAAAQABAAD/2wCEAAkGBwgHBgkIBwgKCgkLDRYPDQwMDRsUFRAWIB0iIiAdHx8kKDQsJCYxJx8fLT0tMTU3Ojo6Iys/RD84QzQ5OjcBCgoKDQwNGg8PGjclHyU3Nzc3Nzc3Nzc3Nzc3Nzc3Nzc3Nzc3Nzc3Nzc3Nzc3Nzc3Nzc3Nzc3Nzc3Nzc3Nzc3N//AABEIAJcA4wMBEQACEQEDEQH/xAAbAAEAAgMBAQAAAAAAAAAAAAAAAwYEBQcBAv/EADQQAQACAgEBBQYEBQUBAAAAAAABAgMEEQUSITFBUQYTImFxkRWBobEUI1JV0TJDcpLBB//EABsBAQACAwEBAAAAAAAAAAAAAAABBQIEBgMH/8QAKxEBAAICAQMCBQQDAQAAAAAAAAECAxEEEiExBVETFCJBYVKBwdGhsfAy/9oADAMBAAIRAxEAPwCvudfSgAAAAAAABIIAAAAAAAAAAAAAAAAAAAAAAHvE+nzB4AACTBOOuak562ti5+OtZ4njw7kXi01mKz3Y3i01np8rnb2Tx6+hu5dOb7WfLi4163iKzSJ+vjKjj1Ob5K1v9MRPf8qaPULWyVi/aInv+VM2NfNrZbYtjFfFkr41vHErul63jqrO4XNL1vHVWdwjZMgAAAAAAAAAAAAAAAAAAAAFn9juk039fqWTLXuvhnBSfSZjmZ+vdVVepcmcV8cR9p3Ks5/InHekR77Vm1bUtal44tWeLR6StYmJjcLOJiY3DwAEupsW1dimelMd70nmsZK8xE+vH+WOSkZKzWfE+zDJjjJXplu7+0+7s9J29fZzTOxa1bYslfhnjn4o7vk0I9OxUzVvSPp77/hpRwMdc1bVj6Whta97c3ta8+tp5lYxER4hYREQ+fXlIIAAAAAAAAAAAAAAAAAAGdi6P1PLjrkx6Oa9LRzW1YiYmPVr25eCs6m8beM8nDE6m0Pr8D6t/btj7I+d4/64R81g/XDoXszo26f0XWxZKzXLavvMlZ8YtPfx+XdDm+dmjLntaPHhz/MyfFzWtHjxCoe0vQt38a2L6epky4ssxkiaR3RM+Mffn7rrhc3F8vXrtETHZbcPl4/gVi9oiY7NZ+BdW/t+x/1bPzvH/XDa+awfrhibOtn1Mnu9rFOLJ49m3i96ZK3jdZ29KZKXjdZ2iZsxIzuk9P2t/bpXUpWbUtFpm9oiI4nnlr8jPTDWet4cjNTFSev7rj1voGlr4dvqePUvm2Ix8xgjvpFvCbcefrx8lLxeblyWrhm2q+/317Kbj8vJea4ptqvuoH58/P1dE6HexCAAAAAAAAAAAAAAAABKW16H13b6Rk4xz7zXmebYbz3fWPSWnyuFj5Md+0+7U5PEx5479p93Q+ldW1OrYfeamTviPjxW/wBVPr/lzPJ4mTj21eP3c/n4+TBbV4ZzV3LyeWtFKTaZiKxHMzM8RCa7mdJ1tTuv+2FY7Wv0e/anwnY8o/4+v1XvD9Kn/wB54/b+1rxfTZn6s3b8f2pt72yWm+S1r3tPNrWmZmZXkRERqPC5iIiNRGofKQASNvue0G7ljTrrbObBGvgrSexeYi9+PimY8J/No4+FjrNpvXe5n9o+zUpwsVZtNo3uZ/aPs1N7Te9r247Vp5mYjjmW7EajTbiNRqHgAAAAAAAAAAAAAAAAAALb/wDPdTt7W1uz4Y6xir3+Mz3z+1fup/V8n0Vx+/dVeq5Iitcfv3XTPta+vOONjNjxTlt2aRe3Han0hz9cV776Y3pT0ra8brG9eUXVdSN/puzqT/u45rH18v14enGyThzVv7MsWT4eSt/aXI57UTxeJi0eMT5T5u0894dXuJ7wAAAfQN6SZMOTHjxZL1mKZazak/1REzE/rEsYtWZmInwiLRMzET4RskgAAAAAAAAAAAAAAAAAH18PP6HlK36nW9f2f6Hg1sNa5t7JHvLxE/DSbd/xfl5KbJw8nL5E2v2rH/dlPfi35ee17dq/0q+7t59/POfcyTkyT6+ER6RHlHyW2LHXFWK07QtMWOuKsVpHZvege1efQ7GvvRbY1o7ovz8eOP8A2FfzPTKZp6sfaf8AEtDlen0yfVj7T/if6a32ipgr1XLl1Mlb6+f+bjtXwnnx/XltcObfBit/MdpbPDm3woraNTHaf4a1stkABm9KtpfxVadQw5cmO8xWLYr9maz9PN45/jdO8UxEx7w8s/xeneOda913690zpWt0XHfPrZMuHRpEYqY8k1txPEd8x81Dw8/ItnnptqbeVFxs+e2eem2pt+HPclq2vNq0jHWZ7qxMzx+cujiNRqZ26GImI7+XylIAAAAAAAAAAAAAAAAAJBAAAAD2tZtPZrE2mfKI5RMxBMxHlLg1suxjz5MVeaYKdvJb+mPD9Z/ZF71pMVt5nwwtkrWYrPmXzr5bYM+PNSKzalotEWjmOYL1i9ZrP3TesWrNZTx1Ld95nvbZyXnYiYzReeYvE+sftx4MPl8Wojp8ePww+Xx6iIjx4Yj2l6iAAAAAAAAAAAAAAAAAAAAAAABk9NpsZN7BXSma5+3E1tzx2fnPy9Xnlmtcdpv4eeaaRjt1+HQuoZek36NuWyZMVsEzFdm2nxM9vu9PPw7nNYq8mM9YiJift1eznsVc9c1dR3+23Otv+GjNaNO2W2Ly97ERP2h09Ovp+uO/4dFTr19et/hCyZgAAAAAAAAAAAAAAAAAAAAAAAAHlx5AmxbOXDgz4KW/l5oiL1+k90sL44tat58x4/0wtjra0WnzCFm9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38" name="AutoShape 14" descr="data:image/jpeg;base64,/9j/4AAQSkZJRgABAQAAAQABAAD/2wCEAAkGBwgHBhMIBwgWFRUWDRYWFBgUFBsXFRwXHB0iIiAbHx8fKCgiHiYxHxsVJz0hMS83Mi4wICs/PTMsNygtMywBCgoKDg0OFxAQGzMmICQzNDc3MS83Nzg4NzUvNzcyNzYyNzQ3Lzc0NDQ3NCssLDE0NywsNTc0LCw3LCwsNywvLP/AABEIALgBEgMBEQACEQEDEQH/xAAcAAEAAgMBAQEAAAAAAAAAAAAABQcEBggDAQL/xAA8EAABAgMEBwUHAgUFAAAAAAAAAQMCBAUGERZVEiExdJKTsTU2QVGyEyJhcYGRoRTRBzJSctIVQsHC4f/EABsBAQADAQEBAQAAAAAAAAAAAAADBAUGBwIB/8QAMhEBAAECAwcCBQQDAAMAAAAAAAECAwQRUQUTFTEzU3ESITRBgaHRImGR8FKxwSPh8f/aAAwDAQACEQMRAD8A8rQ1yrs16YaaqbqQpMxoiI4tyJfsM27driuYiXbYDAYavDW6qqImZhH4hrWbPcxSPfXNVv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h8W0Nau7We5ijfXNThmE7cLxpDkcdJZjjjVVWXbVVVdarooatPKHAXfauqI1lR9pu8czvTnUyr3Uqd/sz4S14RhGvAAAAAAAAAD3kpN+ef8AYSkGlGqKqQ3oirdtuv2rdetxHdu0WqfVXOUavi5cpt0+qucoZ1Ooc1NxOxPwK3A1AquLElyoqJqhuXxK9/GUW/RFM5zVy/KC9i6KIp9PvNXJFJsLi0AAAAAAAAAAAAAAAAAAAAAAAC7AOgaL2OxuzfpQ2aeUPMr3Uq8ypG03eOZ3pzqZV7qVO/2Z8Ja8IwjXgAAAy6ZT3qlMKxLprRqOP6Qpf1uT6kF+/TZpiqrWI/lFevU2qfVVrEfyxEW9L0J0oAAASVn5OZnKnAss6kGhHDFE5EtyQIi7f/PH7lXGXaLdqfXGeftlqr4q7RRbn1Rnn8tVo1CoUtyjOvzDyRs3aDiwe95Jdq8daHIWbF+m/TTTGVXOM3L2rN6L1NNMZVc4zVVVv9L/AFF9IVzR8nETV8lTX9/up2OH3/p/82Wf7Oqsb70/+XLP9mCWEwAAAAAAAAAAAAAAAAAAAAAAXYB0DRex2N2b9KGzTyh5le6lXmVI2m7xzO9OdTKvdSp3+zPhLXhGEa8AAAG//wAMpJEl3Z+OHbGjcPyRL1/Kon0+BzW3b36qLUeWDtm7+qm3HlqNoJD/AEysuyiJqSO+H+1dadbjbwd/f2Ka9f8AbWwt7fWaa0cWlgAAPC4DLl595invSMK+47oKqeUUMSKi/ZFQgrsU1XKLnzpz+8ZIq7NNVym586c/vDEJ0r2dlnmmIH44PdjRdGLwW5blT56thHTcpqqmmJ945vimumqqaYn3h5aMWhp6K3X3X3ar/mfecZ5PvOM8nw/QAAAAAAAAAAAAAAAAAAAAuwDoGi9jsbs36UNmnlDzK91KvMqRtN3jmd6c6mVe6lTv9mfCWvCMI157Skq/OzCS8rBpRLsTSRL/AJXqifQjuXKbdM1VzlD4uXKbdPqqn2SmE6/lkXFB/kVOJ4TuR9/wrcQw3+f+/wAGE69lkXFB/kOJ4T/OPv8Ag4hhv8/9/hZdnJBaZRGpWOG6JG0WP+9dcX5VTlMbf31+uuOWft4+TmsXe3t6quOWft4a3byz85UJxubp0ssa+zWGO5UTYt6LrVPNTV2Rjrdqiq3dqy984aWzMZbtUVUXJy+cNXwrXssi4oP3NfiWE7kff8NPiGG/z/3+Hm/Zusy7SvPyCwwol6rFFAiIn3PqjaGGrmKaa85+v4fVOOw9UxTTVnPifwii4tAAD1lWIpl9GYI4YVXxjjSCH6qp8XK4opmqYmfEZvmuuKKfVMT9IzWjQqBLQWfhp0/FA+ntFj93XCiqt+pdv18TkcXjq5xM3bedM5ZOXxWMrnETdt50zyabbxt9mrozFL6DULaQspCl0Gj4ql3jf4fBDc2RVTVZmr1Z1TPvq2dmVU1WpqzzqmffVrZqtEAAAAAAAAAAAAAAAAAAAAuwDoGi9jsbs36UNmnlDzK91KvMqRtN3jmd6c6mVe6lTv8AZnwlrwjCNeAN0s1bZyXWGVrMWlBsRzbEn93mnx2/MwcdsemvOux7Tp8vpp/pjYzZcVZ12fadPwsBh5qYZR5hxIoYkvRUW9FQ5uuiqiqaaoymGBVTNMzTVGUw/Z8vwAi65XZKiMaU1HfEqLoQJ/NF+yfFS3hMFdxNWVEe3zlZw2EuYicqY9tVY160E9W3b5mK6BF92CH+VPivmvx6HW4TA2sNH6eerpsNg7eHj9PPVFFxaAAACYpFajplGmZVmJUidWBILtV23Tiv8Fu0U+pRxOEi9ftV1cqc8/tl/wBVMRhYvXrdc8qc8/8An/WFMVOfmZf9PMzcUcKKiokS6Vyp5X60J6MPaoq9VNMRP7JqLFuir1U0xE/sxCdKAAAAAAAAAAAAAAAAAAAAXYB0DRex2N2b9KGzTyh5le6lXmVI2m7xzO9OdTKvdSp3+zPhLXhGEa8AALA/hiy+ku89E4uhppDDD/t0tqxflEOa29XT6qKcvfVgbZqp9VFOXvq3cwGKAU1aRh2Wrz7T7ixRI7tiW9VRURU/Cod1ga6a8PRVTGUZOxwlcVWKJpjKMkaWlgAAAAAAAAAAAAAAAAAAAAAAAAAAAAXYB0DRex2N2b9KGzTyh5le6lXmVI2m7xzO9OdTKvdSp3+zPhLXhGEa8AALaoiS9n7LtrPOJAiQaUar/VFruTzXXccXiprxeLqi3GfvlHiHJ4masTiavRGen0afX7aTk89oUyJWm0W9F1acSp4r5J8PubmD2RatRnd/VM/xH91bGF2Xbtxnc/VP2bBZq2jE+qStTugcXUkWyCJf+q/Azcdsiq1nXa96dPnH5UMZsuq3nXa94+8flE/xMkvZzzU9DDqjgWCJfjDrT8Kv2Lmwr2duu3Py9/5WtjXc6Krenv8Ay0s3myAAAHrKyzs2+jEvCixKupFihhvXyviVE+h8XLlNumaquUf35PmuumimaquX90bdZ+yE8rMzDUpbQWKWWBq9YV95Vvv91V2LDD9zExm1bXqtzaqzynOefL6sjFbSt5293OeU5z4+qAqVn6jS5f28/BDAirciaaLEq/BE2mlYx1m/V6bczP0X7OMtXqvTbmZ+iLLi0AAAAAAAAAAAAAAAAAAAAXYB0DRex2N2b9KGzTyh5le6lXmVI2m7xzO9OdTKvdSp3+zPhLXhGEa8Aeku5CzMQOxwaSQxwxKl919y33X+F+y8+K6ZqpmmJyzfNceqmYj5sqsVacrEz7eccv8A6YU/lhTyRP8Akhw2Ft4ej00R9fnKLD4e3Yp9NEfXVgllOAScVamXqQtNm19pDpIraxL70Cp5L4pdquKkYOim9F6j2n5/urRhaKbsXaPafn+6MLayAAAACwqVaeWo1EYZqL8bjkUOkqJ70UECr7t6r8LtW05nEbOrxN+5VaiKaY+8xz/+8nP38BXfvV1W4iKY+8/36NYtg9DNVpZpmZ9o243DE2t66odiw3LsuVF1Gts2iaLEUVU5TE5T+Wns+maLPomMpj2n8oQ0F0AAAAAAAAAAAAAAAAAAAAuwDoGi9jsbs36UNmnlDzK91KvMqRtN3jmd6c6mVe6lTv8AZnwlrwjCNeAAAAAAAAAGTT5F+ozP6aVRFjVFVEVblW7aiX6r7vAhvXqbNPrr5I7t2m1T6quSSlLOTn6Z+an2Im4WWoluiS5YortSJ5p8Srcx9v1W6LcxM1T/ABCtXjbfqootznNU/ZCGgugAAAAAAAAAAAAAAAAAAAAAAAuwDoGi9jsbs36UNmnlDzK91KvMqRtN3jmd6c6mVe6lTv8AZnwlrwjCNeAAAAAAAAAEhQ5VZmowL+qhahgjhiicjiSFIURfBV8fJCti7notT+mapn2yj3z/APWqDE3PRbn9PqmfbKPn/fmtCarVKeozs0jiPNwJouJDct9/hctya7zkbeDv036KMvTVPJzFGFvU3qaMvTVPJVtVmJCYf06dIK0nksaxfjwOvw9u7RTldr9U+MnUWKLtNOVyr1T4YJYTAAAAAAAAAAAAAAAAAAAAAABdgHQNF7HY3Zv0obNPKHmV7qVeZUjabvHM7051Mq91Knf7M+EteEYRrwAAAAAAAAAAZEvOPS8u4w3H7rkKJGnnct6L8/3Iq7VNdVNU86eT4qt01VU1TzjkxyV9g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ktBZ2tP12YdZpbqwxTEawqkC3Kl+0z7tmua5mIdlgNo4W3hrdFVcRMQj8MV3KHeBSPcXNFv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AtmK9d2Q7wKNxc0OK4PuQu2ktON0pmByBUVGIEVFTWipChqU8ocFdnOuqY1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40" name="AutoShape 16" descr="data:image/jpeg;base64,/9j/4AAQSkZJRgABAQAAAQABAAD/2wCEAAkGBwgHBhMIBwgWFRUWDRYWFBgUFBsXFRwXHB0iIiAbHx8fKCgiHiYxHxsVJz0hMS83Mi4wICs/PTMsNygtMywBCgoKDg0OFxAQGzMmICQzNDc3MS83Nzg4NzUvNzcyNzYyNzQ3Lzc0NDQ3NCssLDE0NywsNTc0LCw3LCwsNywvLP/AABEIALgBEgMBEQACEQEDEQH/xAAcAAEAAgMBAQEAAAAAAAAAAAAABQcEBggDAQL/xAA8EAABAgMEBwUHAgUFAAAAAAAAAQMCBAUGERZVEiExdJKTsTU2QVGyEyJhcYGRoRTRBzJSctIVQsHC4f/EABsBAQADAQEBAQAAAAAAAAAAAAADBAUGBwIB/8QAMhEBAAECAwcCBQQDAAMAAAAAAAECAwQRUQUTFTEzU3ESITRBgaHRImGR8FKxwSPh8f/aAAwDAQACEQMRAD8A8rQ1yrs16YaaqbqQpMxoiI4tyJfsM27driuYiXbYDAYavDW6qqImZhH4hrWbPcxSPfXNVv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h8W0Nau7We5ijfXNThmE7cLxpDkcdJZjjjVVWXbVVVdarooatPKHAXfauqI1lR9pu8czvTnUyr3Uqd/sz4S14RhGvAAAAAAAAAD3kpN+ef8AYSkGlGqKqQ3oirdtuv2rdetxHdu0WqfVXOUavi5cpt0+qucoZ1Ooc1NxOxPwK3A1AquLElyoqJqhuXxK9/GUW/RFM5zVy/KC9i6KIp9PvNXJFJsLi0AAAAAAAAAAAAAAAAAAAAAAAC7AOgaL2OxuzfpQ2aeUPMr3Uq8ypG03eOZ3pzqZV7qVO/2Z8Ja8IwjXgAAAy6ZT3qlMKxLprRqOP6Qpf1uT6kF+/TZpiqrWI/lFevU2qfVVrEfyxEW9L0J0oAAASVn5OZnKnAss6kGhHDFE5EtyQIi7f/PH7lXGXaLdqfXGeftlqr4q7RRbn1Rnn8tVo1CoUtyjOvzDyRs3aDiwe95Jdq8daHIWbF+m/TTTGVXOM3L2rN6L1NNMZVc4zVVVv9L/AFF9IVzR8nETV8lTX9/up2OH3/p/82Wf7Oqsb70/+XLP9mCWEwAAAAAAAAAAAAAAAAAAAAAAXYB0DRex2N2b9KGzTyh5le6lXmVI2m7xzO9OdTKvdSp3+zPhLXhGEa8AAAG//wAMpJEl3Z+OHbGjcPyRL1/Kon0+BzW3b36qLUeWDtm7+qm3HlqNoJD/AEysuyiJqSO+H+1dadbjbwd/f2Ka9f8AbWwt7fWaa0cWlgAAPC4DLl595invSMK+47oKqeUUMSKi/ZFQgrsU1XKLnzpz+8ZIq7NNVym586c/vDEJ0r2dlnmmIH44PdjRdGLwW5blT56thHTcpqqmmJ945vimumqqaYn3h5aMWhp6K3X3X3ar/mfecZ5PvOM8nw/QAAAAAAAAAAAAAAAAAAAAuwDoGi9jsbs36UNmnlDzK91KvMqRtN3jmd6c6mVe6lTv9mfCWvCMI157Skq/OzCS8rBpRLsTSRL/AJXqifQjuXKbdM1VzlD4uXKbdPqqn2SmE6/lkXFB/kVOJ4TuR9/wrcQw3+f+/wAGE69lkXFB/kOJ4T/OPv8Ag4hhv8/9/hZdnJBaZRGpWOG6JG0WP+9dcX5VTlMbf31+uuOWft4+TmsXe3t6quOWft4a3byz85UJxubp0ssa+zWGO5UTYt6LrVPNTV2Rjrdqiq3dqy984aWzMZbtUVUXJy+cNXwrXssi4oP3NfiWE7kff8NPiGG/z/3+Hm/Zusy7SvPyCwwol6rFFAiIn3PqjaGGrmKaa85+v4fVOOw9UxTTVnPifwii4tAAD1lWIpl9GYI4YVXxjjSCH6qp8XK4opmqYmfEZvmuuKKfVMT9IzWjQqBLQWfhp0/FA+ntFj93XCiqt+pdv18TkcXjq5xM3bedM5ZOXxWMrnETdt50zyabbxt9mrozFL6DULaQspCl0Gj4ql3jf4fBDc2RVTVZmr1Z1TPvq2dmVU1WpqzzqmffVrZqtEAAAAAAAAAAAAAAAAAAAAuwDoGi9jsbs36UNmnlDzK91KvMqRtN3jmd6c6mVe6lTv8AZnwlrwjCNeAN0s1bZyXWGVrMWlBsRzbEn93mnx2/MwcdsemvOux7Tp8vpp/pjYzZcVZ12fadPwsBh5qYZR5hxIoYkvRUW9FQ5uuiqiqaaoymGBVTNMzTVGUw/Z8vwAi65XZKiMaU1HfEqLoQJ/NF+yfFS3hMFdxNWVEe3zlZw2EuYicqY9tVY160E9W3b5mK6BF92CH+VPivmvx6HW4TA2sNH6eerpsNg7eHj9PPVFFxaAAACYpFajplGmZVmJUidWBILtV23Tiv8Fu0U+pRxOEi9ftV1cqc8/tl/wBVMRhYvXrdc8qc8/8An/WFMVOfmZf9PMzcUcKKiokS6Vyp5X60J6MPaoq9VNMRP7JqLFuir1U0xE/sxCdKAAAAAAAAAAAAAAAAAAAAXYB0DRex2N2b9KGzTyh5le6lXmVI2m7xzO9OdTKvdSp3+zPhLXhGEa8AALA/hiy+ku89E4uhppDDD/t0tqxflEOa29XT6qKcvfVgbZqp9VFOXvq3cwGKAU1aRh2Wrz7T7ixRI7tiW9VRURU/Cod1ga6a8PRVTGUZOxwlcVWKJpjKMkaWlgAAAAAAAAAAAAAAAAAAAAAAAAAAAAXYB0DRex2N2b9KGzTyh5le6lXmVI2m7xzO9OdTKvdSp3+zPhLXhGEa8AALaoiS9n7LtrPOJAiQaUar/VFruTzXXccXiprxeLqi3GfvlHiHJ4masTiavRGen0afX7aTk89oUyJWm0W9F1acSp4r5J8PubmD2RatRnd/VM/xH91bGF2Xbtxnc/VP2bBZq2jE+qStTugcXUkWyCJf+q/Azcdsiq1nXa96dPnH5UMZsuq3nXa94+8flE/xMkvZzzU9DDqjgWCJfjDrT8Kv2Lmwr2duu3Py9/5WtjXc6Krenv8Ay0s3myAAAHrKyzs2+jEvCixKupFihhvXyviVE+h8XLlNumaquUf35PmuumimaquX90bdZ+yE8rMzDUpbQWKWWBq9YV95Vvv91V2LDD9zExm1bXqtzaqzynOefL6sjFbSt5293OeU5z4+qAqVn6jS5f28/BDAirciaaLEq/BE2mlYx1m/V6bczP0X7OMtXqvTbmZ+iLLi0AAAAAAAAAAAAAAAAAAAAXYB0DRex2N2b9KGzTyh5le6lXmVI2m7xzO9OdTKvdSp3+zPhLXhGEa8Aeku5CzMQOxwaSQxwxKl919y33X+F+y8+K6ZqpmmJyzfNceqmYj5sqsVacrEz7eccv8A6YU/lhTyRP8Akhw2Ft4ej00R9fnKLD4e3Yp9NEfXVgllOAScVamXqQtNm19pDpIraxL70Cp5L4pdquKkYOim9F6j2n5/urRhaKbsXaPafn+6MLayAAAACwqVaeWo1EYZqL8bjkUOkqJ70UECr7t6r8LtW05nEbOrxN+5VaiKaY+8xz/+8nP38BXfvV1W4iKY+8/36NYtg9DNVpZpmZ9o243DE2t66odiw3LsuVF1Gts2iaLEUVU5TE5T+Wns+maLPomMpj2n8oQ0F0AAAAAAAAAAAAAAAAAAAAuwDoGi9jsbs36UNmnlDzK91KvMqRtN3jmd6c6mVe6lTv8AZnwlrwjCNeAAAAAAAAAGTT5F+ozP6aVRFjVFVEVblW7aiX6r7vAhvXqbNPrr5I7t2m1T6quSSlLOTn6Z+an2Im4WWoluiS5YortSJ5p8Srcx9v1W6LcxM1T/ABCtXjbfqootznNU/ZCGgugAAAAAAAAAAAAAAAAAAAAAAAuwDoGi9jsbs36UNmnlDzK91KvMqRtN3jmd6c6mVe6lTv8AZnwlrwjCNeAAAAAAAAAEhQ5VZmowL+qhahgjhiicjiSFIURfBV8fJCti7notT+mapn2yj3z/APWqDE3PRbn9PqmfbKPn/fmtCarVKeozs0jiPNwJouJDct9/hctya7zkbeDv036KMvTVPJzFGFvU3qaMvTVPJVtVmJCYf06dIK0nksaxfjwOvw9u7RTldr9U+MnUWKLtNOVyr1T4YJYTAAAAAAAAAAAAAAAAAAAAAABdgHQNF7HY3Zv0obNPKHmV7qVeZUjabvHM7051Mq91Knf7M+EteEYRrwAAAAAAAAAAZEvOPS8u4w3H7rkKJGnnct6L8/3Iq7VNdVNU86eT4qt01VU1TzjkxyV9g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ktBZ2tP12YdZpbqwxTEawqkC3Kl+0z7tmua5mIdlgNo4W3hrdFVcRMQj8MV3KHeBSPcXNFv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AtmK9d2Q7wKNxc0OK4PuQu2ktON0pmByBUVGIEVFTWipChqU8ocFdnOuqY1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42" name="AutoShape 18" descr="data:image/jpeg;base64,/9j/4AAQSkZJRgABAQAAAQABAAD/2wCEAAkGBwgHBhMIBwgWFRUWDRYWFBgUFBsXFRwXHB0iIiAbHx8fKCgiHiYxHxsVJz0hMS83Mi4wICs/PTMsNygtMywBCgoKDg0OFxAQGzMmICQzNDc3MS83Nzg4NzUvNzcyNzYyNzQ3Lzc0NDQ3NCssLDE0NywsNTc0LCw3LCwsNywvLP/AABEIALgBEgMBEQACEQEDEQH/xAAcAAEAAgMBAQEAAAAAAAAAAAAABQcEBggDAQL/xAA8EAABAgMEBwUHAgUFAAAAAAAAAQMCBAUGERZVEiExdJKTsTU2QVGyEyJhcYGRoRTRBzJSctIVQsHC4f/EABsBAQADAQEBAQAAAAAAAAAAAAADBAUGBwIB/8QAMhEBAAECAwcCBQQDAAMAAAAAAAECAwQRUQUTFTEzU3ESITRBgaHRImGR8FKxwSPh8f/aAAwDAQACEQMRAD8A8rQ1yrs16YaaqbqQpMxoiI4tyJfsM27driuYiXbYDAYavDW6qqImZhH4hrWbPcxSPfXNVv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h8W0Nau7We5ijfXNThmE7cLxpDkcdJZjjjVVWXbVVVdarooatPKHAXfauqI1lR9pu8czvTnUyr3Uqd/sz4S14RhGvAAAAAAAAAD3kpN+ef8AYSkGlGqKqQ3oirdtuv2rdetxHdu0WqfVXOUavi5cpt0+qucoZ1Ooc1NxOxPwK3A1AquLElyoqJqhuXxK9/GUW/RFM5zVy/KC9i6KIp9PvNXJFJsLi0AAAAAAAAAAAAAAAAAAAAAAAC7AOgaL2OxuzfpQ2aeUPMr3Uq8ypG03eOZ3pzqZV7qVO/2Z8Ja8IwjXgAAAy6ZT3qlMKxLprRqOP6Qpf1uT6kF+/TZpiqrWI/lFevU2qfVVrEfyxEW9L0J0oAAASVn5OZnKnAss6kGhHDFE5EtyQIi7f/PH7lXGXaLdqfXGeftlqr4q7RRbn1Rnn8tVo1CoUtyjOvzDyRs3aDiwe95Jdq8daHIWbF+m/TTTGVXOM3L2rN6L1NNMZVc4zVVVv9L/AFF9IVzR8nETV8lTX9/up2OH3/p/82Wf7Oqsb70/+XLP9mCWEwAAAAAAAAAAAAAAAAAAAAAAXYB0DRex2N2b9KGzTyh5le6lXmVI2m7xzO9OdTKvdSp3+zPhLXhGEa8AAAG//wAMpJEl3Z+OHbGjcPyRL1/Kon0+BzW3b36qLUeWDtm7+qm3HlqNoJD/AEysuyiJqSO+H+1dadbjbwd/f2Ka9f8AbWwt7fWaa0cWlgAAPC4DLl595invSMK+47oKqeUUMSKi/ZFQgrsU1XKLnzpz+8ZIq7NNVym586c/vDEJ0r2dlnmmIH44PdjRdGLwW5blT56thHTcpqqmmJ945vimumqqaYn3h5aMWhp6K3X3X3ar/mfecZ5PvOM8nw/QAAAAAAAAAAAAAAAAAAAAuwDoGi9jsbs36UNmnlDzK91KvMqRtN3jmd6c6mVe6lTv9mfCWvCMI157Skq/OzCS8rBpRLsTSRL/AJXqifQjuXKbdM1VzlD4uXKbdPqqn2SmE6/lkXFB/kVOJ4TuR9/wrcQw3+f+/wAGE69lkXFB/kOJ4T/OPv8Ag4hhv8/9/hZdnJBaZRGpWOG6JG0WP+9dcX5VTlMbf31+uuOWft4+TmsXe3t6quOWft4a3byz85UJxubp0ssa+zWGO5UTYt6LrVPNTV2Rjrdqiq3dqy984aWzMZbtUVUXJy+cNXwrXssi4oP3NfiWE7kff8NPiGG/z/3+Hm/Zusy7SvPyCwwol6rFFAiIn3PqjaGGrmKaa85+v4fVOOw9UxTTVnPifwii4tAAD1lWIpl9GYI4YVXxjjSCH6qp8XK4opmqYmfEZvmuuKKfVMT9IzWjQqBLQWfhp0/FA+ntFj93XCiqt+pdv18TkcXjq5xM3bedM5ZOXxWMrnETdt50zyabbxt9mrozFL6DULaQspCl0Gj4ql3jf4fBDc2RVTVZmr1Z1TPvq2dmVU1WpqzzqmffVrZqtEAAAAAAAAAAAAAAAAAAAAuwDoGi9jsbs36UNmnlDzK91KvMqRtN3jmd6c6mVe6lTv8AZnwlrwjCNeAN0s1bZyXWGVrMWlBsRzbEn93mnx2/MwcdsemvOux7Tp8vpp/pjYzZcVZ12fadPwsBh5qYZR5hxIoYkvRUW9FQ5uuiqiqaaoymGBVTNMzTVGUw/Z8vwAi65XZKiMaU1HfEqLoQJ/NF+yfFS3hMFdxNWVEe3zlZw2EuYicqY9tVY160E9W3b5mK6BF92CH+VPivmvx6HW4TA2sNH6eerpsNg7eHj9PPVFFxaAAACYpFajplGmZVmJUidWBILtV23Tiv8Fu0U+pRxOEi9ftV1cqc8/tl/wBVMRhYvXrdc8qc8/8An/WFMVOfmZf9PMzcUcKKiokS6Vyp5X60J6MPaoq9VNMRP7JqLFuir1U0xE/sxCdKAAAAAAAAAAAAAAAAAAAAXYB0DRex2N2b9KGzTyh5le6lXmVI2m7xzO9OdTKvdSp3+zPhLXhGEa8AALA/hiy+ku89E4uhppDDD/t0tqxflEOa29XT6qKcvfVgbZqp9VFOXvq3cwGKAU1aRh2Wrz7T7ixRI7tiW9VRURU/Cod1ga6a8PRVTGUZOxwlcVWKJpjKMkaWlgAAAAAAAAAAAAAAAAAAAAAAAAAAAAXYB0DRex2N2b9KGzTyh5le6lXmVI2m7xzO9OdTKvdSp3+zPhLXhGEa8AALaoiS9n7LtrPOJAiQaUar/VFruTzXXccXiprxeLqi3GfvlHiHJ4masTiavRGen0afX7aTk89oUyJWm0W9F1acSp4r5J8PubmD2RatRnd/VM/xH91bGF2Xbtxnc/VP2bBZq2jE+qStTugcXUkWyCJf+q/Azcdsiq1nXa96dPnH5UMZsuq3nXa94+8flE/xMkvZzzU9DDqjgWCJfjDrT8Kv2Lmwr2duu3Py9/5WtjXc6Krenv8Ay0s3myAAAHrKyzs2+jEvCixKupFihhvXyviVE+h8XLlNumaquUf35PmuumimaquX90bdZ+yE8rMzDUpbQWKWWBq9YV95Vvv91V2LDD9zExm1bXqtzaqzynOefL6sjFbSt5293OeU5z4+qAqVn6jS5f28/BDAirciaaLEq/BE2mlYx1m/V6bczP0X7OMtXqvTbmZ+iLLi0AAAAAAAAAAAAAAAAAAAAXYB0DRex2N2b9KGzTyh5le6lXmVI2m7xzO9OdTKvdSp3+zPhLXhGEa8Aeku5CzMQOxwaSQxwxKl919y33X+F+y8+K6ZqpmmJyzfNceqmYj5sqsVacrEz7eccv8A6YU/lhTyRP8Akhw2Ft4ej00R9fnKLD4e3Yp9NEfXVgllOAScVamXqQtNm19pDpIraxL70Cp5L4pdquKkYOim9F6j2n5/urRhaKbsXaPafn+6MLayAAAACwqVaeWo1EYZqL8bjkUOkqJ70UECr7t6r8LtW05nEbOrxN+5VaiKaY+8xz/+8nP38BXfvV1W4iKY+8/36NYtg9DNVpZpmZ9o243DE2t66odiw3LsuVF1Gts2iaLEUVU5TE5T+Wns+maLPomMpj2n8oQ0F0AAAAAAAAAAAAAAAAAAAAuwDoGi9jsbs36UNmnlDzK91KvMqRtN3jmd6c6mVe6lTv8AZnwlrwjCNeAAAAAAAAAGTT5F+ozP6aVRFjVFVEVblW7aiX6r7vAhvXqbNPrr5I7t2m1T6quSSlLOTn6Z+an2Im4WWoluiS5YortSJ5p8Srcx9v1W6LcxM1T/ABCtXjbfqootznNU/ZCGgugAAAAAAAAAAAAAAAAAAAAAAAuwDoGi9jsbs36UNmnlDzK91KvMqRtN3jmd6c6mVe6lTv8AZnwlrwjCNeAAAAAAAAAEhQ5VZmowL+qhahgjhiicjiSFIURfBV8fJCti7notT+mapn2yj3z/APWqDE3PRbn9PqmfbKPn/fmtCarVKeozs0jiPNwJouJDct9/hctya7zkbeDv036KMvTVPJzFGFvU3qaMvTVPJVtVmJCYf06dIK0nksaxfjwOvw9u7RTldr9U+MnUWKLtNOVyr1T4YJYTAAAAAAAAAAAAAAAAAAAAAABdgHQNF7HY3Zv0obNPKHmV7qVeZUjabvHM7051Mq91Knf7M+EteEYRrwAAAAAAAAAAZEvOPS8u4w3H7rkKJGnnct6L8/3Iq7VNdVNU86eT4qt01VU1TzjkxyV9g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RtN3jmd6c6mVe6lTv9mfCWvCMI14AAAAAAAAAAAAAAAAAAAAAAAAAAAAAAAAAAAALsA6BovY7G7N+lDZp5Q8yvdSrzKkbTd45nenOplXupU7/AGZ8Ja8IwjXgAAAAAAAAAAAAAAAAAAAAAAAAAAAAAAAAAAAAuwDoGi9jsbs36UNmnlDzK91KvMqktBZ2tP12YdZpbqwxTEawqkC3Kl+0z7tmua5mIdlgNo4W3hrdFVcRMQj8MV3KHeBSPcXNFv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Bhiu5Q7wKNxc0OK4PuQYYruUO8CjcXNDiuD7kGGK7lDvAo3FzQ4rg+5AtmK9d2Q7wKNxc0OK4PuQu2ktON0pmByBUVGIEVFTWipChqU8ocFdnOuqY1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44" name="Picture 20" descr="http://www.seslhd.health.nsw.gov.au/TheAlbionCentre/international/WhereWeWork/Countries/China.gif"/>
          <p:cNvPicPr>
            <a:picLocks noChangeAspect="1" noChangeArrowheads="1"/>
          </p:cNvPicPr>
          <p:nvPr/>
        </p:nvPicPr>
        <p:blipFill>
          <a:blip r:embed="rId3" cstate="print"/>
          <a:srcRect r="987"/>
          <a:stretch>
            <a:fillRect/>
          </a:stretch>
        </p:blipFill>
        <p:spPr bwMode="auto">
          <a:xfrm>
            <a:off x="5364088" y="3429000"/>
            <a:ext cx="1872208" cy="1266426"/>
          </a:xfrm>
          <a:prstGeom prst="rect">
            <a:avLst/>
          </a:prstGeom>
          <a:noFill/>
        </p:spPr>
      </p:pic>
      <p:pic>
        <p:nvPicPr>
          <p:cNvPr id="1046" name="Picture 22" descr="http://www.operationworld.org/files/ow/flags/us-lgflag.gif"/>
          <p:cNvPicPr>
            <a:picLocks noChangeAspect="1" noChangeArrowheads="1"/>
          </p:cNvPicPr>
          <p:nvPr/>
        </p:nvPicPr>
        <p:blipFill>
          <a:blip r:embed="rId4" cstate="print"/>
          <a:srcRect/>
          <a:stretch>
            <a:fillRect/>
          </a:stretch>
        </p:blipFill>
        <p:spPr bwMode="auto">
          <a:xfrm>
            <a:off x="5436096" y="5229200"/>
            <a:ext cx="1872208" cy="98331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cstate="print"/>
          <a:srcRect/>
          <a:stretch>
            <a:fillRect/>
          </a:stretch>
        </p:blipFill>
        <p:spPr bwMode="auto">
          <a:xfrm>
            <a:off x="113481" y="1196752"/>
            <a:ext cx="9030520" cy="4248472"/>
          </a:xfrm>
          <a:prstGeom prst="rect">
            <a:avLst/>
          </a:prstGeom>
          <a:noFill/>
          <a:ln w="9525">
            <a:noFill/>
            <a:miter lim="800000"/>
            <a:headEnd/>
            <a:tailEnd/>
          </a:ln>
        </p:spPr>
      </p:pic>
      <p:sp>
        <p:nvSpPr>
          <p:cNvPr id="2" name="Title 1"/>
          <p:cNvSpPr>
            <a:spLocks noGrp="1"/>
          </p:cNvSpPr>
          <p:nvPr>
            <p:ph type="title"/>
          </p:nvPr>
        </p:nvSpPr>
        <p:spPr/>
        <p:txBody>
          <a:bodyPr/>
          <a:lstStyle/>
          <a:p>
            <a:r>
              <a:rPr lang="en-IE" dirty="0" smtClean="0"/>
              <a:t>How Much CCS Do We Need</a:t>
            </a:r>
            <a:endParaRPr lang="en-IE" dirty="0"/>
          </a:p>
        </p:txBody>
      </p:sp>
      <p:pic>
        <p:nvPicPr>
          <p:cNvPr id="25602" name="Picture 2" descr="logo"/>
          <p:cNvPicPr>
            <a:picLocks noChangeAspect="1" noChangeArrowheads="1"/>
          </p:cNvPicPr>
          <p:nvPr/>
        </p:nvPicPr>
        <p:blipFill>
          <a:blip r:embed="rId3" cstate="print"/>
          <a:srcRect/>
          <a:stretch>
            <a:fillRect/>
          </a:stretch>
        </p:blipFill>
        <p:spPr bwMode="auto">
          <a:xfrm>
            <a:off x="7596336" y="4437112"/>
            <a:ext cx="923925" cy="923925"/>
          </a:xfrm>
          <a:prstGeom prst="rect">
            <a:avLst/>
          </a:prstGeom>
          <a:noFill/>
        </p:spPr>
      </p:pic>
      <p:sp>
        <p:nvSpPr>
          <p:cNvPr id="25612" name="AutoShape 12" descr="data:image/jpeg;base64,/9j/4AAQSkZJRgABAQAAAQABAAD/2wBDAAkGBwgHBgkIBwgKCgkLDRYPDQwMDRsUFRAWIB0iIiAdHx8kKDQsJCYxJx8fLT0tMTU3Ojo6Iys/RD84QzQ5Ojf/2wBDAQoKCg0MDRoPDxo3JR8lNzc3Nzc3Nzc3Nzc3Nzc3Nzc3Nzc3Nzc3Nzc3Nzc3Nzc3Nzc3Nzc3Nzc3Nzc3Nzc3Nzf/wAARCAC4ARIDASIAAhEBAxEB/8QAHAABAQACAwEBAAAAAAAAAAAAAAUEBwMGCAIB/8QAOhAAAQMCAgcGAwYHAQEAAAAAAAECAwQFEVUGFRZ0k7LREiExNTZBE1FhFCJxgaGxBzJCYnKRkvFS/8QAGwEBAAIDAQEAAAAAAAAAAAAAAAMFAgQHBgH/xAAwEQACAQIDBQgCAgMBAAAAAAAAAQIDBBEUURIxMpHRFSEzQVJxobEFYROBIvDx4f/aAAwDAQACEQMRAD8A4NIL3dor7cI4rlWMYypkRrWzuRETtL3J3mBr+85rW8d3UaSeobnvUnMpNKmc5bT7zoVtbUHQg3Bbl5LQpa/vOa1vHd1Gv7zmtbx3dSaDHblqTZWh6FyRS1/ec1reO7qNf3nNa3ju6k0DblqMrQ9C5Ipa/vOa1vHd1Gv7zmtbx3dSaBty1GVoehckUtf3nNa3ju6jX95zWt47upNA25ajK0PQuSKWv7zmtbx3dRr+85rW8d3UxKKjnrp/gUrPiSqiqjEVEV2Hjhj4r9DNt1kqapat0zHwRUkavmc9uCoqJ3Nw+akc7hQx2pbv2YSpWsOKMeSPnX95zWt47uo1/ec1reO7qTQSbctTPK0PQuSKWv7zmtbx3dRr+85rW8d3UmgbctRlaHoXJFLX95zWt47uo1/ec1reO7qTQNuWoytD0Lkilr+85rW8d3Ua/vOa1vHd1JoG3LUZWh6FyRS1/ec1reO7qNf3nNa3ju6k0DblqMrQ9C5Ipa/vOa1vHd1Gv7zmtbx3dSaBty1GVoehckUtf3nNa3ju6jX95zWt47upNA25ajK0PQuSKWv7zmtbx3dRr+85rW8d3UmgbctRlaHoXJFLX95zWt47uo1/ec1reO7qTQNuWoytD0Lkilr+85rW8d3Ua/vOa1vHd1JoG3LUZWh6FyRS1/ec1reO7qNf3nNa3ju6k0DblqMrQ9C5I9BWWR8lnoXve5znU8aucqqqqvZTvB82LyS37rHyoC5W45rPiZpHST1Dc96k5lJpS0k9Q3PepOZSaU0+JnSrXwIey+gADEnBl22gmuM74adMXNifIv4NTHon5mId/wD4Z0KJBV172973JExV+Sd6/un+jUvbjL0HUW/yNa7r/wAFFz8zoAKOkFBq281VKiYMY/Fn+K96fopONiE1OKktzJ4SU4qS3MAAzMilYKOoq7jEtPM2n+E5HuqHuRrY0RfFVX9vc2jcLha5rNVTTzMnokTsTLEuOPgmHd796GnDLprhNBQVdE1cYalG9pPkrXIqL+mBWXtg7mcZ7WGGH339/wBGhd2bryjLHd/r7/o+7tqxahVtP2lIV/pnRO78FRf3MEHNLSzRQQzvjVIpkXsP9lwXBU/H6FhFKCUW+ZuxSikmzhB+9l3ZR3ZXsquGOHdifhkZAAH0AAAAAAAAAAAAAAAAAAAAAAAAHoCxeSW/dY+VALF5Jb91j5UBdrccuqcbNI6SeobnvUnMpNKWknqG571JzKTSmnxM6Va+BD2X0c1HSzVtQ2CmYj5Xfyt7SJj+GKoVNlL7lsn/AGzqRfDwO6aNaayU6spbw5ZIfBtR4uZ/l80/X8TRu53NOO1RSf678f67zC5ncQjtUkn+vMi7KX3LZP8AtnU2Xo5QLbLLS0r24SNZjIn9y96/uZ8E0VRCyaCRskb0xa9q4oqH2eXvPyNW5ioTSWDPO3V9VuIqE0lgdJ08sFZcK2nq7dTOmcsaslRqomGC9y96/Vf9HV9lb7lsv/Tept4l3y+0Vlh7VS/tTKmLIWr953RPqpsWn5O5jGNGnFPTfj9k9t+QrxjGlCKfM1jPo3eKeF809C+ONiYuc57URE/2Sirfr/W3uXGpcjIWriyFn8req/UlHpqH8zhjWwx/R6Cj/K441cMf0AATEpy0tO6qnbEx8TFd/VLIjGp+am0bDYaZtgZb651PXM+Isn3Fxa1V9kX/AM8TVJZtF6fbLPcaWFytlqVYjFTu7Kd/aX8cME/MrvyFvVrQSpywwa/7j+jRvqFWtBKEsMGv+4/oy9O454bu2F1O2CkjYjaZrEwarfdUw98fH8jrZl1FzrqmnSnqauWaJFxRsju1gv0x8DENq2pyp0lCW9GzQhKnTUJeQABOSgAAAAAAAAAAAAAAAAAAAAAAAHoCxeSW/dY+VALF5Jb91j5UBdrccuqcbNI6SeobnvUnMpNKWknqG571JzKTSmnxM6Va+BD2X0AAYk5sD+GUM/2esmdI/wCB2kYyPH7va8VX9kO7kKyJT6P6L0zq2RsTUZ8SRV93O78E+a+35HT7/ppWVsyMtrn0lOxcUVF++9fr8k+h5KdtVv7qcqa/xx3+XceZnQqXtxKUF3Y7/I2aaa0kgmpr5WRVEj5HtkX771xVyL3p+iod40a0zhrlZS3PswVK9zZPBknRf0JP8TKL4dbS1zU7pWLG5f7m96fov6E/4yFS1u3SqrDaX0Tfj4ztrl06iwxR0sAHpj0AAAABy0tNLVzsggajpHrg1FcjcfzVUQ7dYNEK34NxS40/wnPp1jg7TkX76rjj3L7YJ/s1ri6pUFjN/wBeZBWuKdFYzZ0wFS5aP3G1wJNXRxxNVcERZWqrl+iJ4ksmhUhUW1B4olhOM1jF4oAAzMgAAAAAAAAAAAAAAAAAAAAAAAD0BYvJLfusfKgFi8kt+6x8qAu1uOXVONmkdJPUNz3qTmUmlLST1Dc96k5lJpTT4mdKtfAh7L6ByU0jYqiKSRnxGsejlZjh2kRfDE4wYNYrAnaxWBnXe7Vl3qVnrJFX/wCI07msT5IhggHyEIwioxWCRjGMYLZisECm69VM1odbapfjRI5HQuev3olT2Rflh7EwHyVOM8NpbhKEZYYrcAAZmQBk2+hnuNR9npUa6ZUVWsVyJ2sPZMfcpUujlZ9lr6qvglp4qSJXKj24K93sifT5qQzr06fdJ9/UjnWhDuk+8iGw7VpPTWay0ENwmlqamRO05rV7SxMVe7FV+mHd4mvAR3VrC5ioz3IjuLaFwlGe5FvTCZtVeX1UNStRTzsa+J2OPZTwVuHtgqL3EQAmpU1TgoLyJacP44KC8gACQzAAAAAAAAAAAAAAAAAAAAAAAAPQFi8kt+6x8qAWLyS37rHyoC7W45dU42aR0k9Q3PepOZSaUtJPUNz3qTmUmlNPiZ0q18CHsvoAAxJwAAAAAAAAChYqV1TcYlSpZSsicj3zvejUYiL7Y+/yQ2fVXq1TWesqUe2tpYk7MzGpj2sfbBcDUBkU9ZNTwVEEbsI6hqNkb88FxT8+qldeWGZlGTe7r3/+Gjd2WYkpN7v9ZzXaooamoV9voVpI1/pWVXf+GCAb8IqMVFdTdjFRWCAAMj6AAAAAAAAAAAAAAAAAAAAAAAAAAAegLF5Jb91j5UAsXklv3WPlQF2txy6pxs0jpJ6hue9Scyk0paSeobnvUnMpNKafEzpVr4EPZfQABiTgAAAAAAAAAAAAAAAAAAAAAAAAAAAAAAAAAAAAAAAAAAAAHoCxeSW/dY+VALF5Jb91j5UBdrccuqcbNI6SeobnvUnMpNKWknqG571JzKTSmnxM6Va+BD2X0AAYk4AAAAAAAAAAAAAAAAAAAAAAAAAAAAAAAAAAAAAAAAAAAAB6AsXklv3WPlQCxeSW/dY+VAXa3HLqnGzSOknqG571JzKTSlpJ6hue9Scyk0pp8TOlWvgQ9l9AAGJOAAAAAAAAAAAAAAAAAAAAAAAAAAAAAAAAAAAAAAAAAAAAAegLF5Jb91j5UAsXklv3WPlQF2txy6pxs0jpJ6hue9Scyk0paSeobnvUnMpNKafEzpVr4EPZfQABiTgAAAAAAAAAAAAAAAAAAAAAAAAAAAAAAAAAAAAAAAAAAAAHoCxeSW/dY+VALF5Jb91j5UBdrccuqcbNI6SeobnvUnMpNKWknqG571JzKTSmnxM6Va+BD2X0AAYk4AAAAAAAAAAAAAAAAAAAAAAAAAAAAAAAAAAAAAAAAAAAAB6AsXklv3WPlQCxeSW/dY+VAXa3HLqnGzUl/wBHrzPfLhLDa6t8b6mRzXNiXBUVy95gbM33KazgqAaUreLbZ6el+Yrwpxiku5LXqNmb7lNZwVGzN9yms4KgHzLQM+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3bZopIrRQxyMc17aeNrmqmCoqNTFAAbqPLSWL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25614" name="AutoShape 14" descr="data:image/jpeg;base64,/9j/4AAQSkZJRgABAQAAAQABAAD/2wBDAAkGBwgHBgkIBwgKCgkLDRYPDQwMDRsUFRAWIB0iIiAdHx8kKDQsJCYxJx8fLT0tMTU3Ojo6Iys/RD84QzQ5Ojf/2wBDAQoKCg0MDRoPDxo3JR8lNzc3Nzc3Nzc3Nzc3Nzc3Nzc3Nzc3Nzc3Nzc3Nzc3Nzc3Nzc3Nzc3Nzc3Nzc3Nzc3Nzf/wAARCAC4ARIDASIAAhEBAxEB/8QAHAABAQACAwEBAAAAAAAAAAAAAAUEBwMGCAIB/8QAOhAAAQMCAgcGAwYHAQEAAAAAAAECAwQFEVUGFRZ0k7LREiExNTZBE1FhFCJxgaGxBzJCYnKRkvFS/8QAGwEBAAIDAQEAAAAAAAAAAAAAAAMFAgQHBgH/xAAwEQACAQIDBQgCAgMBAAAAAAAAAQIDBBEUURIxMpHRFSEzQVJxobEFYROBIvDx4f/aAAwDAQACEQMRAD8A4NIL3dor7cI4rlWMYypkRrWzuRETtL3J3mBr+85rW8d3UaSeobnvUnMpNKmc5bT7zoVtbUHQg3Bbl5LQpa/vOa1vHd1Gv7zmtbx3dSaDHblqTZWh6FyRS1/ec1reO7qNf3nNa3ju6k0DblqMrQ9C5Ipa/vOa1vHd1Gv7zmtbx3dSaBty1GVoehckUtf3nNa3ju6jX95zWt47upNA25ajK0PQuSKWv7zmtbx3dRr+85rW8d3UxKKjnrp/gUrPiSqiqjEVEV2Hjhj4r9DNt1kqapat0zHwRUkavmc9uCoqJ3Nw+akc7hQx2pbv2YSpWsOKMeSPnX95zWt47uo1/ec1reO7qTQSbctTPK0PQuSKWv7zmtbx3dRr+85rW8d3UmgbctRlaHoXJFLX95zWt47uo1/ec1reO7qTQNuWoytD0Lkilr+85rW8d3Ua/vOa1vHd1JoG3LUZWh6FyRS1/ec1reO7qNf3nNa3ju6k0DblqMrQ9C5Ipa/vOa1vHd1Gv7zmtbx3dSaBty1GVoehckUtf3nNa3ju6jX95zWt47upNA25ajK0PQuSKWv7zmtbx3dRr+85rW8d3UmgbctRlaHoXJFLX95zWt47uo1/ec1reO7qTQNuWoytD0Lkilr+85rW8d3Ua/vOa1vHd1JoG3LUZWh6FyRS1/ec1reO7qNf3nNa3ju6k0DblqMrQ9C5I9BWWR8lnoXve5znU8aucqqqqvZTvB82LyS37rHyoC5W45rPiZpHST1Dc96k5lJpS0k9Q3PepOZSaU0+JnSrXwIey+gADEnBl22gmuM74adMXNifIv4NTHon5mId/wD4Z0KJBV172973JExV+Sd6/un+jUvbjL0HUW/yNa7r/wAFFz8zoAKOkFBq281VKiYMY/Fn+K96fopONiE1OKktzJ4SU4qS3MAAzMilYKOoq7jEtPM2n+E5HuqHuRrY0RfFVX9vc2jcLha5rNVTTzMnokTsTLEuOPgmHd796GnDLprhNBQVdE1cYalG9pPkrXIqL+mBWXtg7mcZ7WGGH339/wBGhd2bryjLHd/r7/o+7tqxahVtP2lIV/pnRO78FRf3MEHNLSzRQQzvjVIpkXsP9lwXBU/H6FhFKCUW+ZuxSikmzhB+9l3ZR3ZXsquGOHdifhkZAAH0AAAAAAAAAAAAAAAAAAAAAAAAHoCxeSW/dY+VALF5Jb91j5UBdrccuqcbNI6SeobnvUnMpNKWknqG571JzKTSmnxM6Va+BD2X0c1HSzVtQ2CmYj5Xfyt7SJj+GKoVNlL7lsn/AGzqRfDwO6aNaayU6spbw5ZIfBtR4uZ/l80/X8TRu53NOO1RSf678f67zC5ncQjtUkn+vMi7KX3LZP8AtnU2Xo5QLbLLS0r24SNZjIn9y96/uZ8E0VRCyaCRskb0xa9q4oqH2eXvPyNW5ioTSWDPO3V9VuIqE0lgdJ08sFZcK2nq7dTOmcsaslRqomGC9y96/Vf9HV9lb7lsv/Tept4l3y+0Vlh7VS/tTKmLIWr953RPqpsWn5O5jGNGnFPTfj9k9t+QrxjGlCKfM1jPo3eKeF809C+ONiYuc57URE/2Sirfr/W3uXGpcjIWriyFn8req/UlHpqH8zhjWwx/R6Cj/K441cMf0AATEpy0tO6qnbEx8TFd/VLIjGp+am0bDYaZtgZb651PXM+Isn3Fxa1V9kX/AM8TVJZtF6fbLPcaWFytlqVYjFTu7Kd/aX8cME/MrvyFvVrQSpywwa/7j+jRvqFWtBKEsMGv+4/oy9O454bu2F1O2CkjYjaZrEwarfdUw98fH8jrZl1FzrqmnSnqauWaJFxRsju1gv0x8DENq2pyp0lCW9GzQhKnTUJeQABOSgAAAAAAAAAAAAAAAAAAAAAAAHoCxeSW/dY+VALF5Jb91j5UBdrccuqcbNI6SeobnvUnMpNKWknqG571JzKTSmnxM6Va+BD2X0AAYk5sD+GUM/2esmdI/wCB2kYyPH7va8VX9kO7kKyJT6P6L0zq2RsTUZ8SRV93O78E+a+35HT7/ppWVsyMtrn0lOxcUVF++9fr8k+h5KdtVv7qcqa/xx3+XceZnQqXtxKUF3Y7/I2aaa0kgmpr5WRVEj5HtkX771xVyL3p+iod40a0zhrlZS3PswVK9zZPBknRf0JP8TKL4dbS1zU7pWLG5f7m96fov6E/4yFS1u3SqrDaX0Tfj4ztrl06iwxR0sAHpj0AAAABy0tNLVzsggajpHrg1FcjcfzVUQ7dYNEK34NxS40/wnPp1jg7TkX76rjj3L7YJ/s1ri6pUFjN/wBeZBWuKdFYzZ0wFS5aP3G1wJNXRxxNVcERZWqrl+iJ4ksmhUhUW1B4olhOM1jF4oAAzMgAAAAAAAAAAAAAAAAAAAAAAAD0BYvJLfusfKgFi8kt+6x8qAu1uOXVONmkdJPUNz3qTmUmlLST1Dc96k5lJpTT4mdKtfAh7L6ByU0jYqiKSRnxGsejlZjh2kRfDE4wYNYrAnaxWBnXe7Vl3qVnrJFX/wCI07msT5IhggHyEIwioxWCRjGMYLZisECm69VM1odbapfjRI5HQuev3olT2Rflh7EwHyVOM8NpbhKEZYYrcAAZmQBk2+hnuNR9npUa6ZUVWsVyJ2sPZMfcpUujlZ9lr6qvglp4qSJXKj24K93sifT5qQzr06fdJ9/UjnWhDuk+8iGw7VpPTWay0ENwmlqamRO05rV7SxMVe7FV+mHd4mvAR3VrC5ioz3IjuLaFwlGe5FvTCZtVeX1UNStRTzsa+J2OPZTwVuHtgqL3EQAmpU1TgoLyJacP44KC8gACQzAAAAAAAAAAAAAAAAAAAAAAAAPQFi8kt+6x8qAWLyS37rHyoC7W45dU42aR0k9Q3PepOZSaUtJPUNz3qTmUmlNPiZ0q18CHsvoAAxJwAAAAAAAAChYqV1TcYlSpZSsicj3zvejUYiL7Y+/yQ2fVXq1TWesqUe2tpYk7MzGpj2sfbBcDUBkU9ZNTwVEEbsI6hqNkb88FxT8+qldeWGZlGTe7r3/+Gjd2WYkpN7v9ZzXaooamoV9voVpI1/pWVXf+GCAb8IqMVFdTdjFRWCAAMj6AAAAAAAAAAAAAAAAAAAAAAAAAAAegLF5Jb91j5UAsXklv3WPlQF2txy6pxs0jpJ6hue9Scyk0paSeobnvUnMpNKafEzpVr4EPZfQABiTgAAAAAAAAAAAAAAAAAAAAAAAAAAAAAAAAAAAAAAAAAAAAHoCxeSW/dY+VALF5Jb91j5UBdrccuqcbNI6SeobnvUnMpNKWknqG571JzKTSmnxM6Va+BD2X0AAYk4AAAAAAAAAAAAAAAAAAAAAAAAAAAAAAAAAAAAAAAAAAAAB6AsXklv3WPlQCxeSW/dY+VAXa3HLqnGzSOknqG571JzKTSlpJ6hue9Scyk0pp8TOlWvgQ9l9AAGJOAAAAAAAAAAAAAAAAAAAAAAAAAAAAAAAAAAAAAAAAAAAAAegLF5Jb91j5UAsXklv3WPlQF2txy6pxs0jpJ6hue9Scyk0paSeobnvUnMpNKafEzpVr4EPZfQABiTgAAAAAAAAAAAAAAAAAAAAAAAAAAAAAAAAAAAAAAAAAAAAHoCxeSW/dY+VALF5Jb91j5UBdrccuqcbNI6SeobnvUnMpNKWknqG571JzKTSmnxM6Va+BD2X0AAYk4AAAAAAAAAAAAAAAAAAAAAAAAAAAAAAAAAAAAAAAAAAAAB6AsXklv3WPlQCxeSW/dY+VAXa3HLqnGzUl/wBHrzPfLhLDa6t8b6mRzXNiXBUVy95gbM33KazgqAaUreLbZ6el+Yrwpxiku5LXqNmb7lNZwVGzN9yms4KgHzLQM+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bM33KazgqNmb7lNZwVAGWgO2rjRfPU3bZopIrRQxyMc17aeNrmqmCoqNTFAAbqPLSWL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25620" name="AutoShape 20" descr="data:image/jpeg;base64,/9j/4AAQSkZJRgABAQAAAQABAAD/2wCEAAkGBxQTEhMUEhMWFhUXFBcaGBcYGBceFhgYHRccGhcYFxUbJSgiGholHRUYITEhJTUtLi4uFx8zODMtNygtLisBCgoKDg0OGxAQGy8mICQsLCwsNCw1Lyw3NCwsLjQsLCwsLyw3LCwsLCwsLCwsLCwsLC8sLCwsLCwsLCwsLCwsLP/AABEIAKYBLwMBEQACEQEDEQH/xAAcAAEBAAIDAQEAAAAAAAAAAAAABwUGAQMEAgj/xABJEAABAgMDCAQLBQgABgMAAAABAgMABBEGIWEFBxITMUFRcSJicoEWIzJCQ1KCkpSx0hQVU6GyJDM1Y3ORs8EXVJOio9E0dIP/xAAaAQEAAwEBAQAAAAAAAAAAAAAAAwQFAgEG/8QANhEAAgEBBAYJBAMAAwEBAAAAAAECAwQRIVEFEhMxYdEVIjJBUoGRocEUceHwM3KxQpLxsoL/2gAMAwEAAhEDEQA/ANXiufa06cNRYLcjtlZlbagttRSobCKfI3EYGPbz2VCnNXSirigWdzgtXInWEf1W0Cntt7e9NeQjtTzMa06H76L8n8Pn6m05XsrIZSaCwE1I6LzJAUMCRcqnqqBphE8KjjuMOrRlF6s00/Qk1qs2k5KVW3WYZHnNg6aR12rz3pqONIu06tOW9XMpzpzjuZo4WeP5xPqRyIdaWZzpHiYakchrSzGkeJhqRyGtLMaR4mGpHIa0sxpHiYakchrSzGkeJhqRyGtLMaR4mGpHIa0sxpHiYakchrSzGkeJhqRyGtLMaR4mGpHIa0sxpHiYakchrSzOFLNDeYakchrSzLnnAl0DJcqQlIJUxeAAf3St8Y1U+k0Ok6zv8PIl8Qn0mzhkhAbOGSKZmdYSpM1pJSqim6VAO5XGJIGFpmKUoXLMjOUVHXO3+kX+oxtRhG5YHyspSv3nn0jxMe6kcjzWlmNI8TDUjkNaWY0jxMNSOQ1pZjSPEw1I5DWlmNI8TDUjkNaWY0jxMNSOQ1pZjSPEw1I5DWlmNI8TDUjkNaWY0jxMNSOQ1pZjSPEw1I5DWlmfbCFrUEIClKUaJSkEqJ4BIvJjxxit6R6pSfeyk2VzSPu0XOrLCNurSQXjzN6UfmcBFapXgsIq8nhSm+0ymoyZk/JzF6Gmkb1LGktZ5mqlqwvinKV+LLtGhOo9Wmr2aFaO3qV1RJsIbT+KtCCs9lFKJ5mpwEROeRu2bREY41nfwW7zfL1NHcWVElRqSaknaTEZrKlTSuUV6HW5sxj1EVenBU27l+st+UrEy020hRTq3S2nxiKAk6I8tOxfffiIlcUz5uzaQrUME71k/jIm1orEzUpVRTrWh6RsE0HXRtT+YxiNxaN+zaQo18L7nk/h9/8AvA1sGOS8ezJWVXpZemw4ptW+mxWCkm5Q5x6m0RVaNOrHVmr/AN7ilWcznNroicTq1fiJqWz2k3lH5jERIp5mHadESjjRd6ye/wDJkrR2Ekcop1qQEOKFQ+yR0sVAdFzmb+BEWadeUPsYdWjjdJXMj9qs305JVUUa5kelbBIA4rRtRzvGMXadeM/uU50pRNTiYjEAIAQAgBACAEAIA4XsPKALznD/AITK9pj/AAqjEqn02hv5n/XkSuIT6YQBUMzHkzXaa+SokpmDprtQ8yKZS/fO/wBVf6zG3Hcj5KW9nmjo8EAIAQAgBACAEAfSEkkAAkk0AAqSTsAG8wBQbK5p5mYouaJlmvVIq8odjYj2r+rFapaYxwjiTwoN4srWRrPyWTWiptKGgB03VkaZHWcVuwF3ARSnVlLtMt0qTb1YK9mrWjzngVRJJ0j+KsEJ9hG08zTkYgc8jcs2h2+tWfkvl/vkTjKE+6+suPOKcWd6jswA2JGAoI4bvNunThTjqwVyPOkEkAAkk0AF5J4AbzHh2bpZ3NxMP0VMeIb4EVdIwTsR7V+EdqDMu06VpU8KfWft+fL1N8cs5Lyks5qGwFUTVZvcV0xtUd2AoMIkSSMK0WurXfXeGXcT+zOdxbR1U63ptpOiHWwAtIBoNJGxXMUN2wxc+mvinHIztvc2mVjIuWmJtvWSzqXE79E3pPBSTek4GhitKEou5onUlLFGDtHYGWmarQNS6fPQBok9dvYeYocYjcUzSs2kq1HB9ZZP4f6iX2hslMydS4jSb/FRUo9rejvuxMRuLRvWe20a+EXjk/3EwUclsyWRMvTEorSYcKampQb21dpBu7xQ4x6m0Q17NSrq6or/APfX9RTbO5yWHaImRqF+tWrR9rzPauxiRTXeYNp0TUhjT6y9/wA+Xoc2ozaSc4C41Rh1V4W2Bq1V3rb2Gta1FCeJi1TtEo8UYs6KfBketTYqbkSS83pNbnkVU3hpHag9qmFYu06sZ7irOlKJrkSkYgBACAEAIAQBwvYeUAXnOH/CZXtMf4VRiVT6bQ38z/ryJXEJ9MIAqGZjyZrtNfJUSUzB012oeZFMpfvnf6q/1mNuO5HyUt7PNHR4IAQAgBACAEAb1ZXNfNzVFuj7M0d6x4xQ6rVxHNVORivUtEY4LFk0KLe8sFm7HSeT06TSBpgdJ5wguU39I3JGCaCKVSrKe8tQppYJGGtHnKZaqiVAeX6/oh37V912MQOeRs2bRNSeNXqr3/Hn6Exyxlp+aXpPuFfAbEJ7KBcOe3iTEbbZvUbPToq6mrv3M8EeEpuFnc3kzMUU74hvrDxhGDe7mqnIx2oNmbadKUqWEOs+G715epTrP2VlpMeKbqul7ir3D7XmjBNBhEiSRg2i2Va/beGS3fv3PXlrLTEo3rJl1Lad2kb1HglIvUcBUx3GDk7kio5JLEkdr87SngWpNrRbJFXHBVaqGvRQLkioF5qabhFn6a6N8iDbXu5EzmfLX2lfMxbp9hfZFefaf3Z2ZOn3WHA4w4ptY2KQaGnA8Rgbo6aUlczxNp3oqdlc8RFET6K/zmx+a2v9p92KlSy98CxCv3SKrk3KTMy2HGHEOoO9JBGIPA4GKcouLuZYTTxRq9o83Uu/VbPiHOqPFqOLe7mmnfEbgmatm0rVpYT6y9/XmTHL1m5iUPjm+jW5xN7Z9rccFUMRuLRvWe10q66jxy7/AN+xiI8LBmbP2nmZM+Jc6Fb21Xtnj0fNOKad8dKTRWtFjpV+2sc1v/fuU6z2cCWmQEPUZcN2isgtqruS5sv4Kp3xIp3mBadF1aWMesuG/wA0Y61WaiWmKrlj9mdN9EirKji35vNNBgYt07TKODxMedGL3EftJZaakVUmGiE1oHE3tK5L3HA0OEXIVIz3FaVOUd5hYkOBACAEAIA4XsPKALznD/hMr2mP8KoxKp9Nob+Z/wBeRK4hPphAFQzMeTNdpr5KiSmYOmu1DzIplL987/VX+sxtx3I+SlvZ5o6PBACAEACYA3GyubmcnKKKdQyfSOA1I4obuKuZoDxiCpXjDiyWFGUix2VsDKSNFIRrHh6VyhWOwNiO6/iTFKpWlPfuLMKcYnTaTOBLS1UN+PdHmoPQSes5s7hU8ogckjWs2jKtXGXVXH4RLbQWnmZw+OX0K3NpubHDo+ccVV7ojcmzfs9kpUOwsc3v/fsYcmOS0bZZ2wM1M0Usahs+csHTI6rdx7zTvjpQbM606To0sF1nw58rynWeshLSlC2jSc/FXQr7tyfZpEiikYNot1avhJ4ZLd+fMyeVMqMy7ZcfcS2gb1Gl/AcTgL47jFydyKTaW8lNqs8RNUSCKDZrnBfzQ1/tXuxcp2XvmV51+6JLcoT7r7hcfcU4s7VLJJ5DgMBdFtRUVciu2272edMc1Oyz2HaOyZ8tfaV8zCn2F9kJ9p/dnVHZyIA9uSMrPyrmsl3VNL3lJuOCkm5QwIIjmUVJXNHsZOO4rFlc8KFURPo0Ds1zYJR7bd6k8xXkIp1LK98SzCv4iny0y0+2FNqQ62sbUkKQobxwMVWmsGWFLvRplos2rLtVyp1C/V2tHu2o7rsIjcMjXs2lqkMKvWXv+fP1JnlrIT8qrRfbKamgVtQrsrF3dtwiNpo3aFopV1fTd/8Avp+ox0eExsFnbYzMpRKFabQ9EupSB1DtR3XYR0pNFO02CjXxauea+c/94lOyHbKUnU6pdELUKFl2hCuIST0VjDbhEkZnz9p0dVo43XxzXzl/hrlq80TLtVySgwvbq1VLJOG0t91RhFynamsJYmVOgnuJHl3IExJr0JlpTZOw7UK7CxceW3iBFyE4zV6ZWlBx3mMjs5EAIA4XsPKALznD/hMr2mP8KoxKp9Nob+Z/15EriE+mEAVDMx5M12mvkqJKZg6a7UPMimUv3zv9Vf6zG3Hcj5KW9nmjo8EAIA2eythJueoptGraPpnKhBHUG1fddiIiqVow37ySFKUiyWUzbyknorKde8PSOAUB4tt7E87zjFGpXlPgizClGJkLSWzlpSqVK03fwkUKh2jsQOd/AGK7kkaVmsFavilcs38ZkstHbWZm6pKtU0fRoJoRwWvavlcMIjcmz6CzaPo0MUr3m/hd3+8TWtkcl42iz1hpqaorR1LR89wGpHUb2q76DGOlFsoWjSNGjhfe8l8v/wBKfZ2xctKUUlOsdHpHKFQPVGxHdfiYkUUjAtNvrV8G7lkvnMzc/PNsoLjziW0DapZAA7zvjtJt3IotpbyW2qzxJFUSDekfxnAQnmhvaeaqcjFunZe+ZXnX8JKMq5VemXNZMOqdXxUdg4JTsSMBQRbjFRVyK8pOW88cdHggDlMcVOyzqHaOyZ8tfaV8zCn2F9kJ9p/dnVHZyIAQAgDJ5Cy9MSa9OWdU2a3gXoV20G5XPbwIjicIzVzR1GbjuK3ZXO8y7RE6nUr2axNSyTiL1N99RxIinUsrWMcSzCunvKPRp9vzHWljqqQtJ/uCIqtdzLEJuLUov0NEtFmxbXVcmrVq/DUSWz2VXlH5jARw4ZGxZtLyjhWV/Fb/AMk2yrkp6WXoPtqQd1fJV2VC5XdEbTRu0q1OrHWg7zxER4Sm1Wct5MytEqOuaHmLJ0gOo5eRyNRwpHSk0Z9p0bRrYrqvh8r/AMKTkq0UllFBaOiSodJh4Cp5A1CuYrTCJYzxvR8/abDVodpXrNbvx5mm2qzPIVVcgvQP4LhJQew5eU8jXmIu07V3SMydBf8AEk+VslPSzmrmGlNL4KG3FKhcoYgkRbjJSV6ZWlFx3nijo8OF7DygC85w/wCEyvaY/wAKoxKp9Nob+Z/15EriE+mEAVDMx5M12mvkqJKZg6a7UPMimUv3zv8AVX+sxtx3I+SlvZ5o6PDP2YsdNzxGobo3W91fRaHGivOOCa40iOdWMN53CnKW4sVlc1spK6K3h9pdF9VjxaT1Wrx3qqeFIpVLRKWCwRahSjE2TL1pZaTT45YCqdFtN7iuSdwxNBjFZtIvWeyVa76iwz7iXWjzhTExVLXiGuqfGKHWc3ck05mI3Ns37NoulSxn1n7enP0NPJjg0zYrPWMmpuiko1bR9I4CAR1E7V/LGOlFso2m30aGDd7yXzl/vAp9nbDS0rRWjrXR6RwA0PURsTz24xIopGDadI1q2F9yyXzmbHNTKGkKW4tKEJFVKUQEgcSTcI7SbwRQJlarPA0iqJFGtVs1qwQ0Oym5S/yGJi1TsreMiCddLcSXLeW5ibXpzLqnFbq+SnBCBcnui5GEYq5IrSk5bzHR0ciAEAIA5THFTss6h2jsmfLX2lfMwp9hfZCfaf3Z1R2ciAEAIAQAgDM2dtPNSSqyzpSK1LZvaV2kHfiKHGOJ04z3nUZuO4r1lc7Ms/RE0PsznrE1ZUe35ntXDiYpVLNKOMcS1CtF7zfZqWafb0XEocbUNhAUkjcR/wC4rNFiFSUHrQdz4E9tFmvF65JdP5ThJHsObRyVXmIjcMjbs2mO6svNfK5ehOsoSDrC9W82ptfBQ24g7FDEVEcNXG1TqQqR1oO9HmHyvGB3ER4dm5WcziTDFEvePb6x8akYL87kq/ER2pmZadF0quMOq/b07vL0KJLZQkcqNFshDopVTTgotOOibwR6ye4xLCbTvizAtNjqUcKiwz7if2qzPKFVyC9IbdS4b+SHTt5K96LtO1d0zOnQ74ksyjJOMrU282ptY2pWCDzodoxFxi3Fp4ortNby45w/4TK9pj/CqMWqfS6G/mf9eRK4hPphAFQzMeTNdpr5KiSmYOmu1DzJZk6zE1OzDqZZoqAeWFOG5pPTPlLN1cBU4RsOpGEVefKqnKUncVayuaaWYouaP2lz1SKMpPY8/wBq7ARUqWmUsI4FiFFLebrlTKzEo2FPLS2kCiRvNNyEC88hFVu7eW6NCpWerTV5NLSZy3XKolE6lHrmhdPIbEfmcREbnkb1m0TCHWq4vLu/P7vNEdcKiVKJUompUokkniSbyY4NdJJXIzlnrIzM3Qto0Wz6VdQinV3r7rsRHSi2VLRbqNDCTveS/cP3Ap1nLAS0tRSxr3R5ywNEHqN7BzNTjEiikYNp0nWrYLqrh8v9XA2p51KElS1BKQKlRIAA4knYI6M4m9qs7rDNUSade565qGQee1zuoOtFqnZpPGWBBOuluJFaC0czOr0pl1S6GqU7G09lAuHCu3iTFyFOMNyK0puW8xUdnIgBACAEAIA5THFTss6h2jsmfLX2lfMwp9hfZCfaf3Z1R2ciAEAIAQAgBACAM/Zi2M3InxDni63tLqpo8aJ804pp3xHOlGe87hUlHcWKymdKVmqIe/ZnTdRZ8Wo9V24dyqYVilUs8o4rFFqFaMjcco5OamEaDzaXEHcR+YO0HERXaLNKrOlLWg7mTe0WbBSark16Q/CWel7Dmw8lU5mI3DI3LNphPCsruK+Vy9CfTcstpZQ6hSFjalQIPOh3Y7IjNiE4zWtF3rgfDaykhSSUqBqFAkKB4gi8GB00mrmb1Z3OW81RE0nXI9cUDo57l/kcTHanmZNp0TTnjS6ry7ua9zenESGVmaKDb6eBucbJ/sts43RPCo4u+LMC0WWdJ6tSP7wMNnVYCMnsoTsS82kV20DawK/2iOpijQ0P/O/6v/USKIT6UQBUMzHkzXaa+SokpmDprtQ8zfpmZZl29JakNNp40SkYAccBEjeZjU6cpvVgr3wJ3aPOeTVEkmn81Y/NDZ+av7RG55G3ZtD/APKs/JfL5epO5ybW6srdWpaztUo1PLAYC6I7zahCMI6sVcjJ2fsvMzhBZboje6u5vuPnezXujpRbILRbKVDtvHJb/wAeZTrO5vJaXop3x7g3qHiweq3s71V7okUEjBtOlKtXCHVXDf68jcFEAVNAAOQAH+o6Mwntqs7EtL1RKj7S5xBoyk4uefyTUYiLNOzSljLAhlWitxIbSWqmp5VZh0lNahtPRaTyRvOKqnGLkKcYbitKpKW8wkSHAgBACAEAIAQAgDlMcVOyzqHaK+1kyzxAK9LTIBV0pvyvO2Xba7IzVapJXXm10TXljqb+K5n191Wc63vTke/Vzz9j3oev4Pdcx91Wc63vTkPq55+w6Hr+D3XMfdVnOt705D6uefsOh6/g91zH3VZzre9OQ+rnn7Doev4Pdcx91Wc63vTkPq55+w6Hr+D3XMfdVnOt705D6uefsOh6/g91zH3VZzre9OQ+rnn7Doev4Pdcx91Wc63vTkPq55+w6Hr+D3XMfdVnOt705D6uefsOh6/g91zH3VZzre9OQ+rnn7Doev4PdczYchWhyTKI1bEwsI3IV9qWlPZCwdEYCgiKdXWd7O1ou0r/AI+65mU8P8n/APMf+N76Y51ke9GWrw+65ngyvabJEynQfcSsbqtvaScUqCapPKPG4slo2O3UXfTV3muZgtTZ/wBZX95uPOqW9bSmX/wNTZ/1lf3m4dUa2lMv/g7pReQmlhbbq0LGxSVTgI7xDqnM1pKcdWSTX/4OrOLaeVmZVDbD2msOpURouC4JUCaqAG8Qk00daNsdajWcpxuV3Am8Rm2IA3zNlaGXlUzAmHNDTUjR6KzWgVXyQeIjuDSMjSllq1nHZq+6/L5MxlafyLMr033lrVuqZuicEpFyRyjpuLK1GlpCjHVpxS/6ni1Nn/WV/ebjzqkutpTL/wCDtlTkBCgoGpG5YmVJ70KBB74dU5n0nJXP21V/hsybe5OAAEwABsGrd+mOtZFHo21eH3XM58P8n/8AMf8Aje+mGsh0ZavD7rmYe0GWskToCZmYcUgeYDNIQcVJQAFHnWkdwram45eirS98PdczBfdVnOt705En1c8/Y56Hr+D3XMfdVnOt705D6uefsOh6/g91zH3VZzre9OQ+rnn7Doev4Pdcx91Wc63vTkPq55+w6Hr+D3XMfdVnOt705D6uefsOh6/g91zH3VZzre9OQ+rnn7Doev4Pdcx91Wc63vTkPq55+w6Hr+D3XMfdVnOt705D6uefsOh6/g91zH3VZzre9OQ+rnn7Doev4Pdcx91Wc63vTkPq55+w6Hr+D3XM8+UMmWfDai1pad1OlN8RXbdsrHjtUnheePRNaKvcPdczSlbTzimfW0+xH7I4gdiAEAIAQAgBACAEAIAQAgBACAEAIAQAgBACAEAIAQAgBACAEAIAQAgBACAEAIAQAgD4d2GBFX/jZ2K2nnA6p9iP2RxA7EAIAQAgBACAEAIAQAgBACAEAIAQAgBACAEAIAQAgBACAEAIAQAgBACAEAIAQAgBAHw7sMCKv/Gyuy1msjlCSpTWkUgq/ali+l92ndfFjZ8D5laVtKVykvRcjt8F8i+s18Uv64bLgOlrT416R5DwXyL6zXxS/rhsuA6WtPjXpHkPBfIvrNfFL+uGy4Dpa0+NekeQ8F8i+s18Uv64bLgOlrT416R5DwXyL6zXxS/rhsuA6WtPjXpHkPBfIvrNfFL+uGy4Dpa0+NekeQ8F8i+s18Uv64bLgOlrT416R5DwXyL6zXxS/rhsuA6WtPjXpHkPBfIvrNfFL+uGy4Dpa0+NekeQ8F8i+s18Uv64bLgOlrT416R5H03ZTI6iEpLZUTQATSySeAGneYbPgOlrT4l6R5Hu/wCHeT/wFf8AVe+qOdVHvStq8XsuRwrN7k4CpZIA2nXPfVDVR70pavF7LkePwSyP/L+JX9ceXRJPrrdx/wCq5DwSyP8Ay/iV/XC6I+ut3H/quRx4J5H4t/Er+uF0R9db+P8A1XIwecKyspLSqHZdspUp1KdLWOKBSUqNwUojcL48kkkW9HW2vWrOFR4XZJf4TqIzaEAb1m1s5LzaZgzDZXoFGjRa00qFV8kiuwbY7gkzJ0na6tBx2buvv7k/9NoNkcj/AMv4lz646uiUPrrdx/6rkPBLI/8AL+JX9cLoj663cf8AquR3S1hsluV1aAum3RfdNOdFx7qxOZaStke07vJcjv8A+HeT/wABX/Ve+qGqjjpW1eL2XI65iwWTUJKltaKRtUp90AcyVx6oJjpW1eL2XI8fgvkX1mvil/XHuy4HnS1p8a9I8h4L5F9Zr4pf1w2XAdLWnxr0jyHgvkX1mvil/XDZcB0tafGvSPIeC+RfWa+KX9cNlwHS1p8a9I8h4L5F9Zr4pf1w2XAdLWnxr0jyHgvkX1mvil/XDZcB0tafGvSPIeC+RfWa+KX9cNlwHS1p8a9I8h4L5F9Zr4pf1w2XAdLWnxr0jyHgvkX1mvil/XDZcB0tafGvSPIeC+RfWa+KX9cNlwHS1p8a9I8h4L5F9Zr4pf1w2XAdLWnxr0jyPHlazeSEtKKFNaV1P2lR84Vu0+ENnwPJaUtElc5L0XIhkyOmvtK+ZjWp9hfZGDPtP7s69GOzgaMANGAGjADRgBowA0YAaMAAmpAAvJoBvJ3ADjA9uN+srmpmpmi5j9maN/SFXlDBvzeaqEcDFepaYxwWJNCg3vLDZqyEpIp8Q0AqnSdVe6rjVZ2DAUGEUp1ZT3ssxgo7jGWizhy0vVLXj3BuQfFg9ZzZ3Jr3RC5pGtZtF1auMuquO/05kxtBaiZnCQ85RG5pFzfePO9qvdEbk2b1nsdKh2Fjm9/48jCUjktGfs7Y+ZnKFtGg3+Ku5FOqNq+67ER0otlO026lQwk73kvnL9wKlZuwktK0UU610ekWBceojYnnecYkUUjAtOkq1fC+5ZL5ff8A5wPBne/+Ej/7CP0Ljye4l0P/ADv7P/UR6Ij6UQBUMzHkzXaa+SokpmDprtQ8zaLR2OlpypWjRc3OooF+1uUOfdSOnFMz7Nb61DCLvWT/AHAldpLDzMpVWjrWh6RA2Dro2p53jGI3Fo+hs2kaVfC+55P4ff8A6YGSm1tLDjK1IWNikGh5XbRgbjHl9xbnCM1qzV64lDs7nPIoidRX+a2L+a2/9p/tHanmYtp0OnjRfk/h8/Uo0hPtTCNNpaXEG6oIIxBG44GJEzEqUp05as1czSLV5qJWZquXpLO9UVaUcW/N5ppyMWadplHB4ladFS3EetJZKakVUmGqJrQOp6TSuS9xwVQ4RchVjPcytKm47zCaMSEY0YAaMANGAGjADRgBowA0YAaMAcpEcVOyzuHaOyZ8tfaV8zCn2F9kJ9p/dnVHZyIAQAgBACABMAbtZXNnNzdFrT9nZPnuA6ah1GrieaqC+6sQVLRGO7FksKMpbyxWWsNKSNC03pO0vecopzGh2IGCQMaxSqVpT3lqNOMdx0Wit/LS1UoOudHmoI0Qeu5sHIVOEQOSRqWbRlati+quPwv1EwtDa6Zm6hxei2fRIqEU629ffdgIjcmzes9ho0MYq95v9w/cTAxyWzK5Bs5MTZow3VNb3FXNjmrecBU4R6otle0WqlQXXeOXf+/cqFnM3UuxRb3j3B6w8Wk4N7+aq90SKCRg2nSlWrhDqr39eRmrRWolZFNZh1KTToti9xXZQL6Y7BxiaFOU9yMmU1HFkgtZnZmXwpEqPszd/SqC8odrYj2b+tF2nZorGWJWnXb3G65xVE5KlSTUlTNSdp8UraYzapv6G/nf9eRKohPphAFQzMeTNdpr5KiSmYOmu1DzMNkPO6tp1bU63rEBxSQ62AFgBRA00bFcxQ3bDGjKzJq+J80q9zuZUsjZaYmm9ZLupcTv0Tek8FJN6TgaGKkoOLuaLCknuMBaTN/LzNVt+IdN+kgdBR67ezvFDziNxTNOzaTq0urLrLj8MltoLNTEmfHI6FbnE3tnh0vNOCqHnETi0b9ntdKuuo8cu/8AfseHJ2UXWF6bDim1cUnbgoG5QwNRBO4mqUoVY6s1ev30KNZ3Oek0ROI0T+KgEp9pF5HMV5CO1PMxLTodrGi7+D+GUBl5p9uqSh1tY3UUhQ3g7jyiRPIxZwlB6slc+JPLVZomHarklahzbqzUsk4Da33VHVi1TtMlhLErToJ4okWX7PTMmvQmWlIqeirahXZWLjxptG8CLkJxmsGVpQcd5i47ORACAEAIAQAgDlMcVOyzqHaOyZ8tfaV8zCn2F9kJ9p/dnVHZyIAQAgBAG2WUzfTk7RSUapk+lcBAI4oRtXzuGMQ1K8YfckhScix2UzeSklRYTrXh6VyhIPUTsRzF+JilUrynh3FqNOMTvtFbmWlap0ta6PRoIND11bE8tuEV3JI07No6tWxuuWb+MyX2htpNTdUqVq2j6NuoBHXVtV+QwiNybN6z2CjQxSveb+Mv94mugRyXj3ZIyO9Mr0GGys7zsSntKNw+fCsepXkNavToq+o7imWczZtN0XNq1y/UFQ0Oe9ffQYRIoZmFadLznhSVyz7/AMf7xNoyzl2VkWwX3ENJA6KB5RpuQ2m89wuiWEJSwijGnPvkyS2qzuvu1RJJ1CPxFULxGAvSj/uOIi7TsqWMsSrOu32SbvvKWorWpS1qNVKUSVE8So3mLKV24gbvOpew8o9Bec4f8Jle0x/hVGJVPptDfzP+vIlcQn0wgCoZmPJmu018lRJTMHTXah5kUyl++d/qr/WY247kfJS3s5ydlB1hwOMOKbWNikmhpwPEYG6PZRUlcwm070VOyueI3In0Ya5sfmtr/afdipUsvfAsQr+IqchPMTTWm0tDzSrqghSTxChx4gxTlFrBlmMu9M020mbRpyq5Qhlf4Zrqjy3o7qjCI3A2LNpacOrVxWff+f3EmWV8kPSy9B9soO4nyVYpULld3fEbVxu0a9OtHWpu/wDe85yRld6WXpsOKQd4Hkq7STcYJtCtQp1ldUV5SrO5zW10RNp1SvxE1LR5jaj8xiIkU8zDtOiJxxpO9Zd/5/cDd3Wmphqigh1pY2HRUhQ/MERIndijHlFp6skTO1WZ5CquSC9WrbqXCS2ewu9SeRqOUWqdqawkVp0E+ySbK+SH5VzVzDSml7goXKHFKhcoYgmLkZKSvRWcXHeeGOjwQAgBACAOUxxU7LOodo7Jny19pXzMKfYX2Qn2n92dUdnIgBAGyWXsTNz1C03otb3nKhv2d6/ZriREVStGG8khSlIsVlM2UpKaK3B9oeF+m4BoJPUavA5mpHGKVS0SlgsEWY0oxMpaK2ctKVSpWm6PRt0Kh2jsR338AYrOSRpWawVq+KVyzf7iTC0NupqaqkK1LR8xsmpHXc2q7qDCI3Js37Po6jRxuveb+F/6awBHJfPRk+QdfWG2W1OLO5I2Yk7EjE0EepXkdSpCnHWm7kUezmbACi51el/KQTo+25tPJNOZjtQzMS06Yb6tFeb+FzN0nsoSmT2QXFNsNDyUgAVwQgXqOABMTQg5YRRiVKrk9abx4kstVngcXVEijVp2a5wAuHFDd4TzNeQi5TsqWMirOv4SYzc0t1ZcdWpa1bVLJKj3mLSSSuRWbb3nTHoEAcL2HlAF5zh/wmV7TH+FUYlU+m0N/M/68iVxCfTCAKhmY8ma7TXyVElMwdNdqHmRTKX753+qv9ZjbjuR8lLezzR0eCAPdkjK78q5rJd1TS95SbjgpJuUMCDHMoqSuaPVJx3FYsrnhQqiJ9GrOzXNglB7bd6k8xUcop1LK98SzCun2ikkMTbPo32VjqqQcQePyio43YMtU6koPWg7nwJ/aTNjtXJK/wDxWf0OH5K/vEbhkblm0v8A8ay818rl6E6nJRbSy26hSFjalQoeeIxF0R3G1CcZx1ou9HsyJl6YlFVYcKQTUoN7au0jZXEUOMeptEVezUq6uqLz7/Uptnc5TDtETI1C/WrVo+15ntXYmJFMwrTompDGn1l7/ny9DbsoZPZmWtB5CHW1X0UARgQdx4ERJGTTvRkyj3MlVq8zxFV5PXX+S4b+SHT8le9Fynau6ZWnQ74ksyhIOsOFt5tTaxtSsEHmOIxFxi2pJq9FdprBnmj08EAIA5THFTss6h2jsmfLX2lfMwp9hfZCfaf3Z1R2cmcs1ZOanjSXaJRWhdV0Wk817zgmpwiOdWMN53GnKW4sFlc1MrL0XMftLvWFGknBvzuaq8hFKpaZSwWBZhRS3mxZftbKyY0VrqsC5pFCvCo2JHOkVnJI0bNYa1fsrDN7vz5ExtFb+ZmapQdQ2fNQTpkdZy49yad8RubZvWbRlGljLrPju9OZqYEcGkdkuwpxQQ2lS1nYlIJUeQEDmUlFa0ncigWczYrVRc4rQT+EggrPaXsTyFeYiRQzMa06XjHq0Vfxfwufob8fsmT2KnVy7Q2k3VPPatX9yYljBvCKMKtXnUetUd5NLVZ4iaokEU3a5wX80Nf7V7sXKdl75lOdfuiS3KE+6+4XH3FOLO1SySeQ4DAXCLaSSuRXbbd7PNHp4IAQAgDhew8oAvOcP+EyvaY/wqjEqn02hv5n/XkSuIT6YQBUMzHkzXaa+SokpmDprtQ8yKZS/fO/1V/rMbcdyPkpb2eaOjwQAgBAGTyFl+Yk16cs6ps707UK7aDcee0biI4nCM1c0dRm47iuWVzvMu0ROp1C9msTUsk4+c331HEiKdSytYxxLMK6e83vKOTJadaGsSh1BFULBrSvnIcTeOYMVXHuZcoWipRetTdxNLSZtXmqrlSXkeoaB0cty+6hwMROGRv2bS1OeFXB5934NFWggkKBBBoQQQQeBBvBjg1k01ejL5AtNMyZ8S50K3tqvbPHo+acU0MdKTRWtFkpV111jmt/58yn2cziS8xRD3iHDuUfFk9VzdyVTvjtTTMG06Lq0sYdZcN/pyNhy1kSXm29CYaS4ndXanFCxek4gxLGcou+LMuUU8GSS1eaB1uq5FetTt1SyA4Oyu5K+RoecXKdqTwkVp0PCTOZl1trUhxCkLSaKSoEKHNJvEWk08UV2rt51R6DlMcVOyzqHaMzkmzkzOvLTLNKXRatJWxtN/nLNw402ncDHCnGEFrPuR04SlJ3ZlZsrmjYZoucV9oc9QVDIPLa530HVitUtMnhHAnhRS3m25atJKSKQlakggdFlsArpuogXJGJoIqOWZo2ex1a/YWGfd+/Ymlos4czMVSz4hvqnxhGLnm8k05mI3Ns3rNoulSxn1n7enP0NOPzvOJ4xwaRyhJJAAJJNAAKkngANpgG7lezeLOZtn3qLmSWEercXSOWxHfU4R2oZmVadLU6eFPrP2/P7iUaUkJPJzKlDVsoHlOLIqeGk4q8ngP7CJYxvwSMC0WqpWetUlyJ/arPEkVRII0j+M4CE80N3E81U5GLlOy98yhKuv8AiSnKuVXplzWTDqnV8VHZglIuSMAAItxioq5FeUnLeeKOjwQAgBACAEAcL2HlAF5zh/wmV7TH+FUYlU+m0N/M/wCvIlcQn0wgCoZmPJmu018lRJTMHTXah5kUyl++d/qr/WY247kfJS3s80dHggBACAEAIAzNnLUTUkqss6UitS2b2lc0HfiKHGOJ04z3o7hNx3FfsrnZln6Imh9mc9YmrKj2/M9q7ExSqWaUcY4lmFZPebTl6zMtOpBcSNKnRdQQFgbqK2KGBqIquN5oWa2VaHYeGXd+/Yl1pLAzMtVSBr2vWQOmkdZvb3io40iJwaPoLNpKlWwl1Xx3eT5mpAxyaJn7PWumZSgbXpNj0S6lFOrvR3XYGOlJop2iw0a+Mlc81+4/uJULOW9lpmiVHUunzFkUJ6jmxXK44RIpJmBadG1qOKxWa+V+riZO0VmZadRozLQUR5Kxc4nsrF45bDvBiWFSUNzM2UVLeSC1eaaYYquUJmGx5tweSOWxzuoerF2naYvCWBWnQa3E8UgpUUqBCgaEEEEHeCDeDE1TskcO0fpZWXZWRlmQ4tKPFIIbSBpq6IqQgcTvN2MZDldvNehZKtd9RefcaBaHOPMPVTLjUN8Re6R2tiPZvxiNzZvWbRVKnjU6z9vz5+hpSlEkkkkk1JJqSeJJ2mODU3YHBMD026zmb+ZmaKcGoaO9Y8YR1W9o5qpyMdqDZm2nSdKlhHrPhu9eRS8k2fk8ntlYCU6I6b7pGlTfVZoEjAUESRj3IwLTbatftvDLu/fuaZarPA03VEijWq2a1YIaHZTcpf5DExcp2VvGRnTrpbiTZby5MTa9OZdU4rcD5KcEIFye6LkYRirkitKblvMdHRyIAQAgBACAEAIA4XsPKALznD/hMr2mP8KoxKp9Nob+Z/15EriE+mEAVDMx5M12mvkqJKZg6a7UPMimUv3zv9Vf6zG3Hcj5KW9nmjo8EAIAQAgBACAEAbBZi2M3Ikahyrdb2l9Jo8aJ2pOKaY1iOdKM953CpKO4sNlc6UpNUQ9+zOm6iz4tR6rtw7lUPCsUqlnlHFYotQrRkZS0lh5abqsDVOm/WIAvPXRsVzuOMVXFM1LNpGrQw3xyfxl/nAldorJTMnUuI0m9zqKlHtb0HndwJiNxaPoLNbaVfCLueT/cTBERyXDZbO23mpWidLWtD0bhNw6i9qfzGEdKTRQtOj6NbG655r5XeVGzltJabolKtW6fRroFE9U7F91+AiRSTMC02CtQxavWa+cjptzZiVmWlOPNAuJ0aODorppAUKheRQm41ESxqSirkyg4J7yIrUSSSSSdpN5PMxUPuaSuhFLJHyYEhsdnLFzM3RQTq2j6RYIBHUTtX+QxjpRbKNp0hRoYN3vJfOX+8Cn5BshKSKdYaKWkVLzpHR4lNeigYi/iTEsYnz9p0hVr4N3LJfOZrdqs7rDNUSaftDnrmoZBwO1zuoOtFunZm8ZYGXOuluJFaC0UzOr0pl1S6GqU7G09lAuHCu3iTFyFOMNyK0puW8xUdnIgBACAEAIAQAgBACAOF7DygC85w/4TK9pj/CqMSqfTaG/mf9eRK4hPphAFQzMeTNdpr5KiSmYOmu1DzIplL987/VX+sxtx3I+SlvZ5o6PBACAEAIAQAgBACAEAbRZW3c3I0S2vWMj0LlSgDqHajuuwMRVKMZ795JGrKJYrK5x5OdohR1Lxu1ThFFHghzYvlccIo1KEocUWoVVL7nVaTNww9VcvRhzgB4pRxR5vNP8AYxWcLzZs2lalPq1Osvf17/P1JhlvIT8orRfbKanoqF6FdlezuNDhEbTRv0LTTrq+m+fp+oxpEeE5sUjbaaaaU0tWubIFA4SVJoQRRzbS7Ya90dqTMu2aPozi5pXPhy5GJyZk5TxokpF9L6/6Eeat527fTpQV6e7hzKJZzIcjLUW4hb7o85aU6CT1G9Kg5mpxESKKRj2nSdWrhHqrh8s9lsM5bcmlKW2VrdWDo6RCUClKlRBJ37AL+IianDW3mVOWqRq0dqZqeVWYdJTWobT0Wk8kbziqpxi7B04bkV5a8t5haR3tYkezYpDaxGzYpDaxGzYpDaxGzYpDaxGzYpDaxGzYpDaxGzYpDaxGzYpDaxGzYpDaxGzYpDaxGzYpDaxGzZwpNxhtYjZstNusroXkyWQAqoUztApc0ocYyamJ9DoqahWveXIm2uGMRXH0H1MOI1wxhcPqYcSi5psrIaTM6QUaqb2AcFcTHcDF0tUU3C7iSKfvddPFxZ/7jGuqquR8y6bvOike7WJ5s2KQ2sRs2KQ2sRs2KQ2sRs2KQ2sRs2KQ2sRs2KQ2sRs2KQ2sRs2KQ2sRs2KQ2sRs2KQ2sRs2CmG1Q2bNwsrnFnJOiSrXsj0bhNQOo5tTyNRhENSNOfBk0HOJXsl2xlp2WC1MrKFghSFpQRcaEEVoRURSnHVdzLNObV0ou5mlWps1LaK3ZUrb0QVFtYBRQXnQVUlPI1HKInDI3LLpaV6hVV/FfJobjopHFxo1rRBwe8//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25622" name="AutoShape 22" descr="data:image/jpeg;base64,/9j/4AAQSkZJRgABAQAAAQABAAD/2wCEAAkGBxQTEhMUEhMWFhUXFBcaGBcYGBceFhgYHRccGhcYFxUbJSgiGholHRUYITEhJTUtLi4uFx8zODMtNygtLisBCgoKDg0OGxAQGy8mICQsLCwsNCw1Lyw3NCwsLjQsLCwsLyw3LCwsLCwsLCwsLCwsLC8sLCwsLCwsLCwsLCwsLP/AABEIAKYBLwMBEQACEQEDEQH/xAAcAAEBAAIDAQEAAAAAAAAAAAAABwUGAQMEAgj/xABJEAABAgMDCAQLBQgABgMAAAABAgMABBEGIWEFBxITMUFRcSJicoEWIzJCQ1KCkpSx0hQVU6GyJDM1Y3ORs8EXVJOio9E0dIP/xAAaAQEAAwEBAQAAAAAAAAAAAAAAAwQFAgEG/8QANhEAAgEBBAYJBAMAAwEBAAAAAAECAwQRIVEFEhMxYdEVIjJBUoGRocEUceHwM3KxQpLxsoL/2gAMAwEAAhEDEQA/ANXiufa06cNRYLcjtlZlbagttRSobCKfI3EYGPbz2VCnNXSirigWdzgtXInWEf1W0Cntt7e9NeQjtTzMa06H76L8n8Pn6m05XsrIZSaCwE1I6LzJAUMCRcqnqqBphE8KjjuMOrRlF6s00/Qk1qs2k5KVW3WYZHnNg6aR12rz3pqONIu06tOW9XMpzpzjuZo4WeP5xPqRyIdaWZzpHiYakchrSzGkeJhqRyGtLMaR4mGpHIa0sxpHiYakchrSzGkeJhqRyGtLMaR4mGpHIa0sxpHiYakchrSzGkeJhqRyGtLMaR4mGpHIa0sxpHiYakchrSzOFLNDeYakchrSzLnnAl0DJcqQlIJUxeAAf3St8Y1U+k0Ok6zv8PIl8Qn0mzhkhAbOGSKZmdYSpM1pJSqim6VAO5XGJIGFpmKUoXLMjOUVHXO3+kX+oxtRhG5YHyspSv3nn0jxMe6kcjzWlmNI8TDUjkNaWY0jxMNSOQ1pZjSPEw1I5DWlmNI8TDUjkNaWY0jxMNSOQ1pZjSPEw1I5DWlmNI8TDUjkNaWY0jxMNSOQ1pZjSPEw1I5DWlmfbCFrUEIClKUaJSkEqJ4BIvJjxxit6R6pSfeyk2VzSPu0XOrLCNurSQXjzN6UfmcBFapXgsIq8nhSm+0ymoyZk/JzF6Gmkb1LGktZ5mqlqwvinKV+LLtGhOo9Wmr2aFaO3qV1RJsIbT+KtCCs9lFKJ5mpwEROeRu2bREY41nfwW7zfL1NHcWVElRqSaknaTEZrKlTSuUV6HW5sxj1EVenBU27l+st+UrEy020hRTq3S2nxiKAk6I8tOxfffiIlcUz5uzaQrUME71k/jIm1orEzUpVRTrWh6RsE0HXRtT+YxiNxaN+zaQo18L7nk/h9/8AvA1sGOS8ezJWVXpZemw4ptW+mxWCkm5Q5x6m0RVaNOrHVmr/AN7ilWcznNroicTq1fiJqWz2k3lH5jERIp5mHadESjjRd6ye/wDJkrR2Ekcop1qQEOKFQ+yR0sVAdFzmb+BEWadeUPsYdWjjdJXMj9qs305JVUUa5kelbBIA4rRtRzvGMXadeM/uU50pRNTiYjEAIAQAgBACAEAIA4XsPKALznD/AITK9pj/AAqjEqn02hv5n/XkSuIT6YQBUMzHkzXaa+SokpmDprtQ8yKZS/fO/wBVf6zG3Hcj5KW9nmjo8EAIAQAgBACAEAfSEkkAAkk0AAqSTsAG8wBQbK5p5mYouaJlmvVIq8odjYj2r+rFapaYxwjiTwoN4srWRrPyWTWiptKGgB03VkaZHWcVuwF3ARSnVlLtMt0qTb1YK9mrWjzngVRJJ0j+KsEJ9hG08zTkYgc8jcs2h2+tWfkvl/vkTjKE+6+suPOKcWd6jswA2JGAoI4bvNunThTjqwVyPOkEkAAkk0AF5J4AbzHh2bpZ3NxMP0VMeIb4EVdIwTsR7V+EdqDMu06VpU8KfWft+fL1N8cs5Lyks5qGwFUTVZvcV0xtUd2AoMIkSSMK0WurXfXeGXcT+zOdxbR1U63ptpOiHWwAtIBoNJGxXMUN2wxc+mvinHIztvc2mVjIuWmJtvWSzqXE79E3pPBSTek4GhitKEou5onUlLFGDtHYGWmarQNS6fPQBok9dvYeYocYjcUzSs2kq1HB9ZZP4f6iX2hslMydS4jSb/FRUo9rejvuxMRuLRvWe20a+EXjk/3EwUclsyWRMvTEorSYcKampQb21dpBu7xQ4x6m0Q17NSrq6or/APfX9RTbO5yWHaImRqF+tWrR9rzPauxiRTXeYNp0TUhjT6y9/wA+Xoc2ozaSc4C41Rh1V4W2Bq1V3rb2Gta1FCeJi1TtEo8UYs6KfBketTYqbkSS83pNbnkVU3hpHag9qmFYu06sZ7irOlKJrkSkYgBACAEAIAQBwvYeUAXnOH/CZXtMf4VRiVT6bQ38z/ryJXEJ9MIAqGZjyZrtNfJUSUzB012oeZFMpfvnf6q/1mNuO5HyUt7PNHR4IAQAgBACAEAb1ZXNfNzVFuj7M0d6x4xQ6rVxHNVORivUtEY4LFk0KLe8sFm7HSeT06TSBpgdJ5wguU39I3JGCaCKVSrKe8tQppYJGGtHnKZaqiVAeX6/oh37V912MQOeRs2bRNSeNXqr3/Hn6Exyxlp+aXpPuFfAbEJ7KBcOe3iTEbbZvUbPToq6mrv3M8EeEpuFnc3kzMUU74hvrDxhGDe7mqnIx2oNmbadKUqWEOs+G715epTrP2VlpMeKbqul7ir3D7XmjBNBhEiSRg2i2Va/beGS3fv3PXlrLTEo3rJl1Lad2kb1HglIvUcBUx3GDk7kio5JLEkdr87SngWpNrRbJFXHBVaqGvRQLkioF5qabhFn6a6N8iDbXu5EzmfLX2lfMxbp9hfZFefaf3Z2ZOn3WHA4w4ptY2KQaGnA8Rgbo6aUlczxNp3oqdlc8RFET6K/zmx+a2v9p92KlSy98CxCv3SKrk3KTMy2HGHEOoO9JBGIPA4GKcouLuZYTTxRq9o83Uu/VbPiHOqPFqOLe7mmnfEbgmatm0rVpYT6y9/XmTHL1m5iUPjm+jW5xN7Z9rccFUMRuLRvWe10q66jxy7/AN+xiI8LBmbP2nmZM+Jc6Fb21Xtnj0fNOKad8dKTRWtFjpV+2sc1v/fuU6z2cCWmQEPUZcN2isgtqruS5sv4Kp3xIp3mBadF1aWMesuG/wA0Y61WaiWmKrlj9mdN9EirKji35vNNBgYt07TKODxMedGL3EftJZaakVUmGiE1oHE3tK5L3HA0OEXIVIz3FaVOUd5hYkOBACAEAIA4XsPKALznD/hMr2mP8KoxKp9Nob+Z/wBeRK4hPphAFQzMeTNdpr5KiSmYOmu1DzIplL987/VX+sxtx3I+SlvZ5o6PBACAEACYA3GyubmcnKKKdQyfSOA1I4obuKuZoDxiCpXjDiyWFGUix2VsDKSNFIRrHh6VyhWOwNiO6/iTFKpWlPfuLMKcYnTaTOBLS1UN+PdHmoPQSes5s7hU8ogckjWs2jKtXGXVXH4RLbQWnmZw+OX0K3NpubHDo+ccVV7ojcmzfs9kpUOwsc3v/fsYcmOS0bZZ2wM1M0Usahs+csHTI6rdx7zTvjpQbM606To0sF1nw58rynWeshLSlC2jSc/FXQr7tyfZpEiikYNot1avhJ4ZLd+fMyeVMqMy7ZcfcS2gb1Gl/AcTgL47jFydyKTaW8lNqs8RNUSCKDZrnBfzQ1/tXuxcp2XvmV51+6JLcoT7r7hcfcU4s7VLJJ5DgMBdFtRUVciu2272edMc1Oyz2HaOyZ8tfaV8zCn2F9kJ9p/dnVHZyIA9uSMrPyrmsl3VNL3lJuOCkm5QwIIjmUVJXNHsZOO4rFlc8KFURPo0Ds1zYJR7bd6k8xXkIp1LK98SzCv4iny0y0+2FNqQ62sbUkKQobxwMVWmsGWFLvRplos2rLtVyp1C/V2tHu2o7rsIjcMjXs2lqkMKvWXv+fP1JnlrIT8qrRfbKamgVtQrsrF3dtwiNpo3aFopV1fTd/8Avp+ox0eExsFnbYzMpRKFabQ9EupSB1DtR3XYR0pNFO02CjXxauea+c/94lOyHbKUnU6pdELUKFl2hCuIST0VjDbhEkZnz9p0dVo43XxzXzl/hrlq80TLtVySgwvbq1VLJOG0t91RhFynamsJYmVOgnuJHl3IExJr0JlpTZOw7UK7CxceW3iBFyE4zV6ZWlBx3mMjs5EAIA4XsPKALznD/hMr2mP8KoxKp9Nob+Z/15EriE+mEAVDMx5M12mvkqJKZg6a7UPMimUv3zv9Vf6zG3Hcj5KW9nmjo8EAIA2eythJueoptGraPpnKhBHUG1fddiIiqVow37ySFKUiyWUzbyknorKde8PSOAUB4tt7E87zjFGpXlPgizClGJkLSWzlpSqVK03fwkUKh2jsQOd/AGK7kkaVmsFavilcs38ZkstHbWZm6pKtU0fRoJoRwWvavlcMIjcmz6CzaPo0MUr3m/hd3+8TWtkcl42iz1hpqaorR1LR89wGpHUb2q76DGOlFsoWjSNGjhfe8l8v/wBKfZ2xctKUUlOsdHpHKFQPVGxHdfiYkUUjAtNvrV8G7lkvnMzc/PNsoLjziW0DapZAA7zvjtJt3IotpbyW2qzxJFUSDekfxnAQnmhvaeaqcjFunZe+ZXnX8JKMq5VemXNZMOqdXxUdg4JTsSMBQRbjFRVyK8pOW88cdHggDlMcVOyzqHaOyZ8tfaV8zCn2F9kJ9p/dnVHZyIAQAgDJ5Cy9MSa9OWdU2a3gXoV20G5XPbwIjicIzVzR1GbjuK3ZXO8y7RE6nUr2axNSyTiL1N99RxIinUsrWMcSzCunvKPRp9vzHWljqqQtJ/uCIqtdzLEJuLUov0NEtFmxbXVcmrVq/DUSWz2VXlH5jARw4ZGxZtLyjhWV/Fb/AMk2yrkp6WXoPtqQd1fJV2VC5XdEbTRu0q1OrHWg7zxER4Sm1Wct5MytEqOuaHmLJ0gOo5eRyNRwpHSk0Z9p0bRrYrqvh8r/AMKTkq0UllFBaOiSodJh4Cp5A1CuYrTCJYzxvR8/abDVodpXrNbvx5mm2qzPIVVcgvQP4LhJQew5eU8jXmIu07V3SMydBf8AEk+VslPSzmrmGlNL4KG3FKhcoYgkRbjJSV6ZWlFx3nijo8OF7DygC85w/wCEyvaY/wAKoxKp9Nob+Z/15EriE+mEAVDMx5M12mvkqJKZg6a7UPMimUv3zv8AVX+sxtx3I+SlvZ5o6PDP2YsdNzxGobo3W91fRaHGivOOCa40iOdWMN53CnKW4sVlc1spK6K3h9pdF9VjxaT1Wrx3qqeFIpVLRKWCwRahSjE2TL1pZaTT45YCqdFtN7iuSdwxNBjFZtIvWeyVa76iwz7iXWjzhTExVLXiGuqfGKHWc3ck05mI3Ns37NoulSxn1n7enP0NPJjg0zYrPWMmpuiko1bR9I4CAR1E7V/LGOlFso2m30aGDd7yXzl/vAp9nbDS0rRWjrXR6RwA0PURsTz24xIopGDadI1q2F9yyXzmbHNTKGkKW4tKEJFVKUQEgcSTcI7SbwRQJlarPA0iqJFGtVs1qwQ0Oym5S/yGJi1TsreMiCddLcSXLeW5ibXpzLqnFbq+SnBCBcnui5GEYq5IrSk5bzHR0ciAEAIA5THFTss6h2jsmfLX2lfMwp9hfZCfaf3Z1R2ciAEAIAQAgDM2dtPNSSqyzpSK1LZvaV2kHfiKHGOJ04z3nUZuO4r1lc7Ms/RE0PsznrE1ZUe35ntXDiYpVLNKOMcS1CtF7zfZqWafb0XEocbUNhAUkjcR/wC4rNFiFSUHrQdz4E9tFmvF65JdP5ThJHsObRyVXmIjcMjbs2mO6svNfK5ehOsoSDrC9W82ptfBQ24g7FDEVEcNXG1TqQqR1oO9HmHyvGB3ER4dm5WcziTDFEvePb6x8akYL87kq/ER2pmZadF0quMOq/b07vL0KJLZQkcqNFshDopVTTgotOOibwR6ye4xLCbTvizAtNjqUcKiwz7if2qzPKFVyC9IbdS4b+SHTt5K96LtO1d0zOnQ74ksyjJOMrU282ptY2pWCDzodoxFxi3Fp4ortNby45w/4TK9pj/CqMWqfS6G/mf9eRK4hPphAFQzMeTNdpr5KiSmYOmu1DzJZk6zE1OzDqZZoqAeWFOG5pPTPlLN1cBU4RsOpGEVefKqnKUncVayuaaWYouaP2lz1SKMpPY8/wBq7ARUqWmUsI4FiFFLebrlTKzEo2FPLS2kCiRvNNyEC88hFVu7eW6NCpWerTV5NLSZy3XKolE6lHrmhdPIbEfmcREbnkb1m0TCHWq4vLu/P7vNEdcKiVKJUompUokkniSbyY4NdJJXIzlnrIzM3Qto0Wz6VdQinV3r7rsRHSi2VLRbqNDCTveS/cP3Ap1nLAS0tRSxr3R5ywNEHqN7BzNTjEiikYNp0nWrYLqrh8v9XA2p51KElS1BKQKlRIAA4knYI6M4m9qs7rDNUSade565qGQee1zuoOtFqnZpPGWBBOuluJFaC0czOr0pl1S6GqU7G09lAuHCu3iTFyFOMNyK0puW8xUdnIgBACAEAIA5THFTss6h2jsmfLX2lfMwp9hfZCfaf3Z1R2ciAEAIAQAgBACAM/Zi2M3InxDni63tLqpo8aJ804pp3xHOlGe87hUlHcWKymdKVmqIe/ZnTdRZ8Wo9V24dyqYVilUs8o4rFFqFaMjcco5OamEaDzaXEHcR+YO0HERXaLNKrOlLWg7mTe0WbBSark16Q/CWel7Dmw8lU5mI3DI3LNphPCsruK+Vy9CfTcstpZQ6hSFjalQIPOh3Y7IjNiE4zWtF3rgfDaykhSSUqBqFAkKB4gi8GB00mrmb1Z3OW81RE0nXI9cUDo57l/kcTHanmZNp0TTnjS6ry7ua9zenESGVmaKDb6eBucbJ/sts43RPCo4u+LMC0WWdJ6tSP7wMNnVYCMnsoTsS82kV20DawK/2iOpijQ0P/O/6v/USKIT6UQBUMzHkzXaa+SokpmDprtQ8zfpmZZl29JakNNp40SkYAccBEjeZjU6cpvVgr3wJ3aPOeTVEkmn81Y/NDZ+av7RG55G3ZtD/APKs/JfL5epO5ybW6srdWpaztUo1PLAYC6I7zahCMI6sVcjJ2fsvMzhBZboje6u5vuPnezXujpRbILRbKVDtvHJb/wAeZTrO5vJaXop3x7g3qHiweq3s71V7okUEjBtOlKtXCHVXDf68jcFEAVNAAOQAH+o6Mwntqs7EtL1RKj7S5xBoyk4uefyTUYiLNOzSljLAhlWitxIbSWqmp5VZh0lNahtPRaTyRvOKqnGLkKcYbitKpKW8wkSHAgBACAEAIAQAgDlMcVOyzqHaK+1kyzxAK9LTIBV0pvyvO2Xba7IzVapJXXm10TXljqb+K5n191Wc63vTke/Vzz9j3oev4Pdcx91Wc63vTkPq55+w6Hr+D3XMfdVnOt705D6uefsOh6/g91zH3VZzre9OQ+rnn7Doev4Pdcx91Wc63vTkPq55+w6Hr+D3XMfdVnOt705D6uefsOh6/g91zH3VZzre9OQ+rnn7Doev4Pdcx91Wc63vTkPq55+w6Hr+D3XMfdVnOt705D6uefsOh6/g91zH3VZzre9OQ+rnn7Doev4PdczYchWhyTKI1bEwsI3IV9qWlPZCwdEYCgiKdXWd7O1ou0r/AI+65mU8P8n/APMf+N76Y51ke9GWrw+65ngyvabJEynQfcSsbqtvaScUqCapPKPG4slo2O3UXfTV3muZgtTZ/wBZX95uPOqW9bSmX/wNTZ/1lf3m4dUa2lMv/g7pReQmlhbbq0LGxSVTgI7xDqnM1pKcdWSTX/4OrOLaeVmZVDbD2msOpURouC4JUCaqAG8Qk00daNsdajWcpxuV3Am8Rm2IA3zNlaGXlUzAmHNDTUjR6KzWgVXyQeIjuDSMjSllq1nHZq+6/L5MxlafyLMr033lrVuqZuicEpFyRyjpuLK1GlpCjHVpxS/6ni1Nn/WV/ebjzqkutpTL/wCDtlTkBCgoGpG5YmVJ70KBB74dU5n0nJXP21V/hsybe5OAAEwABsGrd+mOtZFHo21eH3XM58P8n/8AMf8Aje+mGsh0ZavD7rmYe0GWskToCZmYcUgeYDNIQcVJQAFHnWkdwram45eirS98PdczBfdVnOt705En1c8/Y56Hr+D3XMfdVnOt705D6uefsOh6/g91zH3VZzre9OQ+rnn7Doev4Pdcx91Wc63vTkPq55+w6Hr+D3XMfdVnOt705D6uefsOh6/g91zH3VZzre9OQ+rnn7Doev4Pdcx91Wc63vTkPq55+w6Hr+D3XMfdVnOt705D6uefsOh6/g91zH3VZzre9OQ+rnn7Doev4Pdcx91Wc63vTkPq55+w6Hr+D3XM8+UMmWfDai1pad1OlN8RXbdsrHjtUnheePRNaKvcPdczSlbTzimfW0+xH7I4gdiAEAIAQAgBACAEAIAQAgBACAEAIAQAgBACAEAIAQAgBACAEAIAQAgBACAEAIAQAgD4d2GBFX/jZ2K2nnA6p9iP2RxA7EAIAQAgBACAEAIAQAgBACAEAIAQAgBACAEAIAQAgBACAEAIAQAgBACAEAIAQAgBAHw7sMCKv/Gyuy1msjlCSpTWkUgq/ali+l92ndfFjZ8D5laVtKVykvRcjt8F8i+s18Uv64bLgOlrT416R5DwXyL6zXxS/rhsuA6WtPjXpHkPBfIvrNfFL+uGy4Dpa0+NekeQ8F8i+s18Uv64bLgOlrT416R5DwXyL6zXxS/rhsuA6WtPjXpHkPBfIvrNfFL+uGy4Dpa0+NekeQ8F8i+s18Uv64bLgOlrT416R5DwXyL6zXxS/rhsuA6WtPjXpHkPBfIvrNfFL+uGy4Dpa0+NekeQ8F8i+s18Uv64bLgOlrT416R5H03ZTI6iEpLZUTQATSySeAGneYbPgOlrT4l6R5Hu/wCHeT/wFf8AVe+qOdVHvStq8XsuRwrN7k4CpZIA2nXPfVDVR70pavF7LkePwSyP/L+JX9ceXRJPrrdx/wCq5DwSyP8Ay/iV/XC6I+ut3H/quRx4J5H4t/Er+uF0R9db+P8A1XIwecKyspLSqHZdspUp1KdLWOKBSUqNwUojcL48kkkW9HW2vWrOFR4XZJf4TqIzaEAb1m1s5LzaZgzDZXoFGjRa00qFV8kiuwbY7gkzJ0na6tBx2buvv7k/9NoNkcj/AMv4lz646uiUPrrdx/6rkPBLI/8AL+JX9cLoj663cf8AquR3S1hsluV1aAum3RfdNOdFx7qxOZaStke07vJcjv8A+HeT/wABX/Ve+qGqjjpW1eL2XI65iwWTUJKltaKRtUp90AcyVx6oJjpW1eL2XI8fgvkX1mvil/XHuy4HnS1p8a9I8h4L5F9Zr4pf1w2XAdLWnxr0jyHgvkX1mvil/XDZcB0tafGvSPIeC+RfWa+KX9cNlwHS1p8a9I8h4L5F9Zr4pf1w2XAdLWnxr0jyHgvkX1mvil/XDZcB0tafGvSPIeC+RfWa+KX9cNlwHS1p8a9I8h4L5F9Zr4pf1w2XAdLWnxr0jyHgvkX1mvil/XDZcB0tafGvSPIeC+RfWa+KX9cNlwHS1p8a9I8h4L5F9Zr4pf1w2XAdLWnxr0jyPHlazeSEtKKFNaV1P2lR84Vu0+ENnwPJaUtElc5L0XIhkyOmvtK+ZjWp9hfZGDPtP7s69GOzgaMANGAGjADRgBowA0YAaMAAmpAAvJoBvJ3ADjA9uN+srmpmpmi5j9maN/SFXlDBvzeaqEcDFepaYxwWJNCg3vLDZqyEpIp8Q0AqnSdVe6rjVZ2DAUGEUp1ZT3ssxgo7jGWizhy0vVLXj3BuQfFg9ZzZ3Jr3RC5pGtZtF1auMuquO/05kxtBaiZnCQ85RG5pFzfePO9qvdEbk2b1nsdKh2Fjm9/48jCUjktGfs7Y+ZnKFtGg3+Ku5FOqNq+67ER0otlO026lQwk73kvnL9wKlZuwktK0UU610ekWBceojYnnecYkUUjAtOkq1fC+5ZL5ff8A5wPBne/+Ej/7CP0Ljye4l0P/ADv7P/UR6Ij6UQBUMzHkzXaa+SokpmDprtQ8zaLR2OlpypWjRc3OooF+1uUOfdSOnFMz7Nb61DCLvWT/AHAldpLDzMpVWjrWh6RA2Dro2p53jGI3Fo+hs2kaVfC+55P4ff8A6YGSm1tLDjK1IWNikGh5XbRgbjHl9xbnCM1qzV64lDs7nPIoidRX+a2L+a2/9p/tHanmYtp0OnjRfk/h8/Uo0hPtTCNNpaXEG6oIIxBG44GJEzEqUp05as1czSLV5qJWZquXpLO9UVaUcW/N5ppyMWadplHB4ladFS3EetJZKakVUmGqJrQOp6TSuS9xwVQ4RchVjPcytKm47zCaMSEY0YAaMANGAGjADRgBowA0YAaMAcpEcVOyzuHaOyZ8tfaV8zCn2F9kJ9p/dnVHZyIAQAgBACABMAbtZXNnNzdFrT9nZPnuA6ah1GrieaqC+6sQVLRGO7FksKMpbyxWWsNKSNC03pO0vecopzGh2IGCQMaxSqVpT3lqNOMdx0Wit/LS1UoOudHmoI0Qeu5sHIVOEQOSRqWbRlati+quPwv1EwtDa6Zm6hxei2fRIqEU629ffdgIjcmzes9ho0MYq95v9w/cTAxyWzK5Bs5MTZow3VNb3FXNjmrecBU4R6otle0WqlQXXeOXf+/cqFnM3UuxRb3j3B6w8Wk4N7+aq90SKCRg2nSlWrhDqr39eRmrRWolZFNZh1KTToti9xXZQL6Y7BxiaFOU9yMmU1HFkgtZnZmXwpEqPszd/SqC8odrYj2b+tF2nZorGWJWnXb3G65xVE5KlSTUlTNSdp8UraYzapv6G/nf9eRKohPphAFQzMeTNdpr5KiSmYOmu1DzMNkPO6tp1bU63rEBxSQ62AFgBRA00bFcxQ3bDGjKzJq+J80q9zuZUsjZaYmm9ZLupcTv0Tek8FJN6TgaGKkoOLuaLCknuMBaTN/LzNVt+IdN+kgdBR67ezvFDziNxTNOzaTq0urLrLj8MltoLNTEmfHI6FbnE3tnh0vNOCqHnETi0b9ntdKuuo8cu/8AfseHJ2UXWF6bDim1cUnbgoG5QwNRBO4mqUoVY6s1ev30KNZ3Oek0ROI0T+KgEp9pF5HMV5CO1PMxLTodrGi7+D+GUBl5p9uqSh1tY3UUhQ3g7jyiRPIxZwlB6slc+JPLVZomHarklahzbqzUsk4Da33VHVi1TtMlhLErToJ4okWX7PTMmvQmWlIqeirahXZWLjxptG8CLkJxmsGVpQcd5i47ORACAEAIAQAgDlMcVOyzqHaOyZ8tfaV8zCn2F9kJ9p/dnVHZyIAQAgBAG2WUzfTk7RSUapk+lcBAI4oRtXzuGMQ1K8YfckhScix2UzeSklRYTrXh6VyhIPUTsRzF+JilUrynh3FqNOMTvtFbmWlap0ta6PRoIND11bE8tuEV3JI07No6tWxuuWb+MyX2htpNTdUqVq2j6NuoBHXVtV+QwiNybN6z2CjQxSveb+Mv94mugRyXj3ZIyO9Mr0GGys7zsSntKNw+fCsepXkNavToq+o7imWczZtN0XNq1y/UFQ0Oe9ffQYRIoZmFadLznhSVyz7/AMf7xNoyzl2VkWwX3ENJA6KB5RpuQ2m89wuiWEJSwijGnPvkyS2qzuvu1RJJ1CPxFULxGAvSj/uOIi7TsqWMsSrOu32SbvvKWorWpS1qNVKUSVE8So3mLKV24gbvOpew8o9Bec4f8Jle0x/hVGJVPptDfzP+vIlcQn0wgCoZmPJmu018lRJTMHTXah5kUyl++d/qr/WY247kfJS3s5ydlB1hwOMOKbWNikmhpwPEYG6PZRUlcwm070VOyueI3In0Ya5sfmtr/afdipUsvfAsQr+IqchPMTTWm0tDzSrqghSTxChx4gxTlFrBlmMu9M020mbRpyq5Qhlf4Zrqjy3o7qjCI3A2LNpacOrVxWff+f3EmWV8kPSy9B9soO4nyVYpULld3fEbVxu0a9OtHWpu/wDe85yRld6WXpsOKQd4Hkq7STcYJtCtQp1ldUV5SrO5zW10RNp1SvxE1LR5jaj8xiIkU8zDtOiJxxpO9Zd/5/cDd3Wmphqigh1pY2HRUhQ/MERIndijHlFp6skTO1WZ5CquSC9WrbqXCS2ewu9SeRqOUWqdqawkVp0E+ySbK+SH5VzVzDSml7goXKHFKhcoYgmLkZKSvRWcXHeeGOjwQAgBACAOUxxU7LOodo7Jny19pXzMKfYX2Qn2n92dUdnIgBAGyWXsTNz1C03otb3nKhv2d6/ZriREVStGG8khSlIsVlM2UpKaK3B9oeF+m4BoJPUavA5mpHGKVS0SlgsEWY0oxMpaK2ctKVSpWm6PRt0Kh2jsR338AYrOSRpWawVq+KVyzf7iTC0NupqaqkK1LR8xsmpHXc2q7qDCI3Js37Po6jRxuveb+F/6awBHJfPRk+QdfWG2W1OLO5I2Yk7EjE0EepXkdSpCnHWm7kUezmbACi51el/KQTo+25tPJNOZjtQzMS06Yb6tFeb+FzN0nsoSmT2QXFNsNDyUgAVwQgXqOABMTQg5YRRiVKrk9abx4kstVngcXVEijVp2a5wAuHFDd4TzNeQi5TsqWMirOv4SYzc0t1ZcdWpa1bVLJKj3mLSSSuRWbb3nTHoEAcL2HlAF5zh/wmV7TH+FUYlU+m0N/M/68iVxCfTCAKhmY8ma7TXyVElMwdNdqHmRTKX753+qv9ZjbjuR8lLezzR0eCAPdkjK78q5rJd1TS95SbjgpJuUMCDHMoqSuaPVJx3FYsrnhQqiJ9GrOzXNglB7bd6k8xUcop1LK98SzCun2ikkMTbPo32VjqqQcQePyio43YMtU6koPWg7nwJ/aTNjtXJK/wDxWf0OH5K/vEbhkblm0v8A8ay818rl6E6nJRbSy26hSFjalQoeeIxF0R3G1CcZx1ou9HsyJl6YlFVYcKQTUoN7au0jZXEUOMeptEVezUq6uqLz7/Uptnc5TDtETI1C/WrVo+15ntXYmJFMwrTompDGn1l7/ny9DbsoZPZmWtB5CHW1X0UARgQdx4ERJGTTvRkyj3MlVq8zxFV5PXX+S4b+SHT8le9Fynau6ZWnQ74ksyhIOsOFt5tTaxtSsEHmOIxFxi2pJq9FdprBnmj08EAIA5THFTss6h2jsmfLX2lfMwp9hfZCfaf3Z1R2cmcs1ZOanjSXaJRWhdV0Wk817zgmpwiOdWMN53GnKW4sFlc1MrL0XMftLvWFGknBvzuaq8hFKpaZSwWBZhRS3mxZftbKyY0VrqsC5pFCvCo2JHOkVnJI0bNYa1fsrDN7vz5ExtFb+ZmapQdQ2fNQTpkdZy49yad8RubZvWbRlGljLrPju9OZqYEcGkdkuwpxQQ2lS1nYlIJUeQEDmUlFa0ncigWczYrVRc4rQT+EggrPaXsTyFeYiRQzMa06XjHq0Vfxfwufob8fsmT2KnVy7Q2k3VPPatX9yYljBvCKMKtXnUetUd5NLVZ4iaokEU3a5wX80Nf7V7sXKdl75lOdfuiS3KE+6+4XH3FOLO1SySeQ4DAXCLaSSuRXbbd7PNHp4IAQAgDhew8oAvOcP+EyvaY/wqjEqn02hv5n/XkSuIT6YQBUMzHkzXaa+SokpmDprtQ8yKZS/fO/1V/rMbcdyPkpb2eaOjwQAgBAGTyFl+Yk16cs6ps707UK7aDcee0biI4nCM1c0dRm47iuWVzvMu0ROp1C9msTUsk4+c331HEiKdSytYxxLMK6e83vKOTJadaGsSh1BFULBrSvnIcTeOYMVXHuZcoWipRetTdxNLSZtXmqrlSXkeoaB0cty+6hwMROGRv2bS1OeFXB5934NFWggkKBBBoQQQQeBBvBjg1k01ejL5AtNMyZ8S50K3tqvbPHo+acU0MdKTRWtFkpV111jmt/58yn2cziS8xRD3iHDuUfFk9VzdyVTvjtTTMG06Lq0sYdZcN/pyNhy1kSXm29CYaS4ndXanFCxek4gxLGcou+LMuUU8GSS1eaB1uq5FetTt1SyA4Oyu5K+RoecXKdqTwkVp0PCTOZl1trUhxCkLSaKSoEKHNJvEWk08UV2rt51R6DlMcVOyzqHaMzkmzkzOvLTLNKXRatJWxtN/nLNw402ncDHCnGEFrPuR04SlJ3ZlZsrmjYZoucV9oc9QVDIPLa530HVitUtMnhHAnhRS3m25atJKSKQlakggdFlsArpuogXJGJoIqOWZo2ex1a/YWGfd+/Ymlos4czMVSz4hvqnxhGLnm8k05mI3Ns3rNoulSxn1n7enP0NOPzvOJ4xwaRyhJJAAJJNAAKkngANpgG7lezeLOZtn3qLmSWEercXSOWxHfU4R2oZmVadLU6eFPrP2/P7iUaUkJPJzKlDVsoHlOLIqeGk4q8ngP7CJYxvwSMC0WqpWetUlyJ/arPEkVRII0j+M4CE80N3E81U5GLlOy98yhKuv8AiSnKuVXplzWTDqnV8VHZglIuSMAAItxioq5FeUnLeeKOjwQAgBACAEAcL2HlAF5zh/wmV7TH+FUYlU+m0N/M/wCvIlcQn0wgCoZmPJmu018lRJTMHTXah5kUyl++d/qr/WY247kfJS3s80dHggBACAEAIAzNnLUTUkqss6UitS2b2lc0HfiKHGOJ04z3o7hNx3FfsrnZln6Imh9mc9YmrKj2/M9q7ExSqWaUcY4lmFZPebTl6zMtOpBcSNKnRdQQFgbqK2KGBqIquN5oWa2VaHYeGXd+/Yl1pLAzMtVSBr2vWQOmkdZvb3io40iJwaPoLNpKlWwl1Xx3eT5mpAxyaJn7PWumZSgbXpNj0S6lFOrvR3XYGOlJop2iw0a+Mlc81+4/uJULOW9lpmiVHUunzFkUJ6jmxXK44RIpJmBadG1qOKxWa+V+riZO0VmZadRozLQUR5Kxc4nsrF45bDvBiWFSUNzM2UVLeSC1eaaYYquUJmGx5tweSOWxzuoerF2naYvCWBWnQa3E8UgpUUqBCgaEEEEHeCDeDE1TskcO0fpZWXZWRlmQ4tKPFIIbSBpq6IqQgcTvN2MZDldvNehZKtd9RefcaBaHOPMPVTLjUN8Re6R2tiPZvxiNzZvWbRVKnjU6z9vz5+hpSlEkkkkk1JJqSeJJ2mODU3YHBMD026zmb+ZmaKcGoaO9Y8YR1W9o5qpyMdqDZm2nSdKlhHrPhu9eRS8k2fk8ntlYCU6I6b7pGlTfVZoEjAUESRj3IwLTbatftvDLu/fuaZarPA03VEijWq2a1YIaHZTcpf5DExcp2VvGRnTrpbiTZby5MTa9OZdU4rcD5KcEIFye6LkYRirkitKblvMdHRyIAQAgBACAEAIA4XsPKALznD/hMr2mP8KoxKp9Nob+Z/15EriE+mEAVDMx5M12mvkqJKZg6a7UPMimUv3zv9Vf6zG3Hcj5KW9nmjo8EAIAQAgBACAEAbBZi2M3Ikahyrdb2l9Jo8aJ2pOKaY1iOdKM953CpKO4sNlc6UpNUQ9+zOm6iz4tR6rtw7lUPCsUqlnlHFYotQrRkZS0lh5abqsDVOm/WIAvPXRsVzuOMVXFM1LNpGrQw3xyfxl/nAldorJTMnUuI0m9zqKlHtb0HndwJiNxaPoLNbaVfCLueT/cTBERyXDZbO23mpWidLWtD0bhNw6i9qfzGEdKTRQtOj6NbG655r5XeVGzltJabolKtW6fRroFE9U7F91+AiRSTMC02CtQxavWa+cjptzZiVmWlOPNAuJ0aODorppAUKheRQm41ESxqSirkyg4J7yIrUSSSSSdpN5PMxUPuaSuhFLJHyYEhsdnLFzM3RQTq2j6RYIBHUTtX+QxjpRbKNp0hRoYN3vJfOX+8Cn5BshKSKdYaKWkVLzpHR4lNeigYi/iTEsYnz9p0hVr4N3LJfOZrdqs7rDNUSaftDnrmoZBwO1zuoOtFunZm8ZYGXOuluJFaC0UzOr0pl1S6GqU7G09lAuHCu3iTFyFOMNyK0puW8xUdnIgBACAEAIAQAgBACAOF7DygC85w/4TK9pj/CqMSqfTaG/mf9eRK4hPphAFQzMeTNdpr5KiSmYOmu1DzIplL987/VX+sxtx3I+SlvZ5o6PBACAEAIAQAgBACAEAbRZW3c3I0S2vWMj0LlSgDqHajuuwMRVKMZ795JGrKJYrK5x5OdohR1Lxu1ThFFHghzYvlccIo1KEocUWoVVL7nVaTNww9VcvRhzgB4pRxR5vNP8AYxWcLzZs2lalPq1Osvf17/P1JhlvIT8orRfbKanoqF6FdlezuNDhEbTRv0LTTrq+m+fp+oxpEeE5sUjbaaaaU0tWubIFA4SVJoQRRzbS7Ya90dqTMu2aPozi5pXPhy5GJyZk5TxokpF9L6/6Eeat527fTpQV6e7hzKJZzIcjLUW4hb7o85aU6CT1G9Kg5mpxESKKRj2nSdWrhHqrh8s9lsM5bcmlKW2VrdWDo6RCUClKlRBJ37AL+IianDW3mVOWqRq0dqZqeVWYdJTWobT0Wk8kbziqpxi7B04bkV5a8t5haR3tYkezYpDaxGzYpDaxGzYpDaxGzYpDaxGzYpDaxGzYpDaxGzYpDaxGzYpDaxGzYpDaxGzYpDaxGzYpDaxGzZwpNxhtYjZstNusroXkyWQAqoUztApc0ocYyamJ9DoqahWveXIm2uGMRXH0H1MOI1wxhcPqYcSi5psrIaTM6QUaqb2AcFcTHcDF0tUU3C7iSKfvddPFxZ/7jGuqquR8y6bvOike7WJ5s2KQ2sRs2KQ2sRs2KQ2sRs2KQ2sRs2KQ2sRs2KQ2sRs2KQ2sRs2KQ2sRs2KQ2sRs2KQ2sRs2CmG1Q2bNwsrnFnJOiSrXsj0bhNQOo5tTyNRhENSNOfBk0HOJXsl2xlp2WC1MrKFghSFpQRcaEEVoRURSnHVdzLNObV0ou5mlWps1LaK3ZUrb0QVFtYBRQXnQVUlPI1HKInDI3LLpaV6hVV/FfJobjopHFxo1rRBwe8//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26" name="Picture 2"/>
          <p:cNvPicPr>
            <a:picLocks noChangeAspect="1" noChangeArrowheads="1"/>
          </p:cNvPicPr>
          <p:nvPr/>
        </p:nvPicPr>
        <p:blipFill>
          <a:blip r:embed="rId4" cstate="print"/>
          <a:srcRect/>
          <a:stretch>
            <a:fillRect/>
          </a:stretch>
        </p:blipFill>
        <p:spPr bwMode="auto">
          <a:xfrm>
            <a:off x="0" y="-13137"/>
            <a:ext cx="9144000" cy="68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a:p>
        </p:txBody>
      </p:sp>
      <p:pic>
        <p:nvPicPr>
          <p:cNvPr id="2050" name="Picture 2"/>
          <p:cNvPicPr>
            <a:picLocks noChangeAspect="1" noChangeArrowheads="1"/>
          </p:cNvPicPr>
          <p:nvPr/>
        </p:nvPicPr>
        <p:blipFill>
          <a:blip r:embed="rId3" cstate="print"/>
          <a:srcRect/>
          <a:stretch>
            <a:fillRect/>
          </a:stretch>
        </p:blipFill>
        <p:spPr bwMode="auto">
          <a:xfrm>
            <a:off x="0" y="-9186"/>
            <a:ext cx="9143999" cy="6876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Ukraine and Global Warming</a:t>
            </a:r>
            <a:endParaRPr lang="en-IE" dirty="0"/>
          </a:p>
        </p:txBody>
      </p:sp>
      <p:pic>
        <p:nvPicPr>
          <p:cNvPr id="43012" name="Picture 4" descr="http://upload.wikimedia.org/wikipedia/en/4/44/Question_mark_(black_on_white).png"/>
          <p:cNvPicPr>
            <a:picLocks noChangeAspect="1" noChangeArrowheads="1"/>
          </p:cNvPicPr>
          <p:nvPr/>
        </p:nvPicPr>
        <p:blipFill>
          <a:blip r:embed="rId2" cstate="print"/>
          <a:srcRect/>
          <a:stretch>
            <a:fillRect/>
          </a:stretch>
        </p:blipFill>
        <p:spPr bwMode="auto">
          <a:xfrm>
            <a:off x="3131840" y="1772816"/>
            <a:ext cx="3135697" cy="3960440"/>
          </a:xfrm>
          <a:prstGeom prst="rect">
            <a:avLst/>
          </a:prstGeom>
          <a:noFill/>
        </p:spPr>
      </p:pic>
      <p:pic>
        <p:nvPicPr>
          <p:cNvPr id="43010" name="Picture 2" descr="C:\Users\keith\Desktop\UK.png"/>
          <p:cNvPicPr>
            <a:picLocks noChangeAspect="1" noChangeArrowheads="1"/>
          </p:cNvPicPr>
          <p:nvPr/>
        </p:nvPicPr>
        <p:blipFill>
          <a:blip r:embed="rId3" cstate="print"/>
          <a:srcRect/>
          <a:stretch>
            <a:fillRect/>
          </a:stretch>
        </p:blipFill>
        <p:spPr bwMode="auto">
          <a:xfrm>
            <a:off x="35496" y="1124744"/>
            <a:ext cx="8712968" cy="49578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Economy Very Energy Intensive</a:t>
            </a:r>
            <a:endParaRPr lang="en-IE" dirty="0"/>
          </a:p>
        </p:txBody>
      </p:sp>
      <p:pic>
        <p:nvPicPr>
          <p:cNvPr id="52226" name="Picture 2"/>
          <p:cNvPicPr>
            <a:picLocks noChangeAspect="1" noChangeArrowheads="1"/>
          </p:cNvPicPr>
          <p:nvPr/>
        </p:nvPicPr>
        <p:blipFill>
          <a:blip r:embed="rId2" cstate="print"/>
          <a:srcRect/>
          <a:stretch>
            <a:fillRect/>
          </a:stretch>
        </p:blipFill>
        <p:spPr bwMode="auto">
          <a:xfrm>
            <a:off x="148405" y="1052736"/>
            <a:ext cx="8981235" cy="482453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Electricity Requirements by Sector in Ukraine</a:t>
            </a:r>
            <a:endParaRPr lang="en-IE" dirty="0"/>
          </a:p>
        </p:txBody>
      </p:sp>
      <p:pic>
        <p:nvPicPr>
          <p:cNvPr id="3074" name="Picture 2" descr="C:\Users\keith\Documents\Ukraine Layout\PNG\Fig 7.PNG"/>
          <p:cNvPicPr>
            <a:picLocks noChangeAspect="1" noChangeArrowheads="1"/>
          </p:cNvPicPr>
          <p:nvPr/>
        </p:nvPicPr>
        <p:blipFill>
          <a:blip r:embed="rId2" cstate="print"/>
          <a:srcRect/>
          <a:stretch>
            <a:fillRect/>
          </a:stretch>
        </p:blipFill>
        <p:spPr bwMode="auto">
          <a:xfrm>
            <a:off x="611560" y="908323"/>
            <a:ext cx="7128791" cy="56715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Coal Capacity Set to Increase</a:t>
            </a:r>
            <a:endParaRPr lang="en-IE" dirty="0"/>
          </a:p>
        </p:txBody>
      </p:sp>
      <p:pic>
        <p:nvPicPr>
          <p:cNvPr id="51202" name="Picture 2" descr="C:\Users\keith\Documents\Ukraine Layout\PNG\Fig 6.PNG"/>
          <p:cNvPicPr>
            <a:picLocks noChangeAspect="1" noChangeArrowheads="1"/>
          </p:cNvPicPr>
          <p:nvPr/>
        </p:nvPicPr>
        <p:blipFill>
          <a:blip r:embed="rId2" cstate="print"/>
          <a:srcRect/>
          <a:stretch>
            <a:fillRect/>
          </a:stretch>
        </p:blipFill>
        <p:spPr bwMode="auto">
          <a:xfrm>
            <a:off x="891481" y="995363"/>
            <a:ext cx="7424935" cy="5327604"/>
          </a:xfrm>
          <a:prstGeom prst="rect">
            <a:avLst/>
          </a:prstGeom>
          <a:noFill/>
        </p:spPr>
      </p:pic>
      <p:sp>
        <p:nvSpPr>
          <p:cNvPr id="5" name="Rectangle 4"/>
          <p:cNvSpPr/>
          <p:nvPr/>
        </p:nvSpPr>
        <p:spPr>
          <a:xfrm rot="16200000">
            <a:off x="-1068773" y="3016167"/>
            <a:ext cx="3441968" cy="369332"/>
          </a:xfrm>
          <a:prstGeom prst="rect">
            <a:avLst/>
          </a:prstGeom>
        </p:spPr>
        <p:txBody>
          <a:bodyPr wrap="none">
            <a:spAutoFit/>
          </a:bodyPr>
          <a:lstStyle/>
          <a:p>
            <a:r>
              <a:rPr lang="en-GB" dirty="0" smtClean="0"/>
              <a:t>Coal Generation Capacity (GW)</a:t>
            </a:r>
            <a:endParaRPr lang="en-IE" dirty="0"/>
          </a:p>
        </p:txBody>
      </p:sp>
      <p:sp>
        <p:nvSpPr>
          <p:cNvPr id="6" name="Rectangle 5"/>
          <p:cNvSpPr/>
          <p:nvPr/>
        </p:nvSpPr>
        <p:spPr>
          <a:xfrm rot="16200000">
            <a:off x="7473032" y="3068960"/>
            <a:ext cx="2121093" cy="369332"/>
          </a:xfrm>
          <a:prstGeom prst="rect">
            <a:avLst/>
          </a:prstGeom>
        </p:spPr>
        <p:txBody>
          <a:bodyPr wrap="none">
            <a:spAutoFit/>
          </a:bodyPr>
          <a:lstStyle/>
          <a:p>
            <a:r>
              <a:rPr lang="en-GB" dirty="0" smtClean="0"/>
              <a:t>Coal Output (</a:t>
            </a:r>
            <a:r>
              <a:rPr lang="en-GB" dirty="0" err="1" smtClean="0"/>
              <a:t>TWh</a:t>
            </a:r>
            <a:r>
              <a:rPr lang="en-GB" dirty="0" smtClean="0"/>
              <a:t>)</a:t>
            </a:r>
            <a:endParaRPr lang="en-I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CO2 from Coal Production and Consumption</a:t>
            </a:r>
            <a:endParaRPr lang="en-IE" dirty="0"/>
          </a:p>
        </p:txBody>
      </p:sp>
      <p:pic>
        <p:nvPicPr>
          <p:cNvPr id="1026" name="Picture 2" descr="C:\Users\keith\Documents\Ukraine Layout\PNG\Fig 8.png"/>
          <p:cNvPicPr>
            <a:picLocks noChangeAspect="1" noChangeArrowheads="1"/>
          </p:cNvPicPr>
          <p:nvPr/>
        </p:nvPicPr>
        <p:blipFill>
          <a:blip r:embed="rId2" cstate="print"/>
          <a:srcRect/>
          <a:stretch>
            <a:fillRect/>
          </a:stretch>
        </p:blipFill>
        <p:spPr bwMode="auto">
          <a:xfrm>
            <a:off x="827584" y="960317"/>
            <a:ext cx="7456291" cy="4916955"/>
          </a:xfrm>
          <a:prstGeom prst="rect">
            <a:avLst/>
          </a:prstGeom>
          <a:noFill/>
        </p:spPr>
      </p:pic>
      <p:sp>
        <p:nvSpPr>
          <p:cNvPr id="5" name="TextBox 4"/>
          <p:cNvSpPr txBox="1"/>
          <p:nvPr/>
        </p:nvSpPr>
        <p:spPr>
          <a:xfrm rot="16200000">
            <a:off x="-643934" y="2740278"/>
            <a:ext cx="2016224" cy="369332"/>
          </a:xfrm>
          <a:prstGeom prst="rect">
            <a:avLst/>
          </a:prstGeom>
          <a:noFill/>
        </p:spPr>
        <p:txBody>
          <a:bodyPr wrap="square" rtlCol="0">
            <a:spAutoFit/>
          </a:bodyPr>
          <a:lstStyle/>
          <a:p>
            <a:r>
              <a:rPr lang="en-IE" dirty="0" smtClean="0"/>
              <a:t>CO2 million tones</a:t>
            </a:r>
            <a:endParaRPr lang="en-I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 roundup </a:t>
            </a:r>
            <a:endParaRPr lang="en-IE" dirty="0"/>
          </a:p>
        </p:txBody>
      </p:sp>
      <p:sp>
        <p:nvSpPr>
          <p:cNvPr id="4" name="Content Placeholder 2"/>
          <p:cNvSpPr>
            <a:spLocks noGrp="1"/>
          </p:cNvSpPr>
          <p:nvPr>
            <p:ph idx="1"/>
          </p:nvPr>
        </p:nvSpPr>
        <p:spPr>
          <a:xfrm>
            <a:off x="1763688" y="764705"/>
            <a:ext cx="7200800" cy="4752528"/>
          </a:xfrm>
        </p:spPr>
        <p:txBody>
          <a:bodyPr/>
          <a:lstStyle/>
          <a:p>
            <a:pPr>
              <a:buNone/>
            </a:pPr>
            <a:r>
              <a:rPr lang="en-IE" sz="2200" b="1" dirty="0" smtClean="0"/>
              <a:t>Ukraine has </a:t>
            </a:r>
          </a:p>
          <a:p>
            <a:pPr>
              <a:buNone/>
            </a:pPr>
            <a:endParaRPr lang="en-IE" sz="2000" b="1" dirty="0" smtClean="0"/>
          </a:p>
          <a:p>
            <a:pPr lvl="1"/>
            <a:r>
              <a:rPr lang="en-IE" sz="2000" b="1" dirty="0" smtClean="0"/>
              <a:t>Energy intensive industry</a:t>
            </a:r>
          </a:p>
          <a:p>
            <a:pPr lvl="1"/>
            <a:endParaRPr lang="en-IE" sz="2000" b="1" dirty="0" smtClean="0"/>
          </a:p>
          <a:p>
            <a:pPr lvl="1"/>
            <a:r>
              <a:rPr lang="en-IE" sz="2000" b="1" dirty="0" smtClean="0"/>
              <a:t>CO</a:t>
            </a:r>
            <a:r>
              <a:rPr lang="en-IE" sz="2000" b="1" baseline="-25000" dirty="0" smtClean="0"/>
              <a:t>2</a:t>
            </a:r>
            <a:r>
              <a:rPr lang="en-IE" sz="2000" b="1" dirty="0" smtClean="0"/>
              <a:t> Emissions intensive industry</a:t>
            </a:r>
          </a:p>
          <a:p>
            <a:pPr lvl="1"/>
            <a:endParaRPr lang="en-IE" sz="2000" b="1" dirty="0" smtClean="0"/>
          </a:p>
          <a:p>
            <a:pPr lvl="1"/>
            <a:r>
              <a:rPr lang="en-IE" sz="2000" b="1" dirty="0" smtClean="0"/>
              <a:t>Increasing use of solid fuels (coal &amp; lignite)</a:t>
            </a:r>
          </a:p>
          <a:p>
            <a:pPr lvl="1"/>
            <a:endParaRPr lang="en-IE" sz="2000" b="1" dirty="0" smtClean="0"/>
          </a:p>
          <a:p>
            <a:pPr lvl="1"/>
            <a:r>
              <a:rPr lang="en-IE" sz="2000" b="1" dirty="0" smtClean="0"/>
              <a:t>Growing electricity demand</a:t>
            </a:r>
          </a:p>
          <a:p>
            <a:pPr lvl="1"/>
            <a:endParaRPr lang="en-IE" sz="2000" b="1" dirty="0" smtClean="0"/>
          </a:p>
          <a:p>
            <a:pPr lvl="1"/>
            <a:r>
              <a:rPr lang="en-IE" sz="2000" b="1" dirty="0" smtClean="0"/>
              <a:t>Ukrainian economy and competitiveness is potentially vulnerable to global climate measures </a:t>
            </a:r>
            <a:endParaRPr lang="en-IE" sz="2000" b="1" dirty="0"/>
          </a:p>
        </p:txBody>
      </p:sp>
      <p:pic>
        <p:nvPicPr>
          <p:cNvPr id="60418" name="Picture 2" descr="Pipes and tubes"/>
          <p:cNvPicPr>
            <a:picLocks noChangeAspect="1" noChangeArrowheads="1"/>
          </p:cNvPicPr>
          <p:nvPr/>
        </p:nvPicPr>
        <p:blipFill>
          <a:blip r:embed="rId2" cstate="print"/>
          <a:srcRect l="20898" r="36254"/>
          <a:stretch>
            <a:fillRect/>
          </a:stretch>
        </p:blipFill>
        <p:spPr bwMode="auto">
          <a:xfrm>
            <a:off x="0" y="677140"/>
            <a:ext cx="1403648" cy="6180860"/>
          </a:xfrm>
          <a:prstGeom prst="rect">
            <a:avLst/>
          </a:prstGeom>
          <a:noFill/>
        </p:spPr>
      </p:pic>
      <p:sp>
        <p:nvSpPr>
          <p:cNvPr id="7" name="Rectangle 6"/>
          <p:cNvSpPr/>
          <p:nvPr/>
        </p:nvSpPr>
        <p:spPr>
          <a:xfrm>
            <a:off x="2411760" y="5517232"/>
            <a:ext cx="2346582" cy="830997"/>
          </a:xfrm>
          <a:prstGeom prst="rect">
            <a:avLst/>
          </a:prstGeom>
        </p:spPr>
        <p:txBody>
          <a:bodyPr wrap="square">
            <a:spAutoFit/>
          </a:bodyPr>
          <a:lstStyle/>
          <a:p>
            <a:pPr lvl="0"/>
            <a:r>
              <a:rPr lang="en-IE" sz="4800" b="1" dirty="0" smtClean="0">
                <a:solidFill>
                  <a:srgbClr val="C00000"/>
                </a:solidFill>
              </a:rPr>
              <a:t>= </a:t>
            </a:r>
            <a:r>
              <a:rPr lang="en-IE" sz="4800" b="1" u="sng" dirty="0" smtClean="0">
                <a:solidFill>
                  <a:srgbClr val="C00000"/>
                </a:solidFill>
              </a:rPr>
              <a:t>CCS </a:t>
            </a:r>
            <a:endParaRPr lang="en-IE" sz="4800" b="1" u="sng"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a:p>
        </p:txBody>
      </p:sp>
      <p:pic>
        <p:nvPicPr>
          <p:cNvPr id="46082" name="Picture 2"/>
          <p:cNvPicPr>
            <a:picLocks noChangeAspect="1" noChangeArrowheads="1"/>
          </p:cNvPicPr>
          <p:nvPr/>
        </p:nvPicPr>
        <p:blipFill>
          <a:blip r:embed="rId2" cstate="print"/>
          <a:srcRect/>
          <a:stretch>
            <a:fillRect/>
          </a:stretch>
        </p:blipFill>
        <p:spPr bwMode="auto">
          <a:xfrm>
            <a:off x="-36512" y="-32684"/>
            <a:ext cx="9180512" cy="6890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4283968" y="980728"/>
            <a:ext cx="4608512" cy="5616624"/>
          </a:xfrm>
        </p:spPr>
        <p:txBody>
          <a:bodyPr/>
          <a:lstStyle/>
          <a:p>
            <a:r>
              <a:rPr lang="en-IE" sz="2200" dirty="0" smtClean="0"/>
              <a:t>A relevant &amp; compact CCS resource </a:t>
            </a:r>
          </a:p>
          <a:p>
            <a:r>
              <a:rPr lang="en-IE" sz="2200" dirty="0" smtClean="0"/>
              <a:t>Practical information, including technical, economic, legal, deployment, operation and public outreach </a:t>
            </a:r>
          </a:p>
          <a:p>
            <a:r>
              <a:rPr lang="en-IE" sz="2200" dirty="0" smtClean="0"/>
              <a:t>Reflecting Ukrainian political and industrial setting</a:t>
            </a:r>
          </a:p>
          <a:p>
            <a:r>
              <a:rPr lang="en-IE" sz="2200" dirty="0" smtClean="0"/>
              <a:t>Covering the major topic of CCS and providing a detailed introduction on CCS</a:t>
            </a:r>
          </a:p>
          <a:p>
            <a:r>
              <a:rPr lang="en-IE" sz="2200" dirty="0" smtClean="0"/>
              <a:t>Practical information, including </a:t>
            </a:r>
          </a:p>
        </p:txBody>
      </p:sp>
      <p:pic>
        <p:nvPicPr>
          <p:cNvPr id="4098" name="Picture 2"/>
          <p:cNvPicPr>
            <a:picLocks noChangeAspect="1" noChangeArrowheads="1"/>
          </p:cNvPicPr>
          <p:nvPr/>
        </p:nvPicPr>
        <p:blipFill>
          <a:blip r:embed="rId2" cstate="print"/>
          <a:srcRect/>
          <a:stretch>
            <a:fillRect/>
          </a:stretch>
        </p:blipFill>
        <p:spPr bwMode="auto">
          <a:xfrm>
            <a:off x="1" y="764704"/>
            <a:ext cx="4247082"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Boundary Dam CCS Facility</a:t>
            </a:r>
            <a:endParaRPr lang="en-IE" dirty="0"/>
          </a:p>
        </p:txBody>
      </p:sp>
      <p:pic>
        <p:nvPicPr>
          <p:cNvPr id="4" name="image00.png"/>
          <p:cNvPicPr/>
          <p:nvPr/>
        </p:nvPicPr>
        <p:blipFill>
          <a:blip r:embed="rId2" cstate="print"/>
          <a:stretch>
            <a:fillRect/>
          </a:stretch>
        </p:blipFill>
        <p:spPr>
          <a:xfrm>
            <a:off x="141664" y="1484784"/>
            <a:ext cx="8894832" cy="482453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value of CCS in Ukraine</a:t>
            </a:r>
            <a:endParaRPr lang="en-IE" dirty="0"/>
          </a:p>
        </p:txBody>
      </p:sp>
      <p:sp>
        <p:nvSpPr>
          <p:cNvPr id="3" name="Content Placeholder 2"/>
          <p:cNvSpPr>
            <a:spLocks noGrp="1"/>
          </p:cNvSpPr>
          <p:nvPr>
            <p:ph idx="1"/>
          </p:nvPr>
        </p:nvSpPr>
        <p:spPr>
          <a:xfrm>
            <a:off x="468313" y="836613"/>
            <a:ext cx="8675687" cy="5318125"/>
          </a:xfrm>
        </p:spPr>
        <p:txBody>
          <a:bodyPr/>
          <a:lstStyle/>
          <a:p>
            <a:pPr lvl="0"/>
            <a:r>
              <a:rPr lang="en-GB" sz="2800" dirty="0" smtClean="0"/>
              <a:t>Reduce Industrial CO2 emissions </a:t>
            </a:r>
          </a:p>
          <a:p>
            <a:pPr lvl="0"/>
            <a:r>
              <a:rPr lang="en-GB" sz="2800" dirty="0" smtClean="0"/>
              <a:t>On demand low carbon electricity</a:t>
            </a:r>
            <a:endParaRPr lang="en-US" sz="2800" dirty="0" smtClean="0"/>
          </a:p>
          <a:p>
            <a:pPr lvl="0"/>
            <a:r>
              <a:rPr lang="en-GB" sz="2800" dirty="0" smtClean="0"/>
              <a:t>High capacity credit and energy supply security</a:t>
            </a:r>
            <a:endParaRPr lang="en-US" sz="2800" dirty="0" smtClean="0"/>
          </a:p>
          <a:p>
            <a:pPr lvl="0"/>
            <a:r>
              <a:rPr lang="en-GB" sz="2800" dirty="0" smtClean="0"/>
              <a:t>National scale CO2 reductions from single site, one-off projects</a:t>
            </a:r>
            <a:endParaRPr lang="en-US" sz="2800" dirty="0" smtClean="0"/>
          </a:p>
          <a:p>
            <a:pPr lvl="0"/>
            <a:r>
              <a:rPr lang="en-GB" sz="2800" dirty="0" smtClean="0"/>
              <a:t>Use of indigenous Ukrainian expertise</a:t>
            </a:r>
            <a:endParaRPr lang="en-US" sz="2800" dirty="0" smtClean="0"/>
          </a:p>
          <a:p>
            <a:pPr lvl="0"/>
            <a:r>
              <a:rPr lang="en-GB" sz="2800" dirty="0" smtClean="0"/>
              <a:t>Re-use of existing national infrastructure (electricity grid, mining operations)</a:t>
            </a:r>
            <a:endParaRPr lang="en-US" sz="2800" dirty="0" smtClean="0"/>
          </a:p>
          <a:p>
            <a:pPr lvl="0"/>
            <a:r>
              <a:rPr lang="en-GB" sz="2800" dirty="0" smtClean="0"/>
              <a:t>Cost may be offset, especially in early projects with the use of EOR</a:t>
            </a:r>
          </a:p>
          <a:p>
            <a:r>
              <a:rPr lang="en-GB" sz="2800" dirty="0" smtClean="0"/>
              <a:t>Continued use of indigenous fuels that might otherwise be “un-burnable” </a:t>
            </a:r>
            <a:endParaRPr lang="en-US" sz="2800" dirty="0" smtClean="0"/>
          </a:p>
          <a:p>
            <a:pPr lvl="0"/>
            <a:endParaRPr lang="en-US" sz="2400" dirty="0" smtClean="0"/>
          </a:p>
          <a:p>
            <a:pPr>
              <a:buNone/>
            </a:pPr>
            <a:endParaRPr lang="en-I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CCS Is Effective </a:t>
            </a:r>
            <a:endParaRPr lang="en-IE" dirty="0"/>
          </a:p>
        </p:txBody>
      </p:sp>
      <p:pic>
        <p:nvPicPr>
          <p:cNvPr id="74754" name="Picture 2"/>
          <p:cNvPicPr>
            <a:picLocks noChangeAspect="1" noChangeArrowheads="1"/>
          </p:cNvPicPr>
          <p:nvPr/>
        </p:nvPicPr>
        <p:blipFill>
          <a:blip r:embed="rId2" cstate="print"/>
          <a:srcRect b="27592"/>
          <a:stretch>
            <a:fillRect/>
          </a:stretch>
        </p:blipFill>
        <p:spPr bwMode="auto">
          <a:xfrm>
            <a:off x="0" y="1097360"/>
            <a:ext cx="6248830" cy="5760640"/>
          </a:xfrm>
          <a:prstGeom prst="rect">
            <a:avLst/>
          </a:prstGeom>
          <a:noFill/>
          <a:ln w="9525">
            <a:noFill/>
            <a:miter lim="800000"/>
            <a:headEnd/>
            <a:tailEnd/>
          </a:ln>
        </p:spPr>
      </p:pic>
      <p:sp>
        <p:nvSpPr>
          <p:cNvPr id="5" name="Rectangle 4"/>
          <p:cNvSpPr/>
          <p:nvPr/>
        </p:nvSpPr>
        <p:spPr>
          <a:xfrm>
            <a:off x="3923928" y="1052736"/>
            <a:ext cx="1171656" cy="292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flipV="1">
            <a:off x="3491880" y="1340768"/>
            <a:ext cx="117165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107504" y="899428"/>
            <a:ext cx="8820472" cy="369332"/>
          </a:xfrm>
          <a:prstGeom prst="rect">
            <a:avLst/>
          </a:prstGeom>
        </p:spPr>
        <p:txBody>
          <a:bodyPr wrap="square">
            <a:spAutoFit/>
          </a:bodyPr>
          <a:lstStyle/>
          <a:p>
            <a:pPr algn="ctr"/>
            <a:r>
              <a:rPr lang="en-GB" b="1" dirty="0" smtClean="0"/>
              <a:t>GW hours of low-carbon electricity supplied to the grid over a 10-year period</a:t>
            </a:r>
            <a:endParaRPr lang="en-IE" b="1" dirty="0"/>
          </a:p>
        </p:txBody>
      </p:sp>
      <p:pic>
        <p:nvPicPr>
          <p:cNvPr id="8" name="Picture 2"/>
          <p:cNvPicPr>
            <a:picLocks noChangeAspect="1" noChangeArrowheads="1"/>
          </p:cNvPicPr>
          <p:nvPr/>
        </p:nvPicPr>
        <p:blipFill>
          <a:blip r:embed="rId2" cstate="print"/>
          <a:srcRect t="72408" r="57812"/>
          <a:stretch>
            <a:fillRect/>
          </a:stretch>
        </p:blipFill>
        <p:spPr bwMode="auto">
          <a:xfrm>
            <a:off x="6084168" y="2420888"/>
            <a:ext cx="1944216" cy="1618951"/>
          </a:xfrm>
          <a:prstGeom prst="rect">
            <a:avLst/>
          </a:prstGeom>
          <a:noFill/>
          <a:ln w="9525">
            <a:noFill/>
            <a:miter lim="800000"/>
            <a:headEnd/>
            <a:tailEnd/>
          </a:ln>
        </p:spPr>
      </p:pic>
      <p:sp>
        <p:nvSpPr>
          <p:cNvPr id="9" name="Rectangle 8"/>
          <p:cNvSpPr/>
          <p:nvPr/>
        </p:nvSpPr>
        <p:spPr>
          <a:xfrm flipV="1">
            <a:off x="1187624" y="4653136"/>
            <a:ext cx="1171654" cy="185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2"/>
          <p:cNvPicPr>
            <a:picLocks noChangeAspect="1" noChangeArrowheads="1"/>
          </p:cNvPicPr>
          <p:nvPr/>
        </p:nvPicPr>
        <p:blipFill>
          <a:blip r:embed="rId2" cstate="print"/>
          <a:srcRect l="40625" t="72408"/>
          <a:stretch>
            <a:fillRect/>
          </a:stretch>
        </p:blipFill>
        <p:spPr bwMode="auto">
          <a:xfrm>
            <a:off x="6084168" y="3898281"/>
            <a:ext cx="2736304" cy="1618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keith\Desktop\UK.png"/>
          <p:cNvPicPr>
            <a:picLocks noChangeAspect="1" noChangeArrowheads="1"/>
          </p:cNvPicPr>
          <p:nvPr/>
        </p:nvPicPr>
        <p:blipFill>
          <a:blip r:embed="rId2" cstate="print"/>
          <a:srcRect/>
          <a:stretch>
            <a:fillRect/>
          </a:stretch>
        </p:blipFill>
        <p:spPr bwMode="auto">
          <a:xfrm>
            <a:off x="35496" y="1135419"/>
            <a:ext cx="8712968" cy="4957877"/>
          </a:xfrm>
          <a:prstGeom prst="rect">
            <a:avLst/>
          </a:prstGeom>
          <a:noFill/>
        </p:spPr>
      </p:pic>
      <p:sp>
        <p:nvSpPr>
          <p:cNvPr id="3" name="Title 2"/>
          <p:cNvSpPr>
            <a:spLocks noGrp="1"/>
          </p:cNvSpPr>
          <p:nvPr>
            <p:ph type="title"/>
          </p:nvPr>
        </p:nvSpPr>
        <p:spPr>
          <a:xfrm>
            <a:off x="914400" y="2780928"/>
            <a:ext cx="8229600" cy="692696"/>
          </a:xfrm>
        </p:spPr>
        <p:txBody>
          <a:bodyPr/>
          <a:lstStyle/>
          <a:p>
            <a:r>
              <a:rPr lang="en-IE" dirty="0" smtClean="0">
                <a:solidFill>
                  <a:schemeClr val="tx1"/>
                </a:solidFill>
              </a:rPr>
              <a:t>What Can Be Done to Prepare Ukraine for CCS ?</a:t>
            </a:r>
            <a:endParaRPr lang="en-IE"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Where to Store CO2?</a:t>
            </a:r>
            <a:endParaRPr lang="en-IE" dirty="0"/>
          </a:p>
        </p:txBody>
      </p:sp>
      <p:pic>
        <p:nvPicPr>
          <p:cNvPr id="45057" name="Picture 1" descr="C:\Users\keith\Documents\Ukraine Layout\PNG\Fig 11.png"/>
          <p:cNvPicPr>
            <a:picLocks noChangeAspect="1" noChangeArrowheads="1"/>
          </p:cNvPicPr>
          <p:nvPr/>
        </p:nvPicPr>
        <p:blipFill>
          <a:blip r:embed="rId2" cstate="print"/>
          <a:srcRect/>
          <a:stretch>
            <a:fillRect/>
          </a:stretch>
        </p:blipFill>
        <p:spPr bwMode="auto">
          <a:xfrm>
            <a:off x="539552" y="1196752"/>
            <a:ext cx="8104331" cy="46085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Developing Storage</a:t>
            </a:r>
            <a:endParaRPr lang="en-IE" dirty="0"/>
          </a:p>
        </p:txBody>
      </p:sp>
      <p:pic>
        <p:nvPicPr>
          <p:cNvPr id="45058" name="Picture 2" descr="C:\Users\keith\Documents\Ukraine Layout\PNG\Fig x.png"/>
          <p:cNvPicPr>
            <a:picLocks noChangeAspect="1" noChangeArrowheads="1"/>
          </p:cNvPicPr>
          <p:nvPr/>
        </p:nvPicPr>
        <p:blipFill>
          <a:blip r:embed="rId2" cstate="print"/>
          <a:srcRect/>
          <a:stretch>
            <a:fillRect/>
          </a:stretch>
        </p:blipFill>
        <p:spPr bwMode="auto">
          <a:xfrm>
            <a:off x="251520" y="1268760"/>
            <a:ext cx="8713364" cy="45365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68344" cy="692696"/>
          </a:xfrm>
        </p:spPr>
        <p:txBody>
          <a:bodyPr/>
          <a:lstStyle/>
          <a:p>
            <a:r>
              <a:rPr lang="en-IE" dirty="0" smtClean="0"/>
              <a:t>CO2 Storage Ukraine – Development Beginning </a:t>
            </a:r>
            <a:endParaRPr lang="en-IE" dirty="0"/>
          </a:p>
        </p:txBody>
      </p:sp>
      <p:pic>
        <p:nvPicPr>
          <p:cNvPr id="44034" name="Picture 2" descr="C:\Users\keith\Documents\Ukraine Layout\PNG\Fig 14.png"/>
          <p:cNvPicPr>
            <a:picLocks noChangeAspect="1" noChangeArrowheads="1"/>
          </p:cNvPicPr>
          <p:nvPr/>
        </p:nvPicPr>
        <p:blipFill>
          <a:blip r:embed="rId2" cstate="print"/>
          <a:srcRect/>
          <a:stretch>
            <a:fillRect/>
          </a:stretch>
        </p:blipFill>
        <p:spPr bwMode="auto">
          <a:xfrm>
            <a:off x="755576" y="776772"/>
            <a:ext cx="7309098" cy="5886759"/>
          </a:xfrm>
          <a:prstGeom prst="rect">
            <a:avLst/>
          </a:prstGeom>
          <a:noFill/>
        </p:spPr>
      </p:pic>
      <p:pic>
        <p:nvPicPr>
          <p:cNvPr id="44036" name="Picture 4" descr="http://libr-lcoir.narod.ru/olderfiles/1/lcoir.gif"/>
          <p:cNvPicPr>
            <a:picLocks noChangeAspect="1" noChangeArrowheads="1"/>
          </p:cNvPicPr>
          <p:nvPr/>
        </p:nvPicPr>
        <p:blipFill>
          <a:blip r:embed="rId3" cstate="print"/>
          <a:srcRect/>
          <a:stretch>
            <a:fillRect/>
          </a:stretch>
        </p:blipFill>
        <p:spPr bwMode="auto">
          <a:xfrm>
            <a:off x="0" y="1052736"/>
            <a:ext cx="1314450" cy="7715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CO2 Clusters and Hub</a:t>
            </a:r>
            <a:endParaRPr lang="en-IE" dirty="0"/>
          </a:p>
        </p:txBody>
      </p:sp>
      <p:pic>
        <p:nvPicPr>
          <p:cNvPr id="44034" name="Picture 2" descr="C:\Users\keith\Documents\Ukraine Layout\PNG\Fig 27.png"/>
          <p:cNvPicPr>
            <a:picLocks noChangeAspect="1" noChangeArrowheads="1"/>
          </p:cNvPicPr>
          <p:nvPr/>
        </p:nvPicPr>
        <p:blipFill>
          <a:blip r:embed="rId2" cstate="print"/>
          <a:srcRect l="32220" t="16972"/>
          <a:stretch>
            <a:fillRect/>
          </a:stretch>
        </p:blipFill>
        <p:spPr bwMode="auto">
          <a:xfrm>
            <a:off x="0" y="692696"/>
            <a:ext cx="8820472" cy="6138317"/>
          </a:xfrm>
          <a:prstGeom prst="rect">
            <a:avLst/>
          </a:prstGeom>
          <a:noFill/>
        </p:spPr>
      </p:pic>
      <p:pic>
        <p:nvPicPr>
          <p:cNvPr id="5" name="Picture 4" descr="http://libr-lcoir.narod.ru/olderfiles/1/lcoir.gif"/>
          <p:cNvPicPr>
            <a:picLocks noChangeAspect="1" noChangeArrowheads="1"/>
          </p:cNvPicPr>
          <p:nvPr/>
        </p:nvPicPr>
        <p:blipFill>
          <a:blip r:embed="rId3" cstate="print"/>
          <a:srcRect/>
          <a:stretch>
            <a:fillRect/>
          </a:stretch>
        </p:blipFill>
        <p:spPr bwMode="auto">
          <a:xfrm>
            <a:off x="0" y="1052736"/>
            <a:ext cx="1314450" cy="7715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publicdomainpictures.net/pictures/40000/nahled/dollar-sign-black.jpg"/>
          <p:cNvPicPr>
            <a:picLocks noChangeAspect="1" noChangeArrowheads="1"/>
          </p:cNvPicPr>
          <p:nvPr/>
        </p:nvPicPr>
        <p:blipFill>
          <a:blip r:embed="rId2" cstate="print"/>
          <a:srcRect r="17034"/>
          <a:stretch>
            <a:fillRect/>
          </a:stretch>
        </p:blipFill>
        <p:spPr bwMode="auto">
          <a:xfrm>
            <a:off x="3059832" y="2852936"/>
            <a:ext cx="2376264" cy="2854836"/>
          </a:xfrm>
          <a:prstGeom prst="rect">
            <a:avLst/>
          </a:prstGeom>
          <a:noFill/>
        </p:spPr>
      </p:pic>
      <p:pic>
        <p:nvPicPr>
          <p:cNvPr id="43010" name="Picture 2" descr="C:\Users\keith\Desktop\UK.png"/>
          <p:cNvPicPr>
            <a:picLocks noChangeAspect="1" noChangeArrowheads="1"/>
          </p:cNvPicPr>
          <p:nvPr/>
        </p:nvPicPr>
        <p:blipFill>
          <a:blip r:embed="rId3" cstate="print"/>
          <a:srcRect/>
          <a:stretch>
            <a:fillRect/>
          </a:stretch>
        </p:blipFill>
        <p:spPr bwMode="auto">
          <a:xfrm>
            <a:off x="0" y="1124744"/>
            <a:ext cx="8712968" cy="4957877"/>
          </a:xfrm>
          <a:prstGeom prst="rect">
            <a:avLst/>
          </a:prstGeom>
          <a:noFill/>
        </p:spPr>
      </p:pic>
      <p:sp>
        <p:nvSpPr>
          <p:cNvPr id="3" name="Title 2"/>
          <p:cNvSpPr>
            <a:spLocks noGrp="1"/>
          </p:cNvSpPr>
          <p:nvPr>
            <p:ph type="title"/>
          </p:nvPr>
        </p:nvSpPr>
        <p:spPr>
          <a:xfrm>
            <a:off x="1043608" y="1916832"/>
            <a:ext cx="8352928" cy="1728192"/>
          </a:xfrm>
        </p:spPr>
        <p:txBody>
          <a:bodyPr/>
          <a:lstStyle/>
          <a:p>
            <a:r>
              <a:rPr lang="en-IE" dirty="0" smtClean="0">
                <a:solidFill>
                  <a:schemeClr val="tx1"/>
                </a:solidFill>
              </a:rPr>
              <a:t>Can CCS Be Profitable In Ukraine Now ?</a:t>
            </a:r>
            <a:endParaRPr lang="en-IE"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How Does CCS Work?</a:t>
            </a:r>
            <a:endParaRPr lang="en-IE" dirty="0"/>
          </a:p>
        </p:txBody>
      </p:sp>
      <p:pic>
        <p:nvPicPr>
          <p:cNvPr id="52226" name="Picture 2"/>
          <p:cNvPicPr>
            <a:picLocks noChangeAspect="1" noChangeArrowheads="1"/>
          </p:cNvPicPr>
          <p:nvPr/>
        </p:nvPicPr>
        <p:blipFill>
          <a:blip r:embed="rId2" cstate="print"/>
          <a:srcRect/>
          <a:stretch>
            <a:fillRect/>
          </a:stretch>
        </p:blipFill>
        <p:spPr bwMode="auto">
          <a:xfrm>
            <a:off x="395536" y="684163"/>
            <a:ext cx="8244408" cy="6173837"/>
          </a:xfrm>
          <a:prstGeom prst="rect">
            <a:avLst/>
          </a:prstGeom>
          <a:noFill/>
          <a:ln w="9525">
            <a:noFill/>
            <a:miter lim="800000"/>
            <a:headEnd/>
            <a:tailEnd/>
          </a:ln>
        </p:spPr>
      </p:pic>
      <p:sp>
        <p:nvSpPr>
          <p:cNvPr id="4" name="Rectangle 3"/>
          <p:cNvSpPr/>
          <p:nvPr/>
        </p:nvSpPr>
        <p:spPr>
          <a:xfrm>
            <a:off x="4788024" y="908720"/>
            <a:ext cx="360040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5" name="TextBox 4"/>
          <p:cNvSpPr txBox="1"/>
          <p:nvPr/>
        </p:nvSpPr>
        <p:spPr>
          <a:xfrm>
            <a:off x="4919767" y="1052736"/>
            <a:ext cx="3540665" cy="2031325"/>
          </a:xfrm>
          <a:prstGeom prst="rect">
            <a:avLst/>
          </a:prstGeom>
          <a:noFill/>
        </p:spPr>
        <p:txBody>
          <a:bodyPr wrap="square" rtlCol="0">
            <a:spAutoFit/>
          </a:bodyPr>
          <a:lstStyle/>
          <a:p>
            <a:r>
              <a:rPr lang="en-IE" dirty="0" smtClean="0"/>
              <a:t>CCS </a:t>
            </a:r>
          </a:p>
          <a:p>
            <a:endParaRPr lang="en-IE" dirty="0" smtClean="0"/>
          </a:p>
          <a:p>
            <a:r>
              <a:rPr lang="en-IE" dirty="0" smtClean="0"/>
              <a:t>Fitted to Large Stationary CO</a:t>
            </a:r>
            <a:r>
              <a:rPr lang="en-IE" baseline="-25000" dirty="0" smtClean="0"/>
              <a:t>2</a:t>
            </a:r>
            <a:r>
              <a:rPr lang="en-IE" dirty="0" smtClean="0"/>
              <a:t> Sources</a:t>
            </a:r>
          </a:p>
          <a:p>
            <a:endParaRPr lang="en-IE" dirty="0" smtClean="0"/>
          </a:p>
          <a:p>
            <a:pPr lvl="1">
              <a:buFont typeface="Arial" pitchFamily="34" charset="0"/>
              <a:buChar char="•"/>
            </a:pPr>
            <a:r>
              <a:rPr lang="en-IE" dirty="0" smtClean="0"/>
              <a:t> Energy Production</a:t>
            </a:r>
          </a:p>
          <a:p>
            <a:pPr lvl="1">
              <a:buFont typeface="Arial" pitchFamily="34" charset="0"/>
              <a:buChar char="•"/>
            </a:pPr>
            <a:r>
              <a:rPr lang="en-IE" dirty="0" smtClean="0"/>
              <a:t> Industry</a:t>
            </a:r>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CO</a:t>
            </a:r>
            <a:r>
              <a:rPr lang="en-IE" baseline="-25000" dirty="0" smtClean="0"/>
              <a:t>2</a:t>
            </a:r>
            <a:r>
              <a:rPr lang="en-IE" dirty="0" smtClean="0"/>
              <a:t> EOR</a:t>
            </a:r>
            <a:endParaRPr lang="en-IE" dirty="0"/>
          </a:p>
        </p:txBody>
      </p:sp>
      <p:pic>
        <p:nvPicPr>
          <p:cNvPr id="14337" name="Picture 1" descr="C:\Users\keith\Documents\Ukraine Layout\PNG\Fig 28.png"/>
          <p:cNvPicPr>
            <a:picLocks noChangeAspect="1" noChangeArrowheads="1"/>
          </p:cNvPicPr>
          <p:nvPr/>
        </p:nvPicPr>
        <p:blipFill>
          <a:blip r:embed="rId2" cstate="print"/>
          <a:srcRect l="2613" r="1538"/>
          <a:stretch>
            <a:fillRect/>
          </a:stretch>
        </p:blipFill>
        <p:spPr bwMode="auto">
          <a:xfrm>
            <a:off x="0" y="1484784"/>
            <a:ext cx="9144000" cy="4752528"/>
          </a:xfrm>
          <a:prstGeom prst="rect">
            <a:avLst/>
          </a:prstGeom>
          <a:noFill/>
        </p:spPr>
      </p:pic>
    </p:spTree>
    <p:extLst>
      <p:ext uri="{BB962C8B-B14F-4D97-AF65-F5344CB8AC3E}">
        <p14:creationId xmlns:p14="http://schemas.microsoft.com/office/powerpoint/2010/main" xmlns="" val="3645570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EOR USA</a:t>
            </a:r>
            <a:endParaRPr lang="en-IE" dirty="0"/>
          </a:p>
        </p:txBody>
      </p:sp>
      <p:pic>
        <p:nvPicPr>
          <p:cNvPr id="1026" name="Picture 2" descr="C:\Users\keith\Documents\Ukraine Layout\PNG\Fig 29.png"/>
          <p:cNvPicPr>
            <a:picLocks noChangeAspect="1" noChangeArrowheads="1"/>
          </p:cNvPicPr>
          <p:nvPr/>
        </p:nvPicPr>
        <p:blipFill>
          <a:blip r:embed="rId2" cstate="print"/>
          <a:srcRect/>
          <a:stretch>
            <a:fillRect/>
          </a:stretch>
        </p:blipFill>
        <p:spPr bwMode="auto">
          <a:xfrm>
            <a:off x="323528" y="908720"/>
            <a:ext cx="8361947" cy="554461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7704" y="836713"/>
            <a:ext cx="6768752" cy="1728192"/>
          </a:xfrm>
        </p:spPr>
        <p:txBody>
          <a:bodyPr/>
          <a:lstStyle/>
          <a:p>
            <a:pPr lvl="1"/>
            <a:r>
              <a:rPr lang="en-IE" sz="1800" dirty="0" smtClean="0"/>
              <a:t>Low average recovery rates</a:t>
            </a:r>
          </a:p>
          <a:p>
            <a:pPr lvl="1"/>
            <a:r>
              <a:rPr lang="en-IE" sz="1800" dirty="0" smtClean="0"/>
              <a:t>Mature fields</a:t>
            </a:r>
          </a:p>
          <a:p>
            <a:pPr lvl="1"/>
            <a:r>
              <a:rPr lang="en-IE" sz="1800" dirty="0" smtClean="0"/>
              <a:t>Complex oil charge/trapping mechanisms</a:t>
            </a:r>
          </a:p>
          <a:p>
            <a:pPr lvl="1"/>
            <a:r>
              <a:rPr lang="en-IE" sz="1800" dirty="0" smtClean="0"/>
              <a:t>Complex and poorly imaged structural geology</a:t>
            </a:r>
          </a:p>
          <a:p>
            <a:pPr lvl="1"/>
            <a:r>
              <a:rPr lang="en-IE" sz="1800" dirty="0" smtClean="0"/>
              <a:t>Relatively deep </a:t>
            </a:r>
          </a:p>
          <a:p>
            <a:pPr lvl="1"/>
            <a:endParaRPr lang="en-IE" sz="1800" dirty="0" smtClean="0"/>
          </a:p>
        </p:txBody>
      </p:sp>
      <p:sp>
        <p:nvSpPr>
          <p:cNvPr id="3" name="Title 2"/>
          <p:cNvSpPr>
            <a:spLocks noGrp="1"/>
          </p:cNvSpPr>
          <p:nvPr>
            <p:ph type="title"/>
          </p:nvPr>
        </p:nvSpPr>
        <p:spPr/>
        <p:txBody>
          <a:bodyPr/>
          <a:lstStyle/>
          <a:p>
            <a:r>
              <a:rPr lang="en-IE" dirty="0" smtClean="0"/>
              <a:t>Potential for EOR in Ukrainian</a:t>
            </a:r>
            <a:endParaRPr lang="en-IE" dirty="0"/>
          </a:p>
        </p:txBody>
      </p:sp>
      <p:pic>
        <p:nvPicPr>
          <p:cNvPr id="4" name="Picture 2" descr="http://www.ukrainebusiness.com.ua/modules/news/images/topics/5d489cfe-f368-5e7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231" t="430" r="52503" b="-442"/>
          <a:stretch/>
        </p:blipFill>
        <p:spPr bwMode="auto">
          <a:xfrm>
            <a:off x="0" y="620688"/>
            <a:ext cx="1403648" cy="6264696"/>
          </a:xfrm>
          <a:prstGeom prst="rect">
            <a:avLst/>
          </a:prstGeom>
          <a:noFill/>
          <a:extLst>
            <a:ext uri="{909E8E84-426E-40DD-AFC4-6F175D3DCCD1}">
              <a14:hiddenFill xmlns:a14="http://schemas.microsoft.com/office/drawing/2010/main" xmlns="">
                <a:solidFill>
                  <a:srgbClr val="FFFFFF"/>
                </a:solidFill>
              </a14:hiddenFill>
            </a:ext>
          </a:extLst>
        </p:spPr>
      </p:pic>
      <p:pic>
        <p:nvPicPr>
          <p:cNvPr id="13313" name="Picture 1" descr="C:\Users\keith\Documents\Ukraine Layout\PNG\Fig 32.png"/>
          <p:cNvPicPr>
            <a:picLocks noChangeAspect="1" noChangeArrowheads="1"/>
          </p:cNvPicPr>
          <p:nvPr/>
        </p:nvPicPr>
        <p:blipFill>
          <a:blip r:embed="rId3" cstate="print"/>
          <a:srcRect l="8373"/>
          <a:stretch>
            <a:fillRect/>
          </a:stretch>
        </p:blipFill>
        <p:spPr bwMode="auto">
          <a:xfrm>
            <a:off x="1691680" y="2457632"/>
            <a:ext cx="7092280" cy="4400368"/>
          </a:xfrm>
          <a:prstGeom prst="rect">
            <a:avLst/>
          </a:prstGeom>
          <a:noFill/>
        </p:spPr>
      </p:pic>
    </p:spTree>
    <p:extLst>
      <p:ext uri="{BB962C8B-B14F-4D97-AF65-F5344CB8AC3E}">
        <p14:creationId xmlns:p14="http://schemas.microsoft.com/office/powerpoint/2010/main" xmlns="" val="2417878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a:p>
        </p:txBody>
      </p:sp>
      <p:pic>
        <p:nvPicPr>
          <p:cNvPr id="55298" name="Picture 2" descr="C:\Users\keith\Documents\Ukraine Layout\Images\REU-UKRAINE_.jpg"/>
          <p:cNvPicPr>
            <a:picLocks noChangeAspect="1" noChangeArrowheads="1"/>
          </p:cNvPicPr>
          <p:nvPr/>
        </p:nvPicPr>
        <p:blipFill>
          <a:blip r:embed="rId2" cstate="print"/>
          <a:srcRect/>
          <a:stretch>
            <a:fillRect/>
          </a:stretch>
        </p:blipFill>
        <p:spPr bwMode="auto">
          <a:xfrm>
            <a:off x="1187624" y="1196752"/>
            <a:ext cx="6660232" cy="48390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Industrial and Export opportunities (Pipelines) </a:t>
            </a:r>
            <a:endParaRPr lang="en-IE" dirty="0"/>
          </a:p>
        </p:txBody>
      </p:sp>
      <p:pic>
        <p:nvPicPr>
          <p:cNvPr id="2050" name="Picture 2"/>
          <p:cNvPicPr>
            <a:picLocks noChangeAspect="1" noChangeArrowheads="1"/>
          </p:cNvPicPr>
          <p:nvPr/>
        </p:nvPicPr>
        <p:blipFill>
          <a:blip r:embed="rId2" cstate="print"/>
          <a:srcRect/>
          <a:stretch>
            <a:fillRect/>
          </a:stretch>
        </p:blipFill>
        <p:spPr bwMode="auto">
          <a:xfrm>
            <a:off x="72008" y="1628800"/>
            <a:ext cx="8892480" cy="3902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Steel Fabrication</a:t>
            </a:r>
            <a:endParaRPr lang="en-IE" dirty="0"/>
          </a:p>
        </p:txBody>
      </p:sp>
      <p:pic>
        <p:nvPicPr>
          <p:cNvPr id="3074" name="Picture 1" descr="http://www.saskpower.com/wp-content/uploads/2012/12/Skip-031_CarbonCapture.jpg"/>
          <p:cNvPicPr>
            <a:picLocks noChangeAspect="1" noChangeArrowheads="1"/>
          </p:cNvPicPr>
          <p:nvPr/>
        </p:nvPicPr>
        <p:blipFill>
          <a:blip r:embed="rId2" cstate="print"/>
          <a:srcRect/>
          <a:stretch>
            <a:fillRect/>
          </a:stretch>
        </p:blipFill>
        <p:spPr bwMode="auto">
          <a:xfrm>
            <a:off x="1403648" y="788456"/>
            <a:ext cx="6444208" cy="6069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a:p>
        </p:txBody>
      </p:sp>
      <p:sp>
        <p:nvSpPr>
          <p:cNvPr id="3" name="Title 2"/>
          <p:cNvSpPr>
            <a:spLocks noGrp="1"/>
          </p:cNvSpPr>
          <p:nvPr>
            <p:ph type="title"/>
          </p:nvPr>
        </p:nvSpPr>
        <p:spPr/>
        <p:txBody>
          <a:bodyPr/>
          <a:lstStyle/>
          <a:p>
            <a:endParaRPr lang="en-IE"/>
          </a:p>
        </p:txBody>
      </p:sp>
      <p:pic>
        <p:nvPicPr>
          <p:cNvPr id="3074" name="Picture 2"/>
          <p:cNvPicPr>
            <a:picLocks noChangeAspect="1" noChangeArrowheads="1"/>
          </p:cNvPicPr>
          <p:nvPr/>
        </p:nvPicPr>
        <p:blipFill>
          <a:blip r:embed="rId2" cstate="print"/>
          <a:srcRect/>
          <a:stretch>
            <a:fillRect/>
          </a:stretch>
        </p:blipFill>
        <p:spPr bwMode="auto">
          <a:xfrm>
            <a:off x="0" y="-11838"/>
            <a:ext cx="9144000" cy="68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36613"/>
            <a:ext cx="8784976" cy="5318125"/>
          </a:xfrm>
        </p:spPr>
        <p:txBody>
          <a:bodyPr/>
          <a:lstStyle/>
          <a:p>
            <a:r>
              <a:rPr lang="en-GB" sz="1900" dirty="0" smtClean="0"/>
              <a:t>Include CCS in Industrial policy planning, particularly with regard to the iron and steel industry</a:t>
            </a:r>
          </a:p>
          <a:p>
            <a:endParaRPr lang="en-GB" sz="1900" dirty="0" smtClean="0"/>
          </a:p>
          <a:p>
            <a:r>
              <a:rPr lang="en-GB" sz="1900" dirty="0" smtClean="0"/>
              <a:t>Ensure all new fossil power plants are designed and constructed CCS ready (CCSR) </a:t>
            </a:r>
          </a:p>
          <a:p>
            <a:endParaRPr lang="en-GB" sz="1900" dirty="0" smtClean="0"/>
          </a:p>
          <a:p>
            <a:r>
              <a:rPr lang="en-GB" sz="1900" dirty="0" smtClean="0"/>
              <a:t>Investigate the possibilities of CCS with biomass and biogas production where Ukraine has a competitive advantage </a:t>
            </a:r>
          </a:p>
          <a:p>
            <a:endParaRPr lang="en-GB" sz="1900" dirty="0" smtClean="0"/>
          </a:p>
          <a:p>
            <a:r>
              <a:rPr lang="en-GB" sz="1900" dirty="0" smtClean="0"/>
              <a:t>Create conditions to spur innovation and domestic technology development in CCS technologies</a:t>
            </a:r>
          </a:p>
          <a:p>
            <a:endParaRPr lang="en-GB" sz="1900" dirty="0" smtClean="0"/>
          </a:p>
          <a:p>
            <a:r>
              <a:rPr lang="en-GB" sz="1900" dirty="0" smtClean="0"/>
              <a:t>Pilot or demonstration scale CO2 injection projects will be necessary to provide real world data on Ukrainian CO2 storage potential</a:t>
            </a:r>
          </a:p>
          <a:p>
            <a:endParaRPr lang="en-GB" sz="1900" dirty="0" smtClean="0"/>
          </a:p>
          <a:p>
            <a:r>
              <a:rPr lang="en-GB" sz="1900" dirty="0" smtClean="0"/>
              <a:t>Ukraine’s extensive gas pipeline network offers many advantages to the deployment of CCS. Re-use of underutilised pipelines may significantly reduce complexity and cost of CCS projects.</a:t>
            </a:r>
          </a:p>
          <a:p>
            <a:endParaRPr lang="en-IE" sz="1800" dirty="0"/>
          </a:p>
        </p:txBody>
      </p:sp>
      <p:sp>
        <p:nvSpPr>
          <p:cNvPr id="3" name="Title 2"/>
          <p:cNvSpPr>
            <a:spLocks noGrp="1"/>
          </p:cNvSpPr>
          <p:nvPr>
            <p:ph type="title"/>
          </p:nvPr>
        </p:nvSpPr>
        <p:spPr/>
        <p:txBody>
          <a:bodyPr/>
          <a:lstStyle/>
          <a:p>
            <a:r>
              <a:rPr lang="en-US" dirty="0" smtClean="0"/>
              <a:t>Recommendations for the Ukraine</a:t>
            </a:r>
            <a:endParaRPr lang="en-I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Picture 2"/>
          <p:cNvPicPr>
            <a:picLocks noChangeAspect="1" noChangeArrowheads="1"/>
          </p:cNvPicPr>
          <p:nvPr/>
        </p:nvPicPr>
        <p:blipFill>
          <a:blip r:embed="rId2" cstate="print"/>
          <a:srcRect/>
          <a:stretch>
            <a:fillRect/>
          </a:stretch>
        </p:blipFill>
        <p:spPr bwMode="auto">
          <a:xfrm>
            <a:off x="2771800" y="771877"/>
            <a:ext cx="4252317" cy="604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79512" y="1412776"/>
          <a:ext cx="8806428" cy="4392487"/>
        </p:xfrm>
        <a:graphic>
          <a:graphicData uri="http://schemas.openxmlformats.org/drawingml/2006/table">
            <a:tbl>
              <a:tblPr/>
              <a:tblGrid>
                <a:gridCol w="2935476"/>
                <a:gridCol w="2935476"/>
                <a:gridCol w="2935476"/>
              </a:tblGrid>
              <a:tr h="399317">
                <a:tc>
                  <a:txBody>
                    <a:bodyPr/>
                    <a:lstStyle/>
                    <a:p>
                      <a:pPr marL="0" marR="0">
                        <a:lnSpc>
                          <a:spcPct val="115000"/>
                        </a:lnSpc>
                        <a:spcBef>
                          <a:spcPts val="0"/>
                        </a:spcBef>
                        <a:spcAft>
                          <a:spcPts val="0"/>
                        </a:spcAft>
                      </a:pPr>
                      <a:r>
                        <a:rPr lang="en-GB" sz="2000" dirty="0">
                          <a:latin typeface="Garamond"/>
                          <a:ea typeface="Calibri"/>
                          <a:cs typeface="Times New Roman"/>
                        </a:rPr>
                        <a:t>Technology</a:t>
                      </a:r>
                      <a:endParaRPr lang="en-IE" sz="2000" dirty="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Levelised cost (€/MWh)</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Levelised cost (€/t CO2)</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a:latin typeface="Garamond"/>
                          <a:ea typeface="Calibri"/>
                          <a:cs typeface="Times New Roman"/>
                        </a:rPr>
                        <a:t>Geothermal </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32-46</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-29-0</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a:latin typeface="Garamond"/>
                          <a:ea typeface="Calibri"/>
                          <a:cs typeface="Times New Roman"/>
                        </a:rPr>
                        <a:t>Hydropower</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39-45</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-20-0</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dirty="0">
                          <a:latin typeface="Garamond"/>
                          <a:ea typeface="Calibri"/>
                          <a:cs typeface="Times New Roman"/>
                        </a:rPr>
                        <a:t>Wind onshore</a:t>
                      </a:r>
                      <a:endParaRPr lang="en-IE" sz="2000" dirty="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51-65</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-6-15</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a:latin typeface="Garamond"/>
                          <a:ea typeface="Calibri"/>
                          <a:cs typeface="Times New Roman"/>
                        </a:rPr>
                        <a:t>Nuclear</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51-71</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-5-19</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a:latin typeface="Garamond"/>
                          <a:ea typeface="Calibri"/>
                          <a:cs typeface="Times New Roman"/>
                        </a:rPr>
                        <a:t>Biomass</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61-85</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7-37</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b="1">
                          <a:latin typeface="Garamond"/>
                          <a:ea typeface="Calibri"/>
                          <a:cs typeface="Times New Roman"/>
                        </a:rPr>
                        <a:t>CCS (coal)</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b="1">
                          <a:latin typeface="Garamond"/>
                          <a:ea typeface="Calibri"/>
                          <a:cs typeface="Times New Roman"/>
                        </a:rPr>
                        <a:t>67-105</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b="1">
                          <a:latin typeface="Garamond"/>
                          <a:ea typeface="Calibri"/>
                          <a:cs typeface="Times New Roman"/>
                        </a:rPr>
                        <a:t>22-69</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b="1">
                          <a:latin typeface="Garamond"/>
                          <a:ea typeface="Calibri"/>
                          <a:cs typeface="Times New Roman"/>
                        </a:rPr>
                        <a:t>CCS (gas)</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b="1">
                          <a:latin typeface="Garamond"/>
                          <a:ea typeface="Calibri"/>
                          <a:cs typeface="Times New Roman"/>
                        </a:rPr>
                        <a:t>81-90</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b="1">
                          <a:latin typeface="Garamond"/>
                          <a:ea typeface="Calibri"/>
                          <a:cs typeface="Times New Roman"/>
                        </a:rPr>
                        <a:t>51-80</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a:latin typeface="Garamond"/>
                          <a:ea typeface="Calibri"/>
                          <a:cs typeface="Times New Roman"/>
                        </a:rPr>
                        <a:t>Wind offshore</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110-162</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68-133</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a:latin typeface="Garamond"/>
                          <a:ea typeface="Calibri"/>
                          <a:cs typeface="Times New Roman"/>
                        </a:rPr>
                        <a:t>Solar thermal</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140-200</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138-153</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17">
                <a:tc>
                  <a:txBody>
                    <a:bodyPr/>
                    <a:lstStyle/>
                    <a:p>
                      <a:pPr marL="0" marR="0">
                        <a:lnSpc>
                          <a:spcPct val="115000"/>
                        </a:lnSpc>
                        <a:spcBef>
                          <a:spcPts val="0"/>
                        </a:spcBef>
                        <a:spcAft>
                          <a:spcPts val="0"/>
                        </a:spcAft>
                      </a:pPr>
                      <a:r>
                        <a:rPr lang="en-GB" sz="2000">
                          <a:latin typeface="Garamond"/>
                          <a:ea typeface="Calibri"/>
                          <a:cs typeface="Times New Roman"/>
                        </a:rPr>
                        <a:t>Solar photovoltaic</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Garamond"/>
                          <a:ea typeface="Calibri"/>
                          <a:cs typeface="Times New Roman"/>
                        </a:rPr>
                        <a:t>166-200</a:t>
                      </a:r>
                      <a:endParaRPr lang="en-IE" sz="200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a:latin typeface="Garamond"/>
                          <a:ea typeface="Calibri"/>
                          <a:cs typeface="Times New Roman"/>
                        </a:rPr>
                        <a:t>137-180</a:t>
                      </a:r>
                      <a:endParaRPr lang="en-IE" sz="2000" dirty="0">
                        <a:latin typeface="Garamond"/>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IE" dirty="0" smtClean="0"/>
              <a:t>Comparative Cost of CCS</a:t>
            </a:r>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CO2 Capture</a:t>
            </a:r>
            <a:endParaRPr lang="en-IE" dirty="0"/>
          </a:p>
        </p:txBody>
      </p:sp>
      <p:pic>
        <p:nvPicPr>
          <p:cNvPr id="53250" name="Picture 2"/>
          <p:cNvPicPr>
            <a:picLocks noChangeAspect="1" noChangeArrowheads="1"/>
          </p:cNvPicPr>
          <p:nvPr/>
        </p:nvPicPr>
        <p:blipFill>
          <a:blip r:embed="rId2" cstate="print"/>
          <a:srcRect/>
          <a:stretch>
            <a:fillRect/>
          </a:stretch>
        </p:blipFill>
        <p:spPr bwMode="auto">
          <a:xfrm>
            <a:off x="1907704" y="825425"/>
            <a:ext cx="5500853" cy="5987951"/>
          </a:xfrm>
          <a:prstGeom prst="rect">
            <a:avLst/>
          </a:prstGeom>
          <a:noFill/>
          <a:ln w="9525">
            <a:noFill/>
            <a:miter lim="800000"/>
            <a:headEnd/>
            <a:tailEnd/>
          </a:ln>
        </p:spPr>
      </p:pic>
      <p:sp>
        <p:nvSpPr>
          <p:cNvPr id="4" name="Rectangle 3"/>
          <p:cNvSpPr/>
          <p:nvPr/>
        </p:nvSpPr>
        <p:spPr>
          <a:xfrm>
            <a:off x="4427984" y="1124744"/>
            <a:ext cx="2664296"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4427984" y="1124744"/>
            <a:ext cx="2664296" cy="1477328"/>
          </a:xfrm>
          <a:prstGeom prst="rect">
            <a:avLst/>
          </a:prstGeom>
          <a:noFill/>
        </p:spPr>
        <p:txBody>
          <a:bodyPr wrap="square" rtlCol="0">
            <a:spAutoFit/>
          </a:bodyPr>
          <a:lstStyle/>
          <a:p>
            <a:r>
              <a:rPr lang="en-IE" dirty="0" smtClean="0"/>
              <a:t>CO</a:t>
            </a:r>
            <a:r>
              <a:rPr lang="en-IE" baseline="-25000" dirty="0" smtClean="0"/>
              <a:t>2</a:t>
            </a:r>
            <a:r>
              <a:rPr lang="en-IE" dirty="0" smtClean="0"/>
              <a:t> is captured using a variety of technologies </a:t>
            </a:r>
          </a:p>
          <a:p>
            <a:endParaRPr lang="en-IE" dirty="0" smtClean="0"/>
          </a:p>
          <a:p>
            <a:pPr>
              <a:buFont typeface="Arial" pitchFamily="34" charset="0"/>
              <a:buChar char="•"/>
            </a:pPr>
            <a:r>
              <a:rPr lang="en-IE" dirty="0" smtClean="0"/>
              <a:t>Amine, Oxy fuel, Pre-Combustion </a:t>
            </a:r>
            <a:endParaRPr lang="en-I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a:p>
        </p:txBody>
      </p:sp>
      <p:sp>
        <p:nvSpPr>
          <p:cNvPr id="3" name="Title 2"/>
          <p:cNvSpPr>
            <a:spLocks noGrp="1"/>
          </p:cNvSpPr>
          <p:nvPr>
            <p:ph type="title"/>
          </p:nvPr>
        </p:nvSpPr>
        <p:spPr/>
        <p:txBody>
          <a:bodyPr/>
          <a:lstStyle/>
          <a:p>
            <a:endParaRPr lang="en-IE"/>
          </a:p>
        </p:txBody>
      </p:sp>
      <p:pic>
        <p:nvPicPr>
          <p:cNvPr id="54274" name="Picture 2" descr="C:\Users\keith\Documents\Ukraine Layout\PNG\Fig 20.png"/>
          <p:cNvPicPr>
            <a:picLocks noChangeAspect="1" noChangeArrowheads="1"/>
          </p:cNvPicPr>
          <p:nvPr/>
        </p:nvPicPr>
        <p:blipFill>
          <a:blip r:embed="rId2" cstate="print"/>
          <a:srcRect/>
          <a:stretch>
            <a:fillRect/>
          </a:stretch>
        </p:blipFill>
        <p:spPr bwMode="auto">
          <a:xfrm>
            <a:off x="72008" y="645599"/>
            <a:ext cx="8820472" cy="62124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CO2 Transport</a:t>
            </a:r>
            <a:endParaRPr lang="en-IE" dirty="0"/>
          </a:p>
        </p:txBody>
      </p:sp>
      <p:pic>
        <p:nvPicPr>
          <p:cNvPr id="54274" name="Picture 2"/>
          <p:cNvPicPr>
            <a:picLocks noChangeAspect="1" noChangeArrowheads="1"/>
          </p:cNvPicPr>
          <p:nvPr/>
        </p:nvPicPr>
        <p:blipFill>
          <a:blip r:embed="rId2" cstate="print"/>
          <a:srcRect/>
          <a:stretch>
            <a:fillRect/>
          </a:stretch>
        </p:blipFill>
        <p:spPr bwMode="auto">
          <a:xfrm>
            <a:off x="50729" y="980728"/>
            <a:ext cx="9093271" cy="5068837"/>
          </a:xfrm>
          <a:prstGeom prst="rect">
            <a:avLst/>
          </a:prstGeom>
          <a:noFill/>
          <a:ln w="9525">
            <a:noFill/>
            <a:miter lim="800000"/>
            <a:headEnd/>
            <a:tailEnd/>
          </a:ln>
        </p:spPr>
      </p:pic>
      <p:sp>
        <p:nvSpPr>
          <p:cNvPr id="4" name="Rectangle 3"/>
          <p:cNvSpPr/>
          <p:nvPr/>
        </p:nvSpPr>
        <p:spPr>
          <a:xfrm>
            <a:off x="5580112" y="3429000"/>
            <a:ext cx="2952328"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5364088" y="3789040"/>
            <a:ext cx="3240360" cy="646331"/>
          </a:xfrm>
          <a:prstGeom prst="rect">
            <a:avLst/>
          </a:prstGeom>
          <a:noFill/>
        </p:spPr>
        <p:txBody>
          <a:bodyPr wrap="square" rtlCol="0">
            <a:spAutoFit/>
          </a:bodyPr>
          <a:lstStyle/>
          <a:p>
            <a:r>
              <a:rPr lang="en-IE" dirty="0" smtClean="0"/>
              <a:t>CO</a:t>
            </a:r>
            <a:r>
              <a:rPr lang="en-IE" baseline="-25000" dirty="0" smtClean="0"/>
              <a:t>2</a:t>
            </a:r>
            <a:r>
              <a:rPr lang="en-IE" dirty="0" smtClean="0"/>
              <a:t> is compressed and transported in pipelines </a:t>
            </a:r>
            <a:endParaRPr lang="en-I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CO2 Storage</a:t>
            </a:r>
            <a:endParaRPr lang="en-IE" dirty="0"/>
          </a:p>
        </p:txBody>
      </p:sp>
      <p:pic>
        <p:nvPicPr>
          <p:cNvPr id="55298" name="Picture 2"/>
          <p:cNvPicPr>
            <a:picLocks noChangeAspect="1" noChangeArrowheads="1"/>
          </p:cNvPicPr>
          <p:nvPr/>
        </p:nvPicPr>
        <p:blipFill>
          <a:blip r:embed="rId2" cstate="print"/>
          <a:srcRect/>
          <a:stretch>
            <a:fillRect/>
          </a:stretch>
        </p:blipFill>
        <p:spPr bwMode="auto">
          <a:xfrm>
            <a:off x="2771800" y="769987"/>
            <a:ext cx="3614241" cy="6088013"/>
          </a:xfrm>
          <a:prstGeom prst="rect">
            <a:avLst/>
          </a:prstGeom>
          <a:noFill/>
          <a:ln w="9525">
            <a:noFill/>
            <a:miter lim="800000"/>
            <a:headEnd/>
            <a:tailEnd/>
          </a:ln>
        </p:spPr>
      </p:pic>
      <p:sp>
        <p:nvSpPr>
          <p:cNvPr id="4" name="Rectangle 3"/>
          <p:cNvSpPr/>
          <p:nvPr/>
        </p:nvSpPr>
        <p:spPr>
          <a:xfrm>
            <a:off x="4572000" y="1340768"/>
            <a:ext cx="230425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4572000" y="1340768"/>
            <a:ext cx="4320480" cy="923330"/>
          </a:xfrm>
          <a:prstGeom prst="rect">
            <a:avLst/>
          </a:prstGeom>
          <a:noFill/>
        </p:spPr>
        <p:txBody>
          <a:bodyPr wrap="square" rtlCol="0">
            <a:spAutoFit/>
          </a:bodyPr>
          <a:lstStyle/>
          <a:p>
            <a:r>
              <a:rPr lang="en-IE" dirty="0" smtClean="0"/>
              <a:t>CO</a:t>
            </a:r>
            <a:r>
              <a:rPr lang="en-IE" baseline="-25000" dirty="0" smtClean="0"/>
              <a:t>2</a:t>
            </a:r>
            <a:r>
              <a:rPr lang="en-IE" dirty="0" smtClean="0"/>
              <a:t> is permanently stored underground. Using techniques similar to the oil and gas industry </a:t>
            </a:r>
            <a:endParaRPr lang="en-I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The World Has Been Warming</a:t>
            </a:r>
            <a:endParaRPr lang="en-IE" dirty="0"/>
          </a:p>
        </p:txBody>
      </p:sp>
      <p:pic>
        <p:nvPicPr>
          <p:cNvPr id="2051" name="Picture 3"/>
          <p:cNvPicPr>
            <a:picLocks noChangeAspect="1" noChangeArrowheads="1"/>
          </p:cNvPicPr>
          <p:nvPr/>
        </p:nvPicPr>
        <p:blipFill>
          <a:blip r:embed="rId2" cstate="print"/>
          <a:srcRect/>
          <a:stretch>
            <a:fillRect/>
          </a:stretch>
        </p:blipFill>
        <p:spPr bwMode="auto">
          <a:xfrm>
            <a:off x="179512" y="764704"/>
            <a:ext cx="5713090" cy="5936734"/>
          </a:xfrm>
          <a:prstGeom prst="rect">
            <a:avLst/>
          </a:prstGeom>
          <a:noFill/>
          <a:ln w="9525">
            <a:noFill/>
            <a:miter lim="800000"/>
            <a:headEnd/>
            <a:tailEnd/>
          </a:ln>
        </p:spPr>
      </p:pic>
      <p:pic>
        <p:nvPicPr>
          <p:cNvPr id="5" name="Picture 4" descr="http://www.ipcc.ch/img/ipcc_altlogo_full_rgb.jpg"/>
          <p:cNvPicPr>
            <a:picLocks noChangeAspect="1" noChangeArrowheads="1"/>
          </p:cNvPicPr>
          <p:nvPr/>
        </p:nvPicPr>
        <p:blipFill>
          <a:blip r:embed="rId3" cstate="print"/>
          <a:srcRect/>
          <a:stretch>
            <a:fillRect/>
          </a:stretch>
        </p:blipFill>
        <p:spPr bwMode="auto">
          <a:xfrm>
            <a:off x="6210868" y="0"/>
            <a:ext cx="1386572" cy="6926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And is Set to Get Much Warmer</a:t>
            </a:r>
            <a:endParaRPr lang="en-IE" dirty="0"/>
          </a:p>
        </p:txBody>
      </p:sp>
      <p:pic>
        <p:nvPicPr>
          <p:cNvPr id="4" name="Picture 4" descr="http://www.ipcc.ch/img/ipcc_altlogo_full_rgb.jpg"/>
          <p:cNvPicPr>
            <a:picLocks noChangeAspect="1" noChangeArrowheads="1"/>
          </p:cNvPicPr>
          <p:nvPr/>
        </p:nvPicPr>
        <p:blipFill>
          <a:blip r:embed="rId3" cstate="print"/>
          <a:srcRect/>
          <a:stretch>
            <a:fillRect/>
          </a:stretch>
        </p:blipFill>
        <p:spPr bwMode="auto">
          <a:xfrm>
            <a:off x="6210868" y="0"/>
            <a:ext cx="1386572" cy="692696"/>
          </a:xfrm>
          <a:prstGeom prst="rect">
            <a:avLst/>
          </a:prstGeom>
          <a:noFill/>
        </p:spPr>
      </p:pic>
      <p:pic>
        <p:nvPicPr>
          <p:cNvPr id="29697" name="Picture 1"/>
          <p:cNvPicPr>
            <a:picLocks noChangeAspect="1" noChangeArrowheads="1"/>
          </p:cNvPicPr>
          <p:nvPr/>
        </p:nvPicPr>
        <p:blipFill>
          <a:blip r:embed="rId4" cstate="print"/>
          <a:srcRect/>
          <a:stretch>
            <a:fillRect/>
          </a:stretch>
        </p:blipFill>
        <p:spPr bwMode="auto">
          <a:xfrm>
            <a:off x="648072" y="836711"/>
            <a:ext cx="8028384" cy="5787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And More Acidic</a:t>
            </a:r>
            <a:endParaRPr lang="en-IE" dirty="0"/>
          </a:p>
        </p:txBody>
      </p:sp>
      <p:pic>
        <p:nvPicPr>
          <p:cNvPr id="53250" name="Picture 2"/>
          <p:cNvPicPr>
            <a:picLocks noChangeAspect="1" noChangeArrowheads="1"/>
          </p:cNvPicPr>
          <p:nvPr/>
        </p:nvPicPr>
        <p:blipFill>
          <a:blip r:embed="rId2" cstate="print"/>
          <a:srcRect/>
          <a:stretch>
            <a:fillRect/>
          </a:stretch>
        </p:blipFill>
        <p:spPr bwMode="auto">
          <a:xfrm>
            <a:off x="144016" y="836712"/>
            <a:ext cx="8604448" cy="5777272"/>
          </a:xfrm>
          <a:prstGeom prst="rect">
            <a:avLst/>
          </a:prstGeom>
          <a:noFill/>
          <a:ln w="9525">
            <a:noFill/>
            <a:miter lim="800000"/>
            <a:headEnd/>
            <a:tailEnd/>
          </a:ln>
        </p:spPr>
      </p:pic>
      <p:pic>
        <p:nvPicPr>
          <p:cNvPr id="5" name="Picture 4" descr="http://www.ipcc.ch/img/ipcc_altlogo_full_rgb.jpg"/>
          <p:cNvPicPr>
            <a:picLocks noChangeAspect="1" noChangeArrowheads="1"/>
          </p:cNvPicPr>
          <p:nvPr/>
        </p:nvPicPr>
        <p:blipFill>
          <a:blip r:embed="rId3" cstate="print"/>
          <a:srcRect/>
          <a:stretch>
            <a:fillRect/>
          </a:stretch>
        </p:blipFill>
        <p:spPr bwMode="auto">
          <a:xfrm>
            <a:off x="6210868" y="0"/>
            <a:ext cx="1386572" cy="692696"/>
          </a:xfrm>
          <a:prstGeom prst="rect">
            <a:avLst/>
          </a:prstGeom>
          <a:noFill/>
        </p:spPr>
      </p:pic>
    </p:spTree>
  </p:cSld>
  <p:clrMapOvr>
    <a:masterClrMapping/>
  </p:clrMapOvr>
</p:sld>
</file>

<file path=ppt/theme/theme1.xml><?xml version="1.0" encoding="utf-8"?>
<a:theme xmlns:a="http://schemas.openxmlformats.org/drawingml/2006/main" name="BEST+_presentations template_Final">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omania_inside1">
  <a:themeElements>
    <a:clrScheme name="Romania_insid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mania_inside1">
      <a:majorFont>
        <a:latin typeface="Calibr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omania_insid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mania_insid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omania_insid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omania_insid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omania_insid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omania_insid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omania_insid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omania_insid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omania_insid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mania_insid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omania_insid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omania_insid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mania_inside2">
  <a:themeElements>
    <a:clrScheme name="Romania_insid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mania_inside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omania_insid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mania_insid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omania_insid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omania_insid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omania_insid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omania_insid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omania_insid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omania_insid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omania_insid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mania_insid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omania_insid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omania_insid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BEST+_presentations template_Final</Template>
  <TotalTime>35465</TotalTime>
  <Words>588</Words>
  <Application>Microsoft Office PowerPoint</Application>
  <PresentationFormat>On-screen Show (4:3)</PresentationFormat>
  <Paragraphs>137</Paragraphs>
  <Slides>40</Slides>
  <Notes>3</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BEST+_presentations template_Final</vt:lpstr>
      <vt:lpstr>Romania_inside1</vt:lpstr>
      <vt:lpstr>Romania_inside2</vt:lpstr>
      <vt:lpstr>An Introduction to the Role of Carbon Capture and Storage  in Ukraine  Keith Whiriskey</vt:lpstr>
      <vt:lpstr>Slide 2</vt:lpstr>
      <vt:lpstr>How Does CCS Work?</vt:lpstr>
      <vt:lpstr>CO2 Capture</vt:lpstr>
      <vt:lpstr>CO2 Transport</vt:lpstr>
      <vt:lpstr>CO2 Storage</vt:lpstr>
      <vt:lpstr>The World Has Been Warming</vt:lpstr>
      <vt:lpstr>And is Set to Get Much Warmer</vt:lpstr>
      <vt:lpstr>And More Acidic</vt:lpstr>
      <vt:lpstr>95% certain that humans are the "dominant cause"</vt:lpstr>
      <vt:lpstr>Global Action</vt:lpstr>
      <vt:lpstr>How Much CCS Do We Need</vt:lpstr>
      <vt:lpstr>Slide 13</vt:lpstr>
      <vt:lpstr>Ukraine and Global Warming</vt:lpstr>
      <vt:lpstr>Economy Very Energy Intensive</vt:lpstr>
      <vt:lpstr>Electricity Requirements by Sector in Ukraine</vt:lpstr>
      <vt:lpstr>Coal Capacity Set to Increase</vt:lpstr>
      <vt:lpstr>CO2 from Coal Production and Consumption</vt:lpstr>
      <vt:lpstr>To roundup </vt:lpstr>
      <vt:lpstr>Slide 20</vt:lpstr>
      <vt:lpstr>Boundary Dam CCS Facility</vt:lpstr>
      <vt:lpstr>Strategic value of CCS in Ukraine</vt:lpstr>
      <vt:lpstr>CCS Is Effective </vt:lpstr>
      <vt:lpstr>What Can Be Done to Prepare Ukraine for CCS ?</vt:lpstr>
      <vt:lpstr>Where to Store CO2?</vt:lpstr>
      <vt:lpstr>Developing Storage</vt:lpstr>
      <vt:lpstr>CO2 Storage Ukraine – Development Beginning </vt:lpstr>
      <vt:lpstr>CO2 Clusters and Hub</vt:lpstr>
      <vt:lpstr>Can CCS Be Profitable In Ukraine Now ?</vt:lpstr>
      <vt:lpstr>What is CO2 EOR</vt:lpstr>
      <vt:lpstr>EOR USA</vt:lpstr>
      <vt:lpstr>Potential for EOR in Ukrainian</vt:lpstr>
      <vt:lpstr>Slide 33</vt:lpstr>
      <vt:lpstr>Industrial and Export opportunities (Pipelines) </vt:lpstr>
      <vt:lpstr>Steel Fabrication</vt:lpstr>
      <vt:lpstr>Slide 36</vt:lpstr>
      <vt:lpstr>Recommendations for the Ukraine</vt:lpstr>
      <vt:lpstr>Slide 38</vt:lpstr>
      <vt:lpstr>Comparative Cost of CCS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Template</dc:title>
  <dc:creator>Ivan Pearson</dc:creator>
  <cp:lastModifiedBy>keith whiriskey</cp:lastModifiedBy>
  <cp:revision>301</cp:revision>
  <cp:lastPrinted>2012-11-07T10:04:34Z</cp:lastPrinted>
  <dcterms:created xsi:type="dcterms:W3CDTF">2012-08-21T10:58:24Z</dcterms:created>
  <dcterms:modified xsi:type="dcterms:W3CDTF">2013-10-17T06:29:00Z</dcterms:modified>
</cp:coreProperties>
</file>