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24"/>
  </p:notesMasterIdLst>
  <p:handoutMasterIdLst>
    <p:handoutMasterId r:id="rId25"/>
  </p:handoutMasterIdLst>
  <p:sldIdLst>
    <p:sldId id="275" r:id="rId2"/>
    <p:sldId id="323" r:id="rId3"/>
    <p:sldId id="383" r:id="rId4"/>
    <p:sldId id="384" r:id="rId5"/>
    <p:sldId id="385" r:id="rId6"/>
    <p:sldId id="387" r:id="rId7"/>
    <p:sldId id="389" r:id="rId8"/>
    <p:sldId id="388" r:id="rId9"/>
    <p:sldId id="382" r:id="rId10"/>
    <p:sldId id="322" r:id="rId11"/>
    <p:sldId id="324" r:id="rId12"/>
    <p:sldId id="390" r:id="rId13"/>
    <p:sldId id="391" r:id="rId14"/>
    <p:sldId id="392" r:id="rId15"/>
    <p:sldId id="393" r:id="rId16"/>
    <p:sldId id="394" r:id="rId17"/>
    <p:sldId id="395" r:id="rId18"/>
    <p:sldId id="327" r:id="rId19"/>
    <p:sldId id="305" r:id="rId20"/>
    <p:sldId id="340" r:id="rId21"/>
    <p:sldId id="361" r:id="rId22"/>
    <p:sldId id="381" r:id="rId23"/>
  </p:sldIdLst>
  <p:sldSz cx="9144000" cy="5143500" type="screen16x9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Univer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Univer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Univer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Univer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Univers" pitchFamily="34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Univers" pitchFamily="34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Univers" pitchFamily="34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Univers" pitchFamily="34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Univers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61C"/>
    <a:srgbClr val="008000"/>
    <a:srgbClr val="69399D"/>
    <a:srgbClr val="853356"/>
    <a:srgbClr val="99CC00"/>
    <a:srgbClr val="ADBE0E"/>
    <a:srgbClr val="297F1B"/>
    <a:srgbClr val="B8DA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9" autoAdjust="0"/>
    <p:restoredTop sz="94708" autoAdjust="0"/>
  </p:normalViewPr>
  <p:slideViewPr>
    <p:cSldViewPr>
      <p:cViewPr varScale="1">
        <p:scale>
          <a:sx n="93" d="100"/>
          <a:sy n="93" d="100"/>
        </p:scale>
        <p:origin x="-918" y="-96"/>
      </p:cViewPr>
      <p:guideLst>
        <p:guide orient="horz" pos="2527"/>
        <p:guide orient="horz" pos="3239"/>
        <p:guide orient="horz" pos="486"/>
        <p:guide orient="horz" pos="2346"/>
        <p:guide orient="horz" pos="1620"/>
        <p:guide pos="3855"/>
        <p:guide pos="5352"/>
        <p:guide/>
        <p:guide pos="20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294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FBD5A1C0-50C9-41D0-A194-EEAC53C84AB8}" type="datetimeFigureOut">
              <a:rPr lang="en-GB" smtClean="0"/>
              <a:t>17/10/2013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AC698173-9DA0-4735-84AA-780C6B80A713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203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5862" cy="49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5" tIns="44103" rIns="88205" bIns="4410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50294" y="0"/>
            <a:ext cx="2945862" cy="49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5" tIns="44103" rIns="88205" bIns="4410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C7AF0A31-F6FF-4650-B22E-4A2AD68C4FBB}" type="datetimeFigureOut">
              <a:rPr lang="de-CH"/>
              <a:pPr>
                <a:defRPr/>
              </a:pPr>
              <a:t>17.10.2013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21" tIns="44111" rIns="88221" bIns="44111" rtlCol="0" anchor="ctr"/>
          <a:lstStyle/>
          <a:p>
            <a:pPr lvl="0"/>
            <a:endParaRPr lang="de-CH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79464" y="4714653"/>
            <a:ext cx="5438748" cy="446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5" tIns="44103" rIns="88205" bIns="441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CH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9429305"/>
            <a:ext cx="2945862" cy="49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5" tIns="44103" rIns="88205" bIns="4410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50294" y="9429305"/>
            <a:ext cx="2945862" cy="49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5" tIns="44103" rIns="88205" bIns="4410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616C2AFA-1A37-446E-9D67-62FDECDB85A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6036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 smtClean="0"/>
          </a:p>
        </p:txBody>
      </p:sp>
      <p:sp>
        <p:nvSpPr>
          <p:cNvPr id="50180" name="Foliennummernplatzhalter 3"/>
          <p:cNvSpPr txBox="1">
            <a:spLocks noGrp="1"/>
          </p:cNvSpPr>
          <p:nvPr/>
        </p:nvSpPr>
        <p:spPr bwMode="auto">
          <a:xfrm>
            <a:off x="3850294" y="9429305"/>
            <a:ext cx="2945862" cy="49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205" tIns="44103" rIns="88205" bIns="44103" anchor="b"/>
          <a:lstStyle>
            <a:lvl1pPr eaLnBrk="0" hangingPunct="0"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9pPr>
          </a:lstStyle>
          <a:p>
            <a:pPr algn="r" eaLnBrk="1" hangingPunct="1"/>
            <a:fld id="{55AE88FA-9270-41F1-8984-ECB6D67541FE}" type="slidenum">
              <a:rPr lang="de-CH" sz="1300">
                <a:latin typeface="Arial" charset="0"/>
              </a:rPr>
              <a:pPr algn="r" eaLnBrk="1" hangingPunct="1"/>
              <a:t>18</a:t>
            </a:fld>
            <a:endParaRPr lang="de-CH" sz="13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603900" y="951571"/>
            <a:ext cx="8216572" cy="1102519"/>
          </a:xfrm>
          <a:prstGeom prst="rect">
            <a:avLst/>
          </a:prstGeom>
        </p:spPr>
        <p:txBody>
          <a:bodyPr/>
          <a:lstStyle>
            <a:lvl1pPr algn="l">
              <a:defRPr b="1">
                <a:latin typeface="Univers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11188" y="4783138"/>
            <a:ext cx="2133600" cy="273050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Univers" pitchFamily="34" charset="0"/>
              </a:defRPr>
            </a:lvl1pPr>
          </a:lstStyle>
          <a:p>
            <a:pPr>
              <a:defRPr/>
            </a:pPr>
            <a:fld id="{D6695541-185A-4BF3-8B2A-239C586502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782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1"/>
          <p:cNvSpPr/>
          <p:nvPr userDrawn="1"/>
        </p:nvSpPr>
        <p:spPr>
          <a:xfrm>
            <a:off x="0" y="987425"/>
            <a:ext cx="9144000" cy="349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5" name="Rechteck 9"/>
          <p:cNvSpPr/>
          <p:nvPr userDrawn="1"/>
        </p:nvSpPr>
        <p:spPr>
          <a:xfrm>
            <a:off x="0" y="1004888"/>
            <a:ext cx="9144000" cy="38703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0E8AE"/>
              </a:solidFill>
            </a:endParaRPr>
          </a:p>
        </p:txBody>
      </p:sp>
      <p:pic>
        <p:nvPicPr>
          <p:cNvPr id="6" name="Grafik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7875"/>
            <a:ext cx="9144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876800"/>
            <a:ext cx="1081087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8064500" y="4819650"/>
            <a:ext cx="936625" cy="2730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A0199BE-E800-44EA-8402-158ACEF4ACFC}" type="slidenum">
              <a:rPr lang="de-DE" sz="1200" b="1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 b="1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39552" y="368077"/>
            <a:ext cx="7293496" cy="486054"/>
          </a:xfrm>
          <a:prstGeom prst="rect">
            <a:avLst/>
          </a:prstGeom>
          <a:noFill/>
        </p:spPr>
        <p:txBody>
          <a:bodyPr/>
          <a:lstStyle>
            <a:lvl1pPr algn="l"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Univers" pitchFamily="34" charset="0"/>
              </a:defRPr>
            </a:lvl1pPr>
          </a:lstStyle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1221601"/>
            <a:ext cx="8229600" cy="297033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Univers" pitchFamily="34" charset="0"/>
              </a:defRPr>
            </a:lvl1pPr>
            <a:lvl2pPr>
              <a:defRPr sz="2400">
                <a:latin typeface="Univers" pitchFamily="34" charset="0"/>
              </a:defRPr>
            </a:lvl2pPr>
            <a:lvl3pPr>
              <a:defRPr sz="2400">
                <a:latin typeface="Univers" pitchFamily="34" charset="0"/>
              </a:defRPr>
            </a:lvl3pPr>
            <a:lvl4pPr>
              <a:defRPr sz="2400">
                <a:latin typeface="Univers" pitchFamily="34" charset="0"/>
              </a:defRPr>
            </a:lvl4pPr>
            <a:lvl5pPr>
              <a:defRPr sz="2400">
                <a:latin typeface="Univers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Foliennummernplatzhalter 6"/>
          <p:cNvSpPr>
            <a:spLocks noGrp="1"/>
          </p:cNvSpPr>
          <p:nvPr>
            <p:ph type="sldNum" sz="quarter" idx="10"/>
          </p:nvPr>
        </p:nvSpPr>
        <p:spPr>
          <a:xfrm>
            <a:off x="2195513" y="4227513"/>
            <a:ext cx="2133600" cy="274637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3D5140C9-68F5-4772-A608-0DD454A1F68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1526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hne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1"/>
          <p:cNvSpPr/>
          <p:nvPr userDrawn="1"/>
        </p:nvSpPr>
        <p:spPr>
          <a:xfrm>
            <a:off x="0" y="987425"/>
            <a:ext cx="9144000" cy="349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5" name="Rechteck 9"/>
          <p:cNvSpPr/>
          <p:nvPr userDrawn="1"/>
        </p:nvSpPr>
        <p:spPr>
          <a:xfrm>
            <a:off x="0" y="1004888"/>
            <a:ext cx="9144000" cy="4138612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0E8AE"/>
              </a:solidFill>
            </a:endParaRPr>
          </a:p>
        </p:txBody>
      </p:sp>
      <p:sp>
        <p:nvSpPr>
          <p:cNvPr id="6" name="Foliennummernplatzhalter 5"/>
          <p:cNvSpPr txBox="1">
            <a:spLocks/>
          </p:cNvSpPr>
          <p:nvPr userDrawn="1"/>
        </p:nvSpPr>
        <p:spPr>
          <a:xfrm>
            <a:off x="8064500" y="4819650"/>
            <a:ext cx="936625" cy="2730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CFA5D07-0C33-417A-8076-AB08EFDB5C0E}" type="slidenum">
              <a:rPr lang="de-DE" sz="1200" b="1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 b="1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39552" y="368077"/>
            <a:ext cx="7293496" cy="486054"/>
          </a:xfrm>
          <a:prstGeom prst="rect">
            <a:avLst/>
          </a:prstGeom>
          <a:noFill/>
        </p:spPr>
        <p:txBody>
          <a:bodyPr/>
          <a:lstStyle>
            <a:lvl1pPr algn="l"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Univers" pitchFamily="34" charset="0"/>
              </a:defRPr>
            </a:lvl1pPr>
          </a:lstStyle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1221601"/>
            <a:ext cx="8229600" cy="297033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Univers" pitchFamily="34" charset="0"/>
              </a:defRPr>
            </a:lvl1pPr>
            <a:lvl2pPr>
              <a:defRPr sz="2400">
                <a:latin typeface="Univers" pitchFamily="34" charset="0"/>
              </a:defRPr>
            </a:lvl2pPr>
            <a:lvl3pPr>
              <a:defRPr sz="2400">
                <a:latin typeface="Univers" pitchFamily="34" charset="0"/>
              </a:defRPr>
            </a:lvl3pPr>
            <a:lvl4pPr>
              <a:defRPr sz="2400">
                <a:latin typeface="Univers" pitchFamily="34" charset="0"/>
              </a:defRPr>
            </a:lvl4pPr>
            <a:lvl5pPr>
              <a:defRPr sz="2400">
                <a:latin typeface="Univers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>
          <a:xfrm>
            <a:off x="2195513" y="4227513"/>
            <a:ext cx="2133600" cy="274637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6B52CFA-DB38-4267-A6A1-404A1C106C7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2861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876800"/>
            <a:ext cx="1081087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9"/>
          <p:cNvSpPr/>
          <p:nvPr userDrawn="1"/>
        </p:nvSpPr>
        <p:spPr>
          <a:xfrm>
            <a:off x="0" y="1004888"/>
            <a:ext cx="9144000" cy="41386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0E8AE"/>
              </a:solidFill>
            </a:endParaRPr>
          </a:p>
        </p:txBody>
      </p:sp>
      <p:sp>
        <p:nvSpPr>
          <p:cNvPr id="6" name="Rechteck 11"/>
          <p:cNvSpPr/>
          <p:nvPr userDrawn="1"/>
        </p:nvSpPr>
        <p:spPr>
          <a:xfrm>
            <a:off x="0" y="987425"/>
            <a:ext cx="9144000" cy="349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8038"/>
            <a:ext cx="913606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8064500" y="4819650"/>
            <a:ext cx="936625" cy="2730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4E6AC82-94DF-4381-AF3A-16EE6B8960DF}" type="slidenum">
              <a:rPr lang="de-DE" sz="1200" b="1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 b="1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18864" y="483518"/>
            <a:ext cx="7293496" cy="486054"/>
          </a:xfrm>
          <a:prstGeom prst="rect">
            <a:avLst/>
          </a:prstGeom>
          <a:noFill/>
        </p:spPr>
        <p:txBody>
          <a:bodyPr/>
          <a:lstStyle>
            <a:lvl1pPr algn="l">
              <a:defRPr sz="2800" b="1">
                <a:solidFill>
                  <a:schemeClr val="tx1">
                    <a:lumMod val="50000"/>
                    <a:lumOff val="50000"/>
                  </a:schemeClr>
                </a:solidFill>
                <a:latin typeface="Univers" pitchFamily="34" charset="0"/>
              </a:defRPr>
            </a:lvl1pPr>
          </a:lstStyle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1221601"/>
            <a:ext cx="8229600" cy="297033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Univers" pitchFamily="34" charset="0"/>
              </a:defRPr>
            </a:lvl1pPr>
            <a:lvl2pPr>
              <a:defRPr sz="2400">
                <a:latin typeface="Univers" pitchFamily="34" charset="0"/>
              </a:defRPr>
            </a:lvl2pPr>
            <a:lvl3pPr>
              <a:defRPr sz="2400">
                <a:latin typeface="Univers" pitchFamily="34" charset="0"/>
              </a:defRPr>
            </a:lvl3pPr>
            <a:lvl4pPr>
              <a:defRPr sz="2400">
                <a:latin typeface="Univers" pitchFamily="34" charset="0"/>
              </a:defRPr>
            </a:lvl4pPr>
            <a:lvl5pPr>
              <a:defRPr sz="2400">
                <a:latin typeface="Univers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Foliennummernplatzhalter 6"/>
          <p:cNvSpPr>
            <a:spLocks noGrp="1"/>
          </p:cNvSpPr>
          <p:nvPr>
            <p:ph type="sldNum" sz="quarter" idx="10"/>
          </p:nvPr>
        </p:nvSpPr>
        <p:spPr>
          <a:xfrm>
            <a:off x="2195513" y="4227513"/>
            <a:ext cx="2133600" cy="274637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505CA8C-38D8-46B1-ABFF-08F9D231B83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881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663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9"/>
          <p:cNvSpPr/>
          <p:nvPr userDrawn="1"/>
        </p:nvSpPr>
        <p:spPr>
          <a:xfrm>
            <a:off x="0" y="987425"/>
            <a:ext cx="9144000" cy="3671888"/>
          </a:xfrm>
          <a:prstGeom prst="rect">
            <a:avLst/>
          </a:prstGeom>
          <a:solidFill>
            <a:srgbClr val="9FB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0E8AE"/>
              </a:solidFill>
            </a:endParaRPr>
          </a:p>
        </p:txBody>
      </p:sp>
      <p:sp>
        <p:nvSpPr>
          <p:cNvPr id="5" name="Foliennummernplatzhalter 5"/>
          <p:cNvSpPr txBox="1">
            <a:spLocks/>
          </p:cNvSpPr>
          <p:nvPr userDrawn="1"/>
        </p:nvSpPr>
        <p:spPr>
          <a:xfrm>
            <a:off x="8064500" y="4819650"/>
            <a:ext cx="936625" cy="2730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6E5ED8A-FD14-4709-BF6C-285D9DEB45DE}" type="slidenum">
              <a:rPr lang="de-DE" sz="1200" b="1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 b="1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1221601"/>
            <a:ext cx="8229600" cy="297033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Univers" pitchFamily="34" charset="0"/>
              </a:defRPr>
            </a:lvl1pPr>
            <a:lvl2pPr>
              <a:defRPr sz="2400">
                <a:latin typeface="Univers" pitchFamily="34" charset="0"/>
              </a:defRPr>
            </a:lvl2pPr>
            <a:lvl3pPr>
              <a:defRPr sz="2400">
                <a:latin typeface="Univers" pitchFamily="34" charset="0"/>
              </a:defRPr>
            </a:lvl3pPr>
            <a:lvl4pPr>
              <a:defRPr sz="2400">
                <a:latin typeface="Univers" pitchFamily="34" charset="0"/>
              </a:defRPr>
            </a:lvl4pPr>
            <a:lvl5pPr>
              <a:defRPr sz="2400">
                <a:latin typeface="Univers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0"/>
          </p:nvPr>
        </p:nvSpPr>
        <p:spPr>
          <a:xfrm>
            <a:off x="2195513" y="4227513"/>
            <a:ext cx="2133600" cy="274637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FE101EF8-88B8-4E4A-97A4-ADA4B8ECB11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475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539750" y="2571750"/>
            <a:ext cx="7920038" cy="1102519"/>
          </a:xfrm>
          <a:prstGeom prst="rect">
            <a:avLst/>
          </a:prstGeom>
        </p:spPr>
        <p:txBody>
          <a:bodyPr/>
          <a:lstStyle>
            <a:lvl1pPr algn="l">
              <a:defRPr b="1">
                <a:latin typeface="Univers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11188" y="4783138"/>
            <a:ext cx="2133600" cy="273050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Univers" pitchFamily="34" charset="0"/>
              </a:defRPr>
            </a:lvl1pPr>
          </a:lstStyle>
          <a:p>
            <a:pPr>
              <a:defRPr/>
            </a:pPr>
            <a:fld id="{7A0133A0-05F4-49B5-9800-6D10E14AF76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3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2411760" y="375506"/>
            <a:ext cx="6080770" cy="1102519"/>
          </a:xfrm>
          <a:prstGeom prst="rect">
            <a:avLst/>
          </a:prstGeom>
        </p:spPr>
        <p:txBody>
          <a:bodyPr/>
          <a:lstStyle>
            <a:lvl1pPr algn="l">
              <a:defRPr b="1">
                <a:latin typeface="Univers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11188" y="4783138"/>
            <a:ext cx="2133600" cy="273050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Univers" pitchFamily="34" charset="0"/>
              </a:defRPr>
            </a:lvl1pPr>
          </a:lstStyle>
          <a:p>
            <a:pPr>
              <a:defRPr/>
            </a:pPr>
            <a:fld id="{61E40A06-7CD0-4591-99BF-42E26BC65C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53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re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4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6000"/>
                </a:schemeClr>
              </a:gs>
              <a:gs pos="79000">
                <a:schemeClr val="accent3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0E8AE"/>
              </a:solidFill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539750" y="2571750"/>
            <a:ext cx="7920038" cy="1102519"/>
          </a:xfrm>
          <a:prstGeom prst="rect">
            <a:avLst/>
          </a:prstGeom>
        </p:spPr>
        <p:txBody>
          <a:bodyPr/>
          <a:lstStyle>
            <a:lvl1pPr algn="l">
              <a:defRPr b="1">
                <a:latin typeface="Univers" pitchFamily="34" charset="0"/>
              </a:defRPr>
            </a:lvl1pPr>
          </a:lstStyle>
          <a:p>
            <a:r>
              <a:rPr lang="de-DE" dirty="0" smtClean="0"/>
              <a:t>Titel</a:t>
            </a:r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11188" y="4783138"/>
            <a:ext cx="2133600" cy="273050"/>
          </a:xfr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  <a:latin typeface="Univers" pitchFamily="34" charset="0"/>
              </a:defRPr>
            </a:lvl1pPr>
          </a:lstStyle>
          <a:p>
            <a:pPr>
              <a:defRPr/>
            </a:pPr>
            <a:fld id="{6A82D8CD-82F2-4C27-9C41-1952012230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570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uen Inhalt kopf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 descr="hintergr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1" descr="hintergrun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527175"/>
            <a:ext cx="9144000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 userDrawn="1"/>
        </p:nvSpPr>
        <p:spPr>
          <a:xfrm>
            <a:off x="3175" y="598488"/>
            <a:ext cx="9144000" cy="41592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0E8AE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-9525" y="436563"/>
            <a:ext cx="9161463" cy="6667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0E8AE"/>
              </a:solidFill>
            </a:endParaRPr>
          </a:p>
        </p:txBody>
      </p:sp>
      <p:pic>
        <p:nvPicPr>
          <p:cNvPr id="8" name="Inhaltsplatzhalt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4622800"/>
            <a:ext cx="91789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3" y="465138"/>
            <a:ext cx="6175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883150"/>
            <a:ext cx="107156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9" y="510183"/>
            <a:ext cx="8281293" cy="486054"/>
          </a:xfrm>
          <a:prstGeom prst="rect">
            <a:avLst/>
          </a:prstGeom>
          <a:noFill/>
        </p:spPr>
        <p:txBody>
          <a:bodyPr/>
          <a:lstStyle>
            <a:lvl1pPr algn="l"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latin typeface="Univers" pitchFamily="34" charset="0"/>
              </a:defRPr>
            </a:lvl1pPr>
          </a:lstStyle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594544" y="1384300"/>
            <a:ext cx="8229600" cy="34004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BA4A"/>
              </a:buClr>
              <a:buFontTx/>
              <a:buChar char="•"/>
              <a:defRPr lang="de-DE" sz="2000" kern="1200" dirty="0" smtClean="0">
                <a:solidFill>
                  <a:schemeClr val="tx1"/>
                </a:solidFill>
                <a:latin typeface="Univers" pitchFamily="34" charset="0"/>
                <a:ea typeface="+mn-ea"/>
                <a:cs typeface="+mn-cs"/>
              </a:defRPr>
            </a:lvl1pPr>
            <a:lvl2pPr>
              <a:defRPr sz="2400">
                <a:latin typeface="Univers" pitchFamily="34" charset="0"/>
              </a:defRPr>
            </a:lvl2pPr>
            <a:lvl3pPr>
              <a:defRPr sz="2400">
                <a:latin typeface="Univers" pitchFamily="34" charset="0"/>
              </a:defRPr>
            </a:lvl3pPr>
            <a:lvl4pPr>
              <a:defRPr sz="2400">
                <a:latin typeface="Univers" pitchFamily="34" charset="0"/>
              </a:defRPr>
            </a:lvl4pPr>
            <a:lvl5pPr>
              <a:defRPr sz="2400">
                <a:latin typeface="Univers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875463" y="4840288"/>
            <a:ext cx="2133600" cy="273050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Univers" pitchFamily="34" charset="0"/>
                <a:cs typeface="+mn-cs"/>
              </a:defRPr>
            </a:lvl1pPr>
          </a:lstStyle>
          <a:p>
            <a:pPr>
              <a:defRPr/>
            </a:pPr>
            <a:fld id="{7A59149B-A992-4070-9C7A-A3F75A19AA7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6372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iler H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 descr="hintergr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1" descr="hintergrun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/>
          <a:stretch>
            <a:fillRect/>
          </a:stretch>
        </p:blipFill>
        <p:spPr bwMode="auto">
          <a:xfrm>
            <a:off x="-34925" y="1384300"/>
            <a:ext cx="925195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nhaltsplatzhalter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4622800"/>
            <a:ext cx="91789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883150"/>
            <a:ext cx="1071563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6875463" y="4840288"/>
            <a:ext cx="2133600" cy="273050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Univers" pitchFamily="34" charset="0"/>
                <a:cs typeface="+mn-cs"/>
              </a:defRPr>
            </a:lvl1pPr>
          </a:lstStyle>
          <a:p>
            <a:pPr>
              <a:defRPr/>
            </a:pPr>
            <a:fld id="{6D6F2C99-6D62-438A-BE8C-F1C1798FCE7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438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uen Inhalt kopf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3175" y="598488"/>
            <a:ext cx="9144000" cy="41592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0E8AE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>
          <a:xfrm>
            <a:off x="-9525" y="436563"/>
            <a:ext cx="9161463" cy="6667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0E8AE"/>
              </a:solidFill>
            </a:endParaRPr>
          </a:p>
        </p:txBody>
      </p:sp>
      <p:pic>
        <p:nvPicPr>
          <p:cNvPr id="6" name="Inhaltsplatzhalt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4622800"/>
            <a:ext cx="91789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883150"/>
            <a:ext cx="1071562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8064500" y="4819650"/>
            <a:ext cx="936625" cy="2730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C81CBE8-6F48-45B2-AE44-66999D3022DB}" type="slidenum">
              <a:rPr lang="de-DE" sz="1200" b="1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 b="1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9" y="510183"/>
            <a:ext cx="8281293" cy="486054"/>
          </a:xfrm>
          <a:prstGeom prst="rect">
            <a:avLst/>
          </a:prstGeom>
          <a:noFill/>
        </p:spPr>
        <p:txBody>
          <a:bodyPr/>
          <a:lstStyle>
            <a:lvl1pPr algn="l">
              <a:defRPr sz="2800" b="1">
                <a:solidFill>
                  <a:schemeClr val="tx1">
                    <a:lumMod val="65000"/>
                    <a:lumOff val="35000"/>
                  </a:schemeClr>
                </a:solidFill>
                <a:latin typeface="Univers" pitchFamily="34" charset="0"/>
              </a:defRPr>
            </a:lvl1pPr>
          </a:lstStyle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611188" y="1395177"/>
            <a:ext cx="8229600" cy="34004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BA4A"/>
              </a:buClr>
              <a:buFontTx/>
              <a:buChar char="•"/>
              <a:defRPr lang="de-DE" sz="2000" kern="1200" dirty="0" smtClean="0">
                <a:solidFill>
                  <a:schemeClr val="tx1"/>
                </a:solidFill>
                <a:latin typeface="Univers" pitchFamily="34" charset="0"/>
                <a:ea typeface="+mn-ea"/>
                <a:cs typeface="+mn-cs"/>
              </a:defRPr>
            </a:lvl1pPr>
            <a:lvl2pPr>
              <a:defRPr sz="2400">
                <a:latin typeface="Univers" pitchFamily="34" charset="0"/>
              </a:defRPr>
            </a:lvl2pPr>
            <a:lvl3pPr>
              <a:defRPr sz="2400">
                <a:latin typeface="Univers" pitchFamily="34" charset="0"/>
              </a:defRPr>
            </a:lvl3pPr>
            <a:lvl4pPr>
              <a:defRPr sz="2400">
                <a:latin typeface="Univers" pitchFamily="34" charset="0"/>
              </a:defRPr>
            </a:lvl4pPr>
            <a:lvl5pPr>
              <a:defRPr sz="2400">
                <a:latin typeface="Univers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31001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/>
          <p:nvPr userDrawn="1"/>
        </p:nvSpPr>
        <p:spPr>
          <a:xfrm flipV="1">
            <a:off x="0" y="0"/>
            <a:ext cx="9144000" cy="1311610"/>
          </a:xfrm>
          <a:prstGeom prst="rect">
            <a:avLst/>
          </a:prstGeom>
          <a:gradFill flip="none" rotWithShape="1">
            <a:gsLst>
              <a:gs pos="0">
                <a:srgbClr val="AAC44C"/>
              </a:gs>
              <a:gs pos="50000">
                <a:srgbClr val="BFDA5C">
                  <a:shade val="67500"/>
                  <a:satMod val="115000"/>
                </a:srgbClr>
              </a:gs>
              <a:gs pos="100000">
                <a:srgbClr val="E1F1A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0E8AE"/>
              </a:solidFill>
            </a:endParaRPr>
          </a:p>
        </p:txBody>
      </p:sp>
      <p:sp>
        <p:nvSpPr>
          <p:cNvPr id="5" name="Rechteck 7"/>
          <p:cNvSpPr/>
          <p:nvPr userDrawn="1"/>
        </p:nvSpPr>
        <p:spPr>
          <a:xfrm>
            <a:off x="0" y="1311275"/>
            <a:ext cx="9159875" cy="3832225"/>
          </a:xfrm>
          <a:prstGeom prst="rect">
            <a:avLst/>
          </a:prstGeom>
          <a:solidFill>
            <a:srgbClr val="E9F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D1E4B2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18864" y="429512"/>
            <a:ext cx="8229600" cy="486054"/>
          </a:xfrm>
          <a:prstGeom prst="rect">
            <a:avLst/>
          </a:prstGeom>
          <a:noFill/>
        </p:spPr>
        <p:txBody>
          <a:bodyPr/>
          <a:lstStyle>
            <a:lvl1pPr algn="ctr">
              <a:defRPr sz="3000" b="1">
                <a:solidFill>
                  <a:schemeClr val="tx1"/>
                </a:solidFill>
                <a:latin typeface="Univers" pitchFamily="34" charset="0"/>
              </a:defRPr>
            </a:lvl1pPr>
          </a:lstStyle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1"/>
          </p:nvPr>
        </p:nvSpPr>
        <p:spPr>
          <a:xfrm>
            <a:off x="611188" y="1527634"/>
            <a:ext cx="8229600" cy="2970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Univers" pitchFamily="34" charset="0"/>
              </a:defRPr>
            </a:lvl1pPr>
            <a:lvl2pPr>
              <a:defRPr sz="2400">
                <a:latin typeface="Univers" pitchFamily="34" charset="0"/>
              </a:defRPr>
            </a:lvl2pPr>
            <a:lvl3pPr>
              <a:defRPr sz="2400">
                <a:latin typeface="Univers" pitchFamily="34" charset="0"/>
              </a:defRPr>
            </a:lvl3pPr>
            <a:lvl4pPr>
              <a:defRPr sz="2400">
                <a:latin typeface="Univers" pitchFamily="34" charset="0"/>
              </a:defRPr>
            </a:lvl4pPr>
            <a:lvl5pPr>
              <a:defRPr sz="2400">
                <a:latin typeface="Univers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98167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/>
          <p:cNvSpPr/>
          <p:nvPr userDrawn="1"/>
        </p:nvSpPr>
        <p:spPr>
          <a:xfrm>
            <a:off x="0" y="1005575"/>
            <a:ext cx="9144000" cy="41379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6000"/>
                </a:schemeClr>
              </a:gs>
              <a:gs pos="50000">
                <a:schemeClr val="accent3">
                  <a:lumMod val="40000"/>
                  <a:lumOff val="6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E0E8AE"/>
              </a:solidFill>
            </a:endParaRPr>
          </a:p>
        </p:txBody>
      </p:sp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4881563"/>
            <a:ext cx="1081087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5"/>
          <p:cNvSpPr txBox="1">
            <a:spLocks/>
          </p:cNvSpPr>
          <p:nvPr userDrawn="1"/>
        </p:nvSpPr>
        <p:spPr>
          <a:xfrm>
            <a:off x="8064500" y="4819650"/>
            <a:ext cx="936625" cy="2730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B272BF9-D9B6-4274-8AF1-2F4D0DF8035E}" type="slidenum">
              <a:rPr lang="de-DE" sz="1200" b="1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1200" b="1" dirty="0"/>
          </a:p>
        </p:txBody>
      </p:sp>
      <p:pic>
        <p:nvPicPr>
          <p:cNvPr id="6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9300"/>
            <a:ext cx="914400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39552" y="429512"/>
            <a:ext cx="7293496" cy="486054"/>
          </a:xfrm>
          <a:prstGeom prst="rect">
            <a:avLst/>
          </a:prstGeom>
          <a:noFill/>
        </p:spPr>
        <p:txBody>
          <a:bodyPr/>
          <a:lstStyle>
            <a:lvl1pPr algn="l">
              <a:defRPr sz="2800" b="1">
                <a:solidFill>
                  <a:schemeClr val="accent3">
                    <a:lumMod val="50000"/>
                  </a:schemeClr>
                </a:solidFill>
                <a:latin typeface="Univers" pitchFamily="34" charset="0"/>
              </a:defRPr>
            </a:lvl1pPr>
          </a:lstStyle>
          <a:p>
            <a:r>
              <a:rPr lang="de-DE" dirty="0" smtClean="0"/>
              <a:t>Titelmasterformat durch Klicken</a:t>
            </a:r>
            <a:endParaRPr lang="de-DE" dirty="0"/>
          </a:p>
        </p:txBody>
      </p:sp>
      <p:pic>
        <p:nvPicPr>
          <p:cNvPr id="7" name="Picture 273" descr="logo3d-tw60px-600dpi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396" y="87474"/>
            <a:ext cx="902730" cy="90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87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39750" y="4767263"/>
            <a:ext cx="2133600" cy="274637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fld id="{84956B21-FE77-4BF6-8A50-3D8745AA653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  <p:sldLayoutId id="2147484107" r:id="rId13"/>
    <p:sldLayoutId id="2147484108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824163"/>
            <a:ext cx="9144000" cy="1373187"/>
          </a:xfrm>
          <a:solidFill>
            <a:schemeClr val="bg1">
              <a:lumMod val="65000"/>
              <a:alpha val="52157"/>
            </a:schemeClr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e-DE" sz="3200" dirty="0" smtClean="0"/>
              <a:t>	Oeko-Tex® Standard 100 </a:t>
            </a:r>
            <a:r>
              <a:rPr lang="de-DE" sz="3200" dirty="0" err="1" smtClean="0"/>
              <a:t>and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>	STeP – </a:t>
            </a:r>
            <a:r>
              <a:rPr lang="de-DE" sz="3200" dirty="0" err="1" smtClean="0"/>
              <a:t>Sustainable</a:t>
            </a:r>
            <a:r>
              <a:rPr lang="de-DE" sz="3200" dirty="0" smtClean="0"/>
              <a:t> Textile </a:t>
            </a:r>
            <a:r>
              <a:rPr lang="de-DE" sz="3200" dirty="0" err="1" smtClean="0"/>
              <a:t>Production</a:t>
            </a:r>
            <a:endParaRPr lang="de-DE" sz="3200" dirty="0" smtClean="0"/>
          </a:p>
        </p:txBody>
      </p:sp>
      <p:pic>
        <p:nvPicPr>
          <p:cNvPr id="16387" name="Inhaltsplatzhalter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12763"/>
            <a:ext cx="26828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971600" y="4196576"/>
            <a:ext cx="8172400" cy="369332"/>
          </a:xfrm>
          <a:prstGeom prst="rect">
            <a:avLst/>
          </a:prstGeom>
          <a:gradFill flip="none" rotWithShape="1">
            <a:gsLst>
              <a:gs pos="0">
                <a:srgbClr val="AAC44C"/>
              </a:gs>
              <a:gs pos="71000">
                <a:srgbClr val="9FBA4A">
                  <a:tint val="44500"/>
                  <a:satMod val="160000"/>
                </a:srgbClr>
              </a:gs>
              <a:gs pos="100000">
                <a:srgbClr val="9FBA4A">
                  <a:tint val="23500"/>
                  <a:satMod val="160000"/>
                  <a:alpha val="0"/>
                </a:srgbClr>
              </a:gs>
            </a:gsLst>
            <a:lin ang="0" scaled="1"/>
            <a:tileRect/>
          </a:gradFill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1800" dirty="0" smtClean="0">
                <a:latin typeface="Univers" pitchFamily="34" charset="0"/>
              </a:rPr>
              <a:t>Helene Melnitzky, OETI (Vienna) -  </a:t>
            </a:r>
            <a:r>
              <a:rPr lang="de-DE" sz="1800" dirty="0" err="1" smtClean="0">
                <a:latin typeface="Univers" pitchFamily="34" charset="0"/>
              </a:rPr>
              <a:t>Greenmind</a:t>
            </a:r>
            <a:r>
              <a:rPr lang="de-DE" sz="1800" dirty="0" smtClean="0">
                <a:latin typeface="Univers" pitchFamily="34" charset="0"/>
              </a:rPr>
              <a:t> Conference, Kiew </a:t>
            </a:r>
            <a:r>
              <a:rPr lang="de-DE" sz="1800" dirty="0" smtClean="0">
                <a:latin typeface="Univers" pitchFamily="34" charset="0"/>
              </a:rPr>
              <a:t>17.10.2013</a:t>
            </a:r>
            <a:endParaRPr lang="de-DE" sz="1800" dirty="0" smtClean="0">
              <a:latin typeface="Univers" pitchFamily="34" charset="0"/>
            </a:endParaRP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 flipV="1">
            <a:off x="0" y="571500"/>
            <a:ext cx="768350" cy="344488"/>
          </a:xfrm>
          <a:prstGeom prst="rect">
            <a:avLst/>
          </a:prstGeom>
          <a:solidFill>
            <a:srgbClr val="89B25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6" name="Picture 273" descr="logo3d-tw60px-600d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16" y="159482"/>
            <a:ext cx="1368306" cy="136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0" b="6271"/>
          <a:stretch>
            <a:fillRect/>
          </a:stretch>
        </p:blipFill>
        <p:spPr bwMode="auto">
          <a:xfrm>
            <a:off x="-55563" y="1023938"/>
            <a:ext cx="9199563" cy="41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el 1"/>
          <p:cNvSpPr>
            <a:spLocks noGrp="1"/>
          </p:cNvSpPr>
          <p:nvPr>
            <p:ph type="title"/>
          </p:nvPr>
        </p:nvSpPr>
        <p:spPr bwMode="auto">
          <a:xfrm>
            <a:off x="539750" y="430213"/>
            <a:ext cx="7292975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CH" dirty="0" smtClean="0"/>
              <a:t>The Challenge</a:t>
            </a:r>
          </a:p>
        </p:txBody>
      </p:sp>
      <p:sp>
        <p:nvSpPr>
          <p:cNvPr id="19460" name="Inhaltsplatzhalter 2"/>
          <p:cNvSpPr>
            <a:spLocks noGrp="1"/>
          </p:cNvSpPr>
          <p:nvPr>
            <p:ph idx="4294967295"/>
          </p:nvPr>
        </p:nvSpPr>
        <p:spPr bwMode="auto">
          <a:xfrm>
            <a:off x="539750" y="1131888"/>
            <a:ext cx="4608513" cy="280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58775" indent="-358775"/>
            <a:r>
              <a:rPr lang="en-US" sz="2200" dirty="0" smtClean="0">
                <a:solidFill>
                  <a:schemeClr val="bg1"/>
                </a:solidFill>
                <a:latin typeface="Univers" pitchFamily="34" charset="0"/>
              </a:rPr>
              <a:t>Pollution</a:t>
            </a:r>
          </a:p>
          <a:p>
            <a:pPr marL="358775" indent="-358775"/>
            <a:r>
              <a:rPr lang="en-US" sz="2200" dirty="0" smtClean="0">
                <a:solidFill>
                  <a:schemeClr val="bg1"/>
                </a:solidFill>
                <a:latin typeface="Univers" pitchFamily="34" charset="0"/>
              </a:rPr>
              <a:t>Toxic and hazardous chemicals</a:t>
            </a:r>
          </a:p>
          <a:p>
            <a:pPr marL="358775" indent="-358775"/>
            <a:r>
              <a:rPr lang="en-US" sz="2200" dirty="0" smtClean="0">
                <a:solidFill>
                  <a:schemeClr val="bg1"/>
                </a:solidFill>
                <a:latin typeface="Univers" pitchFamily="34" charset="0"/>
              </a:rPr>
              <a:t>Insufficient social recognition </a:t>
            </a:r>
          </a:p>
          <a:p>
            <a:pPr marL="358775" indent="-358775"/>
            <a:r>
              <a:rPr lang="en-US" sz="2200" dirty="0" smtClean="0">
                <a:solidFill>
                  <a:schemeClr val="bg1"/>
                </a:solidFill>
                <a:latin typeface="Univers" pitchFamily="34" charset="0"/>
              </a:rPr>
              <a:t>Diversity regulatory – textile chain</a:t>
            </a:r>
          </a:p>
          <a:p>
            <a:pPr marL="358775" indent="-358775"/>
            <a:r>
              <a:rPr lang="en-US" sz="2200" dirty="0" smtClean="0">
                <a:solidFill>
                  <a:schemeClr val="bg1"/>
                </a:solidFill>
                <a:latin typeface="Univers" pitchFamily="34" charset="0"/>
              </a:rPr>
              <a:t>No transparency</a:t>
            </a:r>
          </a:p>
        </p:txBody>
      </p:sp>
      <p:sp>
        <p:nvSpPr>
          <p:cNvPr id="19461" name="Inhaltsplatzhalter 2"/>
          <p:cNvSpPr>
            <a:spLocks/>
          </p:cNvSpPr>
          <p:nvPr/>
        </p:nvSpPr>
        <p:spPr bwMode="auto">
          <a:xfrm>
            <a:off x="841375" y="4011613"/>
            <a:ext cx="76184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58775" indent="-358775"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b="1" dirty="0">
                <a:solidFill>
                  <a:srgbClr val="92D050"/>
                </a:solidFill>
              </a:rPr>
              <a:t>Does a more sustainable production pay off?</a:t>
            </a:r>
          </a:p>
          <a:p>
            <a:pPr marL="358775" indent="-358775" algn="ctr" eaLnBrk="0" hangingPunct="0">
              <a:spcBef>
                <a:spcPct val="20000"/>
              </a:spcBef>
            </a:pPr>
            <a:r>
              <a:rPr lang="de-CH" sz="2400" b="1" dirty="0">
                <a:solidFill>
                  <a:srgbClr val="92D050"/>
                </a:solidFill>
              </a:rPr>
              <a:t>Who </a:t>
            </a:r>
            <a:r>
              <a:rPr lang="de-CH" sz="2400" b="1" dirty="0" err="1">
                <a:solidFill>
                  <a:srgbClr val="92D050"/>
                </a:solidFill>
              </a:rPr>
              <a:t>pays</a:t>
            </a:r>
            <a:r>
              <a:rPr lang="de-CH" sz="2400" b="1" dirty="0">
                <a:solidFill>
                  <a:srgbClr val="92D050"/>
                </a:solidFill>
              </a:rPr>
              <a:t> </a:t>
            </a:r>
            <a:r>
              <a:rPr lang="de-CH" sz="2400" b="1" dirty="0" err="1">
                <a:solidFill>
                  <a:srgbClr val="92D050"/>
                </a:solidFill>
              </a:rPr>
              <a:t>for</a:t>
            </a:r>
            <a:r>
              <a:rPr lang="de-CH" sz="2400" b="1" dirty="0">
                <a:solidFill>
                  <a:srgbClr val="92D050"/>
                </a:solidFill>
              </a:rPr>
              <a:t> </a:t>
            </a:r>
            <a:r>
              <a:rPr lang="de-CH" sz="2400" b="1" dirty="0" err="1">
                <a:solidFill>
                  <a:srgbClr val="92D050"/>
                </a:solidFill>
              </a:rPr>
              <a:t>it</a:t>
            </a:r>
            <a:r>
              <a:rPr lang="de-CH" sz="2400" b="1" dirty="0">
                <a:solidFill>
                  <a:srgbClr val="92D05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231775"/>
            <a:ext cx="5761037" cy="456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Hi0s0010\media\Bilder\4_OEKO-TEX\Agenturfotos_Webrelaunch nicht im Elo\Hohenstein_Step\ToxicChemicals_128138084-Rechitan Sor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 b="13870"/>
          <a:stretch>
            <a:fillRect/>
          </a:stretch>
        </p:blipFill>
        <p:spPr bwMode="auto">
          <a:xfrm>
            <a:off x="0" y="982663"/>
            <a:ext cx="9144000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538" y="411163"/>
            <a:ext cx="3954462" cy="485775"/>
          </a:xfrm>
        </p:spPr>
        <p:txBody>
          <a:bodyPr/>
          <a:lstStyle/>
          <a:p>
            <a:pPr>
              <a:defRPr/>
            </a:pPr>
            <a:r>
              <a:rPr lang="de-CH" dirty="0" err="1" smtClean="0"/>
              <a:t>Scope</a:t>
            </a:r>
            <a:endParaRPr lang="de-CH" dirty="0"/>
          </a:p>
        </p:txBody>
      </p:sp>
      <p:sp>
        <p:nvSpPr>
          <p:cNvPr id="10" name="Abgerundetes Rechteck 4"/>
          <p:cNvSpPr/>
          <p:nvPr/>
        </p:nvSpPr>
        <p:spPr bwMode="auto">
          <a:xfrm>
            <a:off x="4608513" y="0"/>
            <a:ext cx="4067175" cy="39766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64770" tIns="64770" rIns="64770" bIns="64770" anchor="ctr"/>
          <a:lstStyle/>
          <a:p>
            <a:pPr marL="542925" indent="-276225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2400" b="1" dirty="0">
                <a:solidFill>
                  <a:schemeClr val="bg1"/>
                </a:solidFill>
                <a:latin typeface="Univers" pitchFamily="34" charset="0"/>
                <a:cs typeface="Arial" charset="0"/>
              </a:rPr>
              <a:t>Chemical </a:t>
            </a:r>
            <a:r>
              <a:rPr lang="de-DE" sz="2400" b="1" dirty="0" err="1">
                <a:solidFill>
                  <a:schemeClr val="bg1"/>
                </a:solidFill>
                <a:latin typeface="Univers" pitchFamily="34" charset="0"/>
                <a:cs typeface="Arial" charset="0"/>
              </a:rPr>
              <a:t>Aspects</a:t>
            </a:r>
            <a:endParaRPr lang="de-DE" sz="2400" b="1" dirty="0">
              <a:solidFill>
                <a:schemeClr val="bg1"/>
              </a:solidFill>
              <a:latin typeface="Univers" pitchFamily="34" charset="0"/>
              <a:cs typeface="Arial" charset="0"/>
            </a:endParaRPr>
          </a:p>
          <a:p>
            <a:pPr marL="542925" indent="-27622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  <a:defRPr/>
            </a:pPr>
            <a:r>
              <a:rPr lang="de-DE" sz="2000" dirty="0">
                <a:solidFill>
                  <a:schemeClr val="bg1"/>
                </a:solidFill>
                <a:latin typeface="Univers" pitchFamily="34" charset="0"/>
                <a:cs typeface="Arial" charset="0"/>
              </a:rPr>
              <a:t>Chemical </a:t>
            </a:r>
            <a:r>
              <a:rPr lang="de-DE" sz="2000" dirty="0" err="1">
                <a:solidFill>
                  <a:schemeClr val="bg1"/>
                </a:solidFill>
                <a:latin typeface="Univers" pitchFamily="34" charset="0"/>
                <a:cs typeface="Arial" charset="0"/>
              </a:rPr>
              <a:t>management</a:t>
            </a:r>
            <a:endParaRPr lang="de-DE" sz="2000" dirty="0">
              <a:solidFill>
                <a:schemeClr val="bg1"/>
              </a:solidFill>
              <a:latin typeface="Univers" pitchFamily="34" charset="0"/>
              <a:cs typeface="Arial" charset="0"/>
            </a:endParaRPr>
          </a:p>
          <a:p>
            <a:pPr marL="542925" indent="-27622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  <a:defRPr/>
            </a:pPr>
            <a:r>
              <a:rPr lang="de-DE" sz="2000" dirty="0" err="1">
                <a:solidFill>
                  <a:schemeClr val="bg1"/>
                </a:solidFill>
                <a:latin typeface="Univers" pitchFamily="34" charset="0"/>
                <a:cs typeface="Arial" charset="0"/>
              </a:rPr>
              <a:t>Advanced</a:t>
            </a:r>
            <a:r>
              <a:rPr lang="de-DE" sz="2000" dirty="0">
                <a:solidFill>
                  <a:schemeClr val="bg1"/>
                </a:solidFill>
                <a:latin typeface="Univers" pitchFamily="34" charset="0"/>
                <a:cs typeface="Arial" charset="0"/>
              </a:rPr>
              <a:t> RSL </a:t>
            </a:r>
            <a:r>
              <a:rPr lang="de-DE" sz="2000" dirty="0" err="1">
                <a:solidFill>
                  <a:schemeClr val="bg1"/>
                </a:solidFill>
                <a:latin typeface="Univers" pitchFamily="34" charset="0"/>
                <a:cs typeface="Arial" charset="0"/>
              </a:rPr>
              <a:t>list</a:t>
            </a:r>
            <a:endParaRPr lang="de-DE" sz="2000" dirty="0">
              <a:solidFill>
                <a:schemeClr val="bg1"/>
              </a:solidFill>
              <a:latin typeface="Univers" pitchFamily="34" charset="0"/>
              <a:cs typeface="Arial" charset="0"/>
            </a:endParaRPr>
          </a:p>
          <a:p>
            <a:pPr marL="542925" indent="-27622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  <a:defRPr/>
            </a:pPr>
            <a:r>
              <a:rPr lang="de-DE" sz="2000" dirty="0" err="1" smtClean="0">
                <a:solidFill>
                  <a:schemeClr val="bg1"/>
                </a:solidFill>
                <a:latin typeface="Univers" pitchFamily="34" charset="0"/>
                <a:cs typeface="Arial" charset="0"/>
              </a:rPr>
              <a:t>organized</a:t>
            </a:r>
            <a:r>
              <a:rPr lang="de-DE" sz="2000" dirty="0" smtClean="0">
                <a:solidFill>
                  <a:schemeClr val="bg1"/>
                </a:solidFill>
                <a:latin typeface="Univers" pitchFamily="34" charset="0"/>
                <a:cs typeface="Arial" charset="0"/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  <a:latin typeface="Univers" pitchFamily="34" charset="0"/>
                <a:cs typeface="Arial" charset="0"/>
              </a:rPr>
              <a:t>inventory</a:t>
            </a:r>
            <a:endParaRPr lang="de-DE" sz="2000" dirty="0">
              <a:solidFill>
                <a:schemeClr val="bg1"/>
              </a:solidFill>
              <a:latin typeface="Univers" pitchFamily="34" charset="0"/>
              <a:cs typeface="Arial" charset="0"/>
            </a:endParaRPr>
          </a:p>
          <a:p>
            <a:pPr marL="542925" indent="-27622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  <a:defRPr/>
            </a:pPr>
            <a:r>
              <a:rPr lang="de-DE" sz="2000" dirty="0" err="1">
                <a:solidFill>
                  <a:schemeClr val="bg1"/>
                </a:solidFill>
                <a:latin typeface="Univers" pitchFamily="34" charset="0"/>
                <a:cs typeface="Arial" charset="0"/>
              </a:rPr>
              <a:t>Towards</a:t>
            </a:r>
            <a:r>
              <a:rPr lang="de-DE" sz="2000" dirty="0">
                <a:solidFill>
                  <a:schemeClr val="bg1"/>
                </a:solidFill>
                <a:latin typeface="Univers" pitchFamily="34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Univers" pitchFamily="34" charset="0"/>
                <a:cs typeface="Arial" charset="0"/>
              </a:rPr>
              <a:t>greener</a:t>
            </a:r>
            <a:r>
              <a:rPr lang="de-DE" sz="2000" dirty="0">
                <a:solidFill>
                  <a:schemeClr val="bg1"/>
                </a:solidFill>
                <a:latin typeface="Univers" pitchFamily="34" charset="0"/>
                <a:cs typeface="Arial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Univers" pitchFamily="34" charset="0"/>
                <a:cs typeface="Arial" charset="0"/>
              </a:rPr>
              <a:t>chemistry</a:t>
            </a:r>
            <a:r>
              <a:rPr lang="de-DE" sz="2000" dirty="0">
                <a:solidFill>
                  <a:schemeClr val="bg1"/>
                </a:solidFill>
                <a:latin typeface="Univers" pitchFamily="34" charset="0"/>
                <a:cs typeface="Arial" charset="0"/>
              </a:rPr>
              <a:t> </a:t>
            </a:r>
          </a:p>
          <a:p>
            <a:pPr marL="542925" indent="-27622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  <a:defRPr/>
            </a:pPr>
            <a:endParaRPr lang="de-DE" sz="2000" dirty="0">
              <a:solidFill>
                <a:schemeClr val="bg1"/>
              </a:solidFill>
              <a:latin typeface="Univers" pitchFamily="34" charset="0"/>
              <a:cs typeface="Arial" charset="0"/>
            </a:endParaRPr>
          </a:p>
          <a:p>
            <a:pPr marL="542925" indent="-27622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  <a:defRPr/>
            </a:pPr>
            <a:endParaRPr lang="de-DE" sz="2000" dirty="0">
              <a:solidFill>
                <a:schemeClr val="bg1"/>
              </a:solidFill>
              <a:latin typeface="Univers" pitchFamily="34" charset="0"/>
              <a:cs typeface="Arial" charset="0"/>
            </a:endParaRPr>
          </a:p>
          <a:p>
            <a:pPr marL="542925" indent="-27622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  <a:defRPr/>
            </a:pPr>
            <a:endParaRPr lang="de-DE" sz="2000" dirty="0">
              <a:solidFill>
                <a:schemeClr val="bg1"/>
              </a:solidFill>
              <a:latin typeface="Univers" pitchFamily="34" charset="0"/>
              <a:cs typeface="Arial" charset="0"/>
            </a:endParaRPr>
          </a:p>
        </p:txBody>
      </p:sp>
      <p:pic>
        <p:nvPicPr>
          <p:cNvPr id="30725" name="Picture 3" descr="\\Hi0s0010\media\Bilder\4_OEKO-TEX\Agenturfotos_Webrelaunch nicht im Elo\Pircher\STep-Grafiken\Schild_Fisch_Neg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2282825"/>
            <a:ext cx="16859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hteck 2"/>
          <p:cNvSpPr>
            <a:spLocks noChangeArrowheads="1"/>
          </p:cNvSpPr>
          <p:nvPr/>
        </p:nvSpPr>
        <p:spPr bwMode="auto">
          <a:xfrm>
            <a:off x="4572000" y="2451100"/>
            <a:ext cx="4572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609600" indent="-342900" defTabSz="755650">
              <a:lnSpc>
                <a:spcPct val="90000"/>
              </a:lnSpc>
              <a:spcAft>
                <a:spcPct val="35000"/>
              </a:spcAft>
              <a:buFont typeface="Wingdings" pitchFamily="2" charset="2"/>
              <a:buChar char="ü"/>
            </a:pPr>
            <a:endParaRPr lang="de-DE" sz="1800">
              <a:solidFill>
                <a:schemeClr val="bg1"/>
              </a:solidFill>
            </a:endParaRPr>
          </a:p>
          <a:p>
            <a:pPr marL="800100" lvl="1" indent="-342900" defTabSz="755650">
              <a:lnSpc>
                <a:spcPct val="90000"/>
              </a:lnSpc>
              <a:spcAft>
                <a:spcPct val="35000"/>
              </a:spcAft>
              <a:buFont typeface="Wingdings" pitchFamily="2" charset="2"/>
              <a:buChar char="ü"/>
            </a:pPr>
            <a:r>
              <a:rPr lang="de-DE" sz="1800">
                <a:solidFill>
                  <a:schemeClr val="bg1"/>
                </a:solidFill>
              </a:rPr>
              <a:t>Prevention</a:t>
            </a:r>
          </a:p>
          <a:p>
            <a:pPr marL="800100" lvl="1" indent="-342900" defTabSz="755650">
              <a:lnSpc>
                <a:spcPct val="90000"/>
              </a:lnSpc>
              <a:spcAft>
                <a:spcPct val="35000"/>
              </a:spcAft>
              <a:buFont typeface="Wingdings" pitchFamily="2" charset="2"/>
              <a:buChar char="ü"/>
            </a:pPr>
            <a:r>
              <a:rPr lang="de-DE" sz="1800">
                <a:solidFill>
                  <a:schemeClr val="bg1"/>
                </a:solidFill>
              </a:rPr>
              <a:t>Education</a:t>
            </a:r>
          </a:p>
          <a:p>
            <a:pPr marL="800100" lvl="1" indent="-342900" defTabSz="755650">
              <a:lnSpc>
                <a:spcPct val="90000"/>
              </a:lnSpc>
              <a:spcAft>
                <a:spcPct val="35000"/>
              </a:spcAft>
              <a:buFont typeface="Wingdings" pitchFamily="2" charset="2"/>
              <a:buChar char="ü"/>
            </a:pPr>
            <a:r>
              <a:rPr lang="de-DE" sz="1800">
                <a:solidFill>
                  <a:schemeClr val="bg1"/>
                </a:solidFill>
              </a:rPr>
              <a:t>Information and Monitoring</a:t>
            </a:r>
          </a:p>
        </p:txBody>
      </p:sp>
    </p:spTree>
    <p:extLst>
      <p:ext uri="{BB962C8B-B14F-4D97-AF65-F5344CB8AC3E}">
        <p14:creationId xmlns:p14="http://schemas.microsoft.com/office/powerpoint/2010/main" val="373165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>
            <a:fillRect/>
          </a:stretch>
        </p:blipFill>
        <p:spPr bwMode="auto">
          <a:xfrm>
            <a:off x="0" y="987425"/>
            <a:ext cx="914400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538" y="411163"/>
            <a:ext cx="3954462" cy="485775"/>
          </a:xfrm>
        </p:spPr>
        <p:txBody>
          <a:bodyPr/>
          <a:lstStyle/>
          <a:p>
            <a:pPr>
              <a:defRPr/>
            </a:pPr>
            <a:r>
              <a:rPr lang="de-CH" dirty="0" err="1" smtClean="0"/>
              <a:t>Scope</a:t>
            </a:r>
            <a:endParaRPr lang="de-CH" dirty="0"/>
          </a:p>
        </p:txBody>
      </p:sp>
      <p:sp>
        <p:nvSpPr>
          <p:cNvPr id="4" name="Rechteck 3"/>
          <p:cNvSpPr/>
          <p:nvPr/>
        </p:nvSpPr>
        <p:spPr>
          <a:xfrm>
            <a:off x="4319588" y="0"/>
            <a:ext cx="4319587" cy="32924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defRPr/>
            </a:pPr>
            <a:endParaRPr lang="de-DE" sz="2400" b="1" dirty="0"/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defRPr/>
            </a:pPr>
            <a:r>
              <a:rPr lang="de-DE" sz="2400" b="1" dirty="0"/>
              <a:t>Environmental Performance</a:t>
            </a: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  <a:defRPr/>
            </a:pPr>
            <a:r>
              <a:rPr lang="de-DE" sz="2000" dirty="0"/>
              <a:t>Efficiency</a:t>
            </a: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  <a:defRPr/>
            </a:pPr>
            <a:r>
              <a:rPr lang="de-DE" sz="2000" dirty="0"/>
              <a:t>Limit </a:t>
            </a:r>
            <a:r>
              <a:rPr lang="de-DE" sz="2000" dirty="0" err="1"/>
              <a:t>values</a:t>
            </a:r>
            <a:endParaRPr lang="de-DE" sz="2000" dirty="0"/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  <a:defRPr/>
            </a:pPr>
            <a:r>
              <a:rPr lang="de-DE" sz="2000" dirty="0" err="1"/>
              <a:t>Water</a:t>
            </a:r>
            <a:r>
              <a:rPr lang="de-DE" sz="2000" dirty="0"/>
              <a:t>, </a:t>
            </a:r>
            <a:r>
              <a:rPr lang="de-DE" sz="2000" dirty="0" err="1"/>
              <a:t>air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waste</a:t>
            </a:r>
            <a:endParaRPr lang="de-DE" sz="2000" dirty="0"/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  <a:defRPr/>
            </a:pPr>
            <a:r>
              <a:rPr lang="de-DE" sz="2000" dirty="0" smtClean="0"/>
              <a:t>Best </a:t>
            </a:r>
            <a:r>
              <a:rPr lang="de-DE" sz="2000" dirty="0" err="1"/>
              <a:t>available</a:t>
            </a:r>
            <a:r>
              <a:rPr lang="de-DE" sz="2000" dirty="0"/>
              <a:t> </a:t>
            </a:r>
            <a:r>
              <a:rPr lang="de-DE" sz="2000" dirty="0" err="1"/>
              <a:t>technology</a:t>
            </a:r>
            <a:r>
              <a:rPr lang="de-DE" sz="2000" dirty="0"/>
              <a:t> (BAT)</a:t>
            </a: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  <a:defRPr/>
            </a:pPr>
            <a:r>
              <a:rPr lang="de-DE" sz="2000" dirty="0" err="1" smtClean="0"/>
              <a:t>Cost</a:t>
            </a:r>
            <a:r>
              <a:rPr lang="de-DE" sz="2000" dirty="0" smtClean="0"/>
              <a:t> </a:t>
            </a:r>
            <a:r>
              <a:rPr lang="de-DE" sz="2000" dirty="0" err="1"/>
              <a:t>reduction</a:t>
            </a:r>
            <a:r>
              <a:rPr lang="de-DE" sz="2000" dirty="0"/>
              <a:t> / </a:t>
            </a:r>
            <a:r>
              <a:rPr lang="de-DE" sz="2000" dirty="0" err="1"/>
              <a:t>optimizing</a:t>
            </a:r>
            <a:endParaRPr lang="de-DE" sz="2000" dirty="0"/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  <a:defRPr/>
            </a:pPr>
            <a:r>
              <a:rPr lang="de-DE" sz="2000" dirty="0" err="1"/>
              <a:t>Carbon</a:t>
            </a:r>
            <a:r>
              <a:rPr lang="de-DE" sz="2000" dirty="0"/>
              <a:t> </a:t>
            </a:r>
            <a:r>
              <a:rPr lang="de-DE" sz="2000" dirty="0" err="1"/>
              <a:t>footprint</a:t>
            </a:r>
            <a:endParaRPr lang="de-DE" sz="2000" dirty="0"/>
          </a:p>
        </p:txBody>
      </p:sp>
      <p:pic>
        <p:nvPicPr>
          <p:cNvPr id="29701" name="Picture 2" descr="\\Hi0s0010\media\Bilder\4_OEKO-TEX\Agenturfotos_Webrelaunch nicht im Elo\Pircher\STep-Grafiken\Schild_Gift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2500313"/>
            <a:ext cx="158750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39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9" b="18382"/>
          <a:stretch>
            <a:fillRect/>
          </a:stretch>
        </p:blipFill>
        <p:spPr bwMode="auto">
          <a:xfrm>
            <a:off x="0" y="920750"/>
            <a:ext cx="9155113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025" y="393700"/>
            <a:ext cx="3954463" cy="485775"/>
          </a:xfrm>
        </p:spPr>
        <p:txBody>
          <a:bodyPr/>
          <a:lstStyle/>
          <a:p>
            <a:pPr>
              <a:defRPr/>
            </a:pPr>
            <a:r>
              <a:rPr lang="de-CH" dirty="0" err="1" smtClean="0"/>
              <a:t>Scope</a:t>
            </a:r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4370388" y="-1"/>
            <a:ext cx="4342072" cy="28315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58775" indent="-358775" defTabSz="755650">
              <a:lnSpc>
                <a:spcPct val="90000"/>
              </a:lnSpc>
              <a:spcAft>
                <a:spcPct val="35000"/>
              </a:spcAft>
            </a:pPr>
            <a:endParaRPr lang="de-DE" sz="2400" b="1" dirty="0"/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</a:pPr>
            <a:r>
              <a:rPr lang="de-DE" sz="2400" b="1" dirty="0"/>
              <a:t>Environmental </a:t>
            </a:r>
            <a:r>
              <a:rPr lang="de-DE" sz="2400" b="1" dirty="0" smtClean="0"/>
              <a:t>Management</a:t>
            </a:r>
            <a:endParaRPr lang="de-DE" sz="2400" b="1" dirty="0"/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 dirty="0"/>
              <a:t>IS014001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others</a:t>
            </a:r>
            <a:endParaRPr lang="de-DE" sz="2000" dirty="0"/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 dirty="0"/>
              <a:t>Legal </a:t>
            </a:r>
            <a:r>
              <a:rPr lang="de-DE" sz="2000" dirty="0" err="1"/>
              <a:t>objectives</a:t>
            </a:r>
            <a:endParaRPr lang="de-DE" sz="2000" dirty="0"/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 dirty="0" err="1"/>
              <a:t>Improvement</a:t>
            </a:r>
            <a:endParaRPr lang="de-DE" sz="2000" dirty="0"/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 dirty="0" err="1"/>
              <a:t>Prevention</a:t>
            </a:r>
            <a:endParaRPr lang="de-DE" sz="2000" dirty="0"/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 dirty="0"/>
              <a:t>Target </a:t>
            </a:r>
            <a:r>
              <a:rPr lang="de-DE" sz="2000" dirty="0" err="1"/>
              <a:t>setting</a:t>
            </a:r>
            <a:endParaRPr lang="de-DE" sz="2000" dirty="0"/>
          </a:p>
        </p:txBody>
      </p:sp>
      <p:pic>
        <p:nvPicPr>
          <p:cNvPr id="32773" name="Picture 25" descr="\\Hi0s0010\media\Bilder\4_OEKO-TEX\Agenturfotos_Webrelaunch nicht im Elo\Pircher\STep-Grafiken\Schild_EnergyRot.ep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6" y="1959682"/>
            <a:ext cx="1747837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2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6"/>
          <a:stretch>
            <a:fillRect/>
          </a:stretch>
        </p:blipFill>
        <p:spPr bwMode="auto">
          <a:xfrm>
            <a:off x="7938" y="987425"/>
            <a:ext cx="9136062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411163"/>
            <a:ext cx="3954462" cy="485775"/>
          </a:xfrm>
        </p:spPr>
        <p:txBody>
          <a:bodyPr/>
          <a:lstStyle/>
          <a:p>
            <a:pPr>
              <a:defRPr/>
            </a:pPr>
            <a:r>
              <a:rPr lang="de-CH" dirty="0" err="1" smtClean="0"/>
              <a:t>Scope</a:t>
            </a:r>
            <a:endParaRPr lang="de-CH" dirty="0"/>
          </a:p>
        </p:txBody>
      </p:sp>
      <p:sp>
        <p:nvSpPr>
          <p:cNvPr id="28676" name="Rechteck 3"/>
          <p:cNvSpPr>
            <a:spLocks noChangeArrowheads="1"/>
          </p:cNvSpPr>
          <p:nvPr/>
        </p:nvSpPr>
        <p:spPr bwMode="auto">
          <a:xfrm>
            <a:off x="4600575" y="0"/>
            <a:ext cx="3895725" cy="31845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/>
          <a:lstStyle/>
          <a:p>
            <a:pPr marL="358775" indent="-358775" defTabSz="755650">
              <a:lnSpc>
                <a:spcPct val="90000"/>
              </a:lnSpc>
              <a:spcAft>
                <a:spcPct val="35000"/>
              </a:spcAft>
            </a:pPr>
            <a:endParaRPr lang="de-DE" sz="2400" b="1" dirty="0">
              <a:solidFill>
                <a:schemeClr val="bg1"/>
              </a:solidFill>
              <a:latin typeface="Arial" charset="0"/>
            </a:endParaRP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</a:pPr>
            <a:r>
              <a:rPr lang="de-DE" sz="2400" b="1" dirty="0" err="1">
                <a:solidFill>
                  <a:schemeClr val="bg1"/>
                </a:solidFill>
              </a:rPr>
              <a:t>Social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Responsibility</a:t>
            </a:r>
            <a:endParaRPr lang="de-DE" sz="2400" b="1" dirty="0">
              <a:solidFill>
                <a:schemeClr val="bg1"/>
              </a:solidFill>
            </a:endParaRP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UN </a:t>
            </a:r>
            <a:r>
              <a:rPr lang="de-DE" sz="2000" dirty="0" err="1">
                <a:solidFill>
                  <a:schemeClr val="bg1"/>
                </a:solidFill>
              </a:rPr>
              <a:t>and</a:t>
            </a:r>
            <a:r>
              <a:rPr lang="de-DE" sz="2000" dirty="0">
                <a:solidFill>
                  <a:schemeClr val="bg1"/>
                </a:solidFill>
              </a:rPr>
              <a:t> ILO </a:t>
            </a:r>
            <a:r>
              <a:rPr lang="de-DE" sz="2000" dirty="0" err="1">
                <a:solidFill>
                  <a:schemeClr val="bg1"/>
                </a:solidFill>
              </a:rPr>
              <a:t>based</a:t>
            </a:r>
            <a:endParaRPr lang="de-DE" sz="2000" dirty="0">
              <a:solidFill>
                <a:schemeClr val="bg1"/>
              </a:solidFill>
            </a:endParaRP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Fair </a:t>
            </a:r>
            <a:r>
              <a:rPr lang="en-US" sz="2000" dirty="0" smtClean="0">
                <a:solidFill>
                  <a:schemeClr val="bg1"/>
                </a:solidFill>
              </a:rPr>
              <a:t>wages</a:t>
            </a:r>
            <a:endParaRPr lang="en-US" sz="2000" dirty="0">
              <a:solidFill>
                <a:schemeClr val="bg1"/>
              </a:solidFill>
            </a:endParaRP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Working </a:t>
            </a:r>
            <a:r>
              <a:rPr lang="de-DE" sz="2000" dirty="0" err="1">
                <a:solidFill>
                  <a:schemeClr val="bg1"/>
                </a:solidFill>
              </a:rPr>
              <a:t>conditions</a:t>
            </a:r>
            <a:endParaRPr lang="de-DE" sz="2000" dirty="0">
              <a:solidFill>
                <a:schemeClr val="bg1"/>
              </a:solidFill>
            </a:endParaRP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Performance </a:t>
            </a:r>
            <a:r>
              <a:rPr lang="de-DE" sz="2000" dirty="0" err="1">
                <a:solidFill>
                  <a:schemeClr val="bg1"/>
                </a:solidFill>
              </a:rPr>
              <a:t>review</a:t>
            </a:r>
            <a:endParaRPr lang="de-DE" sz="2000" dirty="0">
              <a:solidFill>
                <a:schemeClr val="bg1"/>
              </a:solidFill>
            </a:endParaRP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 dirty="0">
                <a:solidFill>
                  <a:schemeClr val="bg1"/>
                </a:solidFill>
              </a:rPr>
              <a:t>Recognition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existing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social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standards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28677" name="Picture 2" descr="\\Hi0s0010\media\Bilder\4_OEKO-TEX\Agenturfotos_Webrelaunch nicht im Elo\Pircher\STep-Grafiken\Schild_Kinderarbeit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182563"/>
            <a:ext cx="1836737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94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Hi0s0010\media\Bilder\4_OEKO-TEX\Agenturfotos_Webrelaunch nicht im Elo\Pircher\Kleiderrecycling© maurosessanta - Fotolia.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31578" r="5878" b="9682"/>
          <a:stretch>
            <a:fillRect/>
          </a:stretch>
        </p:blipFill>
        <p:spPr bwMode="auto">
          <a:xfrm>
            <a:off x="0" y="1000125"/>
            <a:ext cx="91440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el 1"/>
          <p:cNvSpPr txBox="1">
            <a:spLocks/>
          </p:cNvSpPr>
          <p:nvPr/>
        </p:nvSpPr>
        <p:spPr bwMode="auto">
          <a:xfrm>
            <a:off x="587375" y="393700"/>
            <a:ext cx="39544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Univers" pitchFamily="34" charset="0"/>
                <a:cs typeface="Arial" charset="0"/>
              </a:defRPr>
            </a:lvl9pPr>
          </a:lstStyle>
          <a:p>
            <a:r>
              <a:rPr lang="de-CH" sz="2800" b="1">
                <a:solidFill>
                  <a:schemeClr val="bg1"/>
                </a:solidFill>
              </a:rPr>
              <a:t>Scope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576263" y="411163"/>
            <a:ext cx="3954462" cy="485775"/>
          </a:xfrm>
        </p:spPr>
        <p:txBody>
          <a:bodyPr/>
          <a:lstStyle/>
          <a:p>
            <a:pPr>
              <a:defRPr/>
            </a:pPr>
            <a:r>
              <a:rPr lang="de-CH" dirty="0" err="1" smtClean="0"/>
              <a:t>Scope</a:t>
            </a:r>
            <a:endParaRPr lang="de-CH" dirty="0"/>
          </a:p>
        </p:txBody>
      </p:sp>
      <p:sp>
        <p:nvSpPr>
          <p:cNvPr id="27653" name="Rechteck 2"/>
          <p:cNvSpPr>
            <a:spLocks noChangeArrowheads="1"/>
          </p:cNvSpPr>
          <p:nvPr/>
        </p:nvSpPr>
        <p:spPr bwMode="auto">
          <a:xfrm>
            <a:off x="4267200" y="0"/>
            <a:ext cx="4230688" cy="2824163"/>
          </a:xfrm>
          <a:prstGeom prst="rect">
            <a:avLst/>
          </a:prstGeom>
          <a:solidFill>
            <a:srgbClr val="6865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58775" indent="-358775" defTabSz="755650">
              <a:lnSpc>
                <a:spcPct val="90000"/>
              </a:lnSpc>
              <a:spcAft>
                <a:spcPct val="35000"/>
              </a:spcAft>
            </a:pPr>
            <a:endParaRPr lang="de-DE" sz="2400" b="1">
              <a:solidFill>
                <a:schemeClr val="bg1"/>
              </a:solidFill>
            </a:endParaRP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</a:pPr>
            <a:r>
              <a:rPr lang="de-DE" sz="2400" b="1">
                <a:solidFill>
                  <a:schemeClr val="bg1"/>
                </a:solidFill>
              </a:rPr>
              <a:t>Quality Management</a:t>
            </a: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>
                <a:solidFill>
                  <a:schemeClr val="bg1"/>
                </a:solidFill>
              </a:rPr>
              <a:t>Based on ISO 9001</a:t>
            </a: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>
                <a:solidFill>
                  <a:schemeClr val="bg1"/>
                </a:solidFill>
              </a:rPr>
              <a:t>Responsibility, documentation, traceability</a:t>
            </a: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>
                <a:solidFill>
                  <a:schemeClr val="bg1"/>
                </a:solidFill>
              </a:rPr>
              <a:t>Risk management</a:t>
            </a: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>
                <a:solidFill>
                  <a:schemeClr val="bg1"/>
                </a:solidFill>
              </a:rPr>
              <a:t>Continuous improvement </a:t>
            </a:r>
          </a:p>
        </p:txBody>
      </p:sp>
      <p:pic>
        <p:nvPicPr>
          <p:cNvPr id="27654" name="Picture 27" descr="\\Hi0s0010\media\Bilder\4_OEKO-TEX\Agenturfotos_Webrelaunch nicht im Elo\Pircher\STep-Grafiken\Schild_StoffmLoch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924050"/>
            <a:ext cx="19240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11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Grafi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0913"/>
            <a:ext cx="925195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538" y="411163"/>
            <a:ext cx="3954462" cy="485775"/>
          </a:xfrm>
        </p:spPr>
        <p:txBody>
          <a:bodyPr/>
          <a:lstStyle/>
          <a:p>
            <a:pPr>
              <a:defRPr/>
            </a:pPr>
            <a:r>
              <a:rPr lang="de-CH" dirty="0" err="1" smtClean="0"/>
              <a:t>Scope</a:t>
            </a:r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4606925" y="0"/>
            <a:ext cx="3887788" cy="30765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358775" indent="-358775" defTabSz="755650">
              <a:lnSpc>
                <a:spcPct val="90000"/>
              </a:lnSpc>
              <a:spcAft>
                <a:spcPct val="35000"/>
              </a:spcAft>
            </a:pPr>
            <a:endParaRPr lang="de-DE" sz="2400" b="1">
              <a:latin typeface="Arial" charset="0"/>
            </a:endParaRP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</a:pPr>
            <a:r>
              <a:rPr lang="de-DE" sz="2400" b="1"/>
              <a:t>Safety Aspects</a:t>
            </a: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/>
              <a:t>Worker and workplace safety</a:t>
            </a: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/>
              <a:t>Occupational health </a:t>
            </a: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/>
              <a:t>Facility safety</a:t>
            </a:r>
          </a:p>
          <a:p>
            <a:pPr marL="358775" indent="-358775" defTabSz="755650">
              <a:lnSpc>
                <a:spcPct val="90000"/>
              </a:lnSpc>
              <a:spcAft>
                <a:spcPct val="35000"/>
              </a:spcAft>
              <a:buFont typeface="Arial" charset="0"/>
              <a:buChar char="•"/>
            </a:pPr>
            <a:r>
              <a:rPr lang="de-DE" sz="2000"/>
              <a:t>Risk prevention</a:t>
            </a:r>
          </a:p>
        </p:txBody>
      </p:sp>
      <p:pic>
        <p:nvPicPr>
          <p:cNvPr id="31749" name="Picture 26" descr="\\Hi0s0010\media\Bilder\4_OEKO-TEX\Agenturfotos_Webrelaunch nicht im Elo\Pircher\STep-Grafiken\Schild_Laerm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924050"/>
            <a:ext cx="183515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21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 bwMode="auto">
          <a:xfrm>
            <a:off x="539750" y="430213"/>
            <a:ext cx="7292975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CH" smtClean="0">
                <a:solidFill>
                  <a:srgbClr val="595959"/>
                </a:solidFill>
              </a:rPr>
              <a:t>Auditing &amp; Certification</a:t>
            </a:r>
          </a:p>
        </p:txBody>
      </p:sp>
      <p:sp>
        <p:nvSpPr>
          <p:cNvPr id="23555" name="Inhaltsplatzhalter 9"/>
          <p:cNvSpPr>
            <a:spLocks noGrp="1"/>
          </p:cNvSpPr>
          <p:nvPr>
            <p:ph idx="4294967295"/>
          </p:nvPr>
        </p:nvSpPr>
        <p:spPr bwMode="auto">
          <a:xfrm>
            <a:off x="0" y="1239838"/>
            <a:ext cx="8229600" cy="29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80000"/>
              </a:lnSpc>
              <a:buClr>
                <a:srgbClr val="9FBA4A"/>
              </a:buClr>
              <a:buFontTx/>
              <a:buNone/>
            </a:pPr>
            <a:r>
              <a:rPr lang="de-CH" sz="2000" smtClean="0"/>
              <a:t/>
            </a:r>
            <a:br>
              <a:rPr lang="de-CH" sz="2000" smtClean="0"/>
            </a:br>
            <a:endParaRPr lang="de-CH" sz="2000" smtClean="0"/>
          </a:p>
        </p:txBody>
      </p:sp>
      <p:pic>
        <p:nvPicPr>
          <p:cNvPr id="23556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311275"/>
            <a:ext cx="106997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35013"/>
            <a:ext cx="67532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 bwMode="auto">
          <a:xfrm>
            <a:off x="539750" y="368300"/>
            <a:ext cx="7292975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CH" smtClean="0">
                <a:solidFill>
                  <a:srgbClr val="595959"/>
                </a:solidFill>
              </a:rPr>
              <a:t>Scoring</a:t>
            </a:r>
          </a:p>
        </p:txBody>
      </p:sp>
      <p:pic>
        <p:nvPicPr>
          <p:cNvPr id="34819" name="Inhaltsplatzhalt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044575"/>
            <a:ext cx="5854700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382588"/>
            <a:ext cx="1001713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30213"/>
            <a:ext cx="7292975" cy="485775"/>
          </a:xfrm>
        </p:spPr>
        <p:txBody>
          <a:bodyPr/>
          <a:lstStyle/>
          <a:p>
            <a:pPr>
              <a:defRPr/>
            </a:pPr>
            <a:r>
              <a:rPr lang="de-CH" dirty="0" err="1" smtClean="0"/>
              <a:t>Introduction</a:t>
            </a:r>
            <a:endParaRPr lang="de-CH" dirty="0"/>
          </a:p>
        </p:txBody>
      </p:sp>
      <p:sp>
        <p:nvSpPr>
          <p:cNvPr id="4" name="Rechteck 3"/>
          <p:cNvSpPr/>
          <p:nvPr/>
        </p:nvSpPr>
        <p:spPr>
          <a:xfrm>
            <a:off x="431540" y="1417588"/>
            <a:ext cx="842493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de-AT" sz="2800" b="1" dirty="0" smtClean="0">
                <a:solidFill>
                  <a:schemeClr val="accent3">
                    <a:lumMod val="50000"/>
                  </a:schemeClr>
                </a:solidFill>
              </a:rPr>
              <a:t>ÖTI</a:t>
            </a:r>
            <a:endParaRPr lang="en-GB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800100" lvl="1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en-GB" sz="2000" dirty="0" err="1" smtClean="0">
                <a:solidFill>
                  <a:schemeClr val="accent3">
                    <a:lumMod val="50000"/>
                  </a:schemeClr>
                </a:solidFill>
              </a:rPr>
              <a:t>Österreichisches</a:t>
            </a: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GB" sz="2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sz="2000" dirty="0" err="1">
                <a:solidFill>
                  <a:schemeClr val="accent3">
                    <a:lumMod val="50000"/>
                  </a:schemeClr>
                </a:solidFill>
              </a:rPr>
              <a:t>Institut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3">
                    <a:lumMod val="50000"/>
                  </a:schemeClr>
                </a:solidFill>
              </a:rPr>
              <a:t>für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3">
                    <a:lumMod val="50000"/>
                  </a:schemeClr>
                </a:solidFill>
              </a:rPr>
              <a:t>Ökologie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GB" sz="2000" dirty="0" err="1">
                <a:solidFill>
                  <a:schemeClr val="accent3">
                    <a:lumMod val="50000"/>
                  </a:schemeClr>
                </a:solidFill>
              </a:rPr>
              <a:t>Technik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 und Innovation GmbH, Wien</a:t>
            </a:r>
          </a:p>
          <a:p>
            <a:pPr marL="800100" lvl="1" indent="-342900" eaLnBrk="1" hangingPunct="1">
              <a:buFont typeface="Wingdings" panose="05000000000000000000" pitchFamily="2" charset="2"/>
              <a:buChar char="§"/>
              <a:defRPr/>
            </a:pPr>
            <a:r>
              <a:rPr lang="en-GB" sz="2000" b="1" dirty="0">
                <a:solidFill>
                  <a:schemeClr val="accent3">
                    <a:lumMod val="50000"/>
                  </a:schemeClr>
                </a:solidFill>
              </a:rPr>
              <a:t>Austrian Institute for Ecology, </a:t>
            </a:r>
            <a:r>
              <a:rPr lang="en-GB" sz="2000" b="1" dirty="0" smtClean="0">
                <a:solidFill>
                  <a:schemeClr val="accent3">
                    <a:lumMod val="50000"/>
                  </a:schemeClr>
                </a:solidFill>
              </a:rPr>
              <a:t>Technology and </a:t>
            </a:r>
            <a:r>
              <a:rPr lang="en-GB" sz="2000" b="1" dirty="0">
                <a:solidFill>
                  <a:schemeClr val="accent3">
                    <a:lumMod val="50000"/>
                  </a:schemeClr>
                </a:solidFill>
              </a:rPr>
              <a:t>Innovation Ltd., Vienna</a:t>
            </a:r>
          </a:p>
          <a:p>
            <a:pPr marL="1257300" lvl="2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Founded 1967 as a Carpet Research Institute</a:t>
            </a:r>
          </a:p>
          <a:p>
            <a:pPr marL="1257300" lvl="2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Austrian Textile Research Institute until 2007</a:t>
            </a:r>
          </a:p>
        </p:txBody>
      </p:sp>
      <p:pic>
        <p:nvPicPr>
          <p:cNvPr id="7" name="Picture 273" descr="logo3d-tw60px-6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396" y="87474"/>
            <a:ext cx="902730" cy="90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2411413" y="3616325"/>
            <a:ext cx="6084887" cy="647700"/>
          </a:xfrm>
          <a:prstGeom prst="rect">
            <a:avLst/>
          </a:prstGeom>
          <a:solidFill>
            <a:srgbClr val="297F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>
              <a:lnSpc>
                <a:spcPct val="80000"/>
              </a:lnSpc>
              <a:spcBef>
                <a:spcPct val="20000"/>
              </a:spcBef>
              <a:buClr>
                <a:srgbClr val="9FBA4A"/>
              </a:buClr>
              <a:defRPr/>
            </a:pPr>
            <a:r>
              <a:rPr lang="de-CH" sz="2400" b="1" dirty="0">
                <a:solidFill>
                  <a:schemeClr val="bg1"/>
                </a:solidFill>
                <a:latin typeface="Univers" pitchFamily="34" charset="0"/>
              </a:rPr>
              <a:t>	Best </a:t>
            </a:r>
            <a:r>
              <a:rPr lang="de-CH" sz="2400" b="1" dirty="0" err="1">
                <a:solidFill>
                  <a:schemeClr val="bg1"/>
                </a:solidFill>
                <a:latin typeface="Univers" pitchFamily="34" charset="0"/>
              </a:rPr>
              <a:t>practice</a:t>
            </a:r>
            <a:endParaRPr lang="de-DE" sz="2400" b="1" dirty="0">
              <a:solidFill>
                <a:schemeClr val="bg1"/>
              </a:solidFill>
              <a:latin typeface="Univers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411413" y="2751138"/>
            <a:ext cx="6084887" cy="649287"/>
          </a:xfrm>
          <a:prstGeom prst="rect">
            <a:avLst/>
          </a:prstGeom>
          <a:solidFill>
            <a:srgbClr val="B8DA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>
              <a:lnSpc>
                <a:spcPct val="80000"/>
              </a:lnSpc>
              <a:spcBef>
                <a:spcPct val="20000"/>
              </a:spcBef>
              <a:buClr>
                <a:srgbClr val="9FBA4A"/>
              </a:buClr>
              <a:defRPr/>
            </a:pPr>
            <a:r>
              <a:rPr lang="de-CH" sz="2400" b="1" dirty="0">
                <a:solidFill>
                  <a:schemeClr val="bg1"/>
                </a:solidFill>
                <a:latin typeface="Univers" pitchFamily="34" charset="0"/>
              </a:rPr>
              <a:t>	</a:t>
            </a:r>
            <a:r>
              <a:rPr lang="de-CH" sz="2400" b="1" dirty="0" err="1">
                <a:solidFill>
                  <a:schemeClr val="bg1"/>
                </a:solidFill>
                <a:latin typeface="Univers" pitchFamily="34" charset="0"/>
              </a:rPr>
              <a:t>Good</a:t>
            </a:r>
            <a:r>
              <a:rPr lang="de-CH" sz="2400" b="1" dirty="0">
                <a:solidFill>
                  <a:schemeClr val="bg1"/>
                </a:solidFill>
                <a:latin typeface="Univers" pitchFamily="34" charset="0"/>
              </a:rPr>
              <a:t> </a:t>
            </a:r>
            <a:r>
              <a:rPr lang="de-CH" sz="2400" b="1" dirty="0" err="1">
                <a:solidFill>
                  <a:schemeClr val="bg1"/>
                </a:solidFill>
                <a:latin typeface="Univers" pitchFamily="34" charset="0"/>
              </a:rPr>
              <a:t>performance</a:t>
            </a:r>
            <a:r>
              <a:rPr lang="de-CH" sz="2400" b="1" dirty="0">
                <a:solidFill>
                  <a:schemeClr val="bg1"/>
                </a:solidFill>
                <a:latin typeface="Univers" pitchFamily="34" charset="0"/>
              </a:rPr>
              <a:t>, still </a:t>
            </a:r>
            <a:r>
              <a:rPr lang="de-CH" sz="2400" b="1" dirty="0" err="1">
                <a:solidFill>
                  <a:schemeClr val="bg1"/>
                </a:solidFill>
                <a:latin typeface="Univers" pitchFamily="34" charset="0"/>
              </a:rPr>
              <a:t>room</a:t>
            </a:r>
            <a:r>
              <a:rPr lang="de-CH" sz="2400" b="1" dirty="0">
                <a:solidFill>
                  <a:schemeClr val="bg1"/>
                </a:solidFill>
                <a:latin typeface="Univers" pitchFamily="34" charset="0"/>
              </a:rPr>
              <a:t> </a:t>
            </a:r>
            <a:r>
              <a:rPr lang="de-CH" sz="2400" b="1" dirty="0" err="1">
                <a:solidFill>
                  <a:schemeClr val="bg1"/>
                </a:solidFill>
                <a:latin typeface="Univers" pitchFamily="34" charset="0"/>
              </a:rPr>
              <a:t>for</a:t>
            </a:r>
            <a:r>
              <a:rPr lang="de-CH" sz="2400" b="1" dirty="0">
                <a:solidFill>
                  <a:schemeClr val="bg1"/>
                </a:solidFill>
                <a:latin typeface="Univers" pitchFamily="34" charset="0"/>
              </a:rPr>
              <a:t> </a:t>
            </a:r>
            <a:r>
              <a:rPr lang="de-CH" sz="2400" b="1" dirty="0" err="1">
                <a:solidFill>
                  <a:schemeClr val="bg1"/>
                </a:solidFill>
                <a:latin typeface="Univers" pitchFamily="34" charset="0"/>
              </a:rPr>
              <a:t>improvement</a:t>
            </a:r>
            <a:endParaRPr lang="de-DE" sz="2400" b="1" dirty="0">
              <a:solidFill>
                <a:schemeClr val="bg1"/>
              </a:solidFill>
              <a:latin typeface="Univers" pitchFamily="34" charset="0"/>
            </a:endParaRPr>
          </a:p>
        </p:txBody>
      </p:sp>
      <p:sp>
        <p:nvSpPr>
          <p:cNvPr id="33796" name="Titel 1"/>
          <p:cNvSpPr>
            <a:spLocks noGrp="1"/>
          </p:cNvSpPr>
          <p:nvPr>
            <p:ph type="title"/>
          </p:nvPr>
        </p:nvSpPr>
        <p:spPr bwMode="auto">
          <a:xfrm>
            <a:off x="539750" y="430213"/>
            <a:ext cx="7292975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CH" smtClean="0">
                <a:solidFill>
                  <a:srgbClr val="595959"/>
                </a:solidFill>
              </a:rPr>
              <a:t>Performance levels</a:t>
            </a:r>
          </a:p>
        </p:txBody>
      </p:sp>
      <p:pic>
        <p:nvPicPr>
          <p:cNvPr id="33797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382588"/>
            <a:ext cx="1001713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2411413" y="1887538"/>
            <a:ext cx="6084887" cy="612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76325" indent="-1076325">
              <a:lnSpc>
                <a:spcPct val="90000"/>
              </a:lnSpc>
              <a:spcAft>
                <a:spcPct val="35000"/>
              </a:spcAft>
            </a:pPr>
            <a:r>
              <a:rPr lang="de-CH" sz="2400" b="1">
                <a:solidFill>
                  <a:schemeClr val="bg1"/>
                </a:solidFill>
                <a:latin typeface="Univers" pitchFamily="34" charset="0"/>
                <a:cs typeface="Arial" charset="0"/>
              </a:rPr>
              <a:t>	Entry level requirements</a:t>
            </a:r>
            <a:endParaRPr lang="de-DE" sz="2400" b="1">
              <a:solidFill>
                <a:schemeClr val="bg1"/>
              </a:solidFill>
              <a:latin typeface="Univers" pitchFamily="34" charset="0"/>
              <a:cs typeface="Arial" charset="0"/>
            </a:endParaRPr>
          </a:p>
        </p:txBody>
      </p:sp>
      <p:pic>
        <p:nvPicPr>
          <p:cNvPr id="33799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95463"/>
            <a:ext cx="30956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158750"/>
            <a:ext cx="3394075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58750"/>
            <a:ext cx="3459162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feld 3"/>
          <p:cNvSpPr txBox="1">
            <a:spLocks noChangeArrowheads="1"/>
          </p:cNvSpPr>
          <p:nvPr/>
        </p:nvSpPr>
        <p:spPr bwMode="auto">
          <a:xfrm>
            <a:off x="575556" y="1095375"/>
            <a:ext cx="856844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2800" b="1" dirty="0" err="1">
                <a:solidFill>
                  <a:schemeClr val="bg1"/>
                </a:solidFill>
                <a:latin typeface="Univers" pitchFamily="34" charset="0"/>
              </a:rPr>
              <a:t>Contact</a:t>
            </a:r>
            <a:r>
              <a:rPr lang="de-DE" sz="2800" b="1" dirty="0" smtClean="0">
                <a:solidFill>
                  <a:schemeClr val="bg1"/>
                </a:solidFill>
                <a:latin typeface="Univers" pitchFamily="34" charset="0"/>
              </a:rPr>
              <a:t>:</a:t>
            </a:r>
          </a:p>
          <a:p>
            <a:pPr eaLnBrk="1" hangingPunct="1"/>
            <a:r>
              <a:rPr lang="de-DE" sz="1800" dirty="0" smtClean="0">
                <a:solidFill>
                  <a:schemeClr val="bg1"/>
                </a:solidFill>
                <a:latin typeface="Univers" pitchFamily="34" charset="0"/>
              </a:rPr>
              <a:t>Helene Melnitzky</a:t>
            </a:r>
            <a:endParaRPr lang="de-DE" sz="1800" dirty="0">
              <a:solidFill>
                <a:schemeClr val="bg1"/>
              </a:solidFill>
              <a:latin typeface="Univers" pitchFamily="34" charset="0"/>
            </a:endParaRPr>
          </a:p>
          <a:p>
            <a:pPr eaLnBrk="1" hangingPunct="1"/>
            <a:endParaRPr lang="de-DE" sz="1800" dirty="0" smtClean="0">
              <a:solidFill>
                <a:schemeClr val="bg1"/>
              </a:solidFill>
              <a:latin typeface="Univers" pitchFamily="34" charset="0"/>
            </a:endParaRPr>
          </a:p>
          <a:p>
            <a:pPr eaLnBrk="1" hangingPunct="1"/>
            <a:r>
              <a:rPr lang="de-DE" sz="1800" dirty="0" smtClean="0">
                <a:solidFill>
                  <a:schemeClr val="bg1"/>
                </a:solidFill>
                <a:latin typeface="Univers" pitchFamily="34" charset="0"/>
              </a:rPr>
              <a:t>OETI GmbH</a:t>
            </a:r>
          </a:p>
          <a:p>
            <a:pPr eaLnBrk="1" hangingPunct="1"/>
            <a:r>
              <a:rPr lang="de-DE" sz="1800" dirty="0" err="1" smtClean="0">
                <a:solidFill>
                  <a:schemeClr val="bg1"/>
                </a:solidFill>
                <a:latin typeface="Univers" pitchFamily="34" charset="0"/>
              </a:rPr>
              <a:t>Spengergasse</a:t>
            </a:r>
            <a:r>
              <a:rPr lang="de-DE" sz="1800" dirty="0" smtClean="0">
                <a:solidFill>
                  <a:schemeClr val="bg1"/>
                </a:solidFill>
                <a:latin typeface="Univers" pitchFamily="34" charset="0"/>
              </a:rPr>
              <a:t> 20</a:t>
            </a:r>
          </a:p>
          <a:p>
            <a:pPr eaLnBrk="1" hangingPunct="1"/>
            <a:r>
              <a:rPr lang="de-DE" sz="1800" dirty="0" smtClean="0">
                <a:solidFill>
                  <a:schemeClr val="bg1"/>
                </a:solidFill>
                <a:latin typeface="Univers" pitchFamily="34" charset="0"/>
              </a:rPr>
              <a:t>A-1050 Vienna</a:t>
            </a:r>
          </a:p>
          <a:p>
            <a:pPr eaLnBrk="1" hangingPunct="1"/>
            <a:r>
              <a:rPr lang="de-DE" sz="1800" dirty="0" smtClean="0">
                <a:solidFill>
                  <a:schemeClr val="bg1"/>
                </a:solidFill>
                <a:latin typeface="Univers" pitchFamily="34" charset="0"/>
              </a:rPr>
              <a:t>Austria</a:t>
            </a:r>
            <a:endParaRPr lang="de-DE" sz="1800" dirty="0">
              <a:solidFill>
                <a:schemeClr val="bg1"/>
              </a:solidFill>
              <a:latin typeface="Univers" pitchFamily="34" charset="0"/>
            </a:endParaRPr>
          </a:p>
          <a:p>
            <a:pPr eaLnBrk="1" hangingPunct="1"/>
            <a:endParaRPr lang="de-DE" sz="1800" dirty="0">
              <a:solidFill>
                <a:schemeClr val="bg1"/>
              </a:solidFill>
              <a:latin typeface="Univers" pitchFamily="34" charset="0"/>
            </a:endParaRPr>
          </a:p>
          <a:p>
            <a:pPr eaLnBrk="1" hangingPunct="1"/>
            <a:r>
              <a:rPr lang="de-DE" sz="1800" dirty="0">
                <a:solidFill>
                  <a:schemeClr val="bg1"/>
                </a:solidFill>
                <a:latin typeface="Univers" pitchFamily="34" charset="0"/>
              </a:rPr>
              <a:t>Phone: </a:t>
            </a:r>
            <a:r>
              <a:rPr lang="de-DE" sz="1800" dirty="0" smtClean="0">
                <a:solidFill>
                  <a:schemeClr val="bg1"/>
                </a:solidFill>
                <a:latin typeface="Univers" pitchFamily="34" charset="0"/>
              </a:rPr>
              <a:t>+43 69916060817</a:t>
            </a:r>
          </a:p>
          <a:p>
            <a:pPr eaLnBrk="1" hangingPunct="1"/>
            <a:r>
              <a:rPr lang="de-DE" sz="1800" dirty="0" smtClean="0">
                <a:solidFill>
                  <a:schemeClr val="bg1"/>
                </a:solidFill>
                <a:latin typeface="Univers" pitchFamily="34" charset="0"/>
              </a:rPr>
              <a:t>melnitzky@oeti.biz</a:t>
            </a:r>
            <a:endParaRPr lang="de-DE" sz="1800" dirty="0">
              <a:solidFill>
                <a:schemeClr val="bg1"/>
              </a:solidFill>
              <a:latin typeface="Univers" pitchFamily="34" charset="0"/>
            </a:endParaRPr>
          </a:p>
          <a:p>
            <a:pPr eaLnBrk="1" hangingPunct="1"/>
            <a:r>
              <a:rPr lang="de-DE" sz="1800" dirty="0" smtClean="0">
                <a:solidFill>
                  <a:schemeClr val="bg1"/>
                </a:solidFill>
                <a:latin typeface="Univers" pitchFamily="34" charset="0"/>
              </a:rPr>
              <a:t>www.oeti.biz</a:t>
            </a:r>
            <a:endParaRPr lang="de-DE" sz="1800" dirty="0">
              <a:solidFill>
                <a:schemeClr val="bg1"/>
              </a:solidFill>
              <a:latin typeface="Univers" pitchFamily="34" charset="0"/>
            </a:endParaRPr>
          </a:p>
          <a:p>
            <a:pPr eaLnBrk="1" hangingPunct="1"/>
            <a:endParaRPr lang="de-DE" dirty="0">
              <a:solidFill>
                <a:schemeClr val="bg1"/>
              </a:solidFill>
              <a:latin typeface="Univers" pitchFamily="34" charset="0"/>
            </a:endParaRPr>
          </a:p>
        </p:txBody>
      </p:sp>
      <p:sp>
        <p:nvSpPr>
          <p:cNvPr id="45060" name="Textfeld 1"/>
          <p:cNvSpPr txBox="1">
            <a:spLocks noChangeArrowheads="1"/>
          </p:cNvSpPr>
          <p:nvPr/>
        </p:nvSpPr>
        <p:spPr bwMode="auto">
          <a:xfrm>
            <a:off x="1610035" y="308499"/>
            <a:ext cx="64994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800" b="1" dirty="0" err="1">
                <a:solidFill>
                  <a:schemeClr val="accent3">
                    <a:lumMod val="50000"/>
                  </a:schemeClr>
                </a:solidFill>
              </a:rPr>
              <a:t>Thank</a:t>
            </a:r>
            <a:r>
              <a:rPr lang="de-DE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3">
                    <a:lumMod val="50000"/>
                  </a:schemeClr>
                </a:solidFill>
              </a:rPr>
              <a:t>you</a:t>
            </a:r>
            <a:r>
              <a:rPr lang="de-DE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lang="de-DE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3">
                    <a:lumMod val="50000"/>
                  </a:schemeClr>
                </a:solidFill>
              </a:rPr>
              <a:t>your</a:t>
            </a:r>
            <a:r>
              <a:rPr lang="de-DE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3">
                    <a:lumMod val="50000"/>
                  </a:schemeClr>
                </a:solidFill>
              </a:rPr>
              <a:t>attention</a:t>
            </a:r>
            <a:endParaRPr lang="de-CH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273" descr="logo3d-tw60px-6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779662"/>
            <a:ext cx="1368306" cy="136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8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30213"/>
            <a:ext cx="7292975" cy="485775"/>
          </a:xfrm>
        </p:spPr>
        <p:txBody>
          <a:bodyPr/>
          <a:lstStyle/>
          <a:p>
            <a:pPr>
              <a:defRPr/>
            </a:pPr>
            <a:r>
              <a:rPr lang="en-GB" dirty="0"/>
              <a:t>Overview of the Institute's Activities</a:t>
            </a:r>
            <a:r>
              <a:rPr lang="en-GB" sz="2000" dirty="0"/>
              <a:t/>
            </a:r>
            <a:br>
              <a:rPr lang="en-GB" sz="2000" dirty="0"/>
            </a:br>
            <a:endParaRPr lang="de-CH" dirty="0"/>
          </a:p>
        </p:txBody>
      </p:sp>
      <p:sp>
        <p:nvSpPr>
          <p:cNvPr id="4" name="Rechteck 3"/>
          <p:cNvSpPr/>
          <p:nvPr/>
        </p:nvSpPr>
        <p:spPr>
          <a:xfrm>
            <a:off x="162824" y="1091837"/>
            <a:ext cx="887630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Accredited 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testing house according ISO </a:t>
            </a: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17025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endParaRPr lang="en-GB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OEKO-TEX </a:t>
            </a:r>
            <a:r>
              <a:rPr lang="en-GB" sz="2000" baseline="30000" dirty="0">
                <a:solidFill>
                  <a:schemeClr val="accent3">
                    <a:lumMod val="50000"/>
                  </a:schemeClr>
                </a:solidFill>
              </a:rPr>
              <a:t>®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 -Labelling and Textile Ecology</a:t>
            </a:r>
            <a:endParaRPr lang="de-DE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UV-protection to UV-Standard 801 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Personal Protective Equipment  - CE </a:t>
            </a: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marking (notified body)</a:t>
            </a:r>
            <a:endParaRPr lang="en-GB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Emission testing 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Floor Covering and Interior Decoration </a:t>
            </a: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– CE marking (notified body)  </a:t>
            </a:r>
            <a:endParaRPr lang="en-GB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Cleaning of Buildings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Projects / Innovation</a:t>
            </a:r>
            <a:endParaRPr lang="en-GB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742950" lvl="1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Indoor Air Quality  </a:t>
            </a:r>
          </a:p>
          <a:p>
            <a:pPr marL="742950" lvl="1" indent="-285750" eaLnBrk="1" hangingPunct="1"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Textile testing</a:t>
            </a:r>
          </a:p>
        </p:txBody>
      </p:sp>
      <p:pic>
        <p:nvPicPr>
          <p:cNvPr id="7" name="Picture 273" descr="logo3d-tw60px-6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396" y="87474"/>
            <a:ext cx="902730" cy="90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84" y="1054021"/>
            <a:ext cx="89535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14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altLang="en-US" dirty="0"/>
              <a:t>OEKO-TEX</a:t>
            </a:r>
            <a:r>
              <a:rPr lang="de-AT" altLang="en-US" baseline="30000" dirty="0"/>
              <a:t>®</a:t>
            </a:r>
            <a:r>
              <a:rPr lang="de-AT" altLang="en-US" dirty="0"/>
              <a:t> Areas</a:t>
            </a:r>
            <a:br>
              <a:rPr lang="de-AT" altLang="en-US" dirty="0"/>
            </a:br>
            <a:endParaRPr lang="en-GB" dirty="0"/>
          </a:p>
        </p:txBody>
      </p:sp>
      <p:sp>
        <p:nvSpPr>
          <p:cNvPr id="3" name="Rechteck 2"/>
          <p:cNvSpPr/>
          <p:nvPr/>
        </p:nvSpPr>
        <p:spPr>
          <a:xfrm>
            <a:off x="-9163" y="1131590"/>
            <a:ext cx="910901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en-US" sz="2400" b="1" dirty="0">
                <a:solidFill>
                  <a:schemeClr val="accent3">
                    <a:lumMod val="50000"/>
                  </a:schemeClr>
                </a:solidFill>
              </a:rPr>
              <a:t>International </a:t>
            </a:r>
            <a:r>
              <a:rPr lang="en-GB" altLang="en-US" sz="2400" b="1" dirty="0">
                <a:solidFill>
                  <a:schemeClr val="accent3">
                    <a:lumMod val="50000"/>
                  </a:schemeClr>
                </a:solidFill>
              </a:rPr>
              <a:t>Association</a:t>
            </a:r>
            <a:r>
              <a:rPr lang="de-DE" altLang="en-US" sz="24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altLang="en-US" sz="2400" b="1" dirty="0">
                <a:solidFill>
                  <a:schemeClr val="accent3">
                    <a:lumMod val="50000"/>
                  </a:schemeClr>
                </a:solidFill>
              </a:rPr>
              <a:t>for Research and Testing in the Field of Textile Ecology </a:t>
            </a:r>
            <a:br>
              <a:rPr lang="en-GB" altLang="en-US" sz="24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GB" altLang="en-US" sz="2400" b="1" dirty="0">
                <a:solidFill>
                  <a:schemeClr val="accent3">
                    <a:lumMod val="50000"/>
                  </a:schemeClr>
                </a:solidFill>
              </a:rPr>
              <a:t>(Oeko-Tex</a:t>
            </a:r>
            <a:r>
              <a:rPr lang="en-GB" altLang="en-US" sz="2400" b="1" baseline="30000" dirty="0">
                <a:solidFill>
                  <a:schemeClr val="accent3">
                    <a:lumMod val="50000"/>
                  </a:schemeClr>
                </a:solidFill>
              </a:rPr>
              <a:t>®</a:t>
            </a:r>
            <a:r>
              <a:rPr lang="en-GB" altLang="en-US" sz="2400" b="1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de-AT" altLang="en-US" sz="2400" b="1" dirty="0">
              <a:solidFill>
                <a:schemeClr val="accent3">
                  <a:lumMod val="50000"/>
                </a:schemeClr>
              </a:solidFill>
            </a:endParaRPr>
          </a:p>
          <a:p>
            <a:pPr eaLnBrk="1" hangingPunct="1"/>
            <a:endParaRPr lang="de-AT" altLang="en-US" sz="1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de-AT" altLang="en-US" sz="1800" b="1" dirty="0" smtClean="0">
                <a:solidFill>
                  <a:schemeClr val="accent3">
                    <a:lumMod val="50000"/>
                  </a:schemeClr>
                </a:solidFill>
              </a:rPr>
              <a:t>Human </a:t>
            </a:r>
            <a:r>
              <a:rPr lang="de-AT" altLang="en-US" sz="1800" b="1" dirty="0">
                <a:solidFill>
                  <a:schemeClr val="accent3">
                    <a:lumMod val="50000"/>
                  </a:schemeClr>
                </a:solidFill>
              </a:rPr>
              <a:t>Ecology – Oeko-Tex® Standard 100</a:t>
            </a: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de-AT" altLang="en-US" dirty="0">
              <a:solidFill>
                <a:schemeClr val="accent3">
                  <a:lumMod val="50000"/>
                </a:schemeClr>
              </a:solidFill>
            </a:endParaRPr>
          </a:p>
          <a:p>
            <a:pPr eaLnBrk="1" hangingPunct="1"/>
            <a:endParaRPr lang="de-AT" altLang="en-US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de-AT" altLang="en-US" b="1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endParaRPr lang="de-AT" altLang="en-US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 eaLnBrk="1" hangingPunct="1">
              <a:buFont typeface="Wingdings" panose="05000000000000000000" pitchFamily="2" charset="2"/>
              <a:buChar char="§"/>
            </a:pPr>
            <a:r>
              <a:rPr lang="en-US" altLang="en-US" sz="1800" b="1" dirty="0" smtClean="0">
                <a:solidFill>
                  <a:schemeClr val="accent3">
                    <a:lumMod val="50000"/>
                  </a:schemeClr>
                </a:solidFill>
              </a:rPr>
              <a:t>Sustainable Textile Production </a:t>
            </a:r>
            <a:r>
              <a:rPr lang="de-AT" altLang="en-US" sz="1800" b="1" dirty="0" smtClean="0">
                <a:solidFill>
                  <a:schemeClr val="accent3">
                    <a:lumMod val="50000"/>
                  </a:schemeClr>
                </a:solidFill>
              </a:rPr>
              <a:t>- STeP</a:t>
            </a:r>
            <a:endParaRPr lang="de-AT" altLang="en-US" sz="1800" b="1" dirty="0">
              <a:solidFill>
                <a:schemeClr val="accent3">
                  <a:lumMod val="50000"/>
                </a:schemeClr>
              </a:solidFill>
            </a:endParaRPr>
          </a:p>
          <a:p>
            <a:pPr eaLnBrk="1" hangingPunct="1"/>
            <a:endParaRPr lang="de-AT" alt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72" y="2389707"/>
            <a:ext cx="1400175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71849"/>
            <a:ext cx="1043881" cy="104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0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Organisation </a:t>
            </a:r>
            <a:r>
              <a:rPr lang="de-AT" dirty="0" err="1" smtClean="0"/>
              <a:t>of</a:t>
            </a:r>
            <a:r>
              <a:rPr lang="de-AT" dirty="0" smtClean="0"/>
              <a:t> the </a:t>
            </a:r>
            <a:r>
              <a:rPr lang="en-US" dirty="0" smtClean="0"/>
              <a:t>Association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390469" y="1131590"/>
            <a:ext cx="64624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altLang="en-US" sz="2000" dirty="0" smtClean="0">
                <a:solidFill>
                  <a:schemeClr val="accent3">
                    <a:lumMod val="50000"/>
                  </a:schemeClr>
                </a:solidFill>
              </a:rPr>
              <a:t>1992</a:t>
            </a:r>
            <a:endParaRPr lang="en-GB" alt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altLang="en-US" sz="2000" dirty="0">
                <a:solidFill>
                  <a:schemeClr val="accent3">
                    <a:lumMod val="50000"/>
                  </a:schemeClr>
                </a:solidFill>
              </a:rPr>
              <a:t>Formation of the Oeko-Tex</a:t>
            </a:r>
            <a:r>
              <a:rPr lang="en-GB" altLang="en-US" sz="2000" baseline="30000" dirty="0">
                <a:solidFill>
                  <a:schemeClr val="accent3">
                    <a:lumMod val="50000"/>
                  </a:schemeClr>
                </a:solidFill>
              </a:rPr>
              <a:t>®</a:t>
            </a:r>
            <a:r>
              <a:rPr lang="en-GB" altLang="en-US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altLang="en-US" sz="2000" dirty="0" smtClean="0">
                <a:solidFill>
                  <a:schemeClr val="accent3">
                    <a:lumMod val="50000"/>
                  </a:schemeClr>
                </a:solidFill>
              </a:rPr>
              <a:t>Association -             OETI</a:t>
            </a:r>
            <a:r>
              <a:rPr lang="en-GB" altLang="en-US" sz="2000" dirty="0">
                <a:solidFill>
                  <a:schemeClr val="accent3">
                    <a:lumMod val="50000"/>
                  </a:schemeClr>
                </a:solidFill>
              </a:rPr>
              <a:t>, Vienna with </a:t>
            </a:r>
            <a:r>
              <a:rPr lang="en-GB" altLang="en-US" sz="2000" dirty="0" err="1">
                <a:solidFill>
                  <a:schemeClr val="accent3">
                    <a:lumMod val="50000"/>
                  </a:schemeClr>
                </a:solidFill>
              </a:rPr>
              <a:t>Hohenstein</a:t>
            </a:r>
            <a:r>
              <a:rPr lang="en-GB" altLang="en-US" sz="2000" dirty="0">
                <a:solidFill>
                  <a:schemeClr val="accent3">
                    <a:lumMod val="50000"/>
                  </a:schemeClr>
                </a:solidFill>
              </a:rPr>
              <a:t> Institute in </a:t>
            </a:r>
            <a:r>
              <a:rPr lang="en-GB" altLang="en-US" sz="2000" dirty="0" smtClean="0">
                <a:solidFill>
                  <a:schemeClr val="accent3">
                    <a:lumMod val="50000"/>
                  </a:schemeClr>
                </a:solidFill>
              </a:rPr>
              <a:t>Germany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de-AT" sz="2000" dirty="0" smtClean="0">
                <a:solidFill>
                  <a:schemeClr val="accent3">
                    <a:lumMod val="50000"/>
                  </a:schemeClr>
                </a:solidFill>
              </a:rPr>
              <a:t>15 </a:t>
            </a:r>
            <a:r>
              <a:rPr lang="de-AT" sz="2000" dirty="0">
                <a:solidFill>
                  <a:schemeClr val="accent3">
                    <a:lumMod val="50000"/>
                  </a:schemeClr>
                </a:solidFill>
              </a:rPr>
              <a:t>Institutes in Europe </a:t>
            </a:r>
            <a:r>
              <a:rPr lang="de-AT" sz="2000" dirty="0" err="1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de-AT" sz="2000" dirty="0">
                <a:solidFill>
                  <a:schemeClr val="accent3">
                    <a:lumMod val="50000"/>
                  </a:schemeClr>
                </a:solidFill>
              </a:rPr>
              <a:t> Japan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de-AT" sz="2000" dirty="0" smtClean="0">
                <a:solidFill>
                  <a:schemeClr val="accent3">
                    <a:lumMod val="50000"/>
                  </a:schemeClr>
                </a:solidFill>
              </a:rPr>
              <a:t>50 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representative/ contact offices worldwide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More than 9500 companies Oeko-Tex</a:t>
            </a:r>
            <a:r>
              <a:rPr lang="en-GB" sz="2000" baseline="30000" dirty="0">
                <a:solidFill>
                  <a:schemeClr val="accent3">
                    <a:lumMod val="50000"/>
                  </a:schemeClr>
                </a:solidFill>
              </a:rPr>
              <a:t>®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 100</a:t>
            </a:r>
          </a:p>
          <a:p>
            <a:pPr>
              <a:defRPr/>
            </a:pP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    certified in 95 countries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Since 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1992 more than </a:t>
            </a:r>
            <a:r>
              <a:rPr lang="en-GB" sz="2000" dirty="0" smtClean="0">
                <a:solidFill>
                  <a:schemeClr val="accent3">
                    <a:lumMod val="50000"/>
                  </a:schemeClr>
                </a:solidFill>
              </a:rPr>
              <a:t>100.000 </a:t>
            </a:r>
            <a:r>
              <a:rPr lang="en-GB" sz="2000" dirty="0">
                <a:solidFill>
                  <a:schemeClr val="accent3">
                    <a:lumMod val="50000"/>
                  </a:schemeClr>
                </a:solidFill>
              </a:rPr>
              <a:t>certificates have been issued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5339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Oeko-Tex® Standard 100</a:t>
            </a:r>
            <a:endParaRPr lang="en-GB" dirty="0"/>
          </a:p>
        </p:txBody>
      </p:sp>
      <p:sp>
        <p:nvSpPr>
          <p:cNvPr id="3" name="Rechteck 2"/>
          <p:cNvSpPr/>
          <p:nvPr/>
        </p:nvSpPr>
        <p:spPr>
          <a:xfrm>
            <a:off x="431540" y="1095586"/>
            <a:ext cx="85689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Certification system for textile and textile related products regarding the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    	content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of harmful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substances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Certification starts with fiber production and ends up in the final product - 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	only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modular certification system for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textiles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Certification of article groups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Validity of one year – each year renewal is possible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Certificate for communication to third parties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Label with a license number and institute name which can be shown on the product to the end consumer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>
              <a:buClrTx/>
              <a:buFont typeface="Arial" panose="020B0604020202020204" pitchFamily="34" charset="0"/>
              <a:buChar char="•"/>
            </a:pPr>
            <a:endParaRPr lang="en-GB" altLang="en-US" sz="2000" b="1" dirty="0" smtClean="0">
              <a:latin typeface="Franklin Gothic Book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GB" altLang="en-US" sz="2000" b="1" dirty="0">
              <a:latin typeface="Franklin Gothic Book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GB" altLang="en-US" sz="2000" b="1" dirty="0"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5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Label / </a:t>
            </a:r>
            <a:r>
              <a:rPr lang="de-AT" dirty="0" err="1" smtClean="0"/>
              <a:t>Certificate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2665740"/>
            <a:ext cx="2656726" cy="175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8862"/>
            <a:ext cx="1905067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5291978" y="1058862"/>
            <a:ext cx="2889250" cy="4084638"/>
            <a:chOff x="3799" y="1220"/>
            <a:chExt cx="1820" cy="2573"/>
          </a:xfrm>
        </p:grpSpPr>
        <p:pic>
          <p:nvPicPr>
            <p:cNvPr id="8" name="Picture 7" descr="Zertifikat100_E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" y="1220"/>
              <a:ext cx="1820" cy="2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31"/>
            <p:cNvSpPr txBox="1">
              <a:spLocks noChangeArrowheads="1"/>
            </p:cNvSpPr>
            <p:nvPr/>
          </p:nvSpPr>
          <p:spPr bwMode="auto">
            <a:xfrm>
              <a:off x="5121" y="2786"/>
              <a:ext cx="2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de-DE" altLang="en-US" sz="2400" b="1" dirty="0">
                <a:solidFill>
                  <a:srgbClr val="FF6600"/>
                </a:solidFill>
              </a:endParaRPr>
            </a:p>
          </p:txBody>
        </p:sp>
        <p:sp>
          <p:nvSpPr>
            <p:cNvPr id="11" name="Text Box 33"/>
            <p:cNvSpPr txBox="1">
              <a:spLocks noChangeArrowheads="1"/>
            </p:cNvSpPr>
            <p:nvPr/>
          </p:nvSpPr>
          <p:spPr bwMode="auto">
            <a:xfrm>
              <a:off x="4627" y="1736"/>
              <a:ext cx="2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de-DE" altLang="en-US" sz="2400" b="1" dirty="0">
                <a:solidFill>
                  <a:srgbClr val="FF6600"/>
                </a:solidFill>
              </a:endParaRPr>
            </a:p>
          </p:txBody>
        </p:sp>
        <p:sp>
          <p:nvSpPr>
            <p:cNvPr id="12" name="Text Box 34"/>
            <p:cNvSpPr txBox="1">
              <a:spLocks noChangeArrowheads="1"/>
            </p:cNvSpPr>
            <p:nvPr/>
          </p:nvSpPr>
          <p:spPr bwMode="auto">
            <a:xfrm>
              <a:off x="4387" y="2407"/>
              <a:ext cx="2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de-DE" altLang="en-US" sz="2400" b="1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001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Advantages</a:t>
            </a:r>
            <a:endParaRPr lang="en-GB" dirty="0"/>
          </a:p>
        </p:txBody>
      </p:sp>
      <p:sp>
        <p:nvSpPr>
          <p:cNvPr id="3" name="Rechteck 2"/>
          <p:cNvSpPr/>
          <p:nvPr/>
        </p:nvSpPr>
        <p:spPr>
          <a:xfrm>
            <a:off x="323528" y="1059582"/>
            <a:ext cx="820891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altLang="en-US" sz="1800" b="1" dirty="0">
                <a:solidFill>
                  <a:schemeClr val="bg2">
                    <a:lumMod val="25000"/>
                  </a:schemeClr>
                </a:solidFill>
              </a:rPr>
              <a:t>Safe products </a:t>
            </a:r>
            <a:r>
              <a:rPr lang="en-GB" altLang="en-US" sz="1800" b="1" dirty="0">
                <a:solidFill>
                  <a:schemeClr val="accent3">
                    <a:lumMod val="50000"/>
                  </a:schemeClr>
                </a:solidFill>
              </a:rPr>
              <a:t>–</a:t>
            </a:r>
            <a:r>
              <a:rPr lang="en-GB" altLang="en-US" sz="1800" dirty="0">
                <a:solidFill>
                  <a:schemeClr val="accent3">
                    <a:lumMod val="50000"/>
                  </a:schemeClr>
                </a:solidFill>
              </a:rPr>
              <a:t> products that are optimised for human ecology help to prevent complaints, offer security in buying preliminary products, and provide a framework for a company‘s own quality management. </a:t>
            </a:r>
            <a:endParaRPr lang="en-US" sz="1800" dirty="0">
              <a:solidFill>
                <a:schemeClr val="accent3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altLang="en-US" sz="1800" b="1" dirty="0">
                <a:solidFill>
                  <a:schemeClr val="bg2">
                    <a:lumMod val="25000"/>
                  </a:schemeClr>
                </a:solidFill>
              </a:rPr>
              <a:t>Independent</a:t>
            </a:r>
            <a:r>
              <a:rPr lang="en-GB" altLang="en-US" sz="1800" b="1" dirty="0">
                <a:solidFill>
                  <a:srgbClr val="00B050"/>
                </a:solidFill>
              </a:rPr>
              <a:t> </a:t>
            </a:r>
            <a:r>
              <a:rPr lang="en-GB" altLang="en-US" sz="1800" b="1" dirty="0">
                <a:solidFill>
                  <a:schemeClr val="accent3">
                    <a:lumMod val="50000"/>
                  </a:schemeClr>
                </a:solidFill>
              </a:rPr>
              <a:t>– </a:t>
            </a:r>
            <a:r>
              <a:rPr lang="en-GB" altLang="en-US" sz="1800" dirty="0">
                <a:solidFill>
                  <a:schemeClr val="accent3">
                    <a:lumMod val="50000"/>
                  </a:schemeClr>
                </a:solidFill>
              </a:rPr>
              <a:t>testing for the OEKO-TEX® Standard 100 is only carried out by authorised independent test institutes.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altLang="en-US" sz="1800" b="1" dirty="0">
                <a:solidFill>
                  <a:schemeClr val="bg2">
                    <a:lumMod val="25000"/>
                  </a:schemeClr>
                </a:solidFill>
              </a:rPr>
              <a:t>International</a:t>
            </a:r>
            <a:r>
              <a:rPr lang="en-GB" altLang="en-US" sz="1800" b="1" dirty="0">
                <a:solidFill>
                  <a:schemeClr val="accent3">
                    <a:lumMod val="50000"/>
                  </a:schemeClr>
                </a:solidFill>
              </a:rPr>
              <a:t> – </a:t>
            </a:r>
            <a:r>
              <a:rPr lang="en-GB" altLang="en-US" sz="1800" dirty="0">
                <a:solidFill>
                  <a:schemeClr val="accent3">
                    <a:lumMod val="50000"/>
                  </a:schemeClr>
                </a:solidFill>
              </a:rPr>
              <a:t>the criteria defined for certification provide a standard specifications profile for terms of supply and purchase when buying worldwide.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altLang="en-US" sz="1800" b="1" dirty="0">
                <a:solidFill>
                  <a:schemeClr val="bg2">
                    <a:lumMod val="25000"/>
                  </a:schemeClr>
                </a:solidFill>
              </a:rPr>
              <a:t>Widely recognised </a:t>
            </a:r>
            <a:r>
              <a:rPr lang="en-GB" altLang="en-US" sz="1800" b="1" dirty="0">
                <a:solidFill>
                  <a:schemeClr val="accent3">
                    <a:lumMod val="50000"/>
                  </a:schemeClr>
                </a:solidFill>
              </a:rPr>
              <a:t>– </a:t>
            </a:r>
            <a:r>
              <a:rPr lang="en-GB" altLang="en-US" sz="1800" dirty="0">
                <a:solidFill>
                  <a:schemeClr val="accent3">
                    <a:lumMod val="50000"/>
                  </a:schemeClr>
                </a:solidFill>
              </a:rPr>
              <a:t>the high degree of recognition among end users gives the label the quality of a brand.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altLang="en-US" sz="1800" b="1" dirty="0">
                <a:solidFill>
                  <a:schemeClr val="bg2">
                    <a:lumMod val="25000"/>
                  </a:schemeClr>
                </a:solidFill>
              </a:rPr>
              <a:t>A selling argument </a:t>
            </a:r>
            <a:r>
              <a:rPr lang="en-GB" altLang="en-US" sz="1800" b="1" dirty="0">
                <a:solidFill>
                  <a:schemeClr val="accent3">
                    <a:lumMod val="50000"/>
                  </a:schemeClr>
                </a:solidFill>
              </a:rPr>
              <a:t>– </a:t>
            </a:r>
            <a:r>
              <a:rPr lang="en-GB" altLang="en-US" sz="1800" dirty="0">
                <a:solidFill>
                  <a:schemeClr val="accent3">
                    <a:lumMod val="50000"/>
                  </a:schemeClr>
                </a:solidFill>
              </a:rPr>
              <a:t>certification under the OEKO-TEX® Standard 100, and the security this brings, give the customer added value</a:t>
            </a:r>
            <a:r>
              <a:rPr lang="en-GB" altLang="en-US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alt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3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/>
          <p:cNvSpPr/>
          <p:nvPr/>
        </p:nvSpPr>
        <p:spPr>
          <a:xfrm>
            <a:off x="685800" y="1276350"/>
            <a:ext cx="7632700" cy="3176588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430213"/>
            <a:ext cx="7292975" cy="485775"/>
          </a:xfrm>
        </p:spPr>
        <p:txBody>
          <a:bodyPr/>
          <a:lstStyle/>
          <a:p>
            <a:pPr>
              <a:defRPr/>
            </a:pPr>
            <a:r>
              <a:rPr lang="de-CH" dirty="0" smtClean="0"/>
              <a:t>The Vision</a:t>
            </a:r>
            <a:endParaRPr lang="de-CH" dirty="0"/>
          </a:p>
        </p:txBody>
      </p:sp>
      <p:sp>
        <p:nvSpPr>
          <p:cNvPr id="16387" name="Inhaltsplatzhalter 2"/>
          <p:cNvSpPr>
            <a:spLocks noGrp="1"/>
          </p:cNvSpPr>
          <p:nvPr>
            <p:ph idx="4294967295"/>
          </p:nvPr>
        </p:nvSpPr>
        <p:spPr bwMode="auto">
          <a:xfrm>
            <a:off x="949325" y="1487488"/>
            <a:ext cx="7618413" cy="2970212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358775" indent="-358775" eaLnBrk="1" hangingPunct="1">
              <a:lnSpc>
                <a:spcPct val="80000"/>
              </a:lnSpc>
              <a:buClr>
                <a:srgbClr val="9FBA4A"/>
              </a:buClr>
              <a:buFontTx/>
              <a:buNone/>
            </a:pPr>
            <a:r>
              <a:rPr lang="en-GB" sz="2400" b="1" dirty="0" smtClean="0">
                <a:solidFill>
                  <a:srgbClr val="FFFFFF"/>
                </a:solidFill>
                <a:latin typeface="Univers" pitchFamily="34" charset="0"/>
              </a:rPr>
              <a:t>More sustainable textile production</a:t>
            </a:r>
          </a:p>
          <a:p>
            <a:pPr marL="358775" indent="-358775" eaLnBrk="1" hangingPunct="1">
              <a:lnSpc>
                <a:spcPct val="80000"/>
              </a:lnSpc>
              <a:buClr>
                <a:srgbClr val="9FBA4A"/>
              </a:buClr>
              <a:buFontTx/>
              <a:buNone/>
            </a:pPr>
            <a:endParaRPr lang="en-GB" sz="2000" dirty="0" smtClean="0">
              <a:solidFill>
                <a:srgbClr val="FFFFFF"/>
              </a:solidFill>
            </a:endParaRPr>
          </a:p>
          <a:p>
            <a:pPr marL="358775" indent="-358775" eaLnBrk="1" hangingPunct="1">
              <a:lnSpc>
                <a:spcPct val="80000"/>
              </a:lnSpc>
              <a:buClr>
                <a:srgbClr val="9FBA4A"/>
              </a:buClr>
              <a:buFontTx/>
              <a:buNone/>
            </a:pPr>
            <a:r>
              <a:rPr lang="en-GB" sz="2000" b="1" dirty="0" smtClean="0">
                <a:solidFill>
                  <a:srgbClr val="FFFFFF"/>
                </a:solidFill>
                <a:latin typeface="Univers" pitchFamily="34" charset="0"/>
              </a:rPr>
              <a:t>To be achieved by:</a:t>
            </a:r>
          </a:p>
          <a:p>
            <a:pPr marL="358775" indent="-358775"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en-GB" sz="2000" dirty="0" smtClean="0">
                <a:solidFill>
                  <a:srgbClr val="FFFFFF"/>
                </a:solidFill>
                <a:latin typeface="Univers" pitchFamily="34" charset="0"/>
              </a:rPr>
              <a:t> Protecting the environment</a:t>
            </a:r>
          </a:p>
          <a:p>
            <a:pPr marL="358775" indent="-358775"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en-GB" sz="2000" dirty="0" smtClean="0">
                <a:solidFill>
                  <a:srgbClr val="FFFFFF"/>
                </a:solidFill>
                <a:latin typeface="Univers" pitchFamily="34" charset="0"/>
              </a:rPr>
              <a:t> More social and safe workplace</a:t>
            </a:r>
          </a:p>
          <a:p>
            <a:pPr marL="358775" indent="-358775"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en-GB" sz="2000" dirty="0" smtClean="0">
                <a:solidFill>
                  <a:srgbClr val="FFFFFF"/>
                </a:solidFill>
                <a:latin typeface="Univers" pitchFamily="34" charset="0"/>
              </a:rPr>
              <a:t> Efficient and economic textile value chain</a:t>
            </a:r>
          </a:p>
          <a:p>
            <a:pPr marL="358775" indent="-358775"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en-GB" sz="2000" dirty="0" smtClean="0">
                <a:solidFill>
                  <a:srgbClr val="FFFFFF"/>
                </a:solidFill>
                <a:latin typeface="Univers" pitchFamily="34" charset="0"/>
              </a:rPr>
              <a:t> Total transparency</a:t>
            </a:r>
          </a:p>
          <a:p>
            <a:pPr marL="358775" indent="-358775"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en-GB" sz="2000" dirty="0" smtClean="0">
                <a:solidFill>
                  <a:srgbClr val="FFFFFF"/>
                </a:solidFill>
                <a:latin typeface="Univers" pitchFamily="34" charset="0"/>
              </a:rPr>
              <a:t> Benchmarking / Scoring-System</a:t>
            </a:r>
            <a:endParaRPr lang="de-CH" sz="2000" dirty="0" smtClean="0">
              <a:solidFill>
                <a:srgbClr val="FFFFFF"/>
              </a:solidFill>
              <a:latin typeface="Univers" pitchFamily="34" charset="0"/>
            </a:endParaRPr>
          </a:p>
        </p:txBody>
      </p:sp>
      <p:pic>
        <p:nvPicPr>
          <p:cNvPr id="17413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131888"/>
            <a:ext cx="27717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1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473</Words>
  <Application>Microsoft Office PowerPoint</Application>
  <PresentationFormat>Bildschirmpräsentation (16:9)</PresentationFormat>
  <Paragraphs>141</Paragraphs>
  <Slides>22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3" baseType="lpstr">
      <vt:lpstr>Benutzerdefiniertes Design</vt:lpstr>
      <vt:lpstr> Oeko-Tex® Standard 100 and  STeP – Sustainable Textile Production</vt:lpstr>
      <vt:lpstr>Introduction</vt:lpstr>
      <vt:lpstr>Overview of the Institute's Activities </vt:lpstr>
      <vt:lpstr>OEKO-TEX® Areas </vt:lpstr>
      <vt:lpstr>Organisation of the Association</vt:lpstr>
      <vt:lpstr>Oeko-Tex® Standard 100</vt:lpstr>
      <vt:lpstr>Label / Certificate</vt:lpstr>
      <vt:lpstr>Advantages</vt:lpstr>
      <vt:lpstr>The Vision</vt:lpstr>
      <vt:lpstr>The Challenge</vt:lpstr>
      <vt:lpstr>PowerPoint-Präsentation</vt:lpstr>
      <vt:lpstr>Scope</vt:lpstr>
      <vt:lpstr>Scope</vt:lpstr>
      <vt:lpstr>Scope</vt:lpstr>
      <vt:lpstr>Scope</vt:lpstr>
      <vt:lpstr>Scope</vt:lpstr>
      <vt:lpstr>Scope</vt:lpstr>
      <vt:lpstr>Auditing &amp; Certification</vt:lpstr>
      <vt:lpstr>Scoring</vt:lpstr>
      <vt:lpstr>Performance levels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Kurz, Manuela</dc:creator>
  <cp:lastModifiedBy>Helene Melnitzky</cp:lastModifiedBy>
  <cp:revision>300</cp:revision>
  <cp:lastPrinted>2013-03-19T16:45:46Z</cp:lastPrinted>
  <dcterms:created xsi:type="dcterms:W3CDTF">2013-02-13T13:19:28Z</dcterms:created>
  <dcterms:modified xsi:type="dcterms:W3CDTF">2013-10-17T04:44:34Z</dcterms:modified>
</cp:coreProperties>
</file>