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4"/>
  </p:notesMasterIdLst>
  <p:handoutMasterIdLst>
    <p:handoutMasterId r:id="rId35"/>
  </p:handoutMasterIdLst>
  <p:sldIdLst>
    <p:sldId id="265" r:id="rId2"/>
    <p:sldId id="299" r:id="rId3"/>
    <p:sldId id="314" r:id="rId4"/>
    <p:sldId id="315" r:id="rId5"/>
    <p:sldId id="316" r:id="rId6"/>
    <p:sldId id="303" r:id="rId7"/>
    <p:sldId id="350" r:id="rId8"/>
    <p:sldId id="304" r:id="rId9"/>
    <p:sldId id="328" r:id="rId10"/>
    <p:sldId id="330" r:id="rId11"/>
    <p:sldId id="331" r:id="rId12"/>
    <p:sldId id="345" r:id="rId13"/>
    <p:sldId id="351" r:id="rId14"/>
    <p:sldId id="352" r:id="rId15"/>
    <p:sldId id="341" r:id="rId16"/>
    <p:sldId id="297" r:id="rId17"/>
    <p:sldId id="337" r:id="rId18"/>
    <p:sldId id="339" r:id="rId19"/>
    <p:sldId id="340" r:id="rId20"/>
    <p:sldId id="293" r:id="rId21"/>
    <p:sldId id="344" r:id="rId22"/>
    <p:sldId id="334" r:id="rId23"/>
    <p:sldId id="332" r:id="rId24"/>
    <p:sldId id="321" r:id="rId25"/>
    <p:sldId id="266" r:id="rId26"/>
    <p:sldId id="336" r:id="rId27"/>
    <p:sldId id="295" r:id="rId28"/>
    <p:sldId id="348" r:id="rId29"/>
    <p:sldId id="298" r:id="rId30"/>
    <p:sldId id="329" r:id="rId31"/>
    <p:sldId id="353" r:id="rId32"/>
    <p:sldId id="347" r:id="rId33"/>
  </p:sldIdLst>
  <p:sldSz cx="9144000" cy="6858000" type="screen4x3"/>
  <p:notesSz cx="6805613" cy="99441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E53"/>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FECB4D8-DB02-4DC6-A0A2-4F2EBAE1DC90}" styleName="Styl pośredni 1 — Ak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Styl jasny 3 — Ak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Styl jasny 2 — Ak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67" autoAdjust="0"/>
    <p:restoredTop sz="97696" autoAdjust="0"/>
  </p:normalViewPr>
  <p:slideViewPr>
    <p:cSldViewPr>
      <p:cViewPr>
        <p:scale>
          <a:sx n="70" d="100"/>
          <a:sy n="70" d="100"/>
        </p:scale>
        <p:origin x="-821" y="-34"/>
      </p:cViewPr>
      <p:guideLst>
        <p:guide orient="horz" pos="2160"/>
        <p:guide pos="2880"/>
      </p:guideLst>
    </p:cSldViewPr>
  </p:slideViewPr>
  <p:outlineViewPr>
    <p:cViewPr>
      <p:scale>
        <a:sx n="33" d="100"/>
        <a:sy n="33" d="100"/>
      </p:scale>
      <p:origin x="0" y="4474"/>
    </p:cViewPr>
  </p:outlineViewPr>
  <p:notesTextViewPr>
    <p:cViewPr>
      <p:scale>
        <a:sx n="100" d="100"/>
        <a:sy n="100" d="100"/>
      </p:scale>
      <p:origin x="0" y="0"/>
    </p:cViewPr>
  </p:notesTextViewPr>
  <p:sorterViewPr>
    <p:cViewPr>
      <p:scale>
        <a:sx n="130" d="100"/>
        <a:sy n="130" d="100"/>
      </p:scale>
      <p:origin x="0" y="1322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7205"/>
          </a:xfrm>
          <a:prstGeom prst="rect">
            <a:avLst/>
          </a:prstGeom>
        </p:spPr>
        <p:txBody>
          <a:bodyPr vert="horz" lIns="91440" tIns="45720" rIns="91440" bIns="45720" rtlCol="0"/>
          <a:lstStyle>
            <a:lvl1pPr algn="r">
              <a:defRPr sz="1200"/>
            </a:lvl1pPr>
          </a:lstStyle>
          <a:p>
            <a:fld id="{985AE574-E442-4264-93DA-39D7B0780B51}" type="datetimeFigureOut">
              <a:rPr lang="en-GB" smtClean="0"/>
              <a:t>15/10/2013</a:t>
            </a:fld>
            <a:endParaRPr lang="en-GB"/>
          </a:p>
        </p:txBody>
      </p:sp>
      <p:sp>
        <p:nvSpPr>
          <p:cNvPr id="4" name="Footer Placeholder 3"/>
          <p:cNvSpPr>
            <a:spLocks noGrp="1"/>
          </p:cNvSpPr>
          <p:nvPr>
            <p:ph type="ftr" sz="quarter" idx="2"/>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5169"/>
            <a:ext cx="2949099" cy="497205"/>
          </a:xfrm>
          <a:prstGeom prst="rect">
            <a:avLst/>
          </a:prstGeom>
        </p:spPr>
        <p:txBody>
          <a:bodyPr vert="horz" lIns="91440" tIns="45720" rIns="91440" bIns="45720" rtlCol="0" anchor="b"/>
          <a:lstStyle>
            <a:lvl1pPr algn="r">
              <a:defRPr sz="1200"/>
            </a:lvl1pPr>
          </a:lstStyle>
          <a:p>
            <a:fld id="{9222D014-F346-48FE-A9ED-144341492BD9}" type="slidenum">
              <a:rPr lang="en-GB" smtClean="0"/>
              <a:t>‹#›</a:t>
            </a:fld>
            <a:endParaRPr lang="en-GB"/>
          </a:p>
        </p:txBody>
      </p:sp>
    </p:spTree>
    <p:extLst>
      <p:ext uri="{BB962C8B-B14F-4D97-AF65-F5344CB8AC3E}">
        <p14:creationId xmlns:p14="http://schemas.microsoft.com/office/powerpoint/2010/main" val="35883238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9099" cy="497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075" name="Rectangle 3"/>
          <p:cNvSpPr>
            <a:spLocks noGrp="1" noChangeArrowheads="1"/>
          </p:cNvSpPr>
          <p:nvPr>
            <p:ph type="dt" idx="1"/>
          </p:nvPr>
        </p:nvSpPr>
        <p:spPr bwMode="auto">
          <a:xfrm>
            <a:off x="3856514" y="0"/>
            <a:ext cx="2949099" cy="497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4100" name="Rectangle 4"/>
          <p:cNvSpPr>
            <a:spLocks noGrp="1" noRot="1" noChangeAspect="1" noChangeArrowheads="1" noTextEdit="1"/>
          </p:cNvSpPr>
          <p:nvPr>
            <p:ph type="sldImg" idx="2"/>
          </p:nvPr>
        </p:nvSpPr>
        <p:spPr bwMode="auto">
          <a:xfrm>
            <a:off x="917575" y="746125"/>
            <a:ext cx="4972050" cy="372903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07415" y="4723448"/>
            <a:ext cx="4990783" cy="4474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9446895"/>
            <a:ext cx="2949099" cy="497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079" name="Rectangle 7"/>
          <p:cNvSpPr>
            <a:spLocks noGrp="1" noChangeArrowheads="1"/>
          </p:cNvSpPr>
          <p:nvPr>
            <p:ph type="sldNum" sz="quarter" idx="5"/>
          </p:nvPr>
        </p:nvSpPr>
        <p:spPr bwMode="auto">
          <a:xfrm>
            <a:off x="3856514" y="9446895"/>
            <a:ext cx="2949099" cy="497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621B8A1-7873-4E35-AF71-21BD6785DDD0}" type="slidenum">
              <a:rPr lang="en-GB"/>
              <a:pPr>
                <a:defRPr/>
              </a:pPr>
              <a:t>‹#›</a:t>
            </a:fld>
            <a:endParaRPr lang="en-GB"/>
          </a:p>
        </p:txBody>
      </p:sp>
    </p:spTree>
    <p:extLst>
      <p:ext uri="{BB962C8B-B14F-4D97-AF65-F5344CB8AC3E}">
        <p14:creationId xmlns:p14="http://schemas.microsoft.com/office/powerpoint/2010/main" val="24205067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B621B8A1-7873-4E35-AF71-21BD6785DDD0}" type="slidenum">
              <a:rPr lang="en-GB" smtClean="0"/>
              <a:pPr>
                <a:defRPr/>
              </a:pPr>
              <a:t>25</a:t>
            </a:fld>
            <a:endParaRPr lang="en-GB"/>
          </a:p>
        </p:txBody>
      </p:sp>
    </p:spTree>
    <p:extLst>
      <p:ext uri="{BB962C8B-B14F-4D97-AF65-F5344CB8AC3E}">
        <p14:creationId xmlns:p14="http://schemas.microsoft.com/office/powerpoint/2010/main" val="1423951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fld id="{8B1AAFC4-327B-4EE7-84F8-A39A3E7AB80D}" type="datetime4">
              <a:rPr lang="en-GB" smtClean="0"/>
              <a:pPr>
                <a:defRPr/>
              </a:pPr>
              <a:t>15 October 2013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685CFCD-0FA2-4FEA-9484-CC90F2E38E68}" type="slidenum">
              <a:rPr lang="en-GB" smtClean="0"/>
              <a:pPr>
                <a:defRPr/>
              </a:pPr>
              <a:t>‹#›</a:t>
            </a:fld>
            <a:endParaRPr lang="en-GB"/>
          </a:p>
        </p:txBody>
      </p:sp>
    </p:spTree>
    <p:extLst>
      <p:ext uri="{BB962C8B-B14F-4D97-AF65-F5344CB8AC3E}">
        <p14:creationId xmlns:p14="http://schemas.microsoft.com/office/powerpoint/2010/main" val="1521752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9BEC0337-4D1F-4E8B-9470-0B64358B086B}" type="datetime4">
              <a:rPr lang="en-GB" smtClean="0"/>
              <a:pPr>
                <a:defRPr/>
              </a:pPr>
              <a:t>15 October 2013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B6BFA87F-D915-4D7D-BBAF-94C433C50BF6}" type="slidenum">
              <a:rPr lang="en-GB" smtClean="0"/>
              <a:pPr>
                <a:defRPr/>
              </a:pPr>
              <a:t>‹#›</a:t>
            </a:fld>
            <a:endParaRPr lang="en-GB"/>
          </a:p>
        </p:txBody>
      </p:sp>
    </p:spTree>
    <p:extLst>
      <p:ext uri="{BB962C8B-B14F-4D97-AF65-F5344CB8AC3E}">
        <p14:creationId xmlns:p14="http://schemas.microsoft.com/office/powerpoint/2010/main" val="1560788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DEB64981-38E1-4121-B331-1CD847E054D5}" type="datetime4">
              <a:rPr lang="en-GB" smtClean="0"/>
              <a:pPr>
                <a:defRPr/>
              </a:pPr>
              <a:t>15 October 2013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B82A249-C706-4125-B255-D72477514877}" type="slidenum">
              <a:rPr lang="en-GB" smtClean="0"/>
              <a:pPr>
                <a:defRPr/>
              </a:pPr>
              <a:t>‹#›</a:t>
            </a:fld>
            <a:endParaRPr lang="en-GB"/>
          </a:p>
        </p:txBody>
      </p:sp>
    </p:spTree>
    <p:extLst>
      <p:ext uri="{BB962C8B-B14F-4D97-AF65-F5344CB8AC3E}">
        <p14:creationId xmlns:p14="http://schemas.microsoft.com/office/powerpoint/2010/main" val="2251531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8C88FFAF-5C2C-4996-BECE-522DC153071A}" type="datetime4">
              <a:rPr lang="en-GB" smtClean="0"/>
              <a:pPr>
                <a:defRPr/>
              </a:pPr>
              <a:t>15 October 2013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2398784B-56B0-433C-B1EE-044453047639}" type="slidenum">
              <a:rPr lang="en-GB" smtClean="0"/>
              <a:pPr>
                <a:defRPr/>
              </a:pPr>
              <a:t>‹#›</a:t>
            </a:fld>
            <a:endParaRPr lang="en-GB"/>
          </a:p>
        </p:txBody>
      </p:sp>
    </p:spTree>
    <p:extLst>
      <p:ext uri="{BB962C8B-B14F-4D97-AF65-F5344CB8AC3E}">
        <p14:creationId xmlns:p14="http://schemas.microsoft.com/office/powerpoint/2010/main" val="123980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54530A97-C1D6-4F20-B1B1-E80D31BF515C}" type="datetime4">
              <a:rPr lang="en-GB" smtClean="0"/>
              <a:pPr>
                <a:defRPr/>
              </a:pPr>
              <a:t>15 October 2013</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AF5BA0C7-B537-4C9B-A293-DF495FF15264}" type="slidenum">
              <a:rPr lang="en-GB" smtClean="0"/>
              <a:pPr>
                <a:defRPr/>
              </a:pPr>
              <a:t>‹#›</a:t>
            </a:fld>
            <a:endParaRPr lang="en-GB"/>
          </a:p>
        </p:txBody>
      </p:sp>
    </p:spTree>
    <p:extLst>
      <p:ext uri="{BB962C8B-B14F-4D97-AF65-F5344CB8AC3E}">
        <p14:creationId xmlns:p14="http://schemas.microsoft.com/office/powerpoint/2010/main" val="267534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fld id="{D9563241-C201-453A-B8BA-88101946A58D}" type="datetime4">
              <a:rPr lang="en-GB" smtClean="0"/>
              <a:pPr>
                <a:defRPr/>
              </a:pPr>
              <a:t>15 October 2013</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0A83D6C5-E188-4DD4-BA52-1E3870A92F89}" type="slidenum">
              <a:rPr lang="en-GB" smtClean="0"/>
              <a:pPr>
                <a:defRPr/>
              </a:pPr>
              <a:t>‹#›</a:t>
            </a:fld>
            <a:endParaRPr lang="en-GB"/>
          </a:p>
        </p:txBody>
      </p:sp>
    </p:spTree>
    <p:extLst>
      <p:ext uri="{BB962C8B-B14F-4D97-AF65-F5344CB8AC3E}">
        <p14:creationId xmlns:p14="http://schemas.microsoft.com/office/powerpoint/2010/main" val="849773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fld id="{E24EECEA-17E2-40E6-940A-262E4117CC2F}" type="datetime4">
              <a:rPr lang="en-GB" smtClean="0"/>
              <a:pPr>
                <a:defRPr/>
              </a:pPr>
              <a:t>15 October 2013</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3BD35213-227E-45BE-B7B1-8878D9DDCB2F}" type="slidenum">
              <a:rPr lang="en-GB" smtClean="0"/>
              <a:pPr>
                <a:defRPr/>
              </a:pPr>
              <a:t>‹#›</a:t>
            </a:fld>
            <a:endParaRPr lang="en-GB"/>
          </a:p>
        </p:txBody>
      </p:sp>
    </p:spTree>
    <p:extLst>
      <p:ext uri="{BB962C8B-B14F-4D97-AF65-F5344CB8AC3E}">
        <p14:creationId xmlns:p14="http://schemas.microsoft.com/office/powerpoint/2010/main" val="1205082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747CFE2A-1476-439B-88A4-0A589C4C1DBA}" type="datetime4">
              <a:rPr lang="en-GB" smtClean="0"/>
              <a:pPr>
                <a:defRPr/>
              </a:pPr>
              <a:t>15 October 2013</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CF478790-828A-44AD-BE39-8B0364916BF1}" type="slidenum">
              <a:rPr lang="en-GB" smtClean="0"/>
              <a:pPr>
                <a:defRPr/>
              </a:pPr>
              <a:t>‹#›</a:t>
            </a:fld>
            <a:endParaRPr lang="en-GB"/>
          </a:p>
        </p:txBody>
      </p:sp>
    </p:spTree>
    <p:extLst>
      <p:ext uri="{BB962C8B-B14F-4D97-AF65-F5344CB8AC3E}">
        <p14:creationId xmlns:p14="http://schemas.microsoft.com/office/powerpoint/2010/main" val="3989963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F400087-21AD-452B-BFA2-92F995E7FF65}" type="datetime4">
              <a:rPr lang="en-GB" smtClean="0"/>
              <a:pPr>
                <a:defRPr/>
              </a:pPr>
              <a:t>15 October 2013</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EC70A830-B11B-495A-A12F-1268BD4C5C04}" type="slidenum">
              <a:rPr lang="en-GB" smtClean="0"/>
              <a:pPr>
                <a:defRPr/>
              </a:pPr>
              <a:t>‹#›</a:t>
            </a:fld>
            <a:endParaRPr lang="en-GB"/>
          </a:p>
        </p:txBody>
      </p:sp>
    </p:spTree>
    <p:extLst>
      <p:ext uri="{BB962C8B-B14F-4D97-AF65-F5344CB8AC3E}">
        <p14:creationId xmlns:p14="http://schemas.microsoft.com/office/powerpoint/2010/main" val="396653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4F2FB015-20B9-47FE-A284-CD25870EA43A}" type="datetime4">
              <a:rPr lang="en-GB" smtClean="0"/>
              <a:pPr>
                <a:defRPr/>
              </a:pPr>
              <a:t>15 October 2013</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B5E8EF60-0003-401A-A05E-9332E414A1B2}" type="slidenum">
              <a:rPr lang="en-GB" smtClean="0"/>
              <a:pPr>
                <a:defRPr/>
              </a:pPr>
              <a:t>‹#›</a:t>
            </a:fld>
            <a:endParaRPr lang="en-GB"/>
          </a:p>
        </p:txBody>
      </p:sp>
    </p:spTree>
    <p:extLst>
      <p:ext uri="{BB962C8B-B14F-4D97-AF65-F5344CB8AC3E}">
        <p14:creationId xmlns:p14="http://schemas.microsoft.com/office/powerpoint/2010/main" val="148574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1BFB7A7-D78C-4CE4-8E04-0949BA8D1590}" type="datetime4">
              <a:rPr lang="en-GB" smtClean="0"/>
              <a:pPr>
                <a:defRPr/>
              </a:pPr>
              <a:t>15 October 2013</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C2152704-E67C-4AE8-9A15-8A92C3F85844}" type="slidenum">
              <a:rPr lang="en-GB" smtClean="0"/>
              <a:pPr>
                <a:defRPr/>
              </a:pPr>
              <a:t>‹#›</a:t>
            </a:fld>
            <a:endParaRPr lang="en-GB"/>
          </a:p>
        </p:txBody>
      </p:sp>
    </p:spTree>
    <p:extLst>
      <p:ext uri="{BB962C8B-B14F-4D97-AF65-F5344CB8AC3E}">
        <p14:creationId xmlns:p14="http://schemas.microsoft.com/office/powerpoint/2010/main" val="402574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ADF180C-87D4-4F5A-A711-70D1C874C52C}" type="datetime4">
              <a:rPr lang="en-GB" smtClean="0"/>
              <a:pPr>
                <a:defRPr/>
              </a:pPr>
              <a:t>15 October 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5B98CFD-7D69-40CD-8667-FBAC93381F36}" type="slidenum">
              <a:rPr lang="en-GB" smtClean="0"/>
              <a:pPr>
                <a:defRPr/>
              </a:pPr>
              <a:t>‹#›</a:t>
            </a:fld>
            <a:endParaRPr lang="en-GB"/>
          </a:p>
        </p:txBody>
      </p:sp>
      <p:pic>
        <p:nvPicPr>
          <p:cNvPr id="7" name="Picture 9"/>
          <p:cNvPicPr>
            <a:picLocks noChangeAspect="1" noChangeArrowheads="1"/>
          </p:cNvPicPr>
          <p:nvPr userDrawn="1"/>
        </p:nvPicPr>
        <p:blipFill>
          <a:blip r:embed="rId13" cstate="print"/>
          <a:srcRect/>
          <a:stretch>
            <a:fillRect/>
          </a:stretch>
        </p:blipFill>
        <p:spPr bwMode="auto">
          <a:xfrm>
            <a:off x="0" y="0"/>
            <a:ext cx="9144000" cy="1143000"/>
          </a:xfrm>
          <a:prstGeom prst="rect">
            <a:avLst/>
          </a:prstGeom>
          <a:noFill/>
          <a:ln w="9525">
            <a:noFill/>
            <a:miter lim="800000"/>
            <a:headEnd/>
            <a:tailEnd/>
          </a:ln>
        </p:spPr>
      </p:pic>
    </p:spTree>
    <p:extLst>
      <p:ext uri="{BB962C8B-B14F-4D97-AF65-F5344CB8AC3E}">
        <p14:creationId xmlns:p14="http://schemas.microsoft.com/office/powerpoint/2010/main" val="26531882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2420888"/>
            <a:ext cx="6696744" cy="1152128"/>
          </a:xfrm>
        </p:spPr>
        <p:style>
          <a:lnRef idx="2">
            <a:schemeClr val="accent6"/>
          </a:lnRef>
          <a:fillRef idx="1">
            <a:schemeClr val="lt1"/>
          </a:fillRef>
          <a:effectRef idx="0">
            <a:schemeClr val="accent6"/>
          </a:effectRef>
          <a:fontRef idx="minor">
            <a:schemeClr val="dk1"/>
          </a:fontRef>
        </p:style>
        <p:txBody>
          <a:bodyPr>
            <a:noAutofit/>
          </a:bodyPr>
          <a:lstStyle/>
          <a:p>
            <a:r>
              <a:rPr lang="pl-PL" sz="2800" b="1" dirty="0" err="1" smtClean="0">
                <a:solidFill>
                  <a:schemeClr val="tx1"/>
                </a:solidFill>
              </a:rPr>
              <a:t>Convergence</a:t>
            </a:r>
            <a:r>
              <a:rPr lang="pl-PL" sz="2800" b="1" dirty="0" smtClean="0">
                <a:solidFill>
                  <a:schemeClr val="tx1"/>
                </a:solidFill>
              </a:rPr>
              <a:t> of </a:t>
            </a:r>
            <a:r>
              <a:rPr lang="pl-PL" sz="2800" b="1" dirty="0" err="1" smtClean="0">
                <a:solidFill>
                  <a:schemeClr val="tx1"/>
                </a:solidFill>
              </a:rPr>
              <a:t>Ukrainian</a:t>
            </a:r>
            <a:r>
              <a:rPr lang="pl-PL" sz="2800" b="1" dirty="0" smtClean="0">
                <a:solidFill>
                  <a:schemeClr val="tx1"/>
                </a:solidFill>
              </a:rPr>
              <a:t> </a:t>
            </a:r>
            <a:r>
              <a:rPr lang="pl-PL" sz="2800" b="1" dirty="0" err="1" smtClean="0">
                <a:solidFill>
                  <a:schemeClr val="tx1"/>
                </a:solidFill>
              </a:rPr>
              <a:t>Legislation</a:t>
            </a:r>
            <a:r>
              <a:rPr lang="pl-PL" sz="2800" b="1" dirty="0" smtClean="0">
                <a:solidFill>
                  <a:schemeClr val="tx1"/>
                </a:solidFill>
              </a:rPr>
              <a:t> to EU </a:t>
            </a:r>
            <a:r>
              <a:rPr lang="pl-PL" sz="2800" b="1" dirty="0" err="1" smtClean="0">
                <a:solidFill>
                  <a:schemeClr val="tx1"/>
                </a:solidFill>
              </a:rPr>
              <a:t>Directives</a:t>
            </a:r>
            <a:r>
              <a:rPr lang="pl-PL" sz="2800" b="1" dirty="0" smtClean="0">
                <a:solidFill>
                  <a:schemeClr val="tx1"/>
                </a:solidFill>
              </a:rPr>
              <a:t> in Environment  </a:t>
            </a:r>
            <a:endParaRPr lang="en-GB" sz="2800" b="1" dirty="0">
              <a:solidFill>
                <a:schemeClr val="tx1"/>
              </a:solidFill>
            </a:endParaRPr>
          </a:p>
        </p:txBody>
      </p:sp>
      <p:sp>
        <p:nvSpPr>
          <p:cNvPr id="4" name="TextBox 3"/>
          <p:cNvSpPr txBox="1"/>
          <p:nvPr/>
        </p:nvSpPr>
        <p:spPr>
          <a:xfrm>
            <a:off x="2627784" y="3945830"/>
            <a:ext cx="3960440" cy="92333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sz="1800" b="1" dirty="0" err="1" smtClean="0">
                <a:solidFill>
                  <a:schemeClr val="tx1"/>
                </a:solidFill>
                <a:latin typeface="Arial" charset="0"/>
              </a:rPr>
              <a:t>Kiev</a:t>
            </a:r>
            <a:r>
              <a:rPr lang="pl-PL" sz="1800" b="1" dirty="0" smtClean="0">
                <a:solidFill>
                  <a:schemeClr val="tx1"/>
                </a:solidFill>
                <a:latin typeface="Arial" charset="0"/>
              </a:rPr>
              <a:t>, 16 </a:t>
            </a:r>
            <a:r>
              <a:rPr lang="pl-PL" sz="1800" b="1" dirty="0" err="1" smtClean="0">
                <a:solidFill>
                  <a:schemeClr val="tx1"/>
                </a:solidFill>
                <a:latin typeface="Arial" charset="0"/>
              </a:rPr>
              <a:t>October</a:t>
            </a:r>
            <a:r>
              <a:rPr lang="pl-PL" sz="1800" b="1" dirty="0" smtClean="0">
                <a:solidFill>
                  <a:schemeClr val="tx1"/>
                </a:solidFill>
                <a:latin typeface="Arial" charset="0"/>
              </a:rPr>
              <a:t>, 2013 </a:t>
            </a:r>
          </a:p>
          <a:p>
            <a:pPr algn="ctr"/>
            <a:r>
              <a:rPr lang="pl-PL" sz="1800" b="1" i="1" dirty="0" smtClean="0">
                <a:solidFill>
                  <a:schemeClr val="tx1"/>
                </a:solidFill>
                <a:latin typeface="Arial" charset="0"/>
              </a:rPr>
              <a:t> </a:t>
            </a:r>
            <a:r>
              <a:rPr lang="pl-PL" sz="1800" b="1" dirty="0" smtClean="0">
                <a:solidFill>
                  <a:schemeClr val="tx1"/>
                </a:solidFill>
                <a:latin typeface="Arial" charset="0"/>
              </a:rPr>
              <a:t>Jerzy Sarnacki – </a:t>
            </a:r>
            <a:r>
              <a:rPr lang="pl-PL" sz="1800" b="1" dirty="0" err="1" smtClean="0">
                <a:solidFill>
                  <a:schemeClr val="tx1"/>
                </a:solidFill>
                <a:latin typeface="Arial" charset="0"/>
              </a:rPr>
              <a:t>Environmental</a:t>
            </a:r>
            <a:r>
              <a:rPr lang="pl-PL" sz="1800" b="1" dirty="0" smtClean="0">
                <a:solidFill>
                  <a:schemeClr val="tx1"/>
                </a:solidFill>
                <a:latin typeface="Arial" charset="0"/>
              </a:rPr>
              <a:t> </a:t>
            </a:r>
            <a:r>
              <a:rPr lang="pl-PL" sz="1800" b="1" dirty="0" err="1" smtClean="0">
                <a:solidFill>
                  <a:schemeClr val="tx1"/>
                </a:solidFill>
                <a:latin typeface="Arial" charset="0"/>
              </a:rPr>
              <a:t>Legal</a:t>
            </a:r>
            <a:r>
              <a:rPr lang="pl-PL" sz="1800" b="1" dirty="0" smtClean="0">
                <a:solidFill>
                  <a:schemeClr val="tx1"/>
                </a:solidFill>
                <a:latin typeface="Arial" charset="0"/>
              </a:rPr>
              <a:t> </a:t>
            </a:r>
            <a:r>
              <a:rPr lang="pl-PL" sz="1800" b="1" dirty="0" err="1" smtClean="0">
                <a:solidFill>
                  <a:schemeClr val="tx1"/>
                </a:solidFill>
                <a:latin typeface="Arial" charset="0"/>
              </a:rPr>
              <a:t>Expert</a:t>
            </a:r>
            <a:r>
              <a:rPr lang="pl-PL" sz="1800" b="1" dirty="0" smtClean="0">
                <a:solidFill>
                  <a:schemeClr val="tx1"/>
                </a:solidFill>
                <a:latin typeface="Arial" charset="0"/>
              </a:rPr>
              <a:t> </a:t>
            </a:r>
          </a:p>
        </p:txBody>
      </p:sp>
      <p:sp>
        <p:nvSpPr>
          <p:cNvPr id="3" name="Rectangle 2"/>
          <p:cNvSpPr/>
          <p:nvPr/>
        </p:nvSpPr>
        <p:spPr>
          <a:xfrm>
            <a:off x="1239118" y="5385990"/>
            <a:ext cx="6645250" cy="92333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en-GB" sz="1800" b="1" dirty="0">
                <a:solidFill>
                  <a:prstClr val="black"/>
                </a:solidFill>
                <a:latin typeface="Calibri"/>
              </a:rPr>
              <a:t>COMPLEMENTARY SUPPORT TO THE MINISTRY OF ECOLOGY AND NATURAL RESOURCES OF UKRAINE FOR THE SECTOR BUDGET SUPPORT IMPLEMENTATION</a:t>
            </a:r>
          </a:p>
        </p:txBody>
      </p:sp>
    </p:spTree>
    <p:extLst>
      <p:ext uri="{BB962C8B-B14F-4D97-AF65-F5344CB8AC3E}">
        <p14:creationId xmlns:p14="http://schemas.microsoft.com/office/powerpoint/2010/main" val="10031753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70A830-B11B-495A-A12F-1268BD4C5C04}" type="slidenum">
              <a:rPr lang="en-GB" smtClean="0"/>
              <a:pPr>
                <a:defRPr/>
              </a:pPr>
              <a:t>10</a:t>
            </a:fld>
            <a:endParaRPr lang="en-GB"/>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EC70A830-B11B-495A-A12F-1268BD4C5C04}" type="slidenum">
              <a:rPr lang="en-GB" smtClean="0"/>
              <a:pPr>
                <a:defRPr/>
              </a:pPr>
              <a:t>10</a:t>
            </a:fld>
            <a:endParaRPr lang="en-GB"/>
          </a:p>
        </p:txBody>
      </p:sp>
      <p:sp>
        <p:nvSpPr>
          <p:cNvPr id="4"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2398784B-56B0-433C-B1EE-044453047639}" type="slidenum">
              <a:rPr lang="en-GB" smtClean="0"/>
              <a:pPr>
                <a:defRPr/>
              </a:pPr>
              <a:t>10</a:t>
            </a:fld>
            <a:endParaRPr lang="en-GB" dirty="0"/>
          </a:p>
        </p:txBody>
      </p:sp>
      <p:sp>
        <p:nvSpPr>
          <p:cNvPr id="5" name="Rectangle 4"/>
          <p:cNvSpPr/>
          <p:nvPr/>
        </p:nvSpPr>
        <p:spPr>
          <a:xfrm>
            <a:off x="827584" y="116632"/>
            <a:ext cx="38884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Elements</a:t>
            </a:r>
            <a:r>
              <a:rPr lang="pl-PL" dirty="0"/>
              <a:t> of Planning </a:t>
            </a:r>
            <a:r>
              <a:rPr lang="pl-PL" dirty="0" err="1"/>
              <a:t>Convergence</a:t>
            </a:r>
            <a:endParaRPr lang="en-GB" dirty="0"/>
          </a:p>
        </p:txBody>
      </p:sp>
      <p:cxnSp>
        <p:nvCxnSpPr>
          <p:cNvPr id="6" name="Elbow Connector 5"/>
          <p:cNvCxnSpPr>
            <a:stCxn id="5" idx="2"/>
          </p:cNvCxnSpPr>
          <p:nvPr/>
        </p:nvCxnSpPr>
        <p:spPr>
          <a:xfrm rot="16200000" flipH="1">
            <a:off x="3113838" y="566682"/>
            <a:ext cx="1404156" cy="208823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724128" y="40466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Transposition</a:t>
            </a:r>
            <a:endParaRPr lang="en-GB" dirty="0"/>
          </a:p>
        </p:txBody>
      </p:sp>
      <p:sp>
        <p:nvSpPr>
          <p:cNvPr id="8" name="Rectangle 7"/>
          <p:cNvSpPr/>
          <p:nvPr/>
        </p:nvSpPr>
        <p:spPr>
          <a:xfrm>
            <a:off x="5724128" y="112474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Implementation </a:t>
            </a:r>
            <a:endParaRPr lang="en-GB" dirty="0"/>
          </a:p>
        </p:txBody>
      </p:sp>
      <p:sp>
        <p:nvSpPr>
          <p:cNvPr id="9" name="Rectangle 8"/>
          <p:cNvSpPr/>
          <p:nvPr/>
        </p:nvSpPr>
        <p:spPr>
          <a:xfrm>
            <a:off x="5724128" y="1844824"/>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smtClean="0"/>
              <a:t>Enforcement</a:t>
            </a:r>
            <a:endParaRPr lang="en-GB" dirty="0"/>
          </a:p>
        </p:txBody>
      </p:sp>
      <p:sp>
        <p:nvSpPr>
          <p:cNvPr id="10" name="Rectangle 9"/>
          <p:cNvSpPr/>
          <p:nvPr/>
        </p:nvSpPr>
        <p:spPr>
          <a:xfrm>
            <a:off x="5724128" y="256490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Investments </a:t>
            </a:r>
            <a:endParaRPr lang="en-GB" dirty="0"/>
          </a:p>
        </p:txBody>
      </p:sp>
      <p:sp>
        <p:nvSpPr>
          <p:cNvPr id="11" name="Rectangle 10"/>
          <p:cNvSpPr/>
          <p:nvPr/>
        </p:nvSpPr>
        <p:spPr>
          <a:xfrm>
            <a:off x="323528" y="5013176"/>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smtClean="0"/>
              <a:t>Enforcement  </a:t>
            </a:r>
            <a:endParaRPr lang="en-GB" dirty="0"/>
          </a:p>
        </p:txBody>
      </p:sp>
      <p:sp>
        <p:nvSpPr>
          <p:cNvPr id="12" name="Rectangle 11"/>
          <p:cNvSpPr/>
          <p:nvPr/>
        </p:nvSpPr>
        <p:spPr>
          <a:xfrm>
            <a:off x="4464496" y="4509120"/>
            <a:ext cx="4572000" cy="15696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algn="ctr"/>
            <a:r>
              <a:rPr lang="en-GB" dirty="0"/>
              <a:t>provision of the necessary </a:t>
            </a:r>
            <a:r>
              <a:rPr lang="en-GB" dirty="0" smtClean="0"/>
              <a:t>control </a:t>
            </a:r>
            <a:r>
              <a:rPr lang="en-GB" dirty="0"/>
              <a:t>and sanctions </a:t>
            </a:r>
            <a:r>
              <a:rPr lang="pl-PL" dirty="0" smtClean="0"/>
              <a:t>system </a:t>
            </a:r>
            <a:r>
              <a:rPr lang="en-GB" dirty="0" smtClean="0"/>
              <a:t>to </a:t>
            </a:r>
            <a:r>
              <a:rPr lang="en-GB" dirty="0"/>
              <a:t>ensure compliance with the </a:t>
            </a:r>
            <a:r>
              <a:rPr lang="en-GB" dirty="0" smtClean="0"/>
              <a:t>implemented measures</a:t>
            </a:r>
            <a:endParaRPr lang="en-GB" dirty="0"/>
          </a:p>
        </p:txBody>
      </p:sp>
      <p:sp>
        <p:nvSpPr>
          <p:cNvPr id="13" name="Right Arrow 12"/>
          <p:cNvSpPr/>
          <p:nvPr/>
        </p:nvSpPr>
        <p:spPr>
          <a:xfrm>
            <a:off x="3563888" y="5157192"/>
            <a:ext cx="576064" cy="191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Left Bracket 14"/>
          <p:cNvSpPr/>
          <p:nvPr/>
        </p:nvSpPr>
        <p:spPr>
          <a:xfrm>
            <a:off x="5508104" y="260648"/>
            <a:ext cx="216024" cy="4176464"/>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6" name="Rectangle 10"/>
          <p:cNvSpPr/>
          <p:nvPr/>
        </p:nvSpPr>
        <p:spPr>
          <a:xfrm>
            <a:off x="5724128" y="3212976"/>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Costs</a:t>
            </a:r>
            <a:r>
              <a:rPr lang="pl-PL" dirty="0"/>
              <a:t> of </a:t>
            </a:r>
            <a:r>
              <a:rPr lang="pl-PL" dirty="0" err="1"/>
              <a:t>compliance</a:t>
            </a:r>
            <a:r>
              <a:rPr lang="pl-PL" dirty="0"/>
              <a:t> </a:t>
            </a:r>
            <a:endParaRPr lang="en-GB" dirty="0"/>
          </a:p>
        </p:txBody>
      </p:sp>
      <p:sp>
        <p:nvSpPr>
          <p:cNvPr id="17" name="Rectangle 10"/>
          <p:cNvSpPr/>
          <p:nvPr/>
        </p:nvSpPr>
        <p:spPr>
          <a:xfrm>
            <a:off x="5724128" y="3789040"/>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smtClean="0"/>
              <a:t>Funding</a:t>
            </a:r>
            <a:r>
              <a:rPr lang="pl-PL" dirty="0" smtClean="0"/>
              <a:t> </a:t>
            </a:r>
            <a:endParaRPr lang="en-GB" dirty="0"/>
          </a:p>
        </p:txBody>
      </p:sp>
    </p:spTree>
    <p:extLst>
      <p:ext uri="{BB962C8B-B14F-4D97-AF65-F5344CB8AC3E}">
        <p14:creationId xmlns:p14="http://schemas.microsoft.com/office/powerpoint/2010/main" val="27077882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70A830-B11B-495A-A12F-1268BD4C5C04}" type="slidenum">
              <a:rPr lang="en-GB" smtClean="0"/>
              <a:pPr>
                <a:defRPr/>
              </a:pPr>
              <a:t>11</a:t>
            </a:fld>
            <a:endParaRPr lang="en-GB"/>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EC70A830-B11B-495A-A12F-1268BD4C5C04}" type="slidenum">
              <a:rPr lang="en-GB" smtClean="0"/>
              <a:pPr>
                <a:defRPr/>
              </a:pPr>
              <a:t>11</a:t>
            </a:fld>
            <a:endParaRPr lang="en-GB"/>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EC70A830-B11B-495A-A12F-1268BD4C5C04}" type="slidenum">
              <a:rPr lang="en-GB" smtClean="0"/>
              <a:pPr>
                <a:defRPr/>
              </a:pPr>
              <a:t>11</a:t>
            </a:fld>
            <a:endParaRPr lang="en-GB"/>
          </a:p>
        </p:txBody>
      </p:sp>
      <p:sp>
        <p:nvSpPr>
          <p:cNvPr id="5"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2398784B-56B0-433C-B1EE-044453047639}" type="slidenum">
              <a:rPr lang="en-GB" smtClean="0"/>
              <a:pPr>
                <a:defRPr/>
              </a:pPr>
              <a:t>11</a:t>
            </a:fld>
            <a:endParaRPr lang="en-GB" dirty="0"/>
          </a:p>
        </p:txBody>
      </p:sp>
      <p:sp>
        <p:nvSpPr>
          <p:cNvPr id="6" name="Rectangle 5"/>
          <p:cNvSpPr/>
          <p:nvPr/>
        </p:nvSpPr>
        <p:spPr>
          <a:xfrm>
            <a:off x="827584" y="116632"/>
            <a:ext cx="38884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Elements</a:t>
            </a:r>
            <a:r>
              <a:rPr lang="pl-PL" dirty="0"/>
              <a:t> of Planning </a:t>
            </a:r>
            <a:r>
              <a:rPr lang="pl-PL" dirty="0" err="1"/>
              <a:t>Convergence</a:t>
            </a:r>
            <a:endParaRPr lang="en-GB" dirty="0"/>
          </a:p>
        </p:txBody>
      </p:sp>
      <p:cxnSp>
        <p:nvCxnSpPr>
          <p:cNvPr id="7" name="Elbow Connector 6"/>
          <p:cNvCxnSpPr>
            <a:stCxn id="6" idx="2"/>
          </p:cNvCxnSpPr>
          <p:nvPr/>
        </p:nvCxnSpPr>
        <p:spPr>
          <a:xfrm rot="16200000" flipH="1">
            <a:off x="3113838" y="566682"/>
            <a:ext cx="1404156" cy="208823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724128" y="332656"/>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Transposition</a:t>
            </a:r>
            <a:endParaRPr lang="en-GB" dirty="0"/>
          </a:p>
        </p:txBody>
      </p:sp>
      <p:sp>
        <p:nvSpPr>
          <p:cNvPr id="9" name="Rectangle 8"/>
          <p:cNvSpPr/>
          <p:nvPr/>
        </p:nvSpPr>
        <p:spPr>
          <a:xfrm>
            <a:off x="5724128" y="1052736"/>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Implementation </a:t>
            </a:r>
            <a:endParaRPr lang="en-GB" dirty="0"/>
          </a:p>
        </p:txBody>
      </p:sp>
      <p:sp>
        <p:nvSpPr>
          <p:cNvPr id="10" name="Rectangle 9"/>
          <p:cNvSpPr/>
          <p:nvPr/>
        </p:nvSpPr>
        <p:spPr>
          <a:xfrm>
            <a:off x="5724128" y="1772816"/>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Enforcement</a:t>
            </a:r>
            <a:endParaRPr lang="en-GB" dirty="0"/>
          </a:p>
        </p:txBody>
      </p:sp>
      <p:sp>
        <p:nvSpPr>
          <p:cNvPr id="11" name="Rectangle 10"/>
          <p:cNvSpPr/>
          <p:nvPr/>
        </p:nvSpPr>
        <p:spPr>
          <a:xfrm>
            <a:off x="5724128" y="2492896"/>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smtClean="0"/>
              <a:t>Investments </a:t>
            </a:r>
            <a:endParaRPr lang="en-GB" dirty="0"/>
          </a:p>
        </p:txBody>
      </p:sp>
      <p:sp>
        <p:nvSpPr>
          <p:cNvPr id="12" name="Rectangle 11"/>
          <p:cNvSpPr/>
          <p:nvPr/>
        </p:nvSpPr>
        <p:spPr>
          <a:xfrm>
            <a:off x="323528" y="5013176"/>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smtClean="0"/>
              <a:t>Investments  </a:t>
            </a:r>
            <a:endParaRPr lang="en-GB" dirty="0"/>
          </a:p>
        </p:txBody>
      </p:sp>
      <p:sp>
        <p:nvSpPr>
          <p:cNvPr id="13" name="Rectangle 12"/>
          <p:cNvSpPr/>
          <p:nvPr/>
        </p:nvSpPr>
        <p:spPr>
          <a:xfrm>
            <a:off x="4464496" y="4676943"/>
            <a:ext cx="4572000" cy="120032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algn="ctr"/>
            <a:r>
              <a:rPr lang="pl-PL" dirty="0" smtClean="0"/>
              <a:t>Undertakings in infrastructure </a:t>
            </a:r>
            <a:r>
              <a:rPr lang="pl-PL" dirty="0" err="1" smtClean="0"/>
              <a:t>projects</a:t>
            </a:r>
            <a:r>
              <a:rPr lang="pl-PL" dirty="0" smtClean="0"/>
              <a:t> </a:t>
            </a:r>
            <a:r>
              <a:rPr lang="pl-PL" dirty="0" smtClean="0"/>
              <a:t>to </a:t>
            </a:r>
            <a:r>
              <a:rPr lang="pl-PL" dirty="0" smtClean="0"/>
              <a:t>achieve environmental standards </a:t>
            </a:r>
            <a:endParaRPr lang="en-GB" dirty="0"/>
          </a:p>
        </p:txBody>
      </p:sp>
      <p:sp>
        <p:nvSpPr>
          <p:cNvPr id="14" name="Right Arrow 13"/>
          <p:cNvSpPr/>
          <p:nvPr/>
        </p:nvSpPr>
        <p:spPr>
          <a:xfrm>
            <a:off x="3563888" y="5157192"/>
            <a:ext cx="576064" cy="191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Left Bracket 15"/>
          <p:cNvSpPr/>
          <p:nvPr/>
        </p:nvSpPr>
        <p:spPr>
          <a:xfrm>
            <a:off x="5508104" y="116632"/>
            <a:ext cx="108012" cy="4248472"/>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Rectangle 10"/>
          <p:cNvSpPr/>
          <p:nvPr/>
        </p:nvSpPr>
        <p:spPr>
          <a:xfrm>
            <a:off x="5724128" y="3140968"/>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Costs</a:t>
            </a:r>
            <a:r>
              <a:rPr lang="pl-PL" dirty="0"/>
              <a:t> of </a:t>
            </a:r>
            <a:r>
              <a:rPr lang="pl-PL" dirty="0" err="1"/>
              <a:t>compliance</a:t>
            </a:r>
            <a:r>
              <a:rPr lang="pl-PL" dirty="0"/>
              <a:t> </a:t>
            </a:r>
            <a:endParaRPr lang="en-GB" dirty="0"/>
          </a:p>
        </p:txBody>
      </p:sp>
      <p:sp>
        <p:nvSpPr>
          <p:cNvPr id="18" name="Rectangle 10"/>
          <p:cNvSpPr/>
          <p:nvPr/>
        </p:nvSpPr>
        <p:spPr>
          <a:xfrm>
            <a:off x="5724128" y="3717032"/>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smtClean="0"/>
              <a:t>Funding</a:t>
            </a:r>
            <a:r>
              <a:rPr lang="pl-PL" dirty="0" smtClean="0"/>
              <a:t> </a:t>
            </a:r>
            <a:endParaRPr lang="en-GB" dirty="0"/>
          </a:p>
        </p:txBody>
      </p:sp>
    </p:spTree>
    <p:extLst>
      <p:ext uri="{BB962C8B-B14F-4D97-AF65-F5344CB8AC3E}">
        <p14:creationId xmlns:p14="http://schemas.microsoft.com/office/powerpoint/2010/main" val="35205211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70A830-B11B-495A-A12F-1268BD4C5C04}" type="slidenum">
              <a:rPr lang="en-GB" smtClean="0"/>
              <a:pPr>
                <a:defRPr/>
              </a:pPr>
              <a:t>12</a:t>
            </a:fld>
            <a:endParaRPr lang="en-GB"/>
          </a:p>
        </p:txBody>
      </p:sp>
      <p:graphicFrame>
        <p:nvGraphicFramePr>
          <p:cNvPr id="4" name="Table 3"/>
          <p:cNvGraphicFramePr>
            <a:graphicFrameLocks noGrp="1"/>
          </p:cNvGraphicFramePr>
          <p:nvPr>
            <p:extLst>
              <p:ext uri="{D42A27DB-BD31-4B8C-83A1-F6EECF244321}">
                <p14:modId xmlns:p14="http://schemas.microsoft.com/office/powerpoint/2010/main" val="1817160222"/>
              </p:ext>
            </p:extLst>
          </p:nvPr>
        </p:nvGraphicFramePr>
        <p:xfrm>
          <a:off x="179511" y="188640"/>
          <a:ext cx="8856984" cy="6557340"/>
        </p:xfrm>
        <a:graphic>
          <a:graphicData uri="http://schemas.openxmlformats.org/drawingml/2006/table">
            <a:tbl>
              <a:tblPr firstRow="1" firstCol="1" bandRow="1">
                <a:tableStyleId>{1FECB4D8-DB02-4DC6-A0A2-4F2EBAE1DC90}</a:tableStyleId>
              </a:tblPr>
              <a:tblGrid>
                <a:gridCol w="1447411"/>
                <a:gridCol w="3594539"/>
                <a:gridCol w="2605307"/>
                <a:gridCol w="1209727"/>
              </a:tblGrid>
              <a:tr h="474510">
                <a:tc>
                  <a:txBody>
                    <a:bodyPr/>
                    <a:lstStyle/>
                    <a:p>
                      <a:pPr algn="ctr">
                        <a:spcAft>
                          <a:spcPts val="0"/>
                        </a:spcAft>
                      </a:pPr>
                      <a:r>
                        <a:rPr lang="pl-PL" sz="1600" dirty="0">
                          <a:effectLst/>
                        </a:rPr>
                        <a:t>SECTOR</a:t>
                      </a:r>
                      <a:endParaRPr lang="en-GB" sz="1800" dirty="0">
                        <a:effectLst/>
                        <a:latin typeface="Times New Roman"/>
                        <a:ea typeface="Times New Roman"/>
                        <a:cs typeface="Times New Roman"/>
                      </a:endParaRPr>
                    </a:p>
                  </a:txBody>
                  <a:tcPr marL="55686" marR="55686" marT="0" marB="0"/>
                </a:tc>
                <a:tc>
                  <a:txBody>
                    <a:bodyPr/>
                    <a:lstStyle/>
                    <a:p>
                      <a:pPr algn="ctr">
                        <a:spcAft>
                          <a:spcPts val="0"/>
                        </a:spcAft>
                      </a:pPr>
                      <a:r>
                        <a:rPr lang="pl-PL" sz="1600" dirty="0">
                          <a:effectLst/>
                        </a:rPr>
                        <a:t>DIRECTIVES</a:t>
                      </a:r>
                      <a:endParaRPr lang="en-GB" sz="1800" dirty="0">
                        <a:effectLst/>
                        <a:latin typeface="Times New Roman"/>
                        <a:ea typeface="Times New Roman"/>
                        <a:cs typeface="Times New Roman"/>
                      </a:endParaRPr>
                    </a:p>
                  </a:txBody>
                  <a:tcPr marL="55686" marR="55686" marT="0" marB="0"/>
                </a:tc>
                <a:tc>
                  <a:txBody>
                    <a:bodyPr/>
                    <a:lstStyle/>
                    <a:p>
                      <a:pPr algn="ctr">
                        <a:spcAft>
                          <a:spcPts val="0"/>
                        </a:spcAft>
                      </a:pPr>
                      <a:r>
                        <a:rPr lang="pl-PL" sz="1600" dirty="0">
                          <a:effectLst/>
                        </a:rPr>
                        <a:t>Main Investment Components </a:t>
                      </a:r>
                      <a:endParaRPr lang="en-GB" sz="1800" dirty="0">
                        <a:effectLst/>
                        <a:latin typeface="Times New Roman"/>
                        <a:ea typeface="Times New Roman"/>
                        <a:cs typeface="Times New Roman"/>
                      </a:endParaRPr>
                    </a:p>
                  </a:txBody>
                  <a:tcPr marL="55686" marR="55686" marT="0" marB="0"/>
                </a:tc>
                <a:tc>
                  <a:txBody>
                    <a:bodyPr/>
                    <a:lstStyle/>
                    <a:p>
                      <a:pPr algn="ctr">
                        <a:spcAft>
                          <a:spcPts val="0"/>
                        </a:spcAft>
                      </a:pPr>
                      <a:r>
                        <a:rPr lang="pl-PL" sz="1600" dirty="0">
                          <a:effectLst/>
                        </a:rPr>
                        <a:t>Investment in MLN Euro</a:t>
                      </a:r>
                      <a:endParaRPr lang="en-GB" sz="1800" dirty="0">
                        <a:effectLst/>
                        <a:latin typeface="Times New Roman"/>
                        <a:ea typeface="Times New Roman"/>
                        <a:cs typeface="Times New Roman"/>
                      </a:endParaRPr>
                    </a:p>
                  </a:txBody>
                  <a:tcPr marL="55686" marR="55686" marT="0" marB="0"/>
                </a:tc>
              </a:tr>
              <a:tr h="1458068">
                <a:tc>
                  <a:txBody>
                    <a:bodyPr/>
                    <a:lstStyle/>
                    <a:p>
                      <a:pPr algn="ctr">
                        <a:spcAft>
                          <a:spcPts val="0"/>
                        </a:spcAft>
                      </a:pPr>
                      <a:r>
                        <a:rPr lang="en-GB" sz="1600" u="none" strike="noStrike" dirty="0">
                          <a:effectLst/>
                        </a:rPr>
                        <a:t> </a:t>
                      </a:r>
                      <a:endParaRPr lang="en-GB" sz="1800" dirty="0">
                        <a:effectLst/>
                      </a:endParaRPr>
                    </a:p>
                    <a:p>
                      <a:pPr algn="ctr">
                        <a:spcAft>
                          <a:spcPts val="0"/>
                        </a:spcAft>
                      </a:pPr>
                      <a:r>
                        <a:rPr lang="en-GB" sz="1600" u="sng" dirty="0">
                          <a:effectLst/>
                        </a:rPr>
                        <a:t>Air quality </a:t>
                      </a:r>
                      <a:endParaRPr lang="en-GB" sz="1800" dirty="0">
                        <a:effectLst/>
                        <a:latin typeface="Times New Roman"/>
                        <a:ea typeface="Times New Roman"/>
                        <a:cs typeface="Times New Roman"/>
                      </a:endParaRPr>
                    </a:p>
                  </a:txBody>
                  <a:tcPr marL="55686" marR="55686" marT="0" marB="0"/>
                </a:tc>
                <a:tc>
                  <a:txBody>
                    <a:bodyPr/>
                    <a:lstStyle/>
                    <a:p>
                      <a:pPr>
                        <a:spcAft>
                          <a:spcPts val="0"/>
                        </a:spcAft>
                      </a:pPr>
                      <a:r>
                        <a:rPr lang="en-GB" sz="1600" dirty="0">
                          <a:effectLst/>
                        </a:rPr>
                        <a:t>Directive 98/70/EC relating to the quality of petrol and diesel fuels and amending Directive 93/12/EEC as amended by Directives 2000/71/EC, 2003/17/EC and 2009/30/EC and Regulation (EC) 1882/2003</a:t>
                      </a:r>
                      <a:endParaRPr lang="en-GB" sz="1800" dirty="0">
                        <a:effectLst/>
                        <a:latin typeface="Times New Roman"/>
                        <a:ea typeface="Times New Roman"/>
                        <a:cs typeface="Times New Roman"/>
                      </a:endParaRPr>
                    </a:p>
                  </a:txBody>
                  <a:tcPr marL="55686" marR="55686" marT="0" marB="0"/>
                </a:tc>
                <a:tc>
                  <a:txBody>
                    <a:bodyPr/>
                    <a:lstStyle/>
                    <a:p>
                      <a:pPr>
                        <a:spcAft>
                          <a:spcPts val="0"/>
                        </a:spcAft>
                      </a:pPr>
                      <a:r>
                        <a:rPr lang="en-GB" sz="1600" dirty="0">
                          <a:effectLst/>
                        </a:rPr>
                        <a:t>costs are closely tied to predictions of the use of trucks</a:t>
                      </a:r>
                      <a:endParaRPr lang="en-GB" sz="1800" dirty="0">
                        <a:effectLst/>
                      </a:endParaRPr>
                    </a:p>
                    <a:p>
                      <a:pPr>
                        <a:spcAft>
                          <a:spcPts val="0"/>
                        </a:spcAft>
                      </a:pPr>
                      <a:r>
                        <a:rPr lang="en-GB" sz="1600" dirty="0">
                          <a:effectLst/>
                        </a:rPr>
                        <a:t>and other vehicles with diesel engines</a:t>
                      </a:r>
                      <a:endParaRPr lang="en-GB" sz="1800" dirty="0">
                        <a:effectLst/>
                        <a:latin typeface="Times New Roman"/>
                        <a:ea typeface="Times New Roman"/>
                        <a:cs typeface="Times New Roman"/>
                      </a:endParaRPr>
                    </a:p>
                  </a:txBody>
                  <a:tcPr marL="55686" marR="55686" marT="0" marB="0"/>
                </a:tc>
                <a:tc>
                  <a:txBody>
                    <a:bodyPr/>
                    <a:lstStyle/>
                    <a:p>
                      <a:pPr>
                        <a:spcAft>
                          <a:spcPts val="0"/>
                        </a:spcAft>
                      </a:pPr>
                      <a:r>
                        <a:rPr lang="en-GB" sz="1600" dirty="0">
                          <a:effectLst/>
                        </a:rPr>
                        <a:t> </a:t>
                      </a:r>
                      <a:endParaRPr lang="en-GB" sz="1800" dirty="0">
                        <a:effectLst/>
                        <a:latin typeface="Times New Roman"/>
                        <a:ea typeface="Times New Roman"/>
                        <a:cs typeface="Times New Roman"/>
                      </a:endParaRPr>
                    </a:p>
                  </a:txBody>
                  <a:tcPr marL="55686" marR="55686" marT="0" marB="0"/>
                </a:tc>
              </a:tr>
              <a:tr h="972047">
                <a:tc>
                  <a:txBody>
                    <a:bodyPr/>
                    <a:lstStyle/>
                    <a:p>
                      <a:pPr>
                        <a:spcAft>
                          <a:spcPts val="0"/>
                        </a:spcAft>
                      </a:pPr>
                      <a:r>
                        <a:rPr lang="en-GB" sz="1600" u="none" strike="noStrike">
                          <a:effectLst/>
                        </a:rPr>
                        <a:t> </a:t>
                      </a:r>
                      <a:endParaRPr lang="en-GB" sz="1800">
                        <a:effectLst/>
                      </a:endParaRPr>
                    </a:p>
                    <a:p>
                      <a:pPr algn="ctr">
                        <a:spcAft>
                          <a:spcPts val="0"/>
                        </a:spcAft>
                      </a:pPr>
                      <a:r>
                        <a:rPr lang="en-GB" sz="1600" u="sng">
                          <a:effectLst/>
                        </a:rPr>
                        <a:t>Waste management</a:t>
                      </a:r>
                      <a:endParaRPr lang="en-GB" sz="1800">
                        <a:effectLst/>
                        <a:latin typeface="Times New Roman"/>
                        <a:ea typeface="Times New Roman"/>
                        <a:cs typeface="Times New Roman"/>
                      </a:endParaRPr>
                    </a:p>
                  </a:txBody>
                  <a:tcPr marL="55686" marR="55686" marT="0" marB="0"/>
                </a:tc>
                <a:tc>
                  <a:txBody>
                    <a:bodyPr/>
                    <a:lstStyle/>
                    <a:p>
                      <a:pPr>
                        <a:spcAft>
                          <a:spcPts val="0"/>
                        </a:spcAft>
                      </a:pPr>
                      <a:r>
                        <a:rPr lang="en-GB" sz="1600">
                          <a:effectLst/>
                        </a:rPr>
                        <a:t>Directive 1999/31/EC on the landfill of waste as amended by Regulation (EC) 1882/2003</a:t>
                      </a:r>
                      <a:endParaRPr lang="en-GB" sz="1800">
                        <a:effectLst/>
                        <a:latin typeface="Times New Roman"/>
                        <a:ea typeface="Times New Roman"/>
                        <a:cs typeface="Times New Roman"/>
                      </a:endParaRPr>
                    </a:p>
                  </a:txBody>
                  <a:tcPr marL="55686" marR="55686" marT="0" marB="0"/>
                </a:tc>
                <a:tc>
                  <a:txBody>
                    <a:bodyPr/>
                    <a:lstStyle/>
                    <a:p>
                      <a:pPr>
                        <a:spcAft>
                          <a:spcPts val="0"/>
                        </a:spcAft>
                      </a:pPr>
                      <a:r>
                        <a:rPr lang="en-GB" sz="1600">
                          <a:effectLst/>
                        </a:rPr>
                        <a:t>new landfill construction, closing of old landfills,</a:t>
                      </a:r>
                      <a:endParaRPr lang="en-GB" sz="1800">
                        <a:effectLst/>
                      </a:endParaRPr>
                    </a:p>
                    <a:p>
                      <a:pPr>
                        <a:spcAft>
                          <a:spcPts val="0"/>
                        </a:spcAft>
                      </a:pPr>
                      <a:r>
                        <a:rPr lang="en-GB" sz="1600">
                          <a:effectLst/>
                        </a:rPr>
                        <a:t>collection/sorting systems, incineration plants</a:t>
                      </a:r>
                      <a:endParaRPr lang="en-GB" sz="1800">
                        <a:effectLst/>
                        <a:latin typeface="Times New Roman"/>
                        <a:ea typeface="Times New Roman"/>
                        <a:cs typeface="Times New Roman"/>
                      </a:endParaRPr>
                    </a:p>
                  </a:txBody>
                  <a:tcPr marL="55686" marR="55686" marT="0" marB="0"/>
                </a:tc>
                <a:tc>
                  <a:txBody>
                    <a:bodyPr/>
                    <a:lstStyle/>
                    <a:p>
                      <a:pPr>
                        <a:spcAft>
                          <a:spcPts val="0"/>
                        </a:spcAft>
                      </a:pPr>
                      <a:r>
                        <a:rPr lang="en-GB" sz="1600" dirty="0">
                          <a:effectLst/>
                        </a:rPr>
                        <a:t> </a:t>
                      </a:r>
                      <a:endParaRPr lang="en-GB" sz="1800" dirty="0">
                        <a:effectLst/>
                        <a:latin typeface="Times New Roman"/>
                        <a:ea typeface="Times New Roman"/>
                        <a:cs typeface="Times New Roman"/>
                      </a:endParaRPr>
                    </a:p>
                  </a:txBody>
                  <a:tcPr marL="55686" marR="55686" marT="0" marB="0"/>
                </a:tc>
              </a:tr>
              <a:tr h="949020">
                <a:tc rowSpan="2">
                  <a:txBody>
                    <a:bodyPr/>
                    <a:lstStyle/>
                    <a:p>
                      <a:pPr>
                        <a:spcAft>
                          <a:spcPts val="0"/>
                        </a:spcAft>
                      </a:pPr>
                      <a:r>
                        <a:rPr lang="en-GB" sz="1600" u="none" strike="noStrike" dirty="0">
                          <a:effectLst/>
                        </a:rPr>
                        <a:t> </a:t>
                      </a:r>
                      <a:endParaRPr lang="en-GB" sz="1800" dirty="0">
                        <a:effectLst/>
                      </a:endParaRPr>
                    </a:p>
                    <a:p>
                      <a:pPr>
                        <a:spcAft>
                          <a:spcPts val="0"/>
                        </a:spcAft>
                      </a:pPr>
                      <a:r>
                        <a:rPr lang="en-GB" sz="1600" u="none" strike="noStrike" dirty="0">
                          <a:effectLst/>
                        </a:rPr>
                        <a:t> </a:t>
                      </a:r>
                      <a:endParaRPr lang="en-GB" sz="1800" dirty="0">
                        <a:effectLst/>
                      </a:endParaRPr>
                    </a:p>
                    <a:p>
                      <a:pPr>
                        <a:spcAft>
                          <a:spcPts val="0"/>
                        </a:spcAft>
                      </a:pPr>
                      <a:r>
                        <a:rPr lang="en-GB" sz="1600" u="none" strike="noStrike" dirty="0">
                          <a:effectLst/>
                        </a:rPr>
                        <a:t> </a:t>
                      </a:r>
                      <a:endParaRPr lang="en-GB" sz="1800" dirty="0">
                        <a:effectLst/>
                      </a:endParaRPr>
                    </a:p>
                    <a:p>
                      <a:pPr algn="ctr">
                        <a:spcAft>
                          <a:spcPts val="0"/>
                        </a:spcAft>
                      </a:pPr>
                      <a:r>
                        <a:rPr lang="en-GB" sz="1600" u="sng" dirty="0">
                          <a:effectLst/>
                        </a:rPr>
                        <a:t>Water Management</a:t>
                      </a:r>
                      <a:endParaRPr lang="en-GB" sz="1800" dirty="0">
                        <a:effectLst/>
                        <a:latin typeface="Times New Roman"/>
                        <a:ea typeface="Times New Roman"/>
                        <a:cs typeface="Times New Roman"/>
                      </a:endParaRPr>
                    </a:p>
                  </a:txBody>
                  <a:tcPr marL="55686" marR="55686" marT="0" marB="0"/>
                </a:tc>
                <a:tc>
                  <a:txBody>
                    <a:bodyPr/>
                    <a:lstStyle/>
                    <a:p>
                      <a:pPr marR="45720" algn="just">
                        <a:spcAft>
                          <a:spcPts val="600"/>
                        </a:spcAft>
                      </a:pPr>
                      <a:r>
                        <a:rPr lang="en-GB" sz="1600">
                          <a:effectLst/>
                        </a:rPr>
                        <a:t>Directive 98/83/EC on quality of water intended for human consumption as amended by Regulation (EC) 1882/2003</a:t>
                      </a:r>
                      <a:endParaRPr lang="en-GB" sz="1800">
                        <a:effectLst/>
                        <a:latin typeface="Times New Roman"/>
                        <a:ea typeface="Times New Roman"/>
                        <a:cs typeface="Times New Roman"/>
                      </a:endParaRPr>
                    </a:p>
                  </a:txBody>
                  <a:tcPr marL="55686" marR="55686" marT="0" marB="0"/>
                </a:tc>
                <a:tc>
                  <a:txBody>
                    <a:bodyPr/>
                    <a:lstStyle/>
                    <a:p>
                      <a:pPr>
                        <a:spcAft>
                          <a:spcPts val="0"/>
                        </a:spcAft>
                      </a:pPr>
                      <a:r>
                        <a:rPr lang="en-GB" sz="1600" dirty="0">
                          <a:effectLst/>
                        </a:rPr>
                        <a:t>construction of iron removal plants, drinking water</a:t>
                      </a:r>
                      <a:endParaRPr lang="en-GB" sz="1800" dirty="0">
                        <a:effectLst/>
                      </a:endParaRPr>
                    </a:p>
                    <a:p>
                      <a:pPr marR="45720" algn="just">
                        <a:spcAft>
                          <a:spcPts val="600"/>
                        </a:spcAft>
                      </a:pPr>
                      <a:r>
                        <a:rPr lang="en-GB" sz="1600" dirty="0">
                          <a:effectLst/>
                        </a:rPr>
                        <a:t>supply systems</a:t>
                      </a:r>
                      <a:endParaRPr lang="en-GB" sz="1800" dirty="0">
                        <a:effectLst/>
                        <a:latin typeface="Times New Roman"/>
                        <a:ea typeface="Times New Roman"/>
                        <a:cs typeface="Times New Roman"/>
                      </a:endParaRPr>
                    </a:p>
                  </a:txBody>
                  <a:tcPr marL="55686" marR="55686" marT="0" marB="0"/>
                </a:tc>
                <a:tc>
                  <a:txBody>
                    <a:bodyPr/>
                    <a:lstStyle/>
                    <a:p>
                      <a:pPr marR="45720" algn="just">
                        <a:spcAft>
                          <a:spcPts val="600"/>
                        </a:spcAft>
                      </a:pPr>
                      <a:r>
                        <a:rPr lang="en-GB" sz="1600" dirty="0">
                          <a:effectLst/>
                        </a:rPr>
                        <a:t> </a:t>
                      </a:r>
                      <a:endParaRPr lang="en-GB" sz="1800" dirty="0">
                        <a:effectLst/>
                        <a:latin typeface="Times New Roman"/>
                        <a:ea typeface="Times New Roman"/>
                        <a:cs typeface="Times New Roman"/>
                      </a:endParaRPr>
                    </a:p>
                  </a:txBody>
                  <a:tcPr marL="55686" marR="55686" marT="0" marB="0"/>
                </a:tc>
              </a:tr>
              <a:tr h="1186275">
                <a:tc vMerge="1">
                  <a:txBody>
                    <a:bodyPr/>
                    <a:lstStyle/>
                    <a:p>
                      <a:endParaRPr lang="en-GB"/>
                    </a:p>
                  </a:txBody>
                  <a:tcPr/>
                </a:tc>
                <a:tc>
                  <a:txBody>
                    <a:bodyPr/>
                    <a:lstStyle/>
                    <a:p>
                      <a:pPr>
                        <a:spcAft>
                          <a:spcPts val="0"/>
                        </a:spcAft>
                      </a:pPr>
                      <a:r>
                        <a:rPr lang="en-GB" sz="1600">
                          <a:effectLst/>
                        </a:rPr>
                        <a:t>Directive 91/676/EC concerning the protection of waters against pollution caused by nitrates from agricultural sources as amended by Regulation (EC) 1882/2003</a:t>
                      </a:r>
                      <a:endParaRPr lang="en-GB" sz="1800">
                        <a:effectLst/>
                        <a:latin typeface="Times New Roman"/>
                        <a:ea typeface="Times New Roman"/>
                        <a:cs typeface="Times New Roman"/>
                      </a:endParaRPr>
                    </a:p>
                  </a:txBody>
                  <a:tcPr marL="55686" marR="55686" marT="0" marB="0"/>
                </a:tc>
                <a:tc>
                  <a:txBody>
                    <a:bodyPr/>
                    <a:lstStyle/>
                    <a:p>
                      <a:pPr>
                        <a:spcAft>
                          <a:spcPts val="0"/>
                        </a:spcAft>
                      </a:pPr>
                      <a:r>
                        <a:rPr lang="en-GB" sz="1600">
                          <a:effectLst/>
                        </a:rPr>
                        <a:t>training, construction of manure storage facilities</a:t>
                      </a:r>
                      <a:endParaRPr lang="en-GB" sz="1800">
                        <a:effectLst/>
                        <a:latin typeface="Times New Roman"/>
                        <a:ea typeface="Times New Roman"/>
                        <a:cs typeface="Times New Roman"/>
                      </a:endParaRPr>
                    </a:p>
                  </a:txBody>
                  <a:tcPr marL="55686" marR="55686" marT="0" marB="0"/>
                </a:tc>
                <a:tc>
                  <a:txBody>
                    <a:bodyPr/>
                    <a:lstStyle/>
                    <a:p>
                      <a:pPr>
                        <a:spcAft>
                          <a:spcPts val="0"/>
                        </a:spcAft>
                      </a:pPr>
                      <a:r>
                        <a:rPr lang="en-GB" sz="1600" dirty="0">
                          <a:effectLst/>
                        </a:rPr>
                        <a:t> </a:t>
                      </a:r>
                      <a:endParaRPr lang="en-GB" sz="1800" dirty="0">
                        <a:effectLst/>
                        <a:latin typeface="Times New Roman"/>
                        <a:ea typeface="Times New Roman"/>
                        <a:cs typeface="Times New Roman"/>
                      </a:endParaRPr>
                    </a:p>
                  </a:txBody>
                  <a:tcPr marL="55686" marR="55686" marT="0" marB="0"/>
                </a:tc>
              </a:tr>
              <a:tr h="522324">
                <a:tc rowSpan="2">
                  <a:txBody>
                    <a:bodyPr/>
                    <a:lstStyle/>
                    <a:p>
                      <a:pPr>
                        <a:spcAft>
                          <a:spcPts val="0"/>
                        </a:spcAft>
                      </a:pPr>
                      <a:r>
                        <a:rPr lang="en-GB" sz="1600" u="none" strike="noStrike">
                          <a:effectLst/>
                        </a:rPr>
                        <a:t> </a:t>
                      </a:r>
                      <a:endParaRPr lang="en-GB" sz="1800">
                        <a:effectLst/>
                      </a:endParaRPr>
                    </a:p>
                    <a:p>
                      <a:pPr>
                        <a:spcAft>
                          <a:spcPts val="0"/>
                        </a:spcAft>
                      </a:pPr>
                      <a:r>
                        <a:rPr lang="en-GB" sz="1600" u="none" strike="noStrike">
                          <a:effectLst/>
                        </a:rPr>
                        <a:t> </a:t>
                      </a:r>
                      <a:endParaRPr lang="en-GB" sz="1800">
                        <a:effectLst/>
                      </a:endParaRPr>
                    </a:p>
                    <a:p>
                      <a:pPr algn="ctr">
                        <a:spcAft>
                          <a:spcPts val="0"/>
                        </a:spcAft>
                      </a:pPr>
                      <a:r>
                        <a:rPr lang="en-GB" sz="1600" u="sng">
                          <a:effectLst/>
                        </a:rPr>
                        <a:t>Industrial pollution and industrial hazards</a:t>
                      </a:r>
                      <a:endParaRPr lang="en-GB" sz="1800">
                        <a:effectLst/>
                        <a:latin typeface="Times New Roman"/>
                        <a:ea typeface="Times New Roman"/>
                        <a:cs typeface="Times New Roman"/>
                      </a:endParaRPr>
                    </a:p>
                  </a:txBody>
                  <a:tcPr marL="55686" marR="55686" marT="0" marB="0"/>
                </a:tc>
                <a:tc>
                  <a:txBody>
                    <a:bodyPr/>
                    <a:lstStyle/>
                    <a:p>
                      <a:pPr>
                        <a:spcAft>
                          <a:spcPts val="0"/>
                        </a:spcAft>
                      </a:pPr>
                      <a:r>
                        <a:rPr lang="en-GB" sz="1600" dirty="0" smtClean="0">
                          <a:effectLst/>
                        </a:rPr>
                        <a:t>Directive on industrial emissions 2010/75/EU (IED) </a:t>
                      </a:r>
                      <a:endParaRPr lang="en-GB" sz="1800" dirty="0">
                        <a:effectLst/>
                        <a:latin typeface="Times New Roman"/>
                        <a:ea typeface="Times New Roman"/>
                        <a:cs typeface="Times New Roman"/>
                      </a:endParaRPr>
                    </a:p>
                  </a:txBody>
                  <a:tcPr marL="55686" marR="55686" marT="0" marB="0"/>
                </a:tc>
                <a:tc>
                  <a:txBody>
                    <a:bodyPr/>
                    <a:lstStyle/>
                    <a:p>
                      <a:pPr algn="just">
                        <a:spcAft>
                          <a:spcPts val="600"/>
                        </a:spcAft>
                      </a:pPr>
                      <a:r>
                        <a:rPr lang="en-GB" sz="1600">
                          <a:effectLst/>
                        </a:rPr>
                        <a:t>SO2 reduction facilities</a:t>
                      </a:r>
                      <a:endParaRPr lang="en-GB" sz="1800">
                        <a:effectLst/>
                        <a:latin typeface="Times New Roman"/>
                        <a:ea typeface="Times New Roman"/>
                        <a:cs typeface="Times New Roman"/>
                      </a:endParaRPr>
                    </a:p>
                  </a:txBody>
                  <a:tcPr marL="55686" marR="55686" marT="0" marB="0"/>
                </a:tc>
                <a:tc>
                  <a:txBody>
                    <a:bodyPr/>
                    <a:lstStyle/>
                    <a:p>
                      <a:pPr>
                        <a:spcAft>
                          <a:spcPts val="0"/>
                        </a:spcAft>
                      </a:pPr>
                      <a:r>
                        <a:rPr lang="en-GB" sz="1600" dirty="0">
                          <a:effectLst/>
                        </a:rPr>
                        <a:t> </a:t>
                      </a:r>
                      <a:endParaRPr lang="en-GB" sz="1800" dirty="0">
                        <a:effectLst/>
                        <a:latin typeface="Times New Roman"/>
                        <a:ea typeface="Times New Roman"/>
                        <a:cs typeface="Times New Roman"/>
                      </a:endParaRPr>
                    </a:p>
                  </a:txBody>
                  <a:tcPr marL="55686" marR="55686" marT="0" marB="0"/>
                </a:tc>
              </a:tr>
              <a:tr h="729035">
                <a:tc vMerge="1">
                  <a:txBody>
                    <a:bodyPr/>
                    <a:lstStyle/>
                    <a:p>
                      <a:endParaRPr lang="en-GB"/>
                    </a:p>
                  </a:txBody>
                  <a:tcPr/>
                </a:tc>
                <a:tc>
                  <a:txBody>
                    <a:bodyPr/>
                    <a:lstStyle/>
                    <a:p>
                      <a:pPr>
                        <a:spcAft>
                          <a:spcPts val="0"/>
                        </a:spcAft>
                      </a:pPr>
                      <a:r>
                        <a:rPr lang="en-GB" sz="1600">
                          <a:effectLst/>
                        </a:rPr>
                        <a:t>Directive 2001/80/EC on the limitation of emissions of certain pollutants into the air from large combustion plants*</a:t>
                      </a:r>
                      <a:endParaRPr lang="en-GB" sz="1800">
                        <a:effectLst/>
                        <a:latin typeface="Times New Roman"/>
                        <a:ea typeface="Times New Roman"/>
                        <a:cs typeface="Times New Roman"/>
                      </a:endParaRPr>
                    </a:p>
                  </a:txBody>
                  <a:tcPr marL="55686" marR="55686" marT="0" marB="0"/>
                </a:tc>
                <a:tc>
                  <a:txBody>
                    <a:bodyPr/>
                    <a:lstStyle/>
                    <a:p>
                      <a:pPr algn="just">
                        <a:spcAft>
                          <a:spcPts val="600"/>
                        </a:spcAft>
                      </a:pPr>
                      <a:r>
                        <a:rPr lang="en-GB" sz="1600">
                          <a:effectLst/>
                        </a:rPr>
                        <a:t>end of pipe equipment for achievement of necessary emission reduction</a:t>
                      </a:r>
                      <a:endParaRPr lang="en-GB" sz="1800">
                        <a:effectLst/>
                        <a:latin typeface="Times New Roman"/>
                        <a:ea typeface="Times New Roman"/>
                        <a:cs typeface="Times New Roman"/>
                      </a:endParaRPr>
                    </a:p>
                  </a:txBody>
                  <a:tcPr marL="55686" marR="55686" marT="0" marB="0"/>
                </a:tc>
                <a:tc>
                  <a:txBody>
                    <a:bodyPr/>
                    <a:lstStyle/>
                    <a:p>
                      <a:pPr>
                        <a:spcAft>
                          <a:spcPts val="0"/>
                        </a:spcAft>
                      </a:pPr>
                      <a:r>
                        <a:rPr lang="en-GB" sz="1600" dirty="0">
                          <a:effectLst/>
                        </a:rPr>
                        <a:t> </a:t>
                      </a:r>
                      <a:endParaRPr lang="en-GB" sz="1800" dirty="0">
                        <a:effectLst/>
                        <a:latin typeface="Times New Roman"/>
                        <a:ea typeface="Times New Roman"/>
                        <a:cs typeface="Times New Roman"/>
                      </a:endParaRPr>
                    </a:p>
                  </a:txBody>
                  <a:tcPr marL="55686" marR="55686" marT="0" marB="0"/>
                </a:tc>
              </a:tr>
            </a:tbl>
          </a:graphicData>
        </a:graphic>
      </p:graphicFrame>
    </p:spTree>
    <p:extLst>
      <p:ext uri="{BB962C8B-B14F-4D97-AF65-F5344CB8AC3E}">
        <p14:creationId xmlns:p14="http://schemas.microsoft.com/office/powerpoint/2010/main" val="8624291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70A830-B11B-495A-A12F-1268BD4C5C04}" type="slidenum">
              <a:rPr lang="en-GB" smtClean="0"/>
              <a:pPr>
                <a:defRPr/>
              </a:pPr>
              <a:t>13</a:t>
            </a:fld>
            <a:endParaRPr lang="en-GB"/>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EC70A830-B11B-495A-A12F-1268BD4C5C04}" type="slidenum">
              <a:rPr lang="en-GB" smtClean="0"/>
              <a:pPr>
                <a:defRPr/>
              </a:pPr>
              <a:t>13</a:t>
            </a:fld>
            <a:endParaRPr lang="en-GB"/>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EC70A830-B11B-495A-A12F-1268BD4C5C04}" type="slidenum">
              <a:rPr lang="en-GB" smtClean="0"/>
              <a:pPr>
                <a:defRPr/>
              </a:pPr>
              <a:t>13</a:t>
            </a:fld>
            <a:endParaRPr lang="en-GB"/>
          </a:p>
        </p:txBody>
      </p:sp>
      <p:sp>
        <p:nvSpPr>
          <p:cNvPr id="5"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2398784B-56B0-433C-B1EE-044453047639}" type="slidenum">
              <a:rPr lang="en-GB" smtClean="0"/>
              <a:pPr>
                <a:defRPr/>
              </a:pPr>
              <a:t>13</a:t>
            </a:fld>
            <a:endParaRPr lang="en-GB" dirty="0"/>
          </a:p>
        </p:txBody>
      </p:sp>
      <p:sp>
        <p:nvSpPr>
          <p:cNvPr id="6" name="Rectangle 5"/>
          <p:cNvSpPr/>
          <p:nvPr/>
        </p:nvSpPr>
        <p:spPr>
          <a:xfrm>
            <a:off x="827584" y="116632"/>
            <a:ext cx="38884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Elements</a:t>
            </a:r>
            <a:r>
              <a:rPr lang="pl-PL" dirty="0"/>
              <a:t> of Planning </a:t>
            </a:r>
            <a:r>
              <a:rPr lang="pl-PL" dirty="0" err="1"/>
              <a:t>Convergence</a:t>
            </a:r>
            <a:endParaRPr lang="en-GB" dirty="0"/>
          </a:p>
        </p:txBody>
      </p:sp>
      <p:cxnSp>
        <p:nvCxnSpPr>
          <p:cNvPr id="7" name="Elbow Connector 6"/>
          <p:cNvCxnSpPr>
            <a:stCxn id="6" idx="2"/>
          </p:cNvCxnSpPr>
          <p:nvPr/>
        </p:nvCxnSpPr>
        <p:spPr>
          <a:xfrm rot="16200000" flipH="1">
            <a:off x="3113838" y="566682"/>
            <a:ext cx="1404156" cy="208823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724128" y="116632"/>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Transposition</a:t>
            </a:r>
            <a:endParaRPr lang="en-GB" dirty="0"/>
          </a:p>
        </p:txBody>
      </p:sp>
      <p:sp>
        <p:nvSpPr>
          <p:cNvPr id="9" name="Rectangle 8"/>
          <p:cNvSpPr/>
          <p:nvPr/>
        </p:nvSpPr>
        <p:spPr>
          <a:xfrm>
            <a:off x="5724128" y="836712"/>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Implementation </a:t>
            </a:r>
            <a:endParaRPr lang="en-GB" dirty="0"/>
          </a:p>
        </p:txBody>
      </p:sp>
      <p:sp>
        <p:nvSpPr>
          <p:cNvPr id="10" name="Rectangle 9"/>
          <p:cNvSpPr/>
          <p:nvPr/>
        </p:nvSpPr>
        <p:spPr>
          <a:xfrm>
            <a:off x="5724128" y="1556792"/>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Enforcement</a:t>
            </a:r>
            <a:endParaRPr lang="en-GB" dirty="0"/>
          </a:p>
        </p:txBody>
      </p:sp>
      <p:sp>
        <p:nvSpPr>
          <p:cNvPr id="11" name="Rectangle 10"/>
          <p:cNvSpPr/>
          <p:nvPr/>
        </p:nvSpPr>
        <p:spPr>
          <a:xfrm>
            <a:off x="5724128" y="220486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Investments </a:t>
            </a:r>
            <a:endParaRPr lang="en-GB" dirty="0"/>
          </a:p>
        </p:txBody>
      </p:sp>
      <p:sp>
        <p:nvSpPr>
          <p:cNvPr id="12" name="Rectangle 11"/>
          <p:cNvSpPr/>
          <p:nvPr/>
        </p:nvSpPr>
        <p:spPr>
          <a:xfrm>
            <a:off x="323528" y="4797152"/>
            <a:ext cx="2016224" cy="11521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err="1"/>
              <a:t>Costs</a:t>
            </a:r>
            <a:r>
              <a:rPr lang="pl-PL" dirty="0"/>
              <a:t> of </a:t>
            </a:r>
            <a:r>
              <a:rPr lang="pl-PL" dirty="0" err="1" smtClean="0"/>
              <a:t>complianace</a:t>
            </a:r>
            <a:r>
              <a:rPr lang="pl-PL" dirty="0" smtClean="0"/>
              <a:t>  </a:t>
            </a:r>
            <a:endParaRPr lang="en-GB" dirty="0"/>
          </a:p>
        </p:txBody>
      </p:sp>
      <p:sp>
        <p:nvSpPr>
          <p:cNvPr id="13" name="Rectangle 12"/>
          <p:cNvSpPr/>
          <p:nvPr/>
        </p:nvSpPr>
        <p:spPr>
          <a:xfrm>
            <a:off x="3347864" y="4077072"/>
            <a:ext cx="5688632" cy="8309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a:t>A</a:t>
            </a:r>
            <a:r>
              <a:rPr lang="en-GB" dirty="0" err="1"/>
              <a:t>nalysis</a:t>
            </a:r>
            <a:r>
              <a:rPr lang="en-GB" dirty="0"/>
              <a:t> of infrastructure and abatement equipment</a:t>
            </a:r>
            <a:r>
              <a:rPr lang="pl-PL" dirty="0"/>
              <a:t> </a:t>
            </a:r>
            <a:endParaRPr lang="en-GB" dirty="0"/>
          </a:p>
        </p:txBody>
      </p:sp>
      <p:sp>
        <p:nvSpPr>
          <p:cNvPr id="16" name="Left Bracket 15"/>
          <p:cNvSpPr/>
          <p:nvPr/>
        </p:nvSpPr>
        <p:spPr>
          <a:xfrm>
            <a:off x="5616116" y="44624"/>
            <a:ext cx="108012" cy="396044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Rectangle 10"/>
          <p:cNvSpPr/>
          <p:nvPr/>
        </p:nvSpPr>
        <p:spPr>
          <a:xfrm>
            <a:off x="5724128" y="2852936"/>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err="1" smtClean="0"/>
              <a:t>Costs</a:t>
            </a:r>
            <a:r>
              <a:rPr lang="pl-PL" dirty="0" smtClean="0"/>
              <a:t> of </a:t>
            </a:r>
            <a:r>
              <a:rPr lang="pl-PL" dirty="0" err="1" smtClean="0"/>
              <a:t>compliance</a:t>
            </a:r>
            <a:r>
              <a:rPr lang="pl-PL" dirty="0" smtClean="0"/>
              <a:t> </a:t>
            </a:r>
            <a:endParaRPr lang="en-GB" dirty="0"/>
          </a:p>
        </p:txBody>
      </p:sp>
      <p:sp>
        <p:nvSpPr>
          <p:cNvPr id="18" name="Rectangle 12"/>
          <p:cNvSpPr/>
          <p:nvPr/>
        </p:nvSpPr>
        <p:spPr>
          <a:xfrm>
            <a:off x="3347864" y="4974267"/>
            <a:ext cx="5688632" cy="8309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a:t>Compari</a:t>
            </a:r>
            <a:r>
              <a:rPr lang="pl-PL" dirty="0" err="1"/>
              <a:t>ng</a:t>
            </a:r>
            <a:r>
              <a:rPr lang="pl-PL" dirty="0"/>
              <a:t> </a:t>
            </a:r>
            <a:r>
              <a:rPr lang="en-GB" dirty="0"/>
              <a:t>directive requirements and the existing situation</a:t>
            </a:r>
          </a:p>
        </p:txBody>
      </p:sp>
      <p:sp>
        <p:nvSpPr>
          <p:cNvPr id="19" name="Rectangle 12"/>
          <p:cNvSpPr/>
          <p:nvPr/>
        </p:nvSpPr>
        <p:spPr>
          <a:xfrm>
            <a:off x="3347864" y="5910371"/>
            <a:ext cx="5688632" cy="83099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err="1" smtClean="0"/>
              <a:t>Calcultaing</a:t>
            </a:r>
            <a:r>
              <a:rPr lang="pl-PL" dirty="0" smtClean="0"/>
              <a:t> </a:t>
            </a:r>
            <a:r>
              <a:rPr lang="pl-PL" dirty="0" err="1" smtClean="0"/>
              <a:t>costs</a:t>
            </a:r>
            <a:r>
              <a:rPr lang="pl-PL" dirty="0" smtClean="0"/>
              <a:t> of </a:t>
            </a:r>
            <a:r>
              <a:rPr lang="en-GB" dirty="0" smtClean="0"/>
              <a:t>investment</a:t>
            </a:r>
            <a:r>
              <a:rPr lang="pl-PL" dirty="0" smtClean="0"/>
              <a:t>s</a:t>
            </a:r>
            <a:r>
              <a:rPr lang="en-GB" dirty="0" smtClean="0"/>
              <a:t> need</a:t>
            </a:r>
            <a:r>
              <a:rPr lang="pl-PL" dirty="0" err="1" smtClean="0"/>
              <a:t>ed</a:t>
            </a:r>
            <a:r>
              <a:rPr lang="pl-PL" dirty="0" smtClean="0"/>
              <a:t>  </a:t>
            </a:r>
            <a:r>
              <a:rPr lang="pl-PL" dirty="0"/>
              <a:t>(unit </a:t>
            </a:r>
            <a:r>
              <a:rPr lang="pl-PL" dirty="0" err="1"/>
              <a:t>costs</a:t>
            </a:r>
            <a:r>
              <a:rPr lang="pl-PL" dirty="0"/>
              <a:t>, </a:t>
            </a:r>
            <a:r>
              <a:rPr lang="pl-PL" dirty="0" err="1"/>
              <a:t>cost</a:t>
            </a:r>
            <a:r>
              <a:rPr lang="pl-PL" dirty="0"/>
              <a:t> </a:t>
            </a:r>
            <a:r>
              <a:rPr lang="pl-PL" dirty="0" err="1"/>
              <a:t>models</a:t>
            </a:r>
            <a:r>
              <a:rPr lang="pl-PL" dirty="0"/>
              <a:t>)</a:t>
            </a:r>
            <a:endParaRPr lang="en-GB" dirty="0"/>
          </a:p>
        </p:txBody>
      </p:sp>
      <p:sp>
        <p:nvSpPr>
          <p:cNvPr id="20" name="Nawias klamrowy otwierający 19"/>
          <p:cNvSpPr/>
          <p:nvPr/>
        </p:nvSpPr>
        <p:spPr>
          <a:xfrm>
            <a:off x="2771800" y="4005064"/>
            <a:ext cx="576064" cy="271641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Rectangle 10"/>
          <p:cNvSpPr/>
          <p:nvPr/>
        </p:nvSpPr>
        <p:spPr>
          <a:xfrm>
            <a:off x="5724128" y="3429000"/>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smtClean="0"/>
              <a:t>Funding</a:t>
            </a:r>
            <a:r>
              <a:rPr lang="pl-PL" dirty="0" smtClean="0"/>
              <a:t> </a:t>
            </a:r>
            <a:endParaRPr lang="en-GB" dirty="0"/>
          </a:p>
        </p:txBody>
      </p:sp>
    </p:spTree>
    <p:extLst>
      <p:ext uri="{BB962C8B-B14F-4D97-AF65-F5344CB8AC3E}">
        <p14:creationId xmlns:p14="http://schemas.microsoft.com/office/powerpoint/2010/main" val="38193064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70A830-B11B-495A-A12F-1268BD4C5C04}" type="slidenum">
              <a:rPr lang="en-GB" smtClean="0"/>
              <a:pPr>
                <a:defRPr/>
              </a:pPr>
              <a:t>14</a:t>
            </a:fld>
            <a:endParaRPr lang="en-GB"/>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EC70A830-B11B-495A-A12F-1268BD4C5C04}" type="slidenum">
              <a:rPr lang="en-GB" smtClean="0"/>
              <a:pPr>
                <a:defRPr/>
              </a:pPr>
              <a:t>14</a:t>
            </a:fld>
            <a:endParaRPr lang="en-GB"/>
          </a:p>
        </p:txBody>
      </p:sp>
      <p:sp>
        <p:nvSpPr>
          <p:cNvPr id="4"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EC70A830-B11B-495A-A12F-1268BD4C5C04}" type="slidenum">
              <a:rPr lang="en-GB" smtClean="0"/>
              <a:pPr>
                <a:defRPr/>
              </a:pPr>
              <a:t>14</a:t>
            </a:fld>
            <a:endParaRPr lang="en-GB"/>
          </a:p>
        </p:txBody>
      </p:sp>
      <p:sp>
        <p:nvSpPr>
          <p:cNvPr id="5"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2398784B-56B0-433C-B1EE-044453047639}" type="slidenum">
              <a:rPr lang="en-GB" smtClean="0"/>
              <a:pPr>
                <a:defRPr/>
              </a:pPr>
              <a:t>14</a:t>
            </a:fld>
            <a:endParaRPr lang="en-GB" dirty="0"/>
          </a:p>
        </p:txBody>
      </p:sp>
      <p:sp>
        <p:nvSpPr>
          <p:cNvPr id="6" name="Rectangle 5"/>
          <p:cNvSpPr/>
          <p:nvPr/>
        </p:nvSpPr>
        <p:spPr>
          <a:xfrm>
            <a:off x="827584" y="116632"/>
            <a:ext cx="38884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Elements</a:t>
            </a:r>
            <a:r>
              <a:rPr lang="pl-PL" dirty="0"/>
              <a:t> of Planning </a:t>
            </a:r>
            <a:r>
              <a:rPr lang="pl-PL" dirty="0" err="1"/>
              <a:t>Convergence</a:t>
            </a:r>
            <a:endParaRPr lang="en-GB" dirty="0"/>
          </a:p>
        </p:txBody>
      </p:sp>
      <p:cxnSp>
        <p:nvCxnSpPr>
          <p:cNvPr id="7" name="Elbow Connector 6"/>
          <p:cNvCxnSpPr>
            <a:stCxn id="6" idx="2"/>
          </p:cNvCxnSpPr>
          <p:nvPr/>
        </p:nvCxnSpPr>
        <p:spPr>
          <a:xfrm rot="16200000" flipH="1">
            <a:off x="3113838" y="566682"/>
            <a:ext cx="1404156" cy="208823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724128" y="188640"/>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Transposition</a:t>
            </a:r>
            <a:endParaRPr lang="en-GB" dirty="0"/>
          </a:p>
        </p:txBody>
      </p:sp>
      <p:sp>
        <p:nvSpPr>
          <p:cNvPr id="9" name="Rectangle 8"/>
          <p:cNvSpPr/>
          <p:nvPr/>
        </p:nvSpPr>
        <p:spPr>
          <a:xfrm>
            <a:off x="5724128" y="908720"/>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Implementation </a:t>
            </a:r>
            <a:endParaRPr lang="en-GB" dirty="0"/>
          </a:p>
        </p:txBody>
      </p:sp>
      <p:sp>
        <p:nvSpPr>
          <p:cNvPr id="10" name="Rectangle 9"/>
          <p:cNvSpPr/>
          <p:nvPr/>
        </p:nvSpPr>
        <p:spPr>
          <a:xfrm>
            <a:off x="5724128" y="1628800"/>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Enforcement</a:t>
            </a:r>
            <a:endParaRPr lang="en-GB" dirty="0"/>
          </a:p>
        </p:txBody>
      </p:sp>
      <p:sp>
        <p:nvSpPr>
          <p:cNvPr id="11" name="Rectangle 10"/>
          <p:cNvSpPr/>
          <p:nvPr/>
        </p:nvSpPr>
        <p:spPr>
          <a:xfrm>
            <a:off x="5724128" y="2348880"/>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Investments </a:t>
            </a:r>
            <a:endParaRPr lang="en-GB" dirty="0"/>
          </a:p>
        </p:txBody>
      </p:sp>
      <p:sp>
        <p:nvSpPr>
          <p:cNvPr id="12" name="Rectangle 11"/>
          <p:cNvSpPr/>
          <p:nvPr/>
        </p:nvSpPr>
        <p:spPr>
          <a:xfrm>
            <a:off x="323528" y="4797152"/>
            <a:ext cx="2016224" cy="11521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err="1" smtClean="0"/>
              <a:t>Funding</a:t>
            </a:r>
            <a:r>
              <a:rPr lang="pl-PL" dirty="0" smtClean="0"/>
              <a:t> </a:t>
            </a:r>
            <a:endParaRPr lang="en-GB" dirty="0"/>
          </a:p>
        </p:txBody>
      </p:sp>
      <p:sp>
        <p:nvSpPr>
          <p:cNvPr id="16" name="Left Bracket 15"/>
          <p:cNvSpPr/>
          <p:nvPr/>
        </p:nvSpPr>
        <p:spPr>
          <a:xfrm>
            <a:off x="5508104" y="44624"/>
            <a:ext cx="216024" cy="4176464"/>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Rectangle 10"/>
          <p:cNvSpPr/>
          <p:nvPr/>
        </p:nvSpPr>
        <p:spPr>
          <a:xfrm>
            <a:off x="5724128" y="3068960"/>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Costs</a:t>
            </a:r>
            <a:r>
              <a:rPr lang="pl-PL" dirty="0"/>
              <a:t> of </a:t>
            </a:r>
            <a:r>
              <a:rPr lang="pl-PL" dirty="0" err="1"/>
              <a:t>compliance</a:t>
            </a:r>
            <a:r>
              <a:rPr lang="pl-PL" dirty="0"/>
              <a:t> </a:t>
            </a:r>
            <a:endParaRPr lang="en-GB" dirty="0"/>
          </a:p>
        </p:txBody>
      </p:sp>
      <p:sp>
        <p:nvSpPr>
          <p:cNvPr id="18" name="Rectangle 12"/>
          <p:cNvSpPr/>
          <p:nvPr/>
        </p:nvSpPr>
        <p:spPr>
          <a:xfrm>
            <a:off x="3131840" y="4509121"/>
            <a:ext cx="5904656" cy="108011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err="1" smtClean="0"/>
              <a:t>Compari</a:t>
            </a:r>
            <a:r>
              <a:rPr lang="pl-PL" dirty="0" err="1" smtClean="0"/>
              <a:t>ng</a:t>
            </a:r>
            <a:r>
              <a:rPr lang="pl-PL" dirty="0" smtClean="0"/>
              <a:t> </a:t>
            </a:r>
            <a:r>
              <a:rPr lang="en-GB" dirty="0" smtClean="0"/>
              <a:t>demand </a:t>
            </a:r>
            <a:r>
              <a:rPr lang="en-GB" dirty="0"/>
              <a:t>for finance based from costing analyses, against the </a:t>
            </a:r>
            <a:r>
              <a:rPr lang="pl-PL" dirty="0" err="1" smtClean="0"/>
              <a:t>available</a:t>
            </a:r>
            <a:r>
              <a:rPr lang="pl-PL" dirty="0" smtClean="0"/>
              <a:t> </a:t>
            </a:r>
            <a:r>
              <a:rPr lang="pl-PL" dirty="0" err="1" smtClean="0"/>
              <a:t>funding</a:t>
            </a:r>
            <a:r>
              <a:rPr lang="pl-PL" dirty="0" smtClean="0"/>
              <a:t> </a:t>
            </a:r>
            <a:r>
              <a:rPr lang="pl-PL" dirty="0" err="1" smtClean="0"/>
              <a:t>sources</a:t>
            </a:r>
            <a:r>
              <a:rPr lang="pl-PL" dirty="0" smtClean="0"/>
              <a:t> </a:t>
            </a:r>
            <a:endParaRPr lang="en-GB" dirty="0"/>
          </a:p>
        </p:txBody>
      </p:sp>
      <p:sp>
        <p:nvSpPr>
          <p:cNvPr id="19" name="Rectangle 12"/>
          <p:cNvSpPr/>
          <p:nvPr/>
        </p:nvSpPr>
        <p:spPr>
          <a:xfrm>
            <a:off x="3131840" y="5733257"/>
            <a:ext cx="5904656" cy="50405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smtClean="0"/>
              <a:t>I</a:t>
            </a:r>
            <a:r>
              <a:rPr lang="en-GB" dirty="0" err="1" smtClean="0"/>
              <a:t>dentify</a:t>
            </a:r>
            <a:r>
              <a:rPr lang="en-GB" dirty="0" smtClean="0"/>
              <a:t> </a:t>
            </a:r>
            <a:r>
              <a:rPr lang="en-GB" dirty="0"/>
              <a:t>suitable financial sources and </a:t>
            </a:r>
            <a:r>
              <a:rPr lang="en-GB" dirty="0" smtClean="0"/>
              <a:t>tools</a:t>
            </a:r>
            <a:endParaRPr lang="en-GB" dirty="0"/>
          </a:p>
        </p:txBody>
      </p:sp>
      <p:sp>
        <p:nvSpPr>
          <p:cNvPr id="20" name="Nawias klamrowy otwierający 19"/>
          <p:cNvSpPr/>
          <p:nvPr/>
        </p:nvSpPr>
        <p:spPr>
          <a:xfrm>
            <a:off x="2555776" y="4005064"/>
            <a:ext cx="576064" cy="271641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Rectangle 10"/>
          <p:cNvSpPr/>
          <p:nvPr/>
        </p:nvSpPr>
        <p:spPr>
          <a:xfrm>
            <a:off x="5724128" y="3717032"/>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err="1" smtClean="0"/>
              <a:t>Funding</a:t>
            </a:r>
            <a:r>
              <a:rPr lang="pl-PL" dirty="0" smtClean="0"/>
              <a:t> </a:t>
            </a:r>
            <a:endParaRPr lang="en-GB" dirty="0"/>
          </a:p>
        </p:txBody>
      </p:sp>
    </p:spTree>
    <p:extLst>
      <p:ext uri="{BB962C8B-B14F-4D97-AF65-F5344CB8AC3E}">
        <p14:creationId xmlns:p14="http://schemas.microsoft.com/office/powerpoint/2010/main" val="349207640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70A830-B11B-495A-A12F-1268BD4C5C04}" type="slidenum">
              <a:rPr lang="en-GB" smtClean="0"/>
              <a:pPr>
                <a:defRPr/>
              </a:pPr>
              <a:t>15</a:t>
            </a:fld>
            <a:endParaRPr lang="en-GB" dirty="0"/>
          </a:p>
        </p:txBody>
      </p:sp>
      <p:sp>
        <p:nvSpPr>
          <p:cNvPr id="7" name="Rectangle 6"/>
          <p:cNvSpPr/>
          <p:nvPr/>
        </p:nvSpPr>
        <p:spPr>
          <a:xfrm>
            <a:off x="3399237" y="2126369"/>
            <a:ext cx="5493243" cy="193899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342900" lvl="0" indent="-342900">
              <a:buFont typeface="Arial" pitchFamily="34" charset="0"/>
              <a:buChar char="•"/>
            </a:pPr>
            <a:r>
              <a:rPr lang="en-GB" dirty="0" smtClean="0"/>
              <a:t>user </a:t>
            </a:r>
            <a:r>
              <a:rPr lang="en-GB" dirty="0"/>
              <a:t>charges or fees</a:t>
            </a:r>
          </a:p>
          <a:p>
            <a:pPr marL="342900" lvl="0" indent="-342900">
              <a:buFont typeface="Arial" pitchFamily="34" charset="0"/>
              <a:buChar char="•"/>
            </a:pPr>
            <a:r>
              <a:rPr lang="en-GB" dirty="0"/>
              <a:t>public budgets</a:t>
            </a:r>
          </a:p>
          <a:p>
            <a:pPr marL="342900" lvl="0" indent="-342900">
              <a:buFont typeface="Arial" pitchFamily="34" charset="0"/>
              <a:buChar char="•"/>
            </a:pPr>
            <a:r>
              <a:rPr lang="en-GB" dirty="0"/>
              <a:t>environmental funds</a:t>
            </a:r>
          </a:p>
          <a:p>
            <a:pPr marL="342900" lvl="0" indent="-342900">
              <a:buFont typeface="Arial" pitchFamily="34" charset="0"/>
              <a:buChar char="•"/>
            </a:pPr>
            <a:r>
              <a:rPr lang="en-GB" dirty="0"/>
              <a:t>foreign grants and loans</a:t>
            </a:r>
          </a:p>
          <a:p>
            <a:pPr marL="342900" indent="-342900">
              <a:buFont typeface="Arial" pitchFamily="34" charset="0"/>
              <a:buChar char="•"/>
            </a:pPr>
            <a:r>
              <a:rPr lang="en-GB" dirty="0"/>
              <a:t>private capital</a:t>
            </a:r>
          </a:p>
        </p:txBody>
      </p:sp>
      <p:sp>
        <p:nvSpPr>
          <p:cNvPr id="10" name="Rectangle 3"/>
          <p:cNvSpPr/>
          <p:nvPr/>
        </p:nvSpPr>
        <p:spPr>
          <a:xfrm>
            <a:off x="3456384" y="5910371"/>
            <a:ext cx="5220072"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pl-PL" dirty="0" smtClean="0"/>
              <a:t>t</a:t>
            </a:r>
            <a:r>
              <a:rPr lang="en-GB" dirty="0" smtClean="0"/>
              <a:t>he </a:t>
            </a:r>
            <a:r>
              <a:rPr lang="en-GB" dirty="0"/>
              <a:t>capacity of individual users to afford service charges. </a:t>
            </a:r>
          </a:p>
        </p:txBody>
      </p:sp>
      <p:sp>
        <p:nvSpPr>
          <p:cNvPr id="11" name="Rectangle 4"/>
          <p:cNvSpPr/>
          <p:nvPr/>
        </p:nvSpPr>
        <p:spPr>
          <a:xfrm>
            <a:off x="336955" y="5487615"/>
            <a:ext cx="1858781" cy="46166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dirty="0">
                <a:solidFill>
                  <a:prstClr val="black"/>
                </a:solidFill>
              </a:rPr>
              <a:t>affordability</a:t>
            </a:r>
            <a:endParaRPr lang="en-GB" dirty="0"/>
          </a:p>
        </p:txBody>
      </p:sp>
      <p:sp>
        <p:nvSpPr>
          <p:cNvPr id="12" name="Rectangle 5"/>
          <p:cNvSpPr/>
          <p:nvPr/>
        </p:nvSpPr>
        <p:spPr>
          <a:xfrm>
            <a:off x="3434011" y="4830251"/>
            <a:ext cx="5242445"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en-GB" dirty="0">
                <a:solidFill>
                  <a:prstClr val="black"/>
                </a:solidFill>
              </a:rPr>
              <a:t>capacity of national income to support the level of expenditures required</a:t>
            </a:r>
            <a:endParaRPr lang="pl-PL" dirty="0">
              <a:solidFill>
                <a:prstClr val="black"/>
              </a:solidFill>
            </a:endParaRPr>
          </a:p>
        </p:txBody>
      </p:sp>
      <p:sp>
        <p:nvSpPr>
          <p:cNvPr id="14" name="Right Arrow 8"/>
          <p:cNvSpPr/>
          <p:nvPr/>
        </p:nvSpPr>
        <p:spPr>
          <a:xfrm>
            <a:off x="2267744" y="5445224"/>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1"/>
          <p:cNvSpPr/>
          <p:nvPr/>
        </p:nvSpPr>
        <p:spPr>
          <a:xfrm>
            <a:off x="251520" y="2420888"/>
            <a:ext cx="2048205" cy="11521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err="1" smtClean="0"/>
              <a:t>Funding</a:t>
            </a:r>
            <a:r>
              <a:rPr lang="pl-PL" dirty="0" smtClean="0"/>
              <a:t> </a:t>
            </a:r>
            <a:endParaRPr lang="en-GB" dirty="0"/>
          </a:p>
        </p:txBody>
      </p:sp>
    </p:spTree>
    <p:extLst>
      <p:ext uri="{BB962C8B-B14F-4D97-AF65-F5344CB8AC3E}">
        <p14:creationId xmlns:p14="http://schemas.microsoft.com/office/powerpoint/2010/main" val="2711643026"/>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16</a:t>
            </a:fld>
            <a:endParaRPr lang="en-GB"/>
          </a:p>
        </p:txBody>
      </p:sp>
      <p:sp>
        <p:nvSpPr>
          <p:cNvPr id="5" name="TextBox 4"/>
          <p:cNvSpPr txBox="1"/>
          <p:nvPr/>
        </p:nvSpPr>
        <p:spPr>
          <a:xfrm rot="18453679">
            <a:off x="-316473" y="1482952"/>
            <a:ext cx="332282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en-GB"/>
            </a:defPPr>
            <a:lvl1pPr marL="0" lvl="0" indent="0">
              <a:buFont typeface="Arial" pitchFamily="34" charset="0"/>
              <a:buNone/>
            </a:lvl1pPr>
          </a:lstStyle>
          <a:p>
            <a:pPr algn="ctr"/>
            <a:r>
              <a:rPr lang="pl-PL" dirty="0" smtClean="0"/>
              <a:t>How </a:t>
            </a:r>
            <a:r>
              <a:rPr lang="pl-PL" dirty="0" err="1" smtClean="0"/>
              <a:t>did</a:t>
            </a:r>
            <a:r>
              <a:rPr lang="pl-PL" dirty="0" smtClean="0"/>
              <a:t> we </a:t>
            </a:r>
            <a:r>
              <a:rPr lang="pl-PL" dirty="0" err="1" smtClean="0"/>
              <a:t>organize</a:t>
            </a:r>
            <a:r>
              <a:rPr lang="pl-PL" dirty="0" smtClean="0"/>
              <a:t> </a:t>
            </a:r>
            <a:r>
              <a:rPr lang="pl-PL" dirty="0" smtClean="0"/>
              <a:t>the </a:t>
            </a:r>
            <a:r>
              <a:rPr lang="pl-PL" dirty="0" err="1" smtClean="0"/>
              <a:t>process</a:t>
            </a:r>
            <a:endParaRPr lang="en-GB" dirty="0"/>
          </a:p>
        </p:txBody>
      </p:sp>
      <p:sp>
        <p:nvSpPr>
          <p:cNvPr id="6" name="TextBox 5"/>
          <p:cNvSpPr txBox="1"/>
          <p:nvPr/>
        </p:nvSpPr>
        <p:spPr>
          <a:xfrm>
            <a:off x="4139952" y="632882"/>
            <a:ext cx="4320480" cy="70788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l-PL" sz="2000" dirty="0" smtClean="0"/>
              <a:t>Work of Sub-Sector/Directive Working Groups </a:t>
            </a:r>
            <a:endParaRPr lang="en-GB" sz="2000" dirty="0"/>
          </a:p>
        </p:txBody>
      </p:sp>
      <p:sp>
        <p:nvSpPr>
          <p:cNvPr id="7" name="TextBox 6"/>
          <p:cNvSpPr txBox="1"/>
          <p:nvPr/>
        </p:nvSpPr>
        <p:spPr>
          <a:xfrm>
            <a:off x="4139952" y="1502902"/>
            <a:ext cx="432048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Inter-ministerial consultations   </a:t>
            </a:r>
            <a:endParaRPr lang="en-GB" sz="2000" dirty="0"/>
          </a:p>
        </p:txBody>
      </p:sp>
      <p:sp>
        <p:nvSpPr>
          <p:cNvPr id="8" name="TextBox 7"/>
          <p:cNvSpPr txBox="1"/>
          <p:nvPr/>
        </p:nvSpPr>
        <p:spPr>
          <a:xfrm>
            <a:off x="4139952" y="2060848"/>
            <a:ext cx="432048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Awareness/progress  seminars  </a:t>
            </a:r>
            <a:endParaRPr lang="en-GB" sz="2000" dirty="0"/>
          </a:p>
        </p:txBody>
      </p:sp>
      <p:sp>
        <p:nvSpPr>
          <p:cNvPr id="9" name="TextBox 8"/>
          <p:cNvSpPr txBox="1"/>
          <p:nvPr/>
        </p:nvSpPr>
        <p:spPr>
          <a:xfrm>
            <a:off x="4139952" y="2564904"/>
            <a:ext cx="432048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a:t>Complementary Training</a:t>
            </a:r>
            <a:endParaRPr lang="en-GB" sz="2000" dirty="0"/>
          </a:p>
        </p:txBody>
      </p:sp>
      <p:sp>
        <p:nvSpPr>
          <p:cNvPr id="15" name="TextBox 14"/>
          <p:cNvSpPr txBox="1"/>
          <p:nvPr/>
        </p:nvSpPr>
        <p:spPr>
          <a:xfrm>
            <a:off x="4139952" y="3068960"/>
            <a:ext cx="432048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Study visit to EU Member State (s) </a:t>
            </a:r>
            <a:endParaRPr lang="en-GB" sz="2000" dirty="0"/>
          </a:p>
        </p:txBody>
      </p:sp>
      <p:sp>
        <p:nvSpPr>
          <p:cNvPr id="17" name="Left Bracket 16"/>
          <p:cNvSpPr/>
          <p:nvPr/>
        </p:nvSpPr>
        <p:spPr>
          <a:xfrm>
            <a:off x="3707904" y="404664"/>
            <a:ext cx="576064" cy="3672408"/>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TextBox 11"/>
          <p:cNvSpPr txBox="1"/>
          <p:nvPr/>
        </p:nvSpPr>
        <p:spPr>
          <a:xfrm>
            <a:off x="179512" y="4797152"/>
            <a:ext cx="2880320" cy="10156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pl-PL" sz="2000" dirty="0" smtClean="0"/>
              <a:t>Work of Sub-Sector/Directive Working Groups </a:t>
            </a:r>
            <a:endParaRPr lang="en-GB" sz="2000" dirty="0"/>
          </a:p>
        </p:txBody>
      </p:sp>
      <p:sp>
        <p:nvSpPr>
          <p:cNvPr id="4" name="Rectangle 3"/>
          <p:cNvSpPr/>
          <p:nvPr/>
        </p:nvSpPr>
        <p:spPr>
          <a:xfrm>
            <a:off x="4139952" y="4077072"/>
            <a:ext cx="4320480" cy="267765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342900" lvl="0" indent="-342900">
              <a:buFont typeface="Arial" pitchFamily="34" charset="0"/>
              <a:buChar char="•"/>
            </a:pPr>
            <a:r>
              <a:rPr lang="en-GB" dirty="0"/>
              <a:t>Environmental Governance </a:t>
            </a:r>
          </a:p>
          <a:p>
            <a:pPr marL="342900" lvl="0" indent="-342900">
              <a:buFont typeface="Arial" pitchFamily="34" charset="0"/>
              <a:buChar char="•"/>
            </a:pPr>
            <a:r>
              <a:rPr lang="en-GB" dirty="0" smtClean="0"/>
              <a:t>Air</a:t>
            </a:r>
            <a:r>
              <a:rPr lang="pl-PL" dirty="0" smtClean="0"/>
              <a:t>, </a:t>
            </a:r>
            <a:r>
              <a:rPr lang="pl-PL" dirty="0" err="1" smtClean="0"/>
              <a:t>Industrial</a:t>
            </a:r>
            <a:r>
              <a:rPr lang="pl-PL" dirty="0" smtClean="0"/>
              <a:t> </a:t>
            </a:r>
            <a:r>
              <a:rPr lang="pl-PL" dirty="0" err="1" smtClean="0"/>
              <a:t>Pollution</a:t>
            </a:r>
            <a:r>
              <a:rPr lang="pl-PL" dirty="0" smtClean="0"/>
              <a:t> </a:t>
            </a:r>
            <a:r>
              <a:rPr lang="en-GB" dirty="0" smtClean="0"/>
              <a:t> </a:t>
            </a:r>
            <a:r>
              <a:rPr lang="en-GB" dirty="0"/>
              <a:t>and climate change </a:t>
            </a:r>
          </a:p>
          <a:p>
            <a:pPr marL="342900" lvl="0" indent="-342900">
              <a:buFont typeface="Arial" pitchFamily="34" charset="0"/>
              <a:buChar char="•"/>
            </a:pPr>
            <a:r>
              <a:rPr lang="en-GB" dirty="0"/>
              <a:t>Water </a:t>
            </a:r>
          </a:p>
          <a:p>
            <a:pPr marL="342900" lvl="0" indent="-342900">
              <a:buFont typeface="Arial" pitchFamily="34" charset="0"/>
              <a:buChar char="•"/>
            </a:pPr>
            <a:r>
              <a:rPr lang="en-GB" dirty="0"/>
              <a:t>Waste </a:t>
            </a:r>
          </a:p>
          <a:p>
            <a:pPr marL="342900" lvl="0" indent="-342900">
              <a:buFont typeface="Arial" pitchFamily="34" charset="0"/>
              <a:buChar char="•"/>
            </a:pPr>
            <a:r>
              <a:rPr lang="en-GB" dirty="0"/>
              <a:t>Industrial Pollution</a:t>
            </a:r>
          </a:p>
          <a:p>
            <a:pPr marL="342900" lvl="0" indent="-342900">
              <a:buFont typeface="Arial" pitchFamily="34" charset="0"/>
              <a:buChar char="•"/>
            </a:pPr>
            <a:r>
              <a:rPr lang="en-GB" dirty="0"/>
              <a:t>Nature and GMO</a:t>
            </a:r>
          </a:p>
        </p:txBody>
      </p:sp>
      <p:sp>
        <p:nvSpPr>
          <p:cNvPr id="10" name="Right Arrow 9"/>
          <p:cNvSpPr/>
          <p:nvPr/>
        </p:nvSpPr>
        <p:spPr>
          <a:xfrm>
            <a:off x="3563888" y="5157192"/>
            <a:ext cx="432048" cy="29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p:cNvSpPr txBox="1"/>
          <p:nvPr/>
        </p:nvSpPr>
        <p:spPr>
          <a:xfrm>
            <a:off x="4139952" y="3573016"/>
            <a:ext cx="432048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Coordination with other donor projects  </a:t>
            </a:r>
            <a:endParaRPr lang="en-GB" sz="2000" dirty="0"/>
          </a:p>
        </p:txBody>
      </p:sp>
    </p:spTree>
    <p:extLst>
      <p:ext uri="{BB962C8B-B14F-4D97-AF65-F5344CB8AC3E}">
        <p14:creationId xmlns:p14="http://schemas.microsoft.com/office/powerpoint/2010/main" val="2112600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6"/>
                                        </p:tgtEl>
                                      </p:cBhvr>
                                      <p:by x="150000" y="150000"/>
                                    </p:animScale>
                                  </p:childTnLst>
                                </p:cTn>
                              </p:par>
                              <p:par>
                                <p:cTn id="7" presetID="6" presetClass="emph" presetSubtype="0" fill="hold" grpId="0" nodeType="withEffect">
                                  <p:stCondLst>
                                    <p:cond delay="0"/>
                                  </p:stCondLst>
                                  <p:childTnLst>
                                    <p:animScale>
                                      <p:cBhvr>
                                        <p:cTn id="8" dur="2000" fill="hold"/>
                                        <p:tgtEl>
                                          <p:spTgt spid="7"/>
                                        </p:tgtEl>
                                      </p:cBhvr>
                                      <p:by x="150000" y="150000"/>
                                    </p:animScale>
                                  </p:childTnLst>
                                </p:cTn>
                              </p:par>
                              <p:par>
                                <p:cTn id="9" presetID="6" presetClass="emph" presetSubtype="0" fill="hold" grpId="0" nodeType="withEffect">
                                  <p:stCondLst>
                                    <p:cond delay="0"/>
                                  </p:stCondLst>
                                  <p:childTnLst>
                                    <p:animScale>
                                      <p:cBhvr>
                                        <p:cTn id="10" dur="2000" fill="hold"/>
                                        <p:tgtEl>
                                          <p:spTgt spid="8"/>
                                        </p:tgtEl>
                                      </p:cBhvr>
                                      <p:by x="150000" y="150000"/>
                                    </p:animScale>
                                  </p:childTnLst>
                                </p:cTn>
                              </p:par>
                              <p:par>
                                <p:cTn id="11" presetID="6" presetClass="emph" presetSubtype="0" fill="hold" grpId="0" nodeType="withEffect">
                                  <p:stCondLst>
                                    <p:cond delay="0"/>
                                  </p:stCondLst>
                                  <p:childTnLst>
                                    <p:animScale>
                                      <p:cBhvr>
                                        <p:cTn id="12" dur="2000" fill="hold"/>
                                        <p:tgtEl>
                                          <p:spTgt spid="9"/>
                                        </p:tgtEl>
                                      </p:cBhvr>
                                      <p:by x="150000" y="150000"/>
                                    </p:animScale>
                                  </p:childTnLst>
                                </p:cTn>
                              </p:par>
                              <p:par>
                                <p:cTn id="13" presetID="6" presetClass="emph" presetSubtype="0" fill="hold" grpId="0" nodeType="withEffect">
                                  <p:stCondLst>
                                    <p:cond delay="0"/>
                                  </p:stCondLst>
                                  <p:childTnLst>
                                    <p:animScale>
                                      <p:cBhvr>
                                        <p:cTn id="14" dur="2000" fill="hold"/>
                                        <p:tgtEl>
                                          <p:spTgt spid="15"/>
                                        </p:tgtEl>
                                      </p:cBhvr>
                                      <p:by x="150000" y="150000"/>
                                    </p:animScale>
                                  </p:childTnLst>
                                </p:cTn>
                              </p:par>
                              <p:par>
                                <p:cTn id="15" presetID="6" presetClass="emph" presetSubtype="0" fill="hold" grpId="0" nodeType="withEffect">
                                  <p:stCondLst>
                                    <p:cond delay="0"/>
                                  </p:stCondLst>
                                  <p:childTnLst>
                                    <p:animScale>
                                      <p:cBhvr>
                                        <p:cTn id="16" dur="2000" fill="hold"/>
                                        <p:tgtEl>
                                          <p:spTgt spid="1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5"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17</a:t>
            </a:fld>
            <a:endParaRPr lang="en-GB" dirty="0"/>
          </a:p>
        </p:txBody>
      </p:sp>
      <p:sp>
        <p:nvSpPr>
          <p:cNvPr id="4"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CF478790-828A-44AD-BE39-8B0364916BF1}" type="slidenum">
              <a:rPr lang="en-GB" smtClean="0"/>
              <a:pPr>
                <a:defRPr/>
              </a:pPr>
              <a:t>17</a:t>
            </a:fld>
            <a:endParaRPr lang="en-GB"/>
          </a:p>
        </p:txBody>
      </p:sp>
      <p:sp>
        <p:nvSpPr>
          <p:cNvPr id="6" name="TextBox 5"/>
          <p:cNvSpPr txBox="1"/>
          <p:nvPr/>
        </p:nvSpPr>
        <p:spPr>
          <a:xfrm>
            <a:off x="4139952" y="632882"/>
            <a:ext cx="4716016"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Work of Sub-Sector/Directive Working Groups </a:t>
            </a:r>
            <a:endParaRPr lang="en-GB" dirty="0"/>
          </a:p>
        </p:txBody>
      </p:sp>
      <p:sp>
        <p:nvSpPr>
          <p:cNvPr id="7" name="TextBox 6"/>
          <p:cNvSpPr txBox="1"/>
          <p:nvPr/>
        </p:nvSpPr>
        <p:spPr>
          <a:xfrm>
            <a:off x="4139952" y="1502902"/>
            <a:ext cx="4716016"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defPPr>
              <a:defRPr lang="en-GB"/>
            </a:defPPr>
            <a:lvl1pPr>
              <a:defRPr sz="2000"/>
            </a:lvl1pPr>
          </a:lstStyle>
          <a:p>
            <a:r>
              <a:rPr lang="pl-PL" dirty="0"/>
              <a:t>Inter-ministerial consultations   </a:t>
            </a:r>
            <a:endParaRPr lang="en-GB" dirty="0"/>
          </a:p>
        </p:txBody>
      </p:sp>
      <p:sp>
        <p:nvSpPr>
          <p:cNvPr id="8" name="TextBox 7"/>
          <p:cNvSpPr txBox="1"/>
          <p:nvPr/>
        </p:nvSpPr>
        <p:spPr>
          <a:xfrm>
            <a:off x="4139952" y="2060848"/>
            <a:ext cx="4716016"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Awareness/progress  seminars  </a:t>
            </a:r>
            <a:endParaRPr lang="en-GB" sz="2000" dirty="0"/>
          </a:p>
        </p:txBody>
      </p:sp>
      <p:sp>
        <p:nvSpPr>
          <p:cNvPr id="9" name="TextBox 8"/>
          <p:cNvSpPr txBox="1"/>
          <p:nvPr/>
        </p:nvSpPr>
        <p:spPr>
          <a:xfrm>
            <a:off x="4139952" y="2564904"/>
            <a:ext cx="4716016"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a:t>Complementary Training</a:t>
            </a:r>
            <a:endParaRPr lang="en-GB" sz="2000" dirty="0"/>
          </a:p>
        </p:txBody>
      </p:sp>
      <p:sp>
        <p:nvSpPr>
          <p:cNvPr id="10" name="TextBox 9"/>
          <p:cNvSpPr txBox="1"/>
          <p:nvPr/>
        </p:nvSpPr>
        <p:spPr>
          <a:xfrm>
            <a:off x="4139952" y="3068960"/>
            <a:ext cx="4716016"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Study visit to Memver State (s) </a:t>
            </a:r>
            <a:endParaRPr lang="en-GB" sz="2000" dirty="0"/>
          </a:p>
        </p:txBody>
      </p:sp>
      <p:sp>
        <p:nvSpPr>
          <p:cNvPr id="13" name="Left Bracket 12"/>
          <p:cNvSpPr/>
          <p:nvPr/>
        </p:nvSpPr>
        <p:spPr>
          <a:xfrm>
            <a:off x="3707904" y="404664"/>
            <a:ext cx="576064" cy="3672408"/>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p:cNvSpPr txBox="1"/>
          <p:nvPr/>
        </p:nvSpPr>
        <p:spPr>
          <a:xfrm>
            <a:off x="179512" y="4573577"/>
            <a:ext cx="3528392" cy="10156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endParaRPr lang="pl-PL" sz="2000" dirty="0" smtClean="0"/>
          </a:p>
          <a:p>
            <a:r>
              <a:rPr lang="pl-PL" sz="2000" dirty="0" smtClean="0"/>
              <a:t>Inter-ministerial consultations   </a:t>
            </a:r>
            <a:endParaRPr lang="en-GB" sz="2000" dirty="0"/>
          </a:p>
          <a:p>
            <a:endParaRPr lang="en-GB" sz="2000" dirty="0"/>
          </a:p>
        </p:txBody>
      </p:sp>
      <p:sp>
        <p:nvSpPr>
          <p:cNvPr id="15" name="Rectangle 14"/>
          <p:cNvSpPr/>
          <p:nvPr/>
        </p:nvSpPr>
        <p:spPr>
          <a:xfrm>
            <a:off x="4283968" y="4437112"/>
            <a:ext cx="4572000" cy="156966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r>
              <a:rPr lang="pl-PL" dirty="0"/>
              <a:t>Establishing competent authorities for specific directives </a:t>
            </a:r>
          </a:p>
          <a:p>
            <a:r>
              <a:rPr lang="pl-PL" dirty="0"/>
              <a:t>Reallocation of responsibilities</a:t>
            </a:r>
          </a:p>
          <a:p>
            <a:r>
              <a:rPr lang="pl-PL" dirty="0"/>
              <a:t>Capacity builidng measures </a:t>
            </a:r>
            <a:endParaRPr lang="en-GB" dirty="0"/>
          </a:p>
        </p:txBody>
      </p:sp>
      <p:sp>
        <p:nvSpPr>
          <p:cNvPr id="16" name="Right Arrow 15"/>
          <p:cNvSpPr/>
          <p:nvPr/>
        </p:nvSpPr>
        <p:spPr>
          <a:xfrm>
            <a:off x="3779912" y="5013176"/>
            <a:ext cx="432048" cy="29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4139952" y="3573016"/>
            <a:ext cx="4716016"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Coordination with other donor projects  </a:t>
            </a:r>
            <a:endParaRPr lang="en-GB" sz="2000" dirty="0"/>
          </a:p>
        </p:txBody>
      </p:sp>
      <p:sp>
        <p:nvSpPr>
          <p:cNvPr id="18" name="TextBox 4"/>
          <p:cNvSpPr txBox="1"/>
          <p:nvPr/>
        </p:nvSpPr>
        <p:spPr>
          <a:xfrm rot="18453679">
            <a:off x="-316473" y="1482952"/>
            <a:ext cx="332282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en-GB"/>
            </a:defPPr>
            <a:lvl1pPr marL="0" lvl="0" indent="0">
              <a:buFont typeface="Arial" pitchFamily="34" charset="0"/>
              <a:buNone/>
            </a:lvl1pPr>
          </a:lstStyle>
          <a:p>
            <a:pPr algn="ctr"/>
            <a:r>
              <a:rPr lang="pl-PL" dirty="0" smtClean="0"/>
              <a:t>How </a:t>
            </a:r>
            <a:r>
              <a:rPr lang="pl-PL" dirty="0" err="1" smtClean="0"/>
              <a:t>did</a:t>
            </a:r>
            <a:r>
              <a:rPr lang="pl-PL" dirty="0" smtClean="0"/>
              <a:t> we </a:t>
            </a:r>
            <a:r>
              <a:rPr lang="pl-PL" dirty="0" err="1" smtClean="0"/>
              <a:t>organize</a:t>
            </a:r>
            <a:r>
              <a:rPr lang="pl-PL" dirty="0" smtClean="0"/>
              <a:t> </a:t>
            </a:r>
            <a:r>
              <a:rPr lang="pl-PL" dirty="0" smtClean="0"/>
              <a:t>the </a:t>
            </a:r>
            <a:r>
              <a:rPr lang="pl-PL" dirty="0" err="1" smtClean="0"/>
              <a:t>process</a:t>
            </a:r>
            <a:endParaRPr lang="en-GB" dirty="0"/>
          </a:p>
        </p:txBody>
      </p:sp>
    </p:spTree>
    <p:extLst>
      <p:ext uri="{BB962C8B-B14F-4D97-AF65-F5344CB8AC3E}">
        <p14:creationId xmlns:p14="http://schemas.microsoft.com/office/powerpoint/2010/main" val="27590654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18</a:t>
            </a:fld>
            <a:endParaRPr lang="en-GB" dirty="0"/>
          </a:p>
        </p:txBody>
      </p:sp>
      <p:sp>
        <p:nvSpPr>
          <p:cNvPr id="4"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CF478790-828A-44AD-BE39-8B0364916BF1}" type="slidenum">
              <a:rPr lang="en-GB" smtClean="0"/>
              <a:pPr>
                <a:defRPr/>
              </a:pPr>
              <a:t>18</a:t>
            </a:fld>
            <a:endParaRPr lang="en-GB"/>
          </a:p>
        </p:txBody>
      </p:sp>
      <p:sp>
        <p:nvSpPr>
          <p:cNvPr id="6" name="TextBox 5"/>
          <p:cNvSpPr txBox="1"/>
          <p:nvPr/>
        </p:nvSpPr>
        <p:spPr>
          <a:xfrm>
            <a:off x="4139951" y="632882"/>
            <a:ext cx="4896543"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Work of Sub-Sector/Directive Working Groups </a:t>
            </a:r>
            <a:endParaRPr lang="en-GB" dirty="0"/>
          </a:p>
        </p:txBody>
      </p:sp>
      <p:sp>
        <p:nvSpPr>
          <p:cNvPr id="7" name="TextBox 6"/>
          <p:cNvSpPr txBox="1"/>
          <p:nvPr/>
        </p:nvSpPr>
        <p:spPr>
          <a:xfrm>
            <a:off x="4139951" y="1502902"/>
            <a:ext cx="4896543"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Inter-ministerial consultations   </a:t>
            </a:r>
            <a:endParaRPr lang="en-GB" dirty="0"/>
          </a:p>
        </p:txBody>
      </p:sp>
      <p:sp>
        <p:nvSpPr>
          <p:cNvPr id="8" name="TextBox 7"/>
          <p:cNvSpPr txBox="1"/>
          <p:nvPr/>
        </p:nvSpPr>
        <p:spPr>
          <a:xfrm>
            <a:off x="4139951" y="2060848"/>
            <a:ext cx="4896543"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defPPr>
              <a:defRPr lang="en-GB"/>
            </a:defPPr>
            <a:lvl1pPr>
              <a:defRPr sz="2000"/>
            </a:lvl1pPr>
          </a:lstStyle>
          <a:p>
            <a:r>
              <a:rPr lang="pl-PL" dirty="0"/>
              <a:t>Awareness/progress  seminars  </a:t>
            </a:r>
            <a:endParaRPr lang="en-GB" dirty="0"/>
          </a:p>
        </p:txBody>
      </p:sp>
      <p:sp>
        <p:nvSpPr>
          <p:cNvPr id="9" name="TextBox 8"/>
          <p:cNvSpPr txBox="1"/>
          <p:nvPr/>
        </p:nvSpPr>
        <p:spPr>
          <a:xfrm>
            <a:off x="4139951" y="2564904"/>
            <a:ext cx="4896543"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a:t>Complementary Training</a:t>
            </a:r>
            <a:endParaRPr lang="en-GB" sz="2000" dirty="0"/>
          </a:p>
        </p:txBody>
      </p:sp>
      <p:sp>
        <p:nvSpPr>
          <p:cNvPr id="10" name="TextBox 9"/>
          <p:cNvSpPr txBox="1"/>
          <p:nvPr/>
        </p:nvSpPr>
        <p:spPr>
          <a:xfrm>
            <a:off x="4139951" y="3068960"/>
            <a:ext cx="4896543"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Study visit to Member State (s) </a:t>
            </a:r>
            <a:endParaRPr lang="en-GB" sz="2000" dirty="0"/>
          </a:p>
        </p:txBody>
      </p:sp>
      <p:sp>
        <p:nvSpPr>
          <p:cNvPr id="14" name="TextBox 13"/>
          <p:cNvSpPr txBox="1"/>
          <p:nvPr/>
        </p:nvSpPr>
        <p:spPr>
          <a:xfrm>
            <a:off x="179512" y="4509120"/>
            <a:ext cx="2880320" cy="132343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endParaRPr lang="pl-PL" sz="2000" dirty="0" smtClean="0"/>
          </a:p>
          <a:p>
            <a:pPr algn="ctr"/>
            <a:r>
              <a:rPr lang="pl-PL" sz="2000" dirty="0"/>
              <a:t>Awareness/progress  seminars</a:t>
            </a:r>
            <a:r>
              <a:rPr lang="pl-PL" sz="2000" dirty="0" smtClean="0"/>
              <a:t>   </a:t>
            </a:r>
            <a:endParaRPr lang="en-GB" sz="2000" dirty="0"/>
          </a:p>
          <a:p>
            <a:pPr algn="ctr"/>
            <a:endParaRPr lang="en-GB" sz="2000" dirty="0"/>
          </a:p>
        </p:txBody>
      </p:sp>
      <p:sp>
        <p:nvSpPr>
          <p:cNvPr id="15" name="Rectangle 14"/>
          <p:cNvSpPr/>
          <p:nvPr/>
        </p:nvSpPr>
        <p:spPr>
          <a:xfrm>
            <a:off x="4283968" y="4149080"/>
            <a:ext cx="4752528" cy="4001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pl-PL" sz="2000" dirty="0" smtClean="0"/>
              <a:t>Start up Seminar – October,2012  </a:t>
            </a:r>
            <a:endParaRPr lang="en-GB" sz="2000" dirty="0"/>
          </a:p>
        </p:txBody>
      </p:sp>
      <p:sp>
        <p:nvSpPr>
          <p:cNvPr id="17" name="Rectangle 16"/>
          <p:cNvSpPr/>
          <p:nvPr/>
        </p:nvSpPr>
        <p:spPr>
          <a:xfrm>
            <a:off x="4283968" y="4653136"/>
            <a:ext cx="4752528" cy="4001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pl-PL" sz="2000" dirty="0" smtClean="0"/>
              <a:t>1st </a:t>
            </a:r>
            <a:r>
              <a:rPr lang="pl-PL" sz="2000" dirty="0" err="1" smtClean="0"/>
              <a:t>Awareness</a:t>
            </a:r>
            <a:r>
              <a:rPr lang="pl-PL" sz="2000" dirty="0" smtClean="0"/>
              <a:t> </a:t>
            </a:r>
            <a:r>
              <a:rPr lang="pl-PL" sz="2000" dirty="0" err="1" smtClean="0"/>
              <a:t>Seminar</a:t>
            </a:r>
            <a:r>
              <a:rPr lang="pl-PL" sz="2000" dirty="0" smtClean="0"/>
              <a:t> - March 2013  </a:t>
            </a:r>
            <a:endParaRPr lang="en-GB" sz="2000" dirty="0"/>
          </a:p>
        </p:txBody>
      </p:sp>
      <p:sp>
        <p:nvSpPr>
          <p:cNvPr id="18" name="Rectangle 17"/>
          <p:cNvSpPr/>
          <p:nvPr/>
        </p:nvSpPr>
        <p:spPr>
          <a:xfrm>
            <a:off x="4283968" y="5085184"/>
            <a:ext cx="4752528" cy="4001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pl-PL" sz="2000" dirty="0" smtClean="0"/>
              <a:t>2nd </a:t>
            </a:r>
            <a:r>
              <a:rPr lang="pl-PL" sz="2000" dirty="0" err="1" smtClean="0"/>
              <a:t>Awareness</a:t>
            </a:r>
            <a:r>
              <a:rPr lang="pl-PL" sz="2000" dirty="0" smtClean="0"/>
              <a:t> </a:t>
            </a:r>
            <a:r>
              <a:rPr lang="pl-PL" sz="2000" dirty="0" err="1" smtClean="0"/>
              <a:t>Seminar</a:t>
            </a:r>
            <a:r>
              <a:rPr lang="pl-PL" sz="2000" dirty="0" smtClean="0"/>
              <a:t>-  </a:t>
            </a:r>
            <a:r>
              <a:rPr lang="pl-PL" sz="2000" dirty="0" err="1" smtClean="0"/>
              <a:t>December</a:t>
            </a:r>
            <a:r>
              <a:rPr lang="pl-PL" sz="2000" dirty="0" smtClean="0"/>
              <a:t> 2013   </a:t>
            </a:r>
            <a:endParaRPr lang="en-GB" sz="2000" dirty="0"/>
          </a:p>
        </p:txBody>
      </p:sp>
      <p:sp>
        <p:nvSpPr>
          <p:cNvPr id="19" name="Rectangle 18"/>
          <p:cNvSpPr/>
          <p:nvPr/>
        </p:nvSpPr>
        <p:spPr>
          <a:xfrm>
            <a:off x="4283968" y="5589240"/>
            <a:ext cx="4752527" cy="4001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pl-PL" sz="2000" dirty="0" smtClean="0"/>
              <a:t>Third </a:t>
            </a:r>
            <a:r>
              <a:rPr lang="pl-PL" sz="2000" dirty="0" err="1" smtClean="0"/>
              <a:t>Seminar</a:t>
            </a:r>
            <a:r>
              <a:rPr lang="pl-PL" sz="2000" dirty="0" smtClean="0"/>
              <a:t> – </a:t>
            </a:r>
            <a:r>
              <a:rPr lang="pl-PL" sz="2000" dirty="0" err="1" smtClean="0"/>
              <a:t>April</a:t>
            </a:r>
            <a:r>
              <a:rPr lang="pl-PL" sz="2000" dirty="0" smtClean="0"/>
              <a:t>, 2014    </a:t>
            </a:r>
            <a:endParaRPr lang="en-GB" sz="2000" dirty="0"/>
          </a:p>
        </p:txBody>
      </p:sp>
      <p:sp>
        <p:nvSpPr>
          <p:cNvPr id="20" name="TextBox 19"/>
          <p:cNvSpPr txBox="1"/>
          <p:nvPr/>
        </p:nvSpPr>
        <p:spPr>
          <a:xfrm>
            <a:off x="4139951" y="3573016"/>
            <a:ext cx="4896543"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Coordination with other donor projects  </a:t>
            </a:r>
            <a:endParaRPr lang="en-GB" sz="2000" dirty="0"/>
          </a:p>
        </p:txBody>
      </p:sp>
      <p:sp>
        <p:nvSpPr>
          <p:cNvPr id="27" name="Rectangle 26"/>
          <p:cNvSpPr/>
          <p:nvPr/>
        </p:nvSpPr>
        <p:spPr>
          <a:xfrm>
            <a:off x="4283968" y="6197242"/>
            <a:ext cx="4752527" cy="4001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pl-PL" sz="2000" dirty="0" smtClean="0"/>
              <a:t>Location in the selected regions    </a:t>
            </a:r>
            <a:endParaRPr lang="en-GB" sz="2000" dirty="0"/>
          </a:p>
        </p:txBody>
      </p:sp>
      <p:sp>
        <p:nvSpPr>
          <p:cNvPr id="2" name="Nawias klamrowy otwierający 1"/>
          <p:cNvSpPr/>
          <p:nvPr/>
        </p:nvSpPr>
        <p:spPr>
          <a:xfrm>
            <a:off x="3275856" y="4077072"/>
            <a:ext cx="720080" cy="26444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4" name="Nawias klamrowy otwierający 23"/>
          <p:cNvSpPr/>
          <p:nvPr/>
        </p:nvSpPr>
        <p:spPr>
          <a:xfrm>
            <a:off x="3277491" y="494790"/>
            <a:ext cx="720080" cy="365429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TextBox 4"/>
          <p:cNvSpPr txBox="1"/>
          <p:nvPr/>
        </p:nvSpPr>
        <p:spPr>
          <a:xfrm rot="18453679">
            <a:off x="-316473" y="1482952"/>
            <a:ext cx="332282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en-GB"/>
            </a:defPPr>
            <a:lvl1pPr marL="0" lvl="0" indent="0">
              <a:buFont typeface="Arial" pitchFamily="34" charset="0"/>
              <a:buNone/>
            </a:lvl1pPr>
          </a:lstStyle>
          <a:p>
            <a:pPr algn="ctr"/>
            <a:r>
              <a:rPr lang="pl-PL" dirty="0" smtClean="0"/>
              <a:t>How </a:t>
            </a:r>
            <a:r>
              <a:rPr lang="pl-PL" dirty="0" err="1" smtClean="0"/>
              <a:t>did</a:t>
            </a:r>
            <a:r>
              <a:rPr lang="pl-PL" dirty="0" smtClean="0"/>
              <a:t> we </a:t>
            </a:r>
            <a:r>
              <a:rPr lang="pl-PL" dirty="0" err="1" smtClean="0"/>
              <a:t>organize</a:t>
            </a:r>
            <a:r>
              <a:rPr lang="pl-PL" dirty="0" smtClean="0"/>
              <a:t> </a:t>
            </a:r>
            <a:r>
              <a:rPr lang="pl-PL" dirty="0" smtClean="0"/>
              <a:t>the </a:t>
            </a:r>
            <a:r>
              <a:rPr lang="pl-PL" dirty="0" err="1" smtClean="0"/>
              <a:t>process</a:t>
            </a:r>
            <a:endParaRPr lang="en-GB" dirty="0"/>
          </a:p>
        </p:txBody>
      </p:sp>
    </p:spTree>
    <p:extLst>
      <p:ext uri="{BB962C8B-B14F-4D97-AF65-F5344CB8AC3E}">
        <p14:creationId xmlns:p14="http://schemas.microsoft.com/office/powerpoint/2010/main" val="17044245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500" fill="hold"/>
                                        <p:tgtEl>
                                          <p:spTgt spid="20"/>
                                        </p:tgtEl>
                                        <p:attrNameLst>
                                          <p:attrName>ppt_x</p:attrName>
                                        </p:attrNameLst>
                                      </p:cBhvr>
                                      <p:tavLst>
                                        <p:tav tm="0">
                                          <p:val>
                                            <p:strVal val="#ppt_x"/>
                                          </p:val>
                                        </p:tav>
                                        <p:tav tm="100000">
                                          <p:val>
                                            <p:strVal val="#ppt_x"/>
                                          </p:val>
                                        </p:tav>
                                      </p:tavLst>
                                    </p:anim>
                                    <p:anim calcmode="lin" valueType="num">
                                      <p:cBhvr additive="base">
                                        <p:cTn id="2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19</a:t>
            </a:fld>
            <a:endParaRPr lang="en-GB" dirty="0"/>
          </a:p>
        </p:txBody>
      </p:sp>
      <p:sp>
        <p:nvSpPr>
          <p:cNvPr id="4"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CF478790-828A-44AD-BE39-8B0364916BF1}" type="slidenum">
              <a:rPr lang="en-GB" smtClean="0"/>
              <a:pPr>
                <a:defRPr/>
              </a:pPr>
              <a:t>19</a:t>
            </a:fld>
            <a:endParaRPr lang="en-GB"/>
          </a:p>
        </p:txBody>
      </p:sp>
      <p:sp>
        <p:nvSpPr>
          <p:cNvPr id="6" name="TextBox 5"/>
          <p:cNvSpPr txBox="1"/>
          <p:nvPr/>
        </p:nvSpPr>
        <p:spPr>
          <a:xfrm>
            <a:off x="4139952" y="260648"/>
            <a:ext cx="4445054"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Work of Sub-Sector/Directive Working Groups </a:t>
            </a:r>
            <a:endParaRPr lang="en-GB" dirty="0"/>
          </a:p>
        </p:txBody>
      </p:sp>
      <p:sp>
        <p:nvSpPr>
          <p:cNvPr id="7" name="TextBox 6"/>
          <p:cNvSpPr txBox="1"/>
          <p:nvPr/>
        </p:nvSpPr>
        <p:spPr>
          <a:xfrm>
            <a:off x="4139952" y="1130668"/>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Inter-ministerial consultations   </a:t>
            </a:r>
            <a:endParaRPr lang="en-GB" dirty="0"/>
          </a:p>
        </p:txBody>
      </p:sp>
      <p:sp>
        <p:nvSpPr>
          <p:cNvPr id="8" name="TextBox 7"/>
          <p:cNvSpPr txBox="1"/>
          <p:nvPr/>
        </p:nvSpPr>
        <p:spPr>
          <a:xfrm>
            <a:off x="4139952" y="1688614"/>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Awareness/progress  seminars  </a:t>
            </a:r>
            <a:endParaRPr lang="en-GB" dirty="0"/>
          </a:p>
        </p:txBody>
      </p:sp>
      <p:sp>
        <p:nvSpPr>
          <p:cNvPr id="9" name="TextBox 8"/>
          <p:cNvSpPr txBox="1"/>
          <p:nvPr/>
        </p:nvSpPr>
        <p:spPr>
          <a:xfrm>
            <a:off x="4139952" y="2192670"/>
            <a:ext cx="4445054"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defPPr>
              <a:defRPr lang="en-GB"/>
            </a:defPPr>
            <a:lvl1pPr>
              <a:defRPr sz="2000"/>
            </a:lvl1pPr>
          </a:lstStyle>
          <a:p>
            <a:r>
              <a:rPr lang="pl-PL" dirty="0"/>
              <a:t>Complementary Training</a:t>
            </a:r>
            <a:endParaRPr lang="en-GB" dirty="0"/>
          </a:p>
        </p:txBody>
      </p:sp>
      <p:sp>
        <p:nvSpPr>
          <p:cNvPr id="10" name="TextBox 9"/>
          <p:cNvSpPr txBox="1"/>
          <p:nvPr/>
        </p:nvSpPr>
        <p:spPr>
          <a:xfrm>
            <a:off x="4139952" y="2696726"/>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Study visit to Member State (s) </a:t>
            </a:r>
            <a:endParaRPr lang="en-GB" sz="2000" dirty="0"/>
          </a:p>
        </p:txBody>
      </p:sp>
      <p:sp>
        <p:nvSpPr>
          <p:cNvPr id="13" name="Left Bracket 12"/>
          <p:cNvSpPr/>
          <p:nvPr/>
        </p:nvSpPr>
        <p:spPr>
          <a:xfrm>
            <a:off x="3707904" y="116632"/>
            <a:ext cx="576064" cy="36004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p:cNvSpPr txBox="1"/>
          <p:nvPr/>
        </p:nvSpPr>
        <p:spPr>
          <a:xfrm>
            <a:off x="179512" y="4653136"/>
            <a:ext cx="3384376" cy="101566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endParaRPr lang="pl-PL" sz="2000" dirty="0" smtClean="0"/>
          </a:p>
          <a:p>
            <a:r>
              <a:rPr lang="pl-PL" sz="2000" dirty="0"/>
              <a:t>Complementary Training</a:t>
            </a:r>
            <a:r>
              <a:rPr lang="pl-PL" sz="2000" dirty="0" smtClean="0"/>
              <a:t>   </a:t>
            </a:r>
            <a:endParaRPr lang="en-GB" sz="2000" dirty="0"/>
          </a:p>
          <a:p>
            <a:endParaRPr lang="en-GB" sz="2000" dirty="0"/>
          </a:p>
        </p:txBody>
      </p:sp>
      <p:sp>
        <p:nvSpPr>
          <p:cNvPr id="15" name="Rectangle 14"/>
          <p:cNvSpPr/>
          <p:nvPr/>
        </p:nvSpPr>
        <p:spPr>
          <a:xfrm>
            <a:off x="4283968" y="3861048"/>
            <a:ext cx="4301038" cy="4001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r>
              <a:rPr lang="pl-PL" sz="2000" dirty="0" smtClean="0"/>
              <a:t>Delivered by LTE and STEs of TA for SBS   </a:t>
            </a:r>
            <a:endParaRPr lang="en-GB" sz="2000" dirty="0"/>
          </a:p>
        </p:txBody>
      </p:sp>
      <p:sp>
        <p:nvSpPr>
          <p:cNvPr id="16" name="Right Arrow 15"/>
          <p:cNvSpPr/>
          <p:nvPr/>
        </p:nvSpPr>
        <p:spPr>
          <a:xfrm>
            <a:off x="3707904" y="5013176"/>
            <a:ext cx="432048" cy="29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p:cNvSpPr/>
          <p:nvPr/>
        </p:nvSpPr>
        <p:spPr>
          <a:xfrm>
            <a:off x="4283968" y="4365104"/>
            <a:ext cx="4301038" cy="70788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2000" dirty="0" smtClean="0"/>
              <a:t>Training delivered in harmonisation with Working Group meetings   </a:t>
            </a:r>
            <a:endParaRPr lang="en-GB" sz="2000" dirty="0"/>
          </a:p>
        </p:txBody>
      </p:sp>
      <p:sp>
        <p:nvSpPr>
          <p:cNvPr id="18" name="Rectangle 17"/>
          <p:cNvSpPr/>
          <p:nvPr/>
        </p:nvSpPr>
        <p:spPr>
          <a:xfrm>
            <a:off x="4283968" y="5229200"/>
            <a:ext cx="4301038" cy="70788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2000" dirty="0" smtClean="0"/>
              <a:t>Environmental law and requirements of the EU Directives    </a:t>
            </a:r>
            <a:endParaRPr lang="en-GB" sz="2000" dirty="0"/>
          </a:p>
        </p:txBody>
      </p:sp>
      <p:sp>
        <p:nvSpPr>
          <p:cNvPr id="19" name="Rectangle 18"/>
          <p:cNvSpPr/>
          <p:nvPr/>
        </p:nvSpPr>
        <p:spPr>
          <a:xfrm>
            <a:off x="4283969" y="6021288"/>
            <a:ext cx="4301038" cy="4001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2000" dirty="0" smtClean="0"/>
              <a:t>Experiences  of new Member States     </a:t>
            </a:r>
            <a:endParaRPr lang="en-GB" sz="2000" dirty="0"/>
          </a:p>
        </p:txBody>
      </p:sp>
      <p:sp>
        <p:nvSpPr>
          <p:cNvPr id="20" name="TextBox 19"/>
          <p:cNvSpPr txBox="1"/>
          <p:nvPr/>
        </p:nvSpPr>
        <p:spPr>
          <a:xfrm>
            <a:off x="4139952" y="3200782"/>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Coordination with other donor projects  </a:t>
            </a:r>
            <a:endParaRPr lang="en-GB" sz="2000" dirty="0"/>
          </a:p>
        </p:txBody>
      </p:sp>
      <p:sp>
        <p:nvSpPr>
          <p:cNvPr id="21" name="TextBox 4"/>
          <p:cNvSpPr txBox="1"/>
          <p:nvPr/>
        </p:nvSpPr>
        <p:spPr>
          <a:xfrm rot="18453679">
            <a:off x="-316473" y="1482952"/>
            <a:ext cx="332282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en-GB"/>
            </a:defPPr>
            <a:lvl1pPr marL="0" lvl="0" indent="0">
              <a:buFont typeface="Arial" pitchFamily="34" charset="0"/>
              <a:buNone/>
            </a:lvl1pPr>
          </a:lstStyle>
          <a:p>
            <a:pPr algn="ctr"/>
            <a:r>
              <a:rPr lang="pl-PL" dirty="0" smtClean="0"/>
              <a:t>How </a:t>
            </a:r>
            <a:r>
              <a:rPr lang="pl-PL" dirty="0" err="1" smtClean="0"/>
              <a:t>did</a:t>
            </a:r>
            <a:r>
              <a:rPr lang="pl-PL" dirty="0" smtClean="0"/>
              <a:t> we </a:t>
            </a:r>
            <a:r>
              <a:rPr lang="pl-PL" dirty="0" err="1" smtClean="0"/>
              <a:t>organize</a:t>
            </a:r>
            <a:r>
              <a:rPr lang="pl-PL" dirty="0" smtClean="0"/>
              <a:t> </a:t>
            </a:r>
            <a:r>
              <a:rPr lang="pl-PL" dirty="0" smtClean="0"/>
              <a:t>the </a:t>
            </a:r>
            <a:r>
              <a:rPr lang="pl-PL" dirty="0" err="1" smtClean="0"/>
              <a:t>process</a:t>
            </a:r>
            <a:endParaRPr lang="en-GB" dirty="0"/>
          </a:p>
        </p:txBody>
      </p:sp>
    </p:spTree>
    <p:extLst>
      <p:ext uri="{BB962C8B-B14F-4D97-AF65-F5344CB8AC3E}">
        <p14:creationId xmlns:p14="http://schemas.microsoft.com/office/powerpoint/2010/main" val="32156015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500" fill="hold"/>
                                        <p:tgtEl>
                                          <p:spTgt spid="20"/>
                                        </p:tgtEl>
                                        <p:attrNameLst>
                                          <p:attrName>ppt_x</p:attrName>
                                        </p:attrNameLst>
                                      </p:cBhvr>
                                      <p:tavLst>
                                        <p:tav tm="0">
                                          <p:val>
                                            <p:strVal val="#ppt_x"/>
                                          </p:val>
                                        </p:tav>
                                        <p:tav tm="100000">
                                          <p:val>
                                            <p:strVal val="#ppt_x"/>
                                          </p:val>
                                        </p:tav>
                                      </p:tavLst>
                                    </p:anim>
                                    <p:anim calcmode="lin" valueType="num">
                                      <p:cBhvr additive="base">
                                        <p:cTn id="2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rot="17992582">
            <a:off x="-502627" y="1261156"/>
            <a:ext cx="3128401" cy="651363"/>
          </a:xfrm>
        </p:spPr>
        <p:style>
          <a:lnRef idx="2">
            <a:schemeClr val="accent2"/>
          </a:lnRef>
          <a:fillRef idx="1">
            <a:schemeClr val="lt1"/>
          </a:fillRef>
          <a:effectRef idx="0">
            <a:schemeClr val="accent2"/>
          </a:effectRef>
          <a:fontRef idx="minor">
            <a:schemeClr val="dk1"/>
          </a:fontRef>
        </p:style>
        <p:txBody>
          <a:bodyPr anchor="ctr">
            <a:noAutofit/>
          </a:bodyPr>
          <a:lstStyle/>
          <a:p>
            <a:pPr algn="l"/>
            <a:r>
              <a:rPr lang="pl-PL" sz="2400" dirty="0" err="1" smtClean="0"/>
              <a:t>Formal</a:t>
            </a:r>
            <a:r>
              <a:rPr lang="pl-PL" sz="2400" dirty="0" smtClean="0"/>
              <a:t> and </a:t>
            </a:r>
            <a:r>
              <a:rPr lang="pl-PL" sz="2400" dirty="0" err="1" smtClean="0"/>
              <a:t>legal</a:t>
            </a:r>
            <a:r>
              <a:rPr lang="pl-PL" sz="2400" dirty="0" smtClean="0"/>
              <a:t> </a:t>
            </a:r>
            <a:r>
              <a:rPr lang="pl-PL" sz="2400" dirty="0" err="1" smtClean="0"/>
              <a:t>basis</a:t>
            </a:r>
            <a:r>
              <a:rPr lang="pl-PL" sz="2400" dirty="0" smtClean="0"/>
              <a:t> </a:t>
            </a:r>
            <a:endParaRPr lang="en-GB" sz="2400" dirty="0"/>
          </a:p>
        </p:txBody>
      </p:sp>
      <p:sp>
        <p:nvSpPr>
          <p:cNvPr id="4" name="Slide Number Placeholder 3"/>
          <p:cNvSpPr>
            <a:spLocks noGrp="1"/>
          </p:cNvSpPr>
          <p:nvPr>
            <p:ph type="sldNum" sz="quarter" idx="12"/>
          </p:nvPr>
        </p:nvSpPr>
        <p:spPr/>
        <p:txBody>
          <a:bodyPr/>
          <a:lstStyle/>
          <a:p>
            <a:pPr>
              <a:defRPr/>
            </a:pPr>
            <a:fld id="{2398784B-56B0-433C-B1EE-044453047639}" type="slidenum">
              <a:rPr lang="en-GB" smtClean="0"/>
              <a:pPr>
                <a:defRPr/>
              </a:pPr>
              <a:t>2</a:t>
            </a:fld>
            <a:endParaRPr lang="en-GB" dirty="0"/>
          </a:p>
        </p:txBody>
      </p:sp>
      <p:sp>
        <p:nvSpPr>
          <p:cNvPr id="6" name="Rectangle 5"/>
          <p:cNvSpPr/>
          <p:nvPr/>
        </p:nvSpPr>
        <p:spPr>
          <a:xfrm>
            <a:off x="1763688" y="4127863"/>
            <a:ext cx="7128792" cy="1685846"/>
          </a:xfrm>
          <a:prstGeom prst="rect">
            <a:avLst/>
          </a:prstGeom>
          <a:ln/>
        </p:spPr>
        <p:style>
          <a:lnRef idx="2">
            <a:schemeClr val="accent6"/>
          </a:lnRef>
          <a:fillRef idx="1">
            <a:schemeClr val="lt1"/>
          </a:fillRef>
          <a:effectRef idx="0">
            <a:schemeClr val="accent6"/>
          </a:effectRef>
          <a:fontRef idx="minor">
            <a:schemeClr val="dk1"/>
          </a:fontRef>
        </p:style>
        <p:txBody>
          <a:bodyPr wrap="square" anchor="ctr">
            <a:spAutoFit/>
          </a:bodyPr>
          <a:lstStyle/>
          <a:p>
            <a:pPr algn="just">
              <a:lnSpc>
                <a:spcPct val="150000"/>
              </a:lnSpc>
            </a:pPr>
            <a:r>
              <a:rPr lang="en-GB" dirty="0">
                <a:latin typeface="Arial" pitchFamily="34" charset="0"/>
                <a:cs typeface="Arial" pitchFamily="34" charset="0"/>
              </a:rPr>
              <a:t>EU-Ukraine Association </a:t>
            </a:r>
            <a:r>
              <a:rPr lang="en-GB" dirty="0" smtClean="0">
                <a:latin typeface="Arial" pitchFamily="34" charset="0"/>
                <a:cs typeface="Arial" pitchFamily="34" charset="0"/>
              </a:rPr>
              <a:t>Agenda</a:t>
            </a:r>
            <a:r>
              <a:rPr lang="pl-PL" dirty="0" smtClean="0">
                <a:latin typeface="Arial" pitchFamily="34" charset="0"/>
                <a:cs typeface="Arial" pitchFamily="34" charset="0"/>
              </a:rPr>
              <a:t> - </a:t>
            </a:r>
            <a:r>
              <a:rPr lang="en-GB" dirty="0" smtClean="0">
                <a:latin typeface="Arial" pitchFamily="34" charset="0"/>
                <a:cs typeface="Arial" pitchFamily="34" charset="0"/>
              </a:rPr>
              <a:t>Enhanced </a:t>
            </a:r>
            <a:r>
              <a:rPr lang="en-GB" dirty="0">
                <a:latin typeface="Arial" pitchFamily="34" charset="0"/>
                <a:cs typeface="Arial" pitchFamily="34" charset="0"/>
              </a:rPr>
              <a:t>cooperation in some 28 key sector policy </a:t>
            </a:r>
            <a:r>
              <a:rPr lang="en-GB" dirty="0" smtClean="0">
                <a:latin typeface="Arial" pitchFamily="34" charset="0"/>
                <a:cs typeface="Arial" pitchFamily="34" charset="0"/>
              </a:rPr>
              <a:t>areas</a:t>
            </a:r>
            <a:r>
              <a:rPr lang="pl-PL" dirty="0" smtClean="0">
                <a:latin typeface="Arial" pitchFamily="34" charset="0"/>
                <a:cs typeface="Arial" pitchFamily="34" charset="0"/>
              </a:rPr>
              <a:t> </a:t>
            </a:r>
            <a:r>
              <a:rPr lang="pl-PL" dirty="0" err="1" smtClean="0">
                <a:latin typeface="Arial" pitchFamily="34" charset="0"/>
                <a:cs typeface="Arial" pitchFamily="34" charset="0"/>
              </a:rPr>
              <a:t>including</a:t>
            </a:r>
            <a:r>
              <a:rPr lang="pl-PL" dirty="0" smtClean="0">
                <a:latin typeface="Arial" pitchFamily="34" charset="0"/>
                <a:cs typeface="Arial" pitchFamily="34" charset="0"/>
              </a:rPr>
              <a:t> Environment – </a:t>
            </a:r>
            <a:r>
              <a:rPr lang="pl-PL" dirty="0" err="1" smtClean="0">
                <a:latin typeface="Arial" pitchFamily="34" charset="0"/>
                <a:cs typeface="Arial" pitchFamily="34" charset="0"/>
              </a:rPr>
              <a:t>Chapter</a:t>
            </a:r>
            <a:r>
              <a:rPr lang="pl-PL" dirty="0" smtClean="0">
                <a:latin typeface="Arial" pitchFamily="34" charset="0"/>
                <a:cs typeface="Arial" pitchFamily="34" charset="0"/>
              </a:rPr>
              <a:t> 6 </a:t>
            </a:r>
            <a:r>
              <a:rPr lang="en-GB" dirty="0" smtClean="0">
                <a:latin typeface="Arial" pitchFamily="34" charset="0"/>
                <a:cs typeface="Arial" pitchFamily="34" charset="0"/>
              </a:rPr>
              <a:t> </a:t>
            </a:r>
            <a:endParaRPr lang="en-GB" dirty="0">
              <a:latin typeface="Arial" pitchFamily="34" charset="0"/>
              <a:cs typeface="Arial" pitchFamily="34" charset="0"/>
            </a:endParaRPr>
          </a:p>
        </p:txBody>
      </p:sp>
      <p:sp>
        <p:nvSpPr>
          <p:cNvPr id="2" name="Rectangle 1"/>
          <p:cNvSpPr/>
          <p:nvPr/>
        </p:nvSpPr>
        <p:spPr>
          <a:xfrm>
            <a:off x="1763688" y="305628"/>
            <a:ext cx="7128792" cy="2239844"/>
          </a:xfrm>
          <a:prstGeom prst="rect">
            <a:avLst/>
          </a:prstGeom>
          <a:ln/>
        </p:spPr>
        <p:style>
          <a:lnRef idx="2">
            <a:schemeClr val="accent6"/>
          </a:lnRef>
          <a:fillRef idx="1">
            <a:schemeClr val="lt1"/>
          </a:fillRef>
          <a:effectRef idx="0">
            <a:schemeClr val="accent6"/>
          </a:effectRef>
          <a:fontRef idx="minor">
            <a:schemeClr val="dk1"/>
          </a:fontRef>
        </p:style>
        <p:txBody>
          <a:bodyPr wrap="square" anchor="ctr">
            <a:spAutoFit/>
          </a:bodyPr>
          <a:lstStyle/>
          <a:p>
            <a:pPr>
              <a:lnSpc>
                <a:spcPct val="150000"/>
              </a:lnSpc>
            </a:pPr>
            <a:r>
              <a:rPr lang="en-GB" dirty="0">
                <a:solidFill>
                  <a:schemeClr val="dk1"/>
                </a:solidFill>
                <a:latin typeface="Arial" pitchFamily="34" charset="0"/>
                <a:cs typeface="Arial" pitchFamily="34" charset="0"/>
              </a:rPr>
              <a:t>Ukraine signed the  Energy Community </a:t>
            </a:r>
            <a:r>
              <a:rPr lang="en-GB" dirty="0" smtClean="0">
                <a:solidFill>
                  <a:schemeClr val="dk1"/>
                </a:solidFill>
                <a:latin typeface="Arial" pitchFamily="34" charset="0"/>
                <a:cs typeface="Arial" pitchFamily="34" charset="0"/>
              </a:rPr>
              <a:t>Treaty</a:t>
            </a:r>
            <a:r>
              <a:rPr lang="pl-PL" dirty="0" smtClean="0">
                <a:solidFill>
                  <a:schemeClr val="dk1"/>
                </a:solidFill>
                <a:latin typeface="Arial" pitchFamily="34" charset="0"/>
                <a:cs typeface="Arial" pitchFamily="34" charset="0"/>
              </a:rPr>
              <a:t> - </a:t>
            </a:r>
            <a:r>
              <a:rPr lang="en-GB" dirty="0" smtClean="0">
                <a:solidFill>
                  <a:schemeClr val="dk1"/>
                </a:solidFill>
                <a:latin typeface="Arial" pitchFamily="34" charset="0"/>
                <a:cs typeface="Arial" pitchFamily="34" charset="0"/>
              </a:rPr>
              <a:t>in </a:t>
            </a:r>
            <a:r>
              <a:rPr lang="en-GB" dirty="0">
                <a:solidFill>
                  <a:schemeClr val="dk1"/>
                </a:solidFill>
                <a:latin typeface="Arial" pitchFamily="34" charset="0"/>
                <a:cs typeface="Arial" pitchFamily="34" charset="0"/>
              </a:rPr>
              <a:t>September 2010, ratified the agreement and became full right member in February 2011</a:t>
            </a:r>
            <a:r>
              <a:rPr lang="pl-PL" dirty="0">
                <a:solidFill>
                  <a:schemeClr val="dk1"/>
                </a:solidFill>
                <a:latin typeface="Arial" pitchFamily="34" charset="0"/>
                <a:cs typeface="Arial" pitchFamily="34" charset="0"/>
              </a:rPr>
              <a:t> – </a:t>
            </a:r>
            <a:r>
              <a:rPr lang="en-GB" dirty="0">
                <a:solidFill>
                  <a:schemeClr val="dk1"/>
                </a:solidFill>
                <a:latin typeface="Arial" pitchFamily="34" charset="0"/>
                <a:cs typeface="Arial" pitchFamily="34" charset="0"/>
              </a:rPr>
              <a:t>obligation</a:t>
            </a:r>
            <a:r>
              <a:rPr lang="pl-PL" dirty="0">
                <a:solidFill>
                  <a:schemeClr val="dk1"/>
                </a:solidFill>
                <a:latin typeface="Arial" pitchFamily="34" charset="0"/>
                <a:cs typeface="Arial" pitchFamily="34" charset="0"/>
              </a:rPr>
              <a:t> to </a:t>
            </a:r>
            <a:r>
              <a:rPr lang="en-GB" dirty="0">
                <a:solidFill>
                  <a:schemeClr val="dk1"/>
                </a:solidFill>
                <a:latin typeface="Arial" pitchFamily="34" charset="0"/>
                <a:cs typeface="Arial" pitchFamily="34" charset="0"/>
              </a:rPr>
              <a:t>implement</a:t>
            </a:r>
            <a:r>
              <a:rPr lang="pl-PL" dirty="0">
                <a:solidFill>
                  <a:schemeClr val="dk1"/>
                </a:solidFill>
                <a:latin typeface="Arial" pitchFamily="34" charset="0"/>
                <a:cs typeface="Arial" pitchFamily="34" charset="0"/>
              </a:rPr>
              <a:t> a number of directives </a:t>
            </a:r>
            <a:endParaRPr lang="en-GB" dirty="0">
              <a:solidFill>
                <a:schemeClr val="dk1"/>
              </a:solidFill>
              <a:latin typeface="Arial" pitchFamily="34" charset="0"/>
              <a:cs typeface="Arial" pitchFamily="34" charset="0"/>
            </a:endParaRPr>
          </a:p>
        </p:txBody>
      </p:sp>
      <p:sp>
        <p:nvSpPr>
          <p:cNvPr id="11" name="Rectangle 10"/>
          <p:cNvSpPr/>
          <p:nvPr/>
        </p:nvSpPr>
        <p:spPr>
          <a:xfrm>
            <a:off x="1769361" y="2676669"/>
            <a:ext cx="7123120" cy="1131848"/>
          </a:xfrm>
          <a:prstGeom prst="rect">
            <a:avLst/>
          </a:prstGeom>
        </p:spPr>
        <p:style>
          <a:lnRef idx="2">
            <a:schemeClr val="accent6"/>
          </a:lnRef>
          <a:fillRef idx="1">
            <a:schemeClr val="lt1"/>
          </a:fillRef>
          <a:effectRef idx="0">
            <a:schemeClr val="accent6"/>
          </a:effectRef>
          <a:fontRef idx="minor">
            <a:schemeClr val="dk1"/>
          </a:fontRef>
        </p:style>
        <p:txBody>
          <a:bodyPr wrap="square" anchor="ctr">
            <a:spAutoFit/>
          </a:bodyPr>
          <a:lstStyle/>
          <a:p>
            <a:pPr>
              <a:lnSpc>
                <a:spcPct val="150000"/>
              </a:lnSpc>
            </a:pPr>
            <a:r>
              <a:rPr lang="pl-PL" dirty="0" smtClean="0">
                <a:latin typeface="Arial" pitchFamily="34" charset="0"/>
                <a:cs typeface="Arial" pitchFamily="34" charset="0"/>
              </a:rPr>
              <a:t>I</a:t>
            </a:r>
            <a:r>
              <a:rPr lang="en-GB" dirty="0" err="1" smtClean="0">
                <a:latin typeface="Arial" pitchFamily="34" charset="0"/>
                <a:cs typeface="Arial" pitchFamily="34" charset="0"/>
              </a:rPr>
              <a:t>nitialling</a:t>
            </a:r>
            <a:r>
              <a:rPr lang="en-GB" dirty="0" smtClean="0">
                <a:latin typeface="Arial" pitchFamily="34" charset="0"/>
                <a:cs typeface="Arial" pitchFamily="34" charset="0"/>
              </a:rPr>
              <a:t> </a:t>
            </a:r>
            <a:r>
              <a:rPr lang="en-GB" dirty="0">
                <a:latin typeface="Arial" pitchFamily="34" charset="0"/>
                <a:cs typeface="Arial" pitchFamily="34" charset="0"/>
              </a:rPr>
              <a:t>the text of the EU Ukraine Association Agreement in March </a:t>
            </a:r>
            <a:r>
              <a:rPr lang="pl-PL" dirty="0" smtClean="0">
                <a:latin typeface="Arial" pitchFamily="34" charset="0"/>
                <a:cs typeface="Arial" pitchFamily="34" charset="0"/>
              </a:rPr>
              <a:t>2013</a:t>
            </a:r>
            <a:endParaRPr lang="en-GB" dirty="0">
              <a:latin typeface="Arial" pitchFamily="34" charset="0"/>
              <a:cs typeface="Arial" pitchFamily="34" charset="0"/>
            </a:endParaRPr>
          </a:p>
        </p:txBody>
      </p:sp>
    </p:spTree>
    <p:extLst>
      <p:ext uri="{BB962C8B-B14F-4D97-AF65-F5344CB8AC3E}">
        <p14:creationId xmlns:p14="http://schemas.microsoft.com/office/powerpoint/2010/main" val="275073174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Slide Number Placeholder 2"/>
          <p:cNvSpPr>
            <a:spLocks noGrp="1"/>
          </p:cNvSpPr>
          <p:nvPr>
            <p:ph type="sldNum" sz="quarter" idx="12"/>
          </p:nvPr>
        </p:nvSpPr>
        <p:spPr>
          <a:xfrm>
            <a:off x="6553200" y="6356350"/>
            <a:ext cx="2133600" cy="365125"/>
          </a:xfrm>
        </p:spPr>
        <p:txBody>
          <a:bodyPr/>
          <a:lstStyle/>
          <a:p>
            <a:pPr>
              <a:defRPr/>
            </a:pPr>
            <a:fld id="{CF478790-828A-44AD-BE39-8B0364916BF1}" type="slidenum">
              <a:rPr lang="en-GB" smtClean="0"/>
              <a:pPr>
                <a:defRPr/>
              </a:pPr>
              <a:t>20</a:t>
            </a:fld>
            <a:endParaRPr lang="en-GB" dirty="0"/>
          </a:p>
        </p:txBody>
      </p:sp>
      <p:sp>
        <p:nvSpPr>
          <p:cNvPr id="17"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CF478790-828A-44AD-BE39-8B0364916BF1}" type="slidenum">
              <a:rPr lang="en-GB" smtClean="0"/>
              <a:pPr>
                <a:defRPr/>
              </a:pPr>
              <a:t>20</a:t>
            </a:fld>
            <a:endParaRPr lang="en-GB"/>
          </a:p>
        </p:txBody>
      </p:sp>
      <p:sp>
        <p:nvSpPr>
          <p:cNvPr id="19" name="TextBox 18"/>
          <p:cNvSpPr txBox="1"/>
          <p:nvPr/>
        </p:nvSpPr>
        <p:spPr>
          <a:xfrm>
            <a:off x="4139952" y="260648"/>
            <a:ext cx="4445054"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Work of Sub-Sector/Directive Working Groups </a:t>
            </a:r>
            <a:endParaRPr lang="en-GB" dirty="0"/>
          </a:p>
        </p:txBody>
      </p:sp>
      <p:sp>
        <p:nvSpPr>
          <p:cNvPr id="20" name="TextBox 19"/>
          <p:cNvSpPr txBox="1"/>
          <p:nvPr/>
        </p:nvSpPr>
        <p:spPr>
          <a:xfrm>
            <a:off x="4139952" y="1130668"/>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Inter-ministerial consultations   </a:t>
            </a:r>
            <a:endParaRPr lang="en-GB" dirty="0"/>
          </a:p>
        </p:txBody>
      </p:sp>
      <p:sp>
        <p:nvSpPr>
          <p:cNvPr id="21" name="TextBox 20"/>
          <p:cNvSpPr txBox="1"/>
          <p:nvPr/>
        </p:nvSpPr>
        <p:spPr>
          <a:xfrm>
            <a:off x="4139952" y="1688614"/>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Awareness/progress  seminars  </a:t>
            </a:r>
            <a:endParaRPr lang="en-GB" dirty="0"/>
          </a:p>
        </p:txBody>
      </p:sp>
      <p:sp>
        <p:nvSpPr>
          <p:cNvPr id="22" name="TextBox 21"/>
          <p:cNvSpPr txBox="1"/>
          <p:nvPr/>
        </p:nvSpPr>
        <p:spPr>
          <a:xfrm>
            <a:off x="4139952" y="2192670"/>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r>
              <a:rPr lang="pl-PL" dirty="0"/>
              <a:t>Complementary Training</a:t>
            </a:r>
            <a:endParaRPr lang="en-GB" dirty="0"/>
          </a:p>
        </p:txBody>
      </p:sp>
      <p:sp>
        <p:nvSpPr>
          <p:cNvPr id="23" name="TextBox 22"/>
          <p:cNvSpPr txBox="1"/>
          <p:nvPr/>
        </p:nvSpPr>
        <p:spPr>
          <a:xfrm>
            <a:off x="4139952" y="2696726"/>
            <a:ext cx="4445054"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defPPr>
              <a:defRPr lang="en-GB"/>
            </a:defPPr>
            <a:lvl1pPr>
              <a:defRPr sz="2000"/>
            </a:lvl1pPr>
          </a:lstStyle>
          <a:p>
            <a:r>
              <a:rPr lang="pl-PL" dirty="0"/>
              <a:t>Study visit to Member State (s) </a:t>
            </a:r>
            <a:endParaRPr lang="en-GB" dirty="0"/>
          </a:p>
        </p:txBody>
      </p:sp>
      <p:sp>
        <p:nvSpPr>
          <p:cNvPr id="26" name="Left Bracket 25"/>
          <p:cNvSpPr/>
          <p:nvPr/>
        </p:nvSpPr>
        <p:spPr>
          <a:xfrm>
            <a:off x="3707904" y="116632"/>
            <a:ext cx="576064" cy="36004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TextBox 26"/>
          <p:cNvSpPr txBox="1"/>
          <p:nvPr/>
        </p:nvSpPr>
        <p:spPr>
          <a:xfrm>
            <a:off x="179512" y="4653136"/>
            <a:ext cx="3384376" cy="132343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endParaRPr lang="pl-PL" sz="2000" dirty="0" smtClean="0"/>
          </a:p>
          <a:p>
            <a:r>
              <a:rPr lang="pl-PL" sz="2000" dirty="0"/>
              <a:t>Study visit to </a:t>
            </a:r>
            <a:r>
              <a:rPr lang="pl-PL" sz="2000" dirty="0" smtClean="0"/>
              <a:t>EU Member </a:t>
            </a:r>
            <a:r>
              <a:rPr lang="pl-PL" sz="2000" dirty="0"/>
              <a:t>State (s)</a:t>
            </a:r>
            <a:r>
              <a:rPr lang="pl-PL" sz="2000" dirty="0" smtClean="0"/>
              <a:t>   </a:t>
            </a:r>
            <a:endParaRPr lang="en-GB" sz="2000" dirty="0"/>
          </a:p>
          <a:p>
            <a:endParaRPr lang="en-GB" sz="2000" dirty="0"/>
          </a:p>
        </p:txBody>
      </p:sp>
      <p:sp>
        <p:nvSpPr>
          <p:cNvPr id="28" name="Rectangle 27"/>
          <p:cNvSpPr/>
          <p:nvPr/>
        </p:nvSpPr>
        <p:spPr>
          <a:xfrm>
            <a:off x="4283968" y="3861048"/>
            <a:ext cx="4301038" cy="70788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2000" dirty="0" smtClean="0"/>
              <a:t>Organized by TA for SB  for 10 – 15 persons  </a:t>
            </a:r>
            <a:endParaRPr lang="en-GB" sz="2000" dirty="0"/>
          </a:p>
        </p:txBody>
      </p:sp>
      <p:sp>
        <p:nvSpPr>
          <p:cNvPr id="29" name="Right Arrow 28"/>
          <p:cNvSpPr/>
          <p:nvPr/>
        </p:nvSpPr>
        <p:spPr>
          <a:xfrm>
            <a:off x="3707904" y="5013176"/>
            <a:ext cx="432048" cy="29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p:cNvSpPr/>
          <p:nvPr/>
        </p:nvSpPr>
        <p:spPr>
          <a:xfrm>
            <a:off x="4283968" y="5477162"/>
            <a:ext cx="4301038" cy="4001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2000" dirty="0" smtClean="0"/>
              <a:t>Time and country to be determined </a:t>
            </a:r>
            <a:endParaRPr lang="en-GB" sz="2000" dirty="0"/>
          </a:p>
        </p:txBody>
      </p:sp>
      <p:sp>
        <p:nvSpPr>
          <p:cNvPr id="31" name="Rectangle 30"/>
          <p:cNvSpPr/>
          <p:nvPr/>
        </p:nvSpPr>
        <p:spPr>
          <a:xfrm>
            <a:off x="4283968" y="4653136"/>
            <a:ext cx="4301038" cy="70788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2000" dirty="0" smtClean="0"/>
              <a:t>Scope of study tour and host institution to be determined </a:t>
            </a:r>
            <a:endParaRPr lang="en-GB" sz="2000" dirty="0"/>
          </a:p>
        </p:txBody>
      </p:sp>
      <p:sp>
        <p:nvSpPr>
          <p:cNvPr id="32" name="Rectangle 31"/>
          <p:cNvSpPr/>
          <p:nvPr/>
        </p:nvSpPr>
        <p:spPr>
          <a:xfrm>
            <a:off x="4283969" y="6021288"/>
            <a:ext cx="4301038" cy="40011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2000" dirty="0" smtClean="0"/>
              <a:t>Experiences  of new Member States     </a:t>
            </a:r>
            <a:endParaRPr lang="en-GB" sz="2000" dirty="0"/>
          </a:p>
        </p:txBody>
      </p:sp>
      <p:sp>
        <p:nvSpPr>
          <p:cNvPr id="33" name="TextBox 32"/>
          <p:cNvSpPr txBox="1"/>
          <p:nvPr/>
        </p:nvSpPr>
        <p:spPr>
          <a:xfrm>
            <a:off x="4139952" y="3200782"/>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pl-PL" sz="2000" dirty="0" smtClean="0"/>
              <a:t>Coordination with other donor projects  </a:t>
            </a:r>
            <a:endParaRPr lang="en-GB" sz="2000" dirty="0"/>
          </a:p>
        </p:txBody>
      </p:sp>
      <p:sp>
        <p:nvSpPr>
          <p:cNvPr id="18" name="TextBox 4"/>
          <p:cNvSpPr txBox="1"/>
          <p:nvPr/>
        </p:nvSpPr>
        <p:spPr>
          <a:xfrm rot="18453679">
            <a:off x="-316473" y="1482952"/>
            <a:ext cx="332282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en-GB"/>
            </a:defPPr>
            <a:lvl1pPr marL="0" lvl="0" indent="0">
              <a:buFont typeface="Arial" pitchFamily="34" charset="0"/>
              <a:buNone/>
            </a:lvl1pPr>
          </a:lstStyle>
          <a:p>
            <a:pPr algn="ctr"/>
            <a:r>
              <a:rPr lang="pl-PL" dirty="0" smtClean="0"/>
              <a:t>How </a:t>
            </a:r>
            <a:r>
              <a:rPr lang="pl-PL" dirty="0" err="1" smtClean="0"/>
              <a:t>did</a:t>
            </a:r>
            <a:r>
              <a:rPr lang="pl-PL" dirty="0" smtClean="0"/>
              <a:t> we </a:t>
            </a:r>
            <a:r>
              <a:rPr lang="pl-PL" dirty="0" err="1" smtClean="0"/>
              <a:t>organize</a:t>
            </a:r>
            <a:r>
              <a:rPr lang="pl-PL" dirty="0" smtClean="0"/>
              <a:t> </a:t>
            </a:r>
            <a:r>
              <a:rPr lang="pl-PL" dirty="0" smtClean="0"/>
              <a:t>the </a:t>
            </a:r>
            <a:r>
              <a:rPr lang="pl-PL" dirty="0" err="1" smtClean="0"/>
              <a:t>process</a:t>
            </a:r>
            <a:endParaRPr lang="en-GB" dirty="0"/>
          </a:p>
        </p:txBody>
      </p:sp>
    </p:spTree>
    <p:extLst>
      <p:ext uri="{BB962C8B-B14F-4D97-AF65-F5344CB8AC3E}">
        <p14:creationId xmlns:p14="http://schemas.microsoft.com/office/powerpoint/2010/main" val="46601004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anim calcmode="lin" valueType="num">
                                      <p:cBhvr additive="base">
                                        <p:cTn id="23" dur="500" fill="hold"/>
                                        <p:tgtEl>
                                          <p:spTgt spid="33"/>
                                        </p:tgtEl>
                                        <p:attrNameLst>
                                          <p:attrName>ppt_x</p:attrName>
                                        </p:attrNameLst>
                                      </p:cBhvr>
                                      <p:tavLst>
                                        <p:tav tm="0">
                                          <p:val>
                                            <p:strVal val="#ppt_x"/>
                                          </p:val>
                                        </p:tav>
                                        <p:tav tm="100000">
                                          <p:val>
                                            <p:strVal val="#ppt_x"/>
                                          </p:val>
                                        </p:tav>
                                      </p:tavLst>
                                    </p:anim>
                                    <p:anim calcmode="lin" valueType="num">
                                      <p:cBhvr additive="base">
                                        <p:cTn id="24"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33"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Slide Number Placeholder 2"/>
          <p:cNvSpPr>
            <a:spLocks noGrp="1"/>
          </p:cNvSpPr>
          <p:nvPr>
            <p:ph type="sldNum" sz="quarter" idx="12"/>
          </p:nvPr>
        </p:nvSpPr>
        <p:spPr>
          <a:xfrm>
            <a:off x="6553200" y="6356350"/>
            <a:ext cx="2133600" cy="365125"/>
          </a:xfrm>
        </p:spPr>
        <p:txBody>
          <a:bodyPr/>
          <a:lstStyle/>
          <a:p>
            <a:pPr algn="ctr">
              <a:defRPr/>
            </a:pPr>
            <a:fld id="{CF478790-828A-44AD-BE39-8B0364916BF1}" type="slidenum">
              <a:rPr lang="en-GB" smtClean="0"/>
              <a:pPr algn="ctr">
                <a:defRPr/>
              </a:pPr>
              <a:t>21</a:t>
            </a:fld>
            <a:endParaRPr lang="en-GB" dirty="0"/>
          </a:p>
        </p:txBody>
      </p:sp>
      <p:sp>
        <p:nvSpPr>
          <p:cNvPr id="17" name="Slide Number Placeholder 2"/>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defRPr/>
            </a:pPr>
            <a:fld id="{CF478790-828A-44AD-BE39-8B0364916BF1}" type="slidenum">
              <a:rPr lang="en-GB" smtClean="0"/>
              <a:pPr algn="ctr">
                <a:defRPr/>
              </a:pPr>
              <a:t>21</a:t>
            </a:fld>
            <a:endParaRPr lang="en-GB"/>
          </a:p>
        </p:txBody>
      </p:sp>
      <p:sp>
        <p:nvSpPr>
          <p:cNvPr id="19" name="TextBox 18"/>
          <p:cNvSpPr txBox="1"/>
          <p:nvPr/>
        </p:nvSpPr>
        <p:spPr>
          <a:xfrm>
            <a:off x="4139952" y="260648"/>
            <a:ext cx="4445054"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pPr algn="ctr"/>
            <a:r>
              <a:rPr lang="pl-PL" dirty="0"/>
              <a:t>Work of Sub-Sector/Directive Working Groups </a:t>
            </a:r>
            <a:endParaRPr lang="en-GB" dirty="0"/>
          </a:p>
        </p:txBody>
      </p:sp>
      <p:sp>
        <p:nvSpPr>
          <p:cNvPr id="20" name="TextBox 19"/>
          <p:cNvSpPr txBox="1"/>
          <p:nvPr/>
        </p:nvSpPr>
        <p:spPr>
          <a:xfrm>
            <a:off x="4139952" y="1130668"/>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pPr algn="ctr"/>
            <a:r>
              <a:rPr lang="pl-PL" dirty="0"/>
              <a:t>Inter-ministerial consultations   </a:t>
            </a:r>
            <a:endParaRPr lang="en-GB" dirty="0"/>
          </a:p>
        </p:txBody>
      </p:sp>
      <p:sp>
        <p:nvSpPr>
          <p:cNvPr id="21" name="TextBox 20"/>
          <p:cNvSpPr txBox="1"/>
          <p:nvPr/>
        </p:nvSpPr>
        <p:spPr>
          <a:xfrm>
            <a:off x="4139952" y="1688614"/>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pPr algn="ctr"/>
            <a:r>
              <a:rPr lang="pl-PL" dirty="0"/>
              <a:t>Awareness/progress  seminars  </a:t>
            </a:r>
            <a:endParaRPr lang="en-GB" dirty="0"/>
          </a:p>
        </p:txBody>
      </p:sp>
      <p:sp>
        <p:nvSpPr>
          <p:cNvPr id="22" name="TextBox 21"/>
          <p:cNvSpPr txBox="1"/>
          <p:nvPr/>
        </p:nvSpPr>
        <p:spPr>
          <a:xfrm>
            <a:off x="4139952" y="2192670"/>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pPr algn="ctr"/>
            <a:r>
              <a:rPr lang="pl-PL" dirty="0"/>
              <a:t>Complementary Training</a:t>
            </a:r>
            <a:endParaRPr lang="en-GB" dirty="0"/>
          </a:p>
        </p:txBody>
      </p:sp>
      <p:sp>
        <p:nvSpPr>
          <p:cNvPr id="23" name="TextBox 22"/>
          <p:cNvSpPr txBox="1"/>
          <p:nvPr/>
        </p:nvSpPr>
        <p:spPr>
          <a:xfrm>
            <a:off x="4139952" y="2696726"/>
            <a:ext cx="4445054"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defPPr>
              <a:defRPr lang="en-GB"/>
            </a:defPPr>
            <a:lvl1pPr>
              <a:defRPr sz="2000"/>
            </a:lvl1pPr>
          </a:lstStyle>
          <a:p>
            <a:pPr algn="ctr"/>
            <a:r>
              <a:rPr lang="pl-PL" dirty="0"/>
              <a:t>Study visit to Member State (s) </a:t>
            </a:r>
            <a:endParaRPr lang="en-GB" dirty="0"/>
          </a:p>
        </p:txBody>
      </p:sp>
      <p:sp>
        <p:nvSpPr>
          <p:cNvPr id="26" name="Left Bracket 25"/>
          <p:cNvSpPr/>
          <p:nvPr/>
        </p:nvSpPr>
        <p:spPr>
          <a:xfrm>
            <a:off x="3707904" y="116632"/>
            <a:ext cx="576064" cy="36004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7" name="TextBox 26"/>
          <p:cNvSpPr txBox="1"/>
          <p:nvPr/>
        </p:nvSpPr>
        <p:spPr>
          <a:xfrm>
            <a:off x="107504" y="4481825"/>
            <a:ext cx="2304256" cy="163121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endParaRPr lang="pl-PL" sz="2000" dirty="0" smtClean="0"/>
          </a:p>
          <a:p>
            <a:pPr algn="ctr"/>
            <a:r>
              <a:rPr lang="pl-PL" sz="2000" dirty="0"/>
              <a:t>Coordination with other donor projects   </a:t>
            </a:r>
            <a:endParaRPr lang="en-GB" sz="2000" dirty="0"/>
          </a:p>
          <a:p>
            <a:pPr algn="ctr"/>
            <a:endParaRPr lang="en-GB" sz="2000" dirty="0"/>
          </a:p>
        </p:txBody>
      </p:sp>
      <p:sp>
        <p:nvSpPr>
          <p:cNvPr id="28" name="Rectangle 27"/>
          <p:cNvSpPr/>
          <p:nvPr/>
        </p:nvSpPr>
        <p:spPr>
          <a:xfrm>
            <a:off x="4283968" y="3933056"/>
            <a:ext cx="4301038" cy="33855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1600" dirty="0" smtClean="0"/>
              <a:t>SIDA Capacity Building for Approximation Process </a:t>
            </a:r>
            <a:endParaRPr lang="en-GB" sz="1600" dirty="0"/>
          </a:p>
        </p:txBody>
      </p:sp>
      <p:sp>
        <p:nvSpPr>
          <p:cNvPr id="30" name="Rectangle 29"/>
          <p:cNvSpPr/>
          <p:nvPr/>
        </p:nvSpPr>
        <p:spPr>
          <a:xfrm>
            <a:off x="4283968" y="4356393"/>
            <a:ext cx="4301038" cy="58477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1600" dirty="0" smtClean="0"/>
              <a:t>EU </a:t>
            </a:r>
            <a:r>
              <a:rPr lang="en-GB" sz="1600" dirty="0" smtClean="0"/>
              <a:t>Protection </a:t>
            </a:r>
            <a:r>
              <a:rPr lang="en-GB" sz="1600" dirty="0"/>
              <a:t>of freshwaters and marine environment in the wider Black Sea region</a:t>
            </a:r>
          </a:p>
        </p:txBody>
      </p:sp>
      <p:sp>
        <p:nvSpPr>
          <p:cNvPr id="31" name="Rectangle 30"/>
          <p:cNvSpPr/>
          <p:nvPr/>
        </p:nvSpPr>
        <p:spPr>
          <a:xfrm>
            <a:off x="4283968" y="5013176"/>
            <a:ext cx="4301038"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en-GB" sz="1600" dirty="0"/>
              <a:t>Support to the implementation of Ukraine's Energy strategy in the area of energy efficiency and renewable sources of energy</a:t>
            </a:r>
          </a:p>
        </p:txBody>
      </p:sp>
      <p:sp>
        <p:nvSpPr>
          <p:cNvPr id="33" name="TextBox 32"/>
          <p:cNvSpPr txBox="1"/>
          <p:nvPr/>
        </p:nvSpPr>
        <p:spPr>
          <a:xfrm>
            <a:off x="4139952" y="3200782"/>
            <a:ext cx="4445054" cy="40011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defPPr>
              <a:defRPr lang="en-GB"/>
            </a:defPPr>
            <a:lvl1pPr>
              <a:defRPr sz="2000"/>
            </a:lvl1pPr>
          </a:lstStyle>
          <a:p>
            <a:pPr algn="ctr"/>
            <a:r>
              <a:rPr lang="pl-PL" dirty="0"/>
              <a:t>Coordination with other donor projects  </a:t>
            </a:r>
            <a:endParaRPr lang="en-GB" dirty="0"/>
          </a:p>
        </p:txBody>
      </p:sp>
      <p:sp>
        <p:nvSpPr>
          <p:cNvPr id="34" name="Left Bracket 33"/>
          <p:cNvSpPr/>
          <p:nvPr/>
        </p:nvSpPr>
        <p:spPr>
          <a:xfrm>
            <a:off x="3779912" y="3861048"/>
            <a:ext cx="576064" cy="2860427"/>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Rectangle 2"/>
          <p:cNvSpPr/>
          <p:nvPr/>
        </p:nvSpPr>
        <p:spPr>
          <a:xfrm>
            <a:off x="4283968" y="5949280"/>
            <a:ext cx="4320480" cy="58477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GB" sz="1600" dirty="0" smtClean="0">
                <a:solidFill>
                  <a:schemeClr val="dk1"/>
                </a:solidFill>
                <a:latin typeface="+mn-lt"/>
              </a:rPr>
              <a:t>Support </a:t>
            </a:r>
            <a:r>
              <a:rPr lang="en-GB" sz="1600" dirty="0">
                <a:solidFill>
                  <a:schemeClr val="dk1"/>
                </a:solidFill>
                <a:latin typeface="+mn-lt"/>
              </a:rPr>
              <a:t>to the </a:t>
            </a:r>
            <a:r>
              <a:rPr lang="en-GB" sz="1600" dirty="0" smtClean="0">
                <a:solidFill>
                  <a:schemeClr val="dk1"/>
                </a:solidFill>
                <a:latin typeface="+mn-lt"/>
              </a:rPr>
              <a:t>M</a:t>
            </a:r>
            <a:r>
              <a:rPr lang="pl-PL" sz="1600" dirty="0" smtClean="0">
                <a:solidFill>
                  <a:schemeClr val="dk1"/>
                </a:solidFill>
                <a:latin typeface="+mn-lt"/>
              </a:rPr>
              <a:t>ENR on </a:t>
            </a:r>
            <a:r>
              <a:rPr lang="en-GB" sz="1600" dirty="0" smtClean="0">
                <a:solidFill>
                  <a:schemeClr val="dk1"/>
                </a:solidFill>
                <a:latin typeface="+mn-lt"/>
              </a:rPr>
              <a:t>implementation </a:t>
            </a:r>
            <a:r>
              <a:rPr lang="en-GB" sz="1600" dirty="0">
                <a:solidFill>
                  <a:schemeClr val="dk1"/>
                </a:solidFill>
                <a:latin typeface="+mn-lt"/>
              </a:rPr>
              <a:t>of the Law on Ecological </a:t>
            </a:r>
            <a:r>
              <a:rPr lang="en-GB" sz="1600" dirty="0" smtClean="0">
                <a:solidFill>
                  <a:schemeClr val="dk1"/>
                </a:solidFill>
                <a:latin typeface="+mn-lt"/>
              </a:rPr>
              <a:t>Audit</a:t>
            </a:r>
            <a:r>
              <a:rPr lang="uk-UA" sz="1600" dirty="0" smtClean="0">
                <a:solidFill>
                  <a:schemeClr val="dk1"/>
                </a:solidFill>
                <a:latin typeface="+mn-lt"/>
              </a:rPr>
              <a:t> </a:t>
            </a:r>
            <a:r>
              <a:rPr lang="en-US" sz="1600" dirty="0" smtClean="0">
                <a:solidFill>
                  <a:schemeClr val="dk1"/>
                </a:solidFill>
                <a:latin typeface="+mn-lt"/>
              </a:rPr>
              <a:t>(Twinning)</a:t>
            </a:r>
            <a:endParaRPr lang="en-GB" sz="1600" dirty="0">
              <a:solidFill>
                <a:schemeClr val="dk1"/>
              </a:solidFill>
              <a:latin typeface="+mn-lt"/>
            </a:endParaRPr>
          </a:p>
        </p:txBody>
      </p:sp>
      <p:sp>
        <p:nvSpPr>
          <p:cNvPr id="18" name="TextBox 4"/>
          <p:cNvSpPr txBox="1"/>
          <p:nvPr/>
        </p:nvSpPr>
        <p:spPr>
          <a:xfrm rot="18453679">
            <a:off x="-316473" y="1482952"/>
            <a:ext cx="3322820" cy="83099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defPPr>
              <a:defRPr lang="en-GB"/>
            </a:defPPr>
            <a:lvl1pPr marL="0" lvl="0" indent="0">
              <a:buFont typeface="Arial" pitchFamily="34" charset="0"/>
              <a:buNone/>
            </a:lvl1pPr>
          </a:lstStyle>
          <a:p>
            <a:pPr algn="ctr"/>
            <a:r>
              <a:rPr lang="pl-PL" dirty="0" smtClean="0"/>
              <a:t>How </a:t>
            </a:r>
            <a:r>
              <a:rPr lang="pl-PL" dirty="0" err="1" smtClean="0"/>
              <a:t>did</a:t>
            </a:r>
            <a:r>
              <a:rPr lang="pl-PL" dirty="0" smtClean="0"/>
              <a:t> we </a:t>
            </a:r>
            <a:r>
              <a:rPr lang="pl-PL" dirty="0" err="1" smtClean="0"/>
              <a:t>organize</a:t>
            </a:r>
            <a:r>
              <a:rPr lang="pl-PL" dirty="0" smtClean="0"/>
              <a:t> </a:t>
            </a:r>
            <a:r>
              <a:rPr lang="pl-PL" dirty="0" smtClean="0"/>
              <a:t>the </a:t>
            </a:r>
            <a:r>
              <a:rPr lang="pl-PL" dirty="0" err="1" smtClean="0"/>
              <a:t>process</a:t>
            </a:r>
            <a:endParaRPr lang="en-GB" dirty="0"/>
          </a:p>
        </p:txBody>
      </p:sp>
    </p:spTree>
    <p:extLst>
      <p:ext uri="{BB962C8B-B14F-4D97-AF65-F5344CB8AC3E}">
        <p14:creationId xmlns:p14="http://schemas.microsoft.com/office/powerpoint/2010/main" val="6391129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ppt_x"/>
                                          </p:val>
                                        </p:tav>
                                        <p:tav tm="100000">
                                          <p:val>
                                            <p:strVal val="#ppt_x"/>
                                          </p:val>
                                        </p:tav>
                                      </p:tavLst>
                                    </p:anim>
                                    <p:anim calcmode="lin" valueType="num">
                                      <p:cBhvr additive="base">
                                        <p:cTn id="12" dur="5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ppt_x"/>
                                          </p:val>
                                        </p:tav>
                                        <p:tav tm="100000">
                                          <p:val>
                                            <p:strVal val="#ppt_x"/>
                                          </p:val>
                                        </p:tav>
                                      </p:tavLst>
                                    </p:anim>
                                    <p:anim calcmode="lin" valueType="num">
                                      <p:cBhvr additive="base">
                                        <p:cTn id="16" dur="500" fill="hold"/>
                                        <p:tgtEl>
                                          <p:spTgt spid="2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ppt_x"/>
                                          </p:val>
                                        </p:tav>
                                        <p:tav tm="100000">
                                          <p:val>
                                            <p:strVal val="#ppt_x"/>
                                          </p:val>
                                        </p:tav>
                                      </p:tavLst>
                                    </p:anim>
                                    <p:anim calcmode="lin" valueType="num">
                                      <p:cBhvr additive="base">
                                        <p:cTn id="20" dur="500" fill="hold"/>
                                        <p:tgtEl>
                                          <p:spTgt spid="2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500" fill="hold"/>
                                        <p:tgtEl>
                                          <p:spTgt spid="23"/>
                                        </p:tgtEl>
                                        <p:attrNameLst>
                                          <p:attrName>ppt_x</p:attrName>
                                        </p:attrNameLst>
                                      </p:cBhvr>
                                      <p:tavLst>
                                        <p:tav tm="0">
                                          <p:val>
                                            <p:strVal val="#ppt_x"/>
                                          </p:val>
                                        </p:tav>
                                        <p:tav tm="100000">
                                          <p:val>
                                            <p:strVal val="#ppt_x"/>
                                          </p:val>
                                        </p:tav>
                                      </p:tavLst>
                                    </p:anim>
                                    <p:anim calcmode="lin" valueType="num">
                                      <p:cBhvr additive="base">
                                        <p:cTn id="2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22" grpId="0" animBg="1"/>
      <p:bldP spid="23"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22</a:t>
            </a:fld>
            <a:endParaRPr lang="en-GB"/>
          </a:p>
        </p:txBody>
      </p:sp>
      <p:sp>
        <p:nvSpPr>
          <p:cNvPr id="9" name="TextBox 8"/>
          <p:cNvSpPr txBox="1"/>
          <p:nvPr/>
        </p:nvSpPr>
        <p:spPr>
          <a:xfrm>
            <a:off x="179512" y="154698"/>
            <a:ext cx="244137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pl-PL" sz="1600" dirty="0" smtClean="0"/>
              <a:t>TA for SBS in Environment</a:t>
            </a:r>
            <a:endParaRPr lang="en-GB" sz="1600" dirty="0"/>
          </a:p>
        </p:txBody>
      </p:sp>
      <p:sp>
        <p:nvSpPr>
          <p:cNvPr id="10" name="TextBox 9"/>
          <p:cNvSpPr txBox="1"/>
          <p:nvPr/>
        </p:nvSpPr>
        <p:spPr>
          <a:xfrm>
            <a:off x="162854" y="2818994"/>
            <a:ext cx="2441376" cy="33855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pl-PL" sz="1600" dirty="0" smtClean="0"/>
              <a:t>MENR </a:t>
            </a:r>
            <a:endParaRPr lang="en-GB" sz="1600" dirty="0"/>
          </a:p>
        </p:txBody>
      </p:sp>
      <p:sp>
        <p:nvSpPr>
          <p:cNvPr id="27" name="TextBox 26"/>
          <p:cNvSpPr txBox="1"/>
          <p:nvPr/>
        </p:nvSpPr>
        <p:spPr>
          <a:xfrm>
            <a:off x="179513" y="3375824"/>
            <a:ext cx="2441376" cy="33855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sz="1600" dirty="0" smtClean="0"/>
              <a:t>Project </a:t>
            </a:r>
            <a:r>
              <a:rPr lang="pl-PL" sz="1600" dirty="0" err="1" smtClean="0"/>
              <a:t>Coordinator</a:t>
            </a:r>
            <a:r>
              <a:rPr lang="pl-PL" sz="1600" dirty="0" smtClean="0"/>
              <a:t>  </a:t>
            </a:r>
            <a:endParaRPr lang="en-GB" sz="1600" dirty="0"/>
          </a:p>
        </p:txBody>
      </p:sp>
      <p:sp>
        <p:nvSpPr>
          <p:cNvPr id="32" name="TextBox 31"/>
          <p:cNvSpPr txBox="1"/>
          <p:nvPr/>
        </p:nvSpPr>
        <p:spPr>
          <a:xfrm>
            <a:off x="148444" y="5826750"/>
            <a:ext cx="2440635" cy="33855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sz="1600" dirty="0" smtClean="0"/>
              <a:t>Independent </a:t>
            </a:r>
            <a:r>
              <a:rPr lang="pl-PL" sz="1600" dirty="0" err="1" smtClean="0"/>
              <a:t>experts</a:t>
            </a:r>
            <a:r>
              <a:rPr lang="pl-PL" sz="1600" dirty="0" smtClean="0"/>
              <a:t> </a:t>
            </a:r>
            <a:endParaRPr lang="en-GB" sz="1600" dirty="0"/>
          </a:p>
        </p:txBody>
      </p:sp>
      <p:sp>
        <p:nvSpPr>
          <p:cNvPr id="33" name="TextBox 32"/>
          <p:cNvSpPr txBox="1"/>
          <p:nvPr/>
        </p:nvSpPr>
        <p:spPr>
          <a:xfrm>
            <a:off x="194662" y="4365104"/>
            <a:ext cx="2409567"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sz="1600" dirty="0" smtClean="0"/>
              <a:t>MENR Technical </a:t>
            </a:r>
            <a:r>
              <a:rPr lang="pl-PL" sz="1600" dirty="0" err="1" smtClean="0"/>
              <a:t>Departments</a:t>
            </a:r>
            <a:r>
              <a:rPr lang="pl-PL" sz="1600" dirty="0" smtClean="0"/>
              <a:t> </a:t>
            </a:r>
            <a:endParaRPr lang="en-GB" sz="1600" dirty="0"/>
          </a:p>
        </p:txBody>
      </p:sp>
      <p:sp>
        <p:nvSpPr>
          <p:cNvPr id="23" name="TextBox 22"/>
          <p:cNvSpPr txBox="1"/>
          <p:nvPr/>
        </p:nvSpPr>
        <p:spPr>
          <a:xfrm>
            <a:off x="179512" y="874778"/>
            <a:ext cx="2441376" cy="338554"/>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sz="1600" dirty="0" smtClean="0"/>
              <a:t>Team </a:t>
            </a:r>
            <a:r>
              <a:rPr lang="pl-PL" sz="1600" dirty="0"/>
              <a:t>Leader</a:t>
            </a:r>
            <a:endParaRPr lang="en-GB" sz="1600" dirty="0"/>
          </a:p>
        </p:txBody>
      </p:sp>
      <p:sp>
        <p:nvSpPr>
          <p:cNvPr id="25" name="TextBox 24"/>
          <p:cNvSpPr txBox="1"/>
          <p:nvPr/>
        </p:nvSpPr>
        <p:spPr>
          <a:xfrm>
            <a:off x="179512" y="1306826"/>
            <a:ext cx="2441376"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sz="1600" dirty="0"/>
              <a:t>Key Expert for Legal Component </a:t>
            </a:r>
            <a:endParaRPr lang="en-GB" sz="1600" dirty="0"/>
          </a:p>
        </p:txBody>
      </p:sp>
      <p:sp>
        <p:nvSpPr>
          <p:cNvPr id="28" name="TextBox 27"/>
          <p:cNvSpPr txBox="1"/>
          <p:nvPr/>
        </p:nvSpPr>
        <p:spPr>
          <a:xfrm>
            <a:off x="179512" y="1954898"/>
            <a:ext cx="2441376" cy="58477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sz="1600" dirty="0"/>
              <a:t>Short/Medium Term Int. and Local Experts </a:t>
            </a:r>
            <a:endParaRPr lang="en-GB" sz="1600" dirty="0"/>
          </a:p>
        </p:txBody>
      </p:sp>
      <p:sp>
        <p:nvSpPr>
          <p:cNvPr id="31" name="Rounded Rectangle 15"/>
          <p:cNvSpPr/>
          <p:nvPr/>
        </p:nvSpPr>
        <p:spPr>
          <a:xfrm>
            <a:off x="6084168" y="1113410"/>
            <a:ext cx="720080" cy="5201935"/>
          </a:xfrm>
          <a:prstGeom prst="roundRect">
            <a:avLst/>
          </a:prstGeom>
        </p:spPr>
        <p:style>
          <a:lnRef idx="2">
            <a:schemeClr val="accent6"/>
          </a:lnRef>
          <a:fillRef idx="1">
            <a:schemeClr val="lt1"/>
          </a:fillRef>
          <a:effectRef idx="0">
            <a:schemeClr val="accent6"/>
          </a:effectRef>
          <a:fontRef idx="minor">
            <a:schemeClr val="dk1"/>
          </a:fontRef>
        </p:style>
        <p:txBody>
          <a:bodyPr vert="vert270" rtlCol="0" anchor="ctr"/>
          <a:lstStyle/>
          <a:p>
            <a:pPr algn="ctr"/>
            <a:r>
              <a:rPr lang="pl-PL" sz="3200" dirty="0" err="1" smtClean="0"/>
              <a:t>Working</a:t>
            </a:r>
            <a:r>
              <a:rPr lang="pl-PL" sz="3200" dirty="0" smtClean="0"/>
              <a:t> </a:t>
            </a:r>
            <a:r>
              <a:rPr lang="pl-PL" sz="3200" dirty="0" err="1" smtClean="0"/>
              <a:t>Groups</a:t>
            </a:r>
            <a:endParaRPr lang="en-GB" sz="3200" dirty="0"/>
          </a:p>
        </p:txBody>
      </p:sp>
      <p:cxnSp>
        <p:nvCxnSpPr>
          <p:cNvPr id="13" name="Łącznik prosty ze strzałką 12"/>
          <p:cNvCxnSpPr/>
          <p:nvPr/>
        </p:nvCxnSpPr>
        <p:spPr>
          <a:xfrm>
            <a:off x="2620888" y="874778"/>
            <a:ext cx="654968"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Łącznik prosty ze strzałką 33"/>
          <p:cNvCxnSpPr/>
          <p:nvPr/>
        </p:nvCxnSpPr>
        <p:spPr>
          <a:xfrm flipV="1">
            <a:off x="2620888" y="1666866"/>
            <a:ext cx="654968" cy="8728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pole tekstowe 34"/>
          <p:cNvSpPr txBox="1"/>
          <p:nvPr/>
        </p:nvSpPr>
        <p:spPr>
          <a:xfrm>
            <a:off x="3389977" y="1374478"/>
            <a:ext cx="1902103" cy="58477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defPPr>
              <a:defRPr lang="en-GB"/>
            </a:defPPr>
            <a:lvl1pPr lvl="0" algn="ctr">
              <a:defRPr sz="1600">
                <a:solidFill>
                  <a:prstClr val="black"/>
                </a:solidFill>
                <a:latin typeface="Calibri"/>
              </a:defRPr>
            </a:lvl1pPr>
          </a:lstStyle>
          <a:p>
            <a:r>
              <a:rPr lang="pl-PL" dirty="0" err="1"/>
              <a:t>Drafting</a:t>
            </a:r>
            <a:r>
              <a:rPr lang="pl-PL" dirty="0"/>
              <a:t> </a:t>
            </a:r>
            <a:r>
              <a:rPr lang="pl-PL" dirty="0" err="1"/>
              <a:t>Convergence</a:t>
            </a:r>
            <a:r>
              <a:rPr lang="pl-PL" dirty="0"/>
              <a:t> </a:t>
            </a:r>
            <a:r>
              <a:rPr lang="pl-PL" dirty="0" err="1"/>
              <a:t>Plans</a:t>
            </a:r>
            <a:r>
              <a:rPr lang="pl-PL" dirty="0"/>
              <a:t> </a:t>
            </a:r>
            <a:endParaRPr lang="en-GB" dirty="0"/>
          </a:p>
        </p:txBody>
      </p:sp>
      <p:cxnSp>
        <p:nvCxnSpPr>
          <p:cNvPr id="36" name="Łącznik prosty ze strzałką 35"/>
          <p:cNvCxnSpPr/>
          <p:nvPr/>
        </p:nvCxnSpPr>
        <p:spPr>
          <a:xfrm>
            <a:off x="2620889" y="3375824"/>
            <a:ext cx="806057" cy="4347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Łącznik prosty ze strzałką 36"/>
          <p:cNvCxnSpPr/>
          <p:nvPr/>
        </p:nvCxnSpPr>
        <p:spPr>
          <a:xfrm flipV="1">
            <a:off x="2620889" y="3810526"/>
            <a:ext cx="806057" cy="33855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Prostokąt 42"/>
          <p:cNvSpPr/>
          <p:nvPr/>
        </p:nvSpPr>
        <p:spPr>
          <a:xfrm>
            <a:off x="3485549" y="3390091"/>
            <a:ext cx="1806531"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1600" dirty="0" err="1">
                <a:solidFill>
                  <a:prstClr val="black"/>
                </a:solidFill>
                <a:latin typeface="Calibri"/>
              </a:rPr>
              <a:t>Overall</a:t>
            </a:r>
            <a:r>
              <a:rPr lang="pl-PL" sz="1600" dirty="0">
                <a:solidFill>
                  <a:prstClr val="black"/>
                </a:solidFill>
                <a:latin typeface="Calibri"/>
              </a:rPr>
              <a:t> </a:t>
            </a:r>
            <a:r>
              <a:rPr lang="pl-PL" sz="1600" dirty="0" err="1">
                <a:solidFill>
                  <a:prstClr val="black"/>
                </a:solidFill>
                <a:latin typeface="Calibri"/>
              </a:rPr>
              <a:t>coordinator</a:t>
            </a:r>
            <a:r>
              <a:rPr lang="pl-PL" sz="1600" dirty="0">
                <a:solidFill>
                  <a:prstClr val="black"/>
                </a:solidFill>
                <a:latin typeface="Calibri"/>
              </a:rPr>
              <a:t> for </a:t>
            </a:r>
            <a:r>
              <a:rPr lang="pl-PL" sz="1600" dirty="0" err="1">
                <a:solidFill>
                  <a:prstClr val="black"/>
                </a:solidFill>
                <a:latin typeface="Calibri"/>
              </a:rPr>
              <a:t>strategy</a:t>
            </a:r>
            <a:r>
              <a:rPr lang="pl-PL" sz="1600" dirty="0">
                <a:solidFill>
                  <a:prstClr val="black"/>
                </a:solidFill>
                <a:latin typeface="Calibri"/>
              </a:rPr>
              <a:t> </a:t>
            </a:r>
            <a:r>
              <a:rPr lang="pl-PL" sz="1600" dirty="0" err="1">
                <a:solidFill>
                  <a:prstClr val="black"/>
                </a:solidFill>
                <a:latin typeface="Calibri"/>
              </a:rPr>
              <a:t>elaboration</a:t>
            </a:r>
            <a:r>
              <a:rPr lang="pl-PL" sz="1600" dirty="0">
                <a:solidFill>
                  <a:prstClr val="black"/>
                </a:solidFill>
                <a:latin typeface="Calibri"/>
              </a:rPr>
              <a:t> </a:t>
            </a:r>
            <a:endParaRPr lang="en-GB" sz="1600" dirty="0">
              <a:solidFill>
                <a:prstClr val="black"/>
              </a:solidFill>
              <a:latin typeface="Calibri"/>
            </a:endParaRPr>
          </a:p>
        </p:txBody>
      </p:sp>
      <p:sp>
        <p:nvSpPr>
          <p:cNvPr id="44" name="Prostokąt 43"/>
          <p:cNvSpPr/>
          <p:nvPr/>
        </p:nvSpPr>
        <p:spPr>
          <a:xfrm>
            <a:off x="179512" y="3810526"/>
            <a:ext cx="2424717" cy="33855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sz="1600" dirty="0" err="1">
                <a:solidFill>
                  <a:prstClr val="black"/>
                </a:solidFill>
                <a:latin typeface="Calibri"/>
              </a:rPr>
              <a:t>Legal</a:t>
            </a:r>
            <a:r>
              <a:rPr lang="pl-PL" sz="1600" dirty="0">
                <a:solidFill>
                  <a:prstClr val="black"/>
                </a:solidFill>
                <a:latin typeface="Calibri"/>
              </a:rPr>
              <a:t> </a:t>
            </a:r>
            <a:r>
              <a:rPr lang="pl-PL" sz="1600" dirty="0" err="1">
                <a:solidFill>
                  <a:prstClr val="black"/>
                </a:solidFill>
                <a:latin typeface="Calibri"/>
              </a:rPr>
              <a:t>Department</a:t>
            </a:r>
            <a:endParaRPr lang="en-GB" dirty="0"/>
          </a:p>
        </p:txBody>
      </p:sp>
      <p:sp>
        <p:nvSpPr>
          <p:cNvPr id="50" name="TextBox 32"/>
          <p:cNvSpPr txBox="1"/>
          <p:nvPr/>
        </p:nvSpPr>
        <p:spPr>
          <a:xfrm>
            <a:off x="179512" y="5085184"/>
            <a:ext cx="2409567"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pl-PL" sz="1600" dirty="0" err="1" smtClean="0"/>
              <a:t>Other</a:t>
            </a:r>
            <a:r>
              <a:rPr lang="pl-PL" sz="1600" dirty="0" smtClean="0"/>
              <a:t> </a:t>
            </a:r>
            <a:r>
              <a:rPr lang="pl-PL" sz="1600" dirty="0" err="1" smtClean="0"/>
              <a:t>Ministries</a:t>
            </a:r>
            <a:r>
              <a:rPr lang="pl-PL" sz="1600" dirty="0" smtClean="0"/>
              <a:t> and </a:t>
            </a:r>
            <a:r>
              <a:rPr lang="pl-PL" sz="1600" dirty="0" err="1" smtClean="0"/>
              <a:t>Agencies</a:t>
            </a:r>
            <a:r>
              <a:rPr lang="pl-PL" sz="1600" dirty="0" smtClean="0"/>
              <a:t> </a:t>
            </a:r>
            <a:endParaRPr lang="en-GB" sz="1600" dirty="0"/>
          </a:p>
        </p:txBody>
      </p:sp>
      <p:cxnSp>
        <p:nvCxnSpPr>
          <p:cNvPr id="51" name="Łącznik prosty ze strzałką 50"/>
          <p:cNvCxnSpPr/>
          <p:nvPr/>
        </p:nvCxnSpPr>
        <p:spPr>
          <a:xfrm>
            <a:off x="2620888" y="4365104"/>
            <a:ext cx="769089" cy="10124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Łącznik prosty ze strzałką 51"/>
          <p:cNvCxnSpPr/>
          <p:nvPr/>
        </p:nvCxnSpPr>
        <p:spPr>
          <a:xfrm flipV="1">
            <a:off x="2620889" y="5377571"/>
            <a:ext cx="769088" cy="7877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Prostokąt 56"/>
          <p:cNvSpPr/>
          <p:nvPr/>
        </p:nvSpPr>
        <p:spPr>
          <a:xfrm>
            <a:off x="3510136" y="5076473"/>
            <a:ext cx="1781944"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sz="1600" dirty="0" err="1" smtClean="0">
                <a:solidFill>
                  <a:prstClr val="black"/>
                </a:solidFill>
                <a:latin typeface="Calibri"/>
              </a:rPr>
              <a:t>Commenting</a:t>
            </a:r>
            <a:r>
              <a:rPr lang="pl-PL" sz="1600" dirty="0" smtClean="0">
                <a:solidFill>
                  <a:prstClr val="black"/>
                </a:solidFill>
                <a:latin typeface="Calibri"/>
              </a:rPr>
              <a:t> and </a:t>
            </a:r>
            <a:r>
              <a:rPr lang="pl-PL" sz="1600" dirty="0" err="1" smtClean="0">
                <a:solidFill>
                  <a:prstClr val="black"/>
                </a:solidFill>
                <a:latin typeface="Calibri"/>
              </a:rPr>
              <a:t>technical</a:t>
            </a:r>
            <a:r>
              <a:rPr lang="pl-PL" sz="1600" dirty="0" smtClean="0">
                <a:solidFill>
                  <a:prstClr val="black"/>
                </a:solidFill>
                <a:latin typeface="Calibri"/>
              </a:rPr>
              <a:t> </a:t>
            </a:r>
            <a:r>
              <a:rPr lang="pl-PL" sz="1600" dirty="0" err="1" smtClean="0">
                <a:solidFill>
                  <a:prstClr val="black"/>
                </a:solidFill>
                <a:latin typeface="Calibri"/>
              </a:rPr>
              <a:t>input</a:t>
            </a:r>
            <a:r>
              <a:rPr lang="pl-PL" sz="1600" dirty="0" smtClean="0">
                <a:solidFill>
                  <a:prstClr val="black"/>
                </a:solidFill>
                <a:latin typeface="Calibri"/>
              </a:rPr>
              <a:t> to </a:t>
            </a:r>
            <a:r>
              <a:rPr lang="pl-PL" sz="1600" dirty="0" err="1" smtClean="0">
                <a:solidFill>
                  <a:prstClr val="black"/>
                </a:solidFill>
                <a:latin typeface="Calibri"/>
              </a:rPr>
              <a:t>Convergence</a:t>
            </a:r>
            <a:r>
              <a:rPr lang="pl-PL" sz="1600" dirty="0" smtClean="0">
                <a:solidFill>
                  <a:prstClr val="black"/>
                </a:solidFill>
                <a:latin typeface="Calibri"/>
              </a:rPr>
              <a:t> </a:t>
            </a:r>
            <a:r>
              <a:rPr lang="pl-PL" sz="1600" dirty="0" err="1" smtClean="0">
                <a:solidFill>
                  <a:prstClr val="black"/>
                </a:solidFill>
                <a:latin typeface="Calibri"/>
              </a:rPr>
              <a:t>Plans</a:t>
            </a:r>
            <a:r>
              <a:rPr lang="pl-PL" sz="1600" dirty="0" smtClean="0">
                <a:solidFill>
                  <a:prstClr val="black"/>
                </a:solidFill>
                <a:latin typeface="Calibri"/>
              </a:rPr>
              <a:t> </a:t>
            </a:r>
            <a:endParaRPr lang="en-GB" sz="1600" dirty="0">
              <a:solidFill>
                <a:prstClr val="black"/>
              </a:solidFill>
              <a:latin typeface="Calibri"/>
            </a:endParaRPr>
          </a:p>
        </p:txBody>
      </p:sp>
      <p:sp>
        <p:nvSpPr>
          <p:cNvPr id="59" name="Nawias klamrowy zamykający 58"/>
          <p:cNvSpPr/>
          <p:nvPr/>
        </p:nvSpPr>
        <p:spPr>
          <a:xfrm>
            <a:off x="4860032" y="1113410"/>
            <a:ext cx="1152128" cy="526791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 name="Prostokąt 1"/>
          <p:cNvSpPr/>
          <p:nvPr/>
        </p:nvSpPr>
        <p:spPr>
          <a:xfrm>
            <a:off x="7380312" y="1270822"/>
            <a:ext cx="1656184" cy="50167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pl-PL" sz="2000" dirty="0" err="1" smtClean="0"/>
              <a:t>commenting</a:t>
            </a:r>
            <a:r>
              <a:rPr lang="pl-PL" sz="2000" dirty="0" smtClean="0"/>
              <a:t> draft </a:t>
            </a:r>
            <a:r>
              <a:rPr lang="pl-PL" sz="2000" dirty="0" err="1" smtClean="0"/>
              <a:t>convergence</a:t>
            </a:r>
            <a:r>
              <a:rPr lang="pl-PL" sz="2000" dirty="0" smtClean="0"/>
              <a:t> </a:t>
            </a:r>
            <a:r>
              <a:rPr lang="pl-PL" sz="2000" dirty="0" err="1" smtClean="0"/>
              <a:t>plans</a:t>
            </a:r>
            <a:r>
              <a:rPr lang="pl-PL" sz="2000" dirty="0" smtClean="0"/>
              <a:t> </a:t>
            </a:r>
          </a:p>
          <a:p>
            <a:pPr algn="ctr"/>
            <a:endParaRPr lang="pl-PL" sz="2000" dirty="0"/>
          </a:p>
          <a:p>
            <a:pPr algn="ctr"/>
            <a:r>
              <a:rPr lang="pl-PL" sz="2000" dirty="0" err="1" smtClean="0"/>
              <a:t>identyfying</a:t>
            </a:r>
            <a:r>
              <a:rPr lang="pl-PL" sz="2000" dirty="0" smtClean="0"/>
              <a:t> </a:t>
            </a:r>
            <a:r>
              <a:rPr lang="pl-PL" sz="2000" dirty="0"/>
              <a:t>and </a:t>
            </a:r>
            <a:r>
              <a:rPr lang="pl-PL" sz="2000" dirty="0" err="1"/>
              <a:t>proposing</a:t>
            </a:r>
            <a:r>
              <a:rPr lang="pl-PL" sz="2000" dirty="0"/>
              <a:t> </a:t>
            </a:r>
            <a:r>
              <a:rPr lang="pl-PL" sz="2000" dirty="0" err="1" smtClean="0"/>
              <a:t>activities</a:t>
            </a:r>
            <a:r>
              <a:rPr lang="pl-PL" sz="2000" dirty="0" smtClean="0"/>
              <a:t>,</a:t>
            </a:r>
          </a:p>
          <a:p>
            <a:pPr algn="ctr"/>
            <a:r>
              <a:rPr lang="pl-PL" sz="2000" dirty="0" err="1" smtClean="0"/>
              <a:t>measures</a:t>
            </a:r>
            <a:r>
              <a:rPr lang="pl-PL" sz="2000" dirty="0" smtClean="0"/>
              <a:t> </a:t>
            </a:r>
          </a:p>
          <a:p>
            <a:pPr algn="ctr"/>
            <a:endParaRPr lang="pl-PL" sz="2000" dirty="0"/>
          </a:p>
          <a:p>
            <a:pPr algn="ctr"/>
            <a:endParaRPr lang="pl-PL" sz="2000" dirty="0" smtClean="0"/>
          </a:p>
          <a:p>
            <a:pPr algn="ctr"/>
            <a:endParaRPr lang="pl-PL" sz="2000" dirty="0"/>
          </a:p>
          <a:p>
            <a:pPr algn="ctr"/>
            <a:endParaRPr lang="pl-PL" sz="2000" dirty="0" smtClean="0"/>
          </a:p>
          <a:p>
            <a:pPr algn="ctr"/>
            <a:r>
              <a:rPr lang="pl-PL" sz="2000" dirty="0" smtClean="0"/>
              <a:t>timing </a:t>
            </a:r>
            <a:r>
              <a:rPr lang="pl-PL" sz="2000" dirty="0"/>
              <a:t>for the </a:t>
            </a:r>
            <a:r>
              <a:rPr lang="pl-PL" sz="2000" dirty="0" err="1"/>
              <a:t>Strategy</a:t>
            </a:r>
            <a:r>
              <a:rPr lang="pl-PL" sz="2000" dirty="0"/>
              <a:t> </a:t>
            </a:r>
            <a:endParaRPr lang="en-GB" sz="2000" dirty="0"/>
          </a:p>
        </p:txBody>
      </p:sp>
      <p:sp>
        <p:nvSpPr>
          <p:cNvPr id="26" name="Rectangle 11"/>
          <p:cNvSpPr/>
          <p:nvPr/>
        </p:nvSpPr>
        <p:spPr>
          <a:xfrm>
            <a:off x="3131840" y="74852"/>
            <a:ext cx="2952328" cy="61784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sz="1800" dirty="0" smtClean="0">
                <a:solidFill>
                  <a:schemeClr val="accent1">
                    <a:lumMod val="50000"/>
                  </a:schemeClr>
                </a:solidFill>
              </a:rPr>
              <a:t>Project Steering Committeee TA for SBS in Environment  </a:t>
            </a:r>
            <a:endParaRPr lang="en-GB" sz="1800" dirty="0">
              <a:solidFill>
                <a:schemeClr val="accent1">
                  <a:lumMod val="50000"/>
                </a:schemeClr>
              </a:solidFill>
            </a:endParaRPr>
          </a:p>
        </p:txBody>
      </p:sp>
    </p:spTree>
    <p:extLst>
      <p:ext uri="{BB962C8B-B14F-4D97-AF65-F5344CB8AC3E}">
        <p14:creationId xmlns:p14="http://schemas.microsoft.com/office/powerpoint/2010/main" val="291671353"/>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6553200" y="6376243"/>
            <a:ext cx="2133600" cy="365125"/>
          </a:xfrm>
        </p:spPr>
        <p:txBody>
          <a:bodyPr/>
          <a:lstStyle/>
          <a:p>
            <a:pPr>
              <a:defRPr/>
            </a:pPr>
            <a:fld id="{CF478790-828A-44AD-BE39-8B0364916BF1}" type="slidenum">
              <a:rPr lang="en-GB" smtClean="0"/>
              <a:pPr>
                <a:defRPr/>
              </a:pPr>
              <a:t>23</a:t>
            </a:fld>
            <a:endParaRPr lang="en-GB"/>
          </a:p>
        </p:txBody>
      </p:sp>
      <p:sp>
        <p:nvSpPr>
          <p:cNvPr id="4" name="TextBox 3"/>
          <p:cNvSpPr txBox="1"/>
          <p:nvPr/>
        </p:nvSpPr>
        <p:spPr>
          <a:xfrm>
            <a:off x="281844" y="3515524"/>
            <a:ext cx="2592288" cy="1569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pl-PL" dirty="0">
                <a:solidFill>
                  <a:srgbClr val="000000"/>
                </a:solidFill>
              </a:rPr>
              <a:t>29 </a:t>
            </a:r>
            <a:r>
              <a:rPr lang="pl-PL" dirty="0" err="1">
                <a:solidFill>
                  <a:srgbClr val="000000"/>
                </a:solidFill>
              </a:rPr>
              <a:t>Specific</a:t>
            </a:r>
            <a:r>
              <a:rPr lang="pl-PL" dirty="0">
                <a:solidFill>
                  <a:srgbClr val="000000"/>
                </a:solidFill>
              </a:rPr>
              <a:t> D</a:t>
            </a:r>
            <a:r>
              <a:rPr lang="en-GB" dirty="0" err="1">
                <a:solidFill>
                  <a:srgbClr val="000000"/>
                </a:solidFill>
              </a:rPr>
              <a:t>irectives</a:t>
            </a:r>
            <a:r>
              <a:rPr lang="en-GB" dirty="0">
                <a:solidFill>
                  <a:srgbClr val="000000"/>
                </a:solidFill>
              </a:rPr>
              <a:t> </a:t>
            </a:r>
            <a:r>
              <a:rPr lang="pl-PL" dirty="0" err="1">
                <a:solidFill>
                  <a:srgbClr val="000000"/>
                </a:solidFill>
              </a:rPr>
              <a:t>Convergence</a:t>
            </a:r>
            <a:r>
              <a:rPr lang="pl-PL" dirty="0">
                <a:solidFill>
                  <a:srgbClr val="000000"/>
                </a:solidFill>
              </a:rPr>
              <a:t> </a:t>
            </a:r>
            <a:r>
              <a:rPr lang="pl-PL" dirty="0" err="1">
                <a:solidFill>
                  <a:srgbClr val="000000"/>
                </a:solidFill>
              </a:rPr>
              <a:t>Plans</a:t>
            </a:r>
            <a:r>
              <a:rPr lang="pl-PL" dirty="0">
                <a:solidFill>
                  <a:srgbClr val="000000"/>
                </a:solidFill>
              </a:rPr>
              <a:t> </a:t>
            </a:r>
            <a:endParaRPr lang="en-GB" sz="4400" dirty="0"/>
          </a:p>
          <a:p>
            <a:pPr algn="ctr"/>
            <a:endParaRPr lang="en-GB" dirty="0"/>
          </a:p>
        </p:txBody>
      </p:sp>
      <p:sp>
        <p:nvSpPr>
          <p:cNvPr id="7" name="Rectangle 6"/>
          <p:cNvSpPr/>
          <p:nvPr/>
        </p:nvSpPr>
        <p:spPr>
          <a:xfrm>
            <a:off x="3923928" y="2566645"/>
            <a:ext cx="4968552" cy="64633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sz="1800" dirty="0">
                <a:solidFill>
                  <a:srgbClr val="000000"/>
                </a:solidFill>
              </a:rPr>
              <a:t>Institutional gap analysis </a:t>
            </a:r>
            <a:r>
              <a:rPr lang="pl-PL" sz="1800" dirty="0" smtClean="0">
                <a:solidFill>
                  <a:srgbClr val="000000"/>
                </a:solidFill>
              </a:rPr>
              <a:t>vs requirements of the EU Directives</a:t>
            </a:r>
            <a:endParaRPr lang="en-GB" sz="3600" dirty="0"/>
          </a:p>
        </p:txBody>
      </p:sp>
      <p:sp>
        <p:nvSpPr>
          <p:cNvPr id="10" name="Rectangle 9"/>
          <p:cNvSpPr/>
          <p:nvPr/>
        </p:nvSpPr>
        <p:spPr>
          <a:xfrm>
            <a:off x="3923928" y="3357862"/>
            <a:ext cx="4968552" cy="64633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pl-PL" sz="1800" dirty="0" smtClean="0">
                <a:solidFill>
                  <a:srgbClr val="000000"/>
                </a:solidFill>
              </a:rPr>
              <a:t>Action plans for </a:t>
            </a:r>
            <a:r>
              <a:rPr lang="pl-PL" sz="1800" dirty="0" err="1" smtClean="0">
                <a:solidFill>
                  <a:srgbClr val="000000"/>
                </a:solidFill>
              </a:rPr>
              <a:t>transposition</a:t>
            </a:r>
            <a:r>
              <a:rPr lang="pl-PL" sz="1800" dirty="0" smtClean="0">
                <a:solidFill>
                  <a:srgbClr val="000000"/>
                </a:solidFill>
              </a:rPr>
              <a:t> of </a:t>
            </a:r>
            <a:r>
              <a:rPr lang="pl-PL" sz="1800" dirty="0" err="1" smtClean="0">
                <a:solidFill>
                  <a:srgbClr val="000000"/>
                </a:solidFill>
              </a:rPr>
              <a:t>legislation</a:t>
            </a:r>
            <a:r>
              <a:rPr lang="pl-PL" sz="1800" dirty="0" smtClean="0">
                <a:solidFill>
                  <a:srgbClr val="000000"/>
                </a:solidFill>
              </a:rPr>
              <a:t>  </a:t>
            </a:r>
            <a:r>
              <a:rPr lang="en-GB" sz="1800" dirty="0" smtClean="0">
                <a:solidFill>
                  <a:srgbClr val="000000"/>
                </a:solidFill>
              </a:rPr>
              <a:t>administrative</a:t>
            </a:r>
            <a:r>
              <a:rPr lang="pl-PL" sz="1800" dirty="0" smtClean="0">
                <a:solidFill>
                  <a:srgbClr val="000000"/>
                </a:solidFill>
              </a:rPr>
              <a:t>, and </a:t>
            </a:r>
            <a:r>
              <a:rPr lang="en-GB" sz="1800" dirty="0" smtClean="0">
                <a:solidFill>
                  <a:srgbClr val="000000"/>
                </a:solidFill>
              </a:rPr>
              <a:t>institutional</a:t>
            </a:r>
            <a:r>
              <a:rPr lang="pl-PL" sz="1800" dirty="0" smtClean="0">
                <a:solidFill>
                  <a:srgbClr val="000000"/>
                </a:solidFill>
              </a:rPr>
              <a:t> arrangements</a:t>
            </a:r>
            <a:r>
              <a:rPr lang="en-GB" sz="1800" dirty="0" smtClean="0">
                <a:solidFill>
                  <a:srgbClr val="000000"/>
                </a:solidFill>
              </a:rPr>
              <a:t> </a:t>
            </a:r>
            <a:endParaRPr lang="en-GB" sz="3600" dirty="0"/>
          </a:p>
        </p:txBody>
      </p:sp>
      <p:sp>
        <p:nvSpPr>
          <p:cNvPr id="11" name="Rectangle 10"/>
          <p:cNvSpPr/>
          <p:nvPr/>
        </p:nvSpPr>
        <p:spPr>
          <a:xfrm>
            <a:off x="3923928" y="4877871"/>
            <a:ext cx="4968552" cy="64633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pl-PL" sz="1800" dirty="0" smtClean="0">
                <a:solidFill>
                  <a:srgbClr val="000000"/>
                </a:solidFill>
                <a:latin typeface="+mn-lt"/>
              </a:rPr>
              <a:t>Indicative </a:t>
            </a:r>
            <a:r>
              <a:rPr lang="en-GB" sz="1800" dirty="0" smtClean="0">
                <a:solidFill>
                  <a:srgbClr val="000000"/>
                </a:solidFill>
                <a:latin typeface="+mn-lt"/>
              </a:rPr>
              <a:t>cost estimates</a:t>
            </a:r>
            <a:r>
              <a:rPr lang="pl-PL" sz="1800" dirty="0" smtClean="0">
                <a:solidFill>
                  <a:srgbClr val="000000"/>
                </a:solidFill>
                <a:latin typeface="+mn-lt"/>
              </a:rPr>
              <a:t> for meeting EU Directives’ requirements </a:t>
            </a:r>
            <a:endParaRPr lang="en-GB" sz="1800" dirty="0">
              <a:solidFill>
                <a:srgbClr val="000000"/>
              </a:solidFill>
              <a:latin typeface="+mn-lt"/>
            </a:endParaRPr>
          </a:p>
        </p:txBody>
      </p:sp>
      <p:sp>
        <p:nvSpPr>
          <p:cNvPr id="14" name="Rectangle 13"/>
          <p:cNvSpPr/>
          <p:nvPr/>
        </p:nvSpPr>
        <p:spPr>
          <a:xfrm>
            <a:off x="3923928" y="5619437"/>
            <a:ext cx="4968552" cy="64633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pl-PL" sz="1800" dirty="0" smtClean="0">
                <a:solidFill>
                  <a:srgbClr val="000000"/>
                </a:solidFill>
                <a:latin typeface="+mn-lt"/>
              </a:rPr>
              <a:t>Indicative </a:t>
            </a:r>
            <a:r>
              <a:rPr lang="en-GB" sz="1800" dirty="0" smtClean="0">
                <a:solidFill>
                  <a:srgbClr val="000000"/>
                </a:solidFill>
                <a:latin typeface="+mn-lt"/>
              </a:rPr>
              <a:t>investments </a:t>
            </a:r>
            <a:r>
              <a:rPr lang="pl-PL" sz="1800" dirty="0" smtClean="0">
                <a:solidFill>
                  <a:srgbClr val="000000"/>
                </a:solidFill>
                <a:latin typeface="+mn-lt"/>
              </a:rPr>
              <a:t>plans and indentification of sources of funding</a:t>
            </a:r>
            <a:endParaRPr lang="en-GB" sz="1800" dirty="0">
              <a:solidFill>
                <a:srgbClr val="000000"/>
              </a:solidFill>
              <a:latin typeface="+mn-lt"/>
            </a:endParaRPr>
          </a:p>
        </p:txBody>
      </p:sp>
      <p:sp>
        <p:nvSpPr>
          <p:cNvPr id="2" name="Nawias klamrowy otwierający 1"/>
          <p:cNvSpPr/>
          <p:nvPr/>
        </p:nvSpPr>
        <p:spPr>
          <a:xfrm>
            <a:off x="3275856" y="2420888"/>
            <a:ext cx="792088" cy="388843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Rectangle 9"/>
          <p:cNvSpPr/>
          <p:nvPr/>
        </p:nvSpPr>
        <p:spPr>
          <a:xfrm>
            <a:off x="3923928" y="4150821"/>
            <a:ext cx="4968552" cy="646331"/>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pl-PL" sz="1800" dirty="0" smtClean="0">
                <a:solidFill>
                  <a:srgbClr val="000000"/>
                </a:solidFill>
              </a:rPr>
              <a:t>Action plans for </a:t>
            </a:r>
            <a:r>
              <a:rPr lang="en-GB" sz="1800" dirty="0" smtClean="0">
                <a:solidFill>
                  <a:srgbClr val="000000"/>
                </a:solidFill>
              </a:rPr>
              <a:t>administrative</a:t>
            </a:r>
            <a:r>
              <a:rPr lang="pl-PL" sz="1800" dirty="0" smtClean="0">
                <a:solidFill>
                  <a:srgbClr val="000000"/>
                </a:solidFill>
              </a:rPr>
              <a:t>, and </a:t>
            </a:r>
            <a:r>
              <a:rPr lang="en-GB" sz="1800" dirty="0" smtClean="0">
                <a:solidFill>
                  <a:srgbClr val="000000"/>
                </a:solidFill>
              </a:rPr>
              <a:t>institutional</a:t>
            </a:r>
            <a:r>
              <a:rPr lang="pl-PL" sz="1800" dirty="0" smtClean="0">
                <a:solidFill>
                  <a:srgbClr val="000000"/>
                </a:solidFill>
              </a:rPr>
              <a:t> arrangements</a:t>
            </a:r>
            <a:r>
              <a:rPr lang="en-GB" sz="1800" dirty="0" smtClean="0">
                <a:solidFill>
                  <a:srgbClr val="000000"/>
                </a:solidFill>
              </a:rPr>
              <a:t> </a:t>
            </a:r>
            <a:endParaRPr lang="en-GB" sz="3600" dirty="0"/>
          </a:p>
        </p:txBody>
      </p:sp>
      <p:sp>
        <p:nvSpPr>
          <p:cNvPr id="12" name="Rectangle 4"/>
          <p:cNvSpPr/>
          <p:nvPr/>
        </p:nvSpPr>
        <p:spPr>
          <a:xfrm rot="17870182">
            <a:off x="-268894" y="1935887"/>
            <a:ext cx="2448272" cy="461665"/>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ctr">
            <a:spAutoFit/>
          </a:bodyPr>
          <a:lstStyle/>
          <a:p>
            <a:pPr algn="ctr"/>
            <a:r>
              <a:rPr lang="pl-PL" dirty="0" smtClean="0">
                <a:solidFill>
                  <a:schemeClr val="tx1"/>
                </a:solidFill>
              </a:rPr>
              <a:t>OUTPUTS </a:t>
            </a:r>
            <a:endParaRPr lang="en-GB" dirty="0">
              <a:solidFill>
                <a:schemeClr val="tx1"/>
              </a:solidFill>
            </a:endParaRPr>
          </a:p>
        </p:txBody>
      </p:sp>
    </p:spTree>
    <p:extLst>
      <p:ext uri="{BB962C8B-B14F-4D97-AF65-F5344CB8AC3E}">
        <p14:creationId xmlns:p14="http://schemas.microsoft.com/office/powerpoint/2010/main" val="1705615480"/>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7010400" y="6356350"/>
            <a:ext cx="6696000" cy="365125"/>
          </a:xfrm>
        </p:spPr>
        <p:txBody>
          <a:bodyPr anchor="ctr"/>
          <a:lstStyle/>
          <a:p>
            <a:pPr>
              <a:defRPr/>
            </a:pPr>
            <a:fld id="{EC70A830-B11B-495A-A12F-1268BD4C5C04}" type="slidenum">
              <a:rPr lang="en-GB" smtClean="0">
                <a:solidFill>
                  <a:schemeClr val="tx1"/>
                </a:solidFill>
              </a:rPr>
              <a:pPr>
                <a:defRPr/>
              </a:pPr>
              <a:t>24</a:t>
            </a:fld>
            <a:endParaRPr lang="en-GB">
              <a:solidFill>
                <a:schemeClr val="tx1"/>
              </a:solidFill>
            </a:endParaRPr>
          </a:p>
        </p:txBody>
      </p:sp>
      <p:sp>
        <p:nvSpPr>
          <p:cNvPr id="4" name="Rectangle 3"/>
          <p:cNvSpPr/>
          <p:nvPr/>
        </p:nvSpPr>
        <p:spPr>
          <a:xfrm>
            <a:off x="2339244" y="2547481"/>
            <a:ext cx="6732004" cy="1015663"/>
          </a:xfrm>
          <a:prstGeom prst="rect">
            <a:avLst/>
          </a:prstGeom>
          <a:ln/>
        </p:spPr>
        <p:style>
          <a:lnRef idx="2">
            <a:schemeClr val="accent6"/>
          </a:lnRef>
          <a:fillRef idx="1">
            <a:schemeClr val="lt1"/>
          </a:fillRef>
          <a:effectRef idx="0">
            <a:schemeClr val="accent6"/>
          </a:effectRef>
          <a:fontRef idx="minor">
            <a:schemeClr val="dk1"/>
          </a:fontRef>
        </p:style>
        <p:txBody>
          <a:bodyPr wrap="square" anchor="ctr">
            <a:spAutoFit/>
          </a:bodyPr>
          <a:lstStyle/>
          <a:p>
            <a:pPr lvl="0" algn="ctr"/>
            <a:r>
              <a:rPr lang="pl-PL" sz="2000" dirty="0" err="1" smtClean="0">
                <a:solidFill>
                  <a:schemeClr val="tx1"/>
                </a:solidFill>
              </a:rPr>
              <a:t>National</a:t>
            </a:r>
            <a:r>
              <a:rPr lang="pl-PL" sz="2000" dirty="0" smtClean="0">
                <a:solidFill>
                  <a:schemeClr val="tx1"/>
                </a:solidFill>
              </a:rPr>
              <a:t> </a:t>
            </a:r>
            <a:r>
              <a:rPr lang="pl-PL" sz="2000" dirty="0">
                <a:solidFill>
                  <a:schemeClr val="tx1"/>
                </a:solidFill>
              </a:rPr>
              <a:t>Convergene Environmental </a:t>
            </a:r>
            <a:r>
              <a:rPr lang="pl-PL" sz="2000" dirty="0" err="1">
                <a:solidFill>
                  <a:schemeClr val="tx1"/>
                </a:solidFill>
              </a:rPr>
              <a:t>Strategy</a:t>
            </a:r>
            <a:r>
              <a:rPr lang="pl-PL" sz="2000" dirty="0">
                <a:solidFill>
                  <a:schemeClr val="tx1"/>
                </a:solidFill>
              </a:rPr>
              <a:t> </a:t>
            </a:r>
            <a:r>
              <a:rPr lang="pl-PL" sz="2000" dirty="0" err="1" smtClean="0">
                <a:solidFill>
                  <a:schemeClr val="tx1"/>
                </a:solidFill>
              </a:rPr>
              <a:t>endorsed</a:t>
            </a:r>
            <a:r>
              <a:rPr lang="pl-PL" sz="2000" dirty="0">
                <a:solidFill>
                  <a:schemeClr val="tx1"/>
                </a:solidFill>
              </a:rPr>
              <a:t> </a:t>
            </a:r>
            <a:r>
              <a:rPr lang="pl-PL" sz="2000" dirty="0" smtClean="0">
                <a:solidFill>
                  <a:schemeClr val="tx1"/>
                </a:solidFill>
              </a:rPr>
              <a:t>-</a:t>
            </a:r>
            <a:r>
              <a:rPr lang="pl-PL" sz="2000" dirty="0" err="1" smtClean="0">
                <a:solidFill>
                  <a:schemeClr val="tx1"/>
                </a:solidFill>
              </a:rPr>
              <a:t>Consilidated</a:t>
            </a:r>
            <a:r>
              <a:rPr lang="pl-PL" sz="2000" dirty="0" smtClean="0">
                <a:solidFill>
                  <a:schemeClr val="tx1"/>
                </a:solidFill>
              </a:rPr>
              <a:t> </a:t>
            </a:r>
            <a:r>
              <a:rPr lang="pl-PL" sz="2000" dirty="0" err="1">
                <a:solidFill>
                  <a:schemeClr val="tx1"/>
                </a:solidFill>
              </a:rPr>
              <a:t>strategy</a:t>
            </a:r>
            <a:r>
              <a:rPr lang="pl-PL" sz="2000" dirty="0">
                <a:solidFill>
                  <a:schemeClr val="tx1"/>
                </a:solidFill>
              </a:rPr>
              <a:t> </a:t>
            </a:r>
            <a:r>
              <a:rPr lang="pl-PL" sz="2000" dirty="0" err="1">
                <a:solidFill>
                  <a:schemeClr val="tx1"/>
                </a:solidFill>
              </a:rPr>
              <a:t>document</a:t>
            </a:r>
            <a:r>
              <a:rPr lang="pl-PL" sz="2000" dirty="0">
                <a:solidFill>
                  <a:schemeClr val="tx1"/>
                </a:solidFill>
              </a:rPr>
              <a:t> f</a:t>
            </a:r>
            <a:r>
              <a:rPr lang="en-GB" sz="2000" dirty="0">
                <a:solidFill>
                  <a:schemeClr val="tx1"/>
                </a:solidFill>
              </a:rPr>
              <a:t>or all </a:t>
            </a:r>
            <a:r>
              <a:rPr lang="pl-PL" sz="2000" dirty="0" err="1">
                <a:solidFill>
                  <a:schemeClr val="tx1"/>
                </a:solidFill>
              </a:rPr>
              <a:t>sub</a:t>
            </a:r>
            <a:r>
              <a:rPr lang="pl-PL" sz="2000" dirty="0">
                <a:solidFill>
                  <a:schemeClr val="tx1"/>
                </a:solidFill>
              </a:rPr>
              <a:t>-</a:t>
            </a:r>
            <a:r>
              <a:rPr lang="en-GB" sz="2000" dirty="0">
                <a:solidFill>
                  <a:schemeClr val="tx1"/>
                </a:solidFill>
              </a:rPr>
              <a:t>sectors</a:t>
            </a:r>
            <a:r>
              <a:rPr lang="pl-PL" sz="2000" dirty="0">
                <a:solidFill>
                  <a:schemeClr val="tx1"/>
                </a:solidFill>
              </a:rPr>
              <a:t> </a:t>
            </a:r>
            <a:r>
              <a:rPr lang="en-GB" sz="2000" dirty="0" smtClean="0">
                <a:solidFill>
                  <a:schemeClr val="tx1"/>
                </a:solidFill>
              </a:rPr>
              <a:t>in</a:t>
            </a:r>
            <a:r>
              <a:rPr lang="pl-PL" sz="2000" dirty="0" smtClean="0">
                <a:solidFill>
                  <a:schemeClr val="tx1"/>
                </a:solidFill>
              </a:rPr>
              <a:t> environment</a:t>
            </a:r>
            <a:endParaRPr lang="pl-PL" sz="2000" dirty="0">
              <a:solidFill>
                <a:schemeClr val="tx1"/>
              </a:solidFill>
            </a:endParaRPr>
          </a:p>
        </p:txBody>
      </p:sp>
      <p:sp>
        <p:nvSpPr>
          <p:cNvPr id="5" name="Rectangle 4"/>
          <p:cNvSpPr/>
          <p:nvPr/>
        </p:nvSpPr>
        <p:spPr>
          <a:xfrm>
            <a:off x="2343955" y="1804754"/>
            <a:ext cx="6696000" cy="400110"/>
          </a:xfrm>
          <a:prstGeom prst="rect">
            <a:avLst/>
          </a:prstGeom>
          <a:ln/>
        </p:spPr>
        <p:style>
          <a:lnRef idx="2">
            <a:schemeClr val="accent6"/>
          </a:lnRef>
          <a:fillRef idx="1">
            <a:schemeClr val="lt1"/>
          </a:fillRef>
          <a:effectRef idx="0">
            <a:schemeClr val="accent6"/>
          </a:effectRef>
          <a:fontRef idx="minor">
            <a:schemeClr val="dk1"/>
          </a:fontRef>
        </p:style>
        <p:txBody>
          <a:bodyPr wrap="square" anchor="ctr">
            <a:spAutoFit/>
          </a:bodyPr>
          <a:lstStyle/>
          <a:p>
            <a:pPr lvl="0" algn="ctr"/>
            <a:r>
              <a:rPr lang="pl-PL" sz="2000" dirty="0" err="1" smtClean="0">
                <a:solidFill>
                  <a:schemeClr val="tx1"/>
                </a:solidFill>
              </a:rPr>
              <a:t>Convergence</a:t>
            </a:r>
            <a:r>
              <a:rPr lang="pl-PL" sz="2000" dirty="0" smtClean="0">
                <a:solidFill>
                  <a:schemeClr val="tx1"/>
                </a:solidFill>
              </a:rPr>
              <a:t> </a:t>
            </a:r>
            <a:r>
              <a:rPr lang="pl-PL" sz="2000" dirty="0" err="1" smtClean="0">
                <a:solidFill>
                  <a:schemeClr val="tx1"/>
                </a:solidFill>
              </a:rPr>
              <a:t>Plans</a:t>
            </a:r>
            <a:r>
              <a:rPr lang="pl-PL" sz="2000" dirty="0" smtClean="0">
                <a:solidFill>
                  <a:schemeClr val="tx1"/>
                </a:solidFill>
              </a:rPr>
              <a:t> (</a:t>
            </a:r>
            <a:r>
              <a:rPr lang="pl-PL" sz="2000" dirty="0" err="1" smtClean="0">
                <a:solidFill>
                  <a:schemeClr val="tx1"/>
                </a:solidFill>
              </a:rPr>
              <a:t>serving</a:t>
            </a:r>
            <a:r>
              <a:rPr lang="pl-PL" sz="2000" dirty="0" smtClean="0">
                <a:solidFill>
                  <a:schemeClr val="tx1"/>
                </a:solidFill>
              </a:rPr>
              <a:t> for </a:t>
            </a:r>
            <a:r>
              <a:rPr lang="en-GB" sz="2000" dirty="0" smtClean="0">
                <a:solidFill>
                  <a:schemeClr val="tx1"/>
                </a:solidFill>
              </a:rPr>
              <a:t>projects </a:t>
            </a:r>
            <a:r>
              <a:rPr lang="en-GB" sz="2000" dirty="0">
                <a:solidFill>
                  <a:schemeClr val="tx1"/>
                </a:solidFill>
              </a:rPr>
              <a:t>pipeline</a:t>
            </a:r>
            <a:r>
              <a:rPr lang="pl-PL" sz="2000" dirty="0">
                <a:solidFill>
                  <a:schemeClr val="tx1"/>
                </a:solidFill>
              </a:rPr>
              <a:t> </a:t>
            </a:r>
            <a:r>
              <a:rPr lang="en-GB" sz="2000" dirty="0" smtClean="0">
                <a:solidFill>
                  <a:schemeClr val="tx1"/>
                </a:solidFill>
              </a:rPr>
              <a:t>development</a:t>
            </a:r>
            <a:r>
              <a:rPr lang="pl-PL" sz="2000" dirty="0" smtClean="0">
                <a:solidFill>
                  <a:schemeClr val="tx1"/>
                </a:solidFill>
              </a:rPr>
              <a:t>)</a:t>
            </a:r>
            <a:endParaRPr lang="en-GB" sz="2000" dirty="0">
              <a:solidFill>
                <a:schemeClr val="tx1"/>
              </a:solidFill>
            </a:endParaRPr>
          </a:p>
        </p:txBody>
      </p:sp>
      <p:sp>
        <p:nvSpPr>
          <p:cNvPr id="11" name="pole tekstowe 10"/>
          <p:cNvSpPr txBox="1"/>
          <p:nvPr/>
        </p:nvSpPr>
        <p:spPr>
          <a:xfrm>
            <a:off x="2339244" y="3861048"/>
            <a:ext cx="6696000" cy="707886"/>
          </a:xfrm>
          <a:prstGeom prst="rect">
            <a:avLst/>
          </a:prstGeom>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pl-PL" sz="2000" dirty="0" err="1" smtClean="0">
                <a:solidFill>
                  <a:schemeClr val="tx1"/>
                </a:solidFill>
              </a:rPr>
              <a:t>Partnership</a:t>
            </a:r>
            <a:r>
              <a:rPr lang="pl-PL" sz="2000" dirty="0" smtClean="0">
                <a:solidFill>
                  <a:schemeClr val="tx1"/>
                </a:solidFill>
              </a:rPr>
              <a:t> and </a:t>
            </a:r>
            <a:r>
              <a:rPr lang="pl-PL" sz="2000" dirty="0" err="1" smtClean="0">
                <a:solidFill>
                  <a:schemeClr val="tx1"/>
                </a:solidFill>
              </a:rPr>
              <a:t>interministerial</a:t>
            </a:r>
            <a:r>
              <a:rPr lang="pl-PL" sz="2000" dirty="0" smtClean="0">
                <a:solidFill>
                  <a:schemeClr val="tx1"/>
                </a:solidFill>
              </a:rPr>
              <a:t> </a:t>
            </a:r>
            <a:r>
              <a:rPr lang="pl-PL" sz="2000" dirty="0" err="1" smtClean="0">
                <a:solidFill>
                  <a:schemeClr val="tx1"/>
                </a:solidFill>
              </a:rPr>
              <a:t>coordination</a:t>
            </a:r>
            <a:r>
              <a:rPr lang="pl-PL" sz="2000" dirty="0" smtClean="0">
                <a:solidFill>
                  <a:schemeClr val="tx1"/>
                </a:solidFill>
              </a:rPr>
              <a:t> </a:t>
            </a:r>
            <a:r>
              <a:rPr lang="pl-PL" sz="2000" dirty="0" err="1" smtClean="0">
                <a:solidFill>
                  <a:schemeClr val="tx1"/>
                </a:solidFill>
              </a:rPr>
              <a:t>mechanisms</a:t>
            </a:r>
            <a:r>
              <a:rPr lang="pl-PL" sz="2000" dirty="0" smtClean="0">
                <a:solidFill>
                  <a:schemeClr val="tx1"/>
                </a:solidFill>
              </a:rPr>
              <a:t> </a:t>
            </a:r>
            <a:r>
              <a:rPr lang="pl-PL" sz="2000" dirty="0" err="1" smtClean="0">
                <a:solidFill>
                  <a:schemeClr val="tx1"/>
                </a:solidFill>
              </a:rPr>
              <a:t>established</a:t>
            </a:r>
            <a:r>
              <a:rPr lang="pl-PL" sz="2000" dirty="0" smtClean="0">
                <a:solidFill>
                  <a:schemeClr val="tx1"/>
                </a:solidFill>
              </a:rPr>
              <a:t>  </a:t>
            </a:r>
            <a:endParaRPr lang="en-GB" sz="2000" dirty="0">
              <a:solidFill>
                <a:schemeClr val="tx1"/>
              </a:solidFill>
            </a:endParaRPr>
          </a:p>
        </p:txBody>
      </p:sp>
      <p:sp>
        <p:nvSpPr>
          <p:cNvPr id="9" name="Rectangle 4"/>
          <p:cNvSpPr/>
          <p:nvPr/>
        </p:nvSpPr>
        <p:spPr>
          <a:xfrm rot="17870182">
            <a:off x="-268894" y="1935887"/>
            <a:ext cx="2448272" cy="461665"/>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ctr">
            <a:spAutoFit/>
          </a:bodyPr>
          <a:lstStyle/>
          <a:p>
            <a:pPr algn="ctr"/>
            <a:r>
              <a:rPr lang="pl-PL" dirty="0" smtClean="0">
                <a:solidFill>
                  <a:schemeClr val="tx1"/>
                </a:solidFill>
              </a:rPr>
              <a:t>OUTPUTS </a:t>
            </a:r>
            <a:endParaRPr lang="en-GB" dirty="0">
              <a:solidFill>
                <a:schemeClr val="tx1"/>
              </a:solidFill>
            </a:endParaRPr>
          </a:p>
        </p:txBody>
      </p:sp>
      <p:sp>
        <p:nvSpPr>
          <p:cNvPr id="8" name="Rectangle 5"/>
          <p:cNvSpPr/>
          <p:nvPr/>
        </p:nvSpPr>
        <p:spPr>
          <a:xfrm>
            <a:off x="2339244" y="620688"/>
            <a:ext cx="6732004" cy="1015663"/>
          </a:xfrm>
          <a:prstGeom prst="rect">
            <a:avLst/>
          </a:prstGeom>
          <a:ln/>
        </p:spPr>
        <p:style>
          <a:lnRef idx="2">
            <a:schemeClr val="accent6"/>
          </a:lnRef>
          <a:fillRef idx="1">
            <a:schemeClr val="lt1"/>
          </a:fillRef>
          <a:effectRef idx="0">
            <a:schemeClr val="accent6"/>
          </a:effectRef>
          <a:fontRef idx="minor">
            <a:schemeClr val="dk1"/>
          </a:fontRef>
        </p:style>
        <p:txBody>
          <a:bodyPr wrap="square" anchor="ctr">
            <a:spAutoFit/>
          </a:bodyPr>
          <a:lstStyle/>
          <a:p>
            <a:pPr algn="ctr"/>
            <a:r>
              <a:rPr lang="pl-PL" sz="2000" dirty="0">
                <a:solidFill>
                  <a:schemeClr val="tx1"/>
                </a:solidFill>
              </a:rPr>
              <a:t>29 </a:t>
            </a:r>
            <a:r>
              <a:rPr lang="pl-PL" sz="2000" dirty="0" err="1">
                <a:solidFill>
                  <a:schemeClr val="tx1"/>
                </a:solidFill>
              </a:rPr>
              <a:t>Convergence</a:t>
            </a:r>
            <a:r>
              <a:rPr lang="pl-PL" sz="2000" dirty="0">
                <a:solidFill>
                  <a:schemeClr val="tx1"/>
                </a:solidFill>
              </a:rPr>
              <a:t> </a:t>
            </a:r>
            <a:r>
              <a:rPr lang="pl-PL" sz="2000" dirty="0" err="1">
                <a:solidFill>
                  <a:schemeClr val="tx1"/>
                </a:solidFill>
              </a:rPr>
              <a:t>Plans</a:t>
            </a:r>
            <a:r>
              <a:rPr lang="pl-PL" sz="2000" dirty="0">
                <a:solidFill>
                  <a:schemeClr val="tx1"/>
                </a:solidFill>
              </a:rPr>
              <a:t> - </a:t>
            </a:r>
            <a:r>
              <a:rPr lang="en-GB" sz="2000" dirty="0">
                <a:solidFill>
                  <a:schemeClr val="tx1"/>
                </a:solidFill>
              </a:rPr>
              <a:t>essential tools in planning the </a:t>
            </a:r>
            <a:r>
              <a:rPr lang="pl-PL" sz="2000" dirty="0" err="1">
                <a:solidFill>
                  <a:schemeClr val="tx1"/>
                </a:solidFill>
              </a:rPr>
              <a:t>compliance</a:t>
            </a:r>
            <a:r>
              <a:rPr lang="pl-PL" sz="2000" dirty="0">
                <a:solidFill>
                  <a:schemeClr val="tx1"/>
                </a:solidFill>
              </a:rPr>
              <a:t> with the </a:t>
            </a:r>
            <a:r>
              <a:rPr lang="en-GB" sz="2000" dirty="0">
                <a:solidFill>
                  <a:schemeClr val="tx1"/>
                </a:solidFill>
              </a:rPr>
              <a:t>EU Directives</a:t>
            </a:r>
            <a:r>
              <a:rPr lang="pl-PL" sz="2000" dirty="0">
                <a:solidFill>
                  <a:schemeClr val="tx1"/>
                </a:solidFill>
              </a:rPr>
              <a:t> with </a:t>
            </a:r>
            <a:r>
              <a:rPr lang="en-GB" sz="2000" dirty="0" err="1">
                <a:solidFill>
                  <a:schemeClr val="tx1"/>
                </a:solidFill>
              </a:rPr>
              <a:t>identif</a:t>
            </a:r>
            <a:r>
              <a:rPr lang="pl-PL" sz="2000" dirty="0" err="1">
                <a:solidFill>
                  <a:schemeClr val="tx1"/>
                </a:solidFill>
              </a:rPr>
              <a:t>ied</a:t>
            </a:r>
            <a:r>
              <a:rPr lang="pl-PL" sz="2000" dirty="0">
                <a:solidFill>
                  <a:schemeClr val="tx1"/>
                </a:solidFill>
              </a:rPr>
              <a:t> </a:t>
            </a:r>
            <a:r>
              <a:rPr lang="en-GB" sz="2000" dirty="0">
                <a:solidFill>
                  <a:schemeClr val="tx1"/>
                </a:solidFill>
              </a:rPr>
              <a:t>tasks that need to be done in order to implement the specific directive</a:t>
            </a:r>
          </a:p>
        </p:txBody>
      </p:sp>
      <p:sp>
        <p:nvSpPr>
          <p:cNvPr id="3" name="Prostokąt 2"/>
          <p:cNvSpPr/>
          <p:nvPr/>
        </p:nvSpPr>
        <p:spPr>
          <a:xfrm>
            <a:off x="2343955" y="4869160"/>
            <a:ext cx="6696000" cy="1015663"/>
          </a:xfrm>
          <a:prstGeom prst="rect">
            <a:avLst/>
          </a:prstGeom>
        </p:spPr>
        <p:style>
          <a:lnRef idx="2">
            <a:schemeClr val="accent6"/>
          </a:lnRef>
          <a:fillRef idx="1">
            <a:schemeClr val="lt1"/>
          </a:fillRef>
          <a:effectRef idx="0">
            <a:schemeClr val="accent6"/>
          </a:effectRef>
          <a:fontRef idx="minor">
            <a:schemeClr val="dk1"/>
          </a:fontRef>
        </p:style>
        <p:txBody>
          <a:bodyPr wrap="square" rtlCol="0" anchor="ctr">
            <a:spAutoFit/>
          </a:bodyPr>
          <a:lstStyle/>
          <a:p>
            <a:pPr algn="ctr"/>
            <a:r>
              <a:rPr lang="pl-PL" sz="2000" dirty="0" err="1">
                <a:solidFill>
                  <a:schemeClr val="tx1"/>
                </a:solidFill>
              </a:rPr>
              <a:t>Establishing</a:t>
            </a:r>
            <a:r>
              <a:rPr lang="pl-PL" sz="2000" dirty="0">
                <a:solidFill>
                  <a:schemeClr val="tx1"/>
                </a:solidFill>
              </a:rPr>
              <a:t> </a:t>
            </a:r>
            <a:r>
              <a:rPr lang="en-GB" sz="2000" dirty="0">
                <a:solidFill>
                  <a:schemeClr val="tx1"/>
                </a:solidFill>
              </a:rPr>
              <a:t>inter-ministerial consultation mechanisms for development, implementation and regular update of the Strategy</a:t>
            </a:r>
          </a:p>
        </p:txBody>
      </p:sp>
      <p:sp>
        <p:nvSpPr>
          <p:cNvPr id="12" name="pole tekstowe 11"/>
          <p:cNvSpPr txBox="1"/>
          <p:nvPr/>
        </p:nvSpPr>
        <p:spPr>
          <a:xfrm>
            <a:off x="247441" y="4005064"/>
            <a:ext cx="1804279" cy="830997"/>
          </a:xfrm>
          <a:prstGeom prst="rect">
            <a:avLst/>
          </a:prstGeom>
          <a:noFill/>
        </p:spPr>
        <p:txBody>
          <a:bodyPr wrap="square" rtlCol="0">
            <a:spAutoFit/>
          </a:bodyPr>
          <a:lstStyle/>
          <a:p>
            <a:r>
              <a:rPr lang="pl-PL" b="1" dirty="0" err="1" smtClean="0">
                <a:solidFill>
                  <a:srgbClr val="FF0000"/>
                </a:solidFill>
              </a:rPr>
              <a:t>Until</a:t>
            </a:r>
            <a:r>
              <a:rPr lang="pl-PL" b="1" dirty="0" smtClean="0">
                <a:solidFill>
                  <a:srgbClr val="FF0000"/>
                </a:solidFill>
              </a:rPr>
              <a:t> the end of 2014</a:t>
            </a:r>
            <a:endParaRPr lang="en-GB" b="1" dirty="0">
              <a:solidFill>
                <a:srgbClr val="FF0000"/>
              </a:solidFill>
            </a:endParaRPr>
          </a:p>
        </p:txBody>
      </p:sp>
    </p:spTree>
    <p:extLst>
      <p:ext uri="{BB962C8B-B14F-4D97-AF65-F5344CB8AC3E}">
        <p14:creationId xmlns:p14="http://schemas.microsoft.com/office/powerpoint/2010/main" val="1767580378"/>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2627784" y="5949280"/>
            <a:ext cx="6340085"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smtClean="0">
                <a:solidFill>
                  <a:prstClr val="black"/>
                </a:solidFill>
              </a:rPr>
              <a:t>I</a:t>
            </a:r>
            <a:r>
              <a:rPr lang="en-GB" dirty="0" err="1" smtClean="0">
                <a:solidFill>
                  <a:prstClr val="black"/>
                </a:solidFill>
              </a:rPr>
              <a:t>mprov</a:t>
            </a:r>
            <a:r>
              <a:rPr lang="pl-PL" dirty="0" err="1" smtClean="0">
                <a:solidFill>
                  <a:prstClr val="black"/>
                </a:solidFill>
              </a:rPr>
              <a:t>ed</a:t>
            </a:r>
            <a:r>
              <a:rPr lang="pl-PL" dirty="0" smtClean="0">
                <a:solidFill>
                  <a:prstClr val="black"/>
                </a:solidFill>
              </a:rPr>
              <a:t> </a:t>
            </a:r>
            <a:r>
              <a:rPr lang="en-GB" dirty="0" smtClean="0">
                <a:solidFill>
                  <a:prstClr val="black"/>
                </a:solidFill>
              </a:rPr>
              <a:t>stakeholders</a:t>
            </a:r>
            <a:r>
              <a:rPr lang="en-GB" dirty="0">
                <a:solidFill>
                  <a:prstClr val="black"/>
                </a:solidFill>
              </a:rPr>
              <a:t>’ involvement and </a:t>
            </a:r>
            <a:r>
              <a:rPr lang="en-GB" dirty="0" smtClean="0">
                <a:solidFill>
                  <a:prstClr val="black"/>
                </a:solidFill>
              </a:rPr>
              <a:t>participation</a:t>
            </a:r>
            <a:endParaRPr lang="en-GB" dirty="0">
              <a:solidFill>
                <a:prstClr val="black"/>
              </a:solidFill>
              <a:latin typeface="Calibri"/>
            </a:endParaRPr>
          </a:p>
        </p:txBody>
      </p:sp>
      <p:sp>
        <p:nvSpPr>
          <p:cNvPr id="13" name="Rectangle 4"/>
          <p:cNvSpPr/>
          <p:nvPr/>
        </p:nvSpPr>
        <p:spPr>
          <a:xfrm rot="17166186">
            <a:off x="-541257" y="1430795"/>
            <a:ext cx="2796645" cy="461665"/>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ctr">
            <a:spAutoFit/>
          </a:bodyPr>
          <a:lstStyle/>
          <a:p>
            <a:pPr algn="ctr"/>
            <a:r>
              <a:rPr lang="pl-PL" dirty="0"/>
              <a:t>EXPECTED </a:t>
            </a:r>
            <a:r>
              <a:rPr lang="pl-PL" dirty="0" smtClean="0"/>
              <a:t>RESULTS  </a:t>
            </a:r>
            <a:endParaRPr lang="en-GB" dirty="0"/>
          </a:p>
        </p:txBody>
      </p:sp>
      <p:sp>
        <p:nvSpPr>
          <p:cNvPr id="2" name="Prostokąt 1"/>
          <p:cNvSpPr/>
          <p:nvPr/>
        </p:nvSpPr>
        <p:spPr>
          <a:xfrm>
            <a:off x="2627784" y="116632"/>
            <a:ext cx="6340084"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dirty="0" err="1">
                <a:solidFill>
                  <a:prstClr val="black"/>
                </a:solidFill>
                <a:latin typeface="Calibri"/>
              </a:rPr>
              <a:t>Higher</a:t>
            </a:r>
            <a:r>
              <a:rPr lang="pl-PL" dirty="0">
                <a:solidFill>
                  <a:prstClr val="black"/>
                </a:solidFill>
                <a:latin typeface="Calibri"/>
              </a:rPr>
              <a:t> </a:t>
            </a:r>
            <a:r>
              <a:rPr lang="en-GB" dirty="0">
                <a:solidFill>
                  <a:prstClr val="black"/>
                </a:solidFill>
                <a:latin typeface="Calibri"/>
              </a:rPr>
              <a:t>efficiency of approximation </a:t>
            </a:r>
            <a:r>
              <a:rPr lang="pl-PL" dirty="0" smtClean="0">
                <a:solidFill>
                  <a:prstClr val="black"/>
                </a:solidFill>
                <a:latin typeface="Calibri"/>
              </a:rPr>
              <a:t>to </a:t>
            </a:r>
            <a:r>
              <a:rPr lang="en-GB" dirty="0" smtClean="0">
                <a:solidFill>
                  <a:prstClr val="black"/>
                </a:solidFill>
                <a:latin typeface="Calibri"/>
              </a:rPr>
              <a:t>the </a:t>
            </a:r>
            <a:r>
              <a:rPr lang="en-GB" dirty="0">
                <a:solidFill>
                  <a:prstClr val="black"/>
                </a:solidFill>
                <a:latin typeface="Calibri"/>
              </a:rPr>
              <a:t>EU environmental </a:t>
            </a:r>
            <a:r>
              <a:rPr lang="en-GB" dirty="0" err="1">
                <a:solidFill>
                  <a:prstClr val="black"/>
                </a:solidFill>
                <a:latin typeface="Calibri"/>
              </a:rPr>
              <a:t>acquis</a:t>
            </a:r>
            <a:r>
              <a:rPr lang="en-GB" dirty="0">
                <a:solidFill>
                  <a:prstClr val="black"/>
                </a:solidFill>
                <a:latin typeface="Calibri"/>
              </a:rPr>
              <a:t> managed by the MENR</a:t>
            </a:r>
            <a:endParaRPr lang="pl-PL" dirty="0">
              <a:solidFill>
                <a:prstClr val="black"/>
              </a:solidFill>
              <a:latin typeface="Calibri"/>
            </a:endParaRPr>
          </a:p>
        </p:txBody>
      </p:sp>
      <p:sp>
        <p:nvSpPr>
          <p:cNvPr id="3" name="Prostokąt 2"/>
          <p:cNvSpPr/>
          <p:nvPr/>
        </p:nvSpPr>
        <p:spPr>
          <a:xfrm>
            <a:off x="2627784" y="1004535"/>
            <a:ext cx="6340084"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en-GB" dirty="0" smtClean="0">
                <a:solidFill>
                  <a:prstClr val="black"/>
                </a:solidFill>
                <a:latin typeface="Calibri"/>
              </a:rPr>
              <a:t>Strengthen</a:t>
            </a:r>
            <a:r>
              <a:rPr lang="pl-PL" dirty="0" err="1" smtClean="0">
                <a:solidFill>
                  <a:prstClr val="black"/>
                </a:solidFill>
                <a:latin typeface="Calibri"/>
              </a:rPr>
              <a:t>ed</a:t>
            </a:r>
            <a:r>
              <a:rPr lang="pl-PL" dirty="0" smtClean="0">
                <a:solidFill>
                  <a:prstClr val="black"/>
                </a:solidFill>
                <a:latin typeface="Calibri"/>
              </a:rPr>
              <a:t> </a:t>
            </a:r>
            <a:r>
              <a:rPr lang="en-GB" dirty="0" smtClean="0">
                <a:solidFill>
                  <a:prstClr val="black"/>
                </a:solidFill>
                <a:latin typeface="Calibri"/>
              </a:rPr>
              <a:t>institutional </a:t>
            </a:r>
            <a:r>
              <a:rPr lang="en-GB" dirty="0">
                <a:solidFill>
                  <a:prstClr val="black"/>
                </a:solidFill>
                <a:latin typeface="Calibri"/>
              </a:rPr>
              <a:t>framework </a:t>
            </a:r>
            <a:r>
              <a:rPr lang="pl-PL" dirty="0" smtClean="0">
                <a:solidFill>
                  <a:prstClr val="black"/>
                </a:solidFill>
                <a:latin typeface="Calibri"/>
              </a:rPr>
              <a:t>and </a:t>
            </a:r>
            <a:r>
              <a:rPr lang="en-GB" dirty="0">
                <a:solidFill>
                  <a:prstClr val="black"/>
                </a:solidFill>
                <a:latin typeface="Calibri"/>
              </a:rPr>
              <a:t>the administrative capacity</a:t>
            </a:r>
            <a:r>
              <a:rPr lang="pl-PL" dirty="0">
                <a:solidFill>
                  <a:prstClr val="black"/>
                </a:solidFill>
                <a:latin typeface="Calibri"/>
              </a:rPr>
              <a:t> </a:t>
            </a:r>
            <a:r>
              <a:rPr lang="en-GB" dirty="0">
                <a:solidFill>
                  <a:prstClr val="black"/>
                </a:solidFill>
                <a:latin typeface="Calibri"/>
              </a:rPr>
              <a:t>for the implementation of the EU environmental </a:t>
            </a:r>
            <a:r>
              <a:rPr lang="en-GB" dirty="0" err="1">
                <a:solidFill>
                  <a:prstClr val="black"/>
                </a:solidFill>
                <a:latin typeface="Calibri"/>
              </a:rPr>
              <a:t>acquis</a:t>
            </a:r>
            <a:r>
              <a:rPr lang="en-GB" dirty="0">
                <a:solidFill>
                  <a:prstClr val="black"/>
                </a:solidFill>
                <a:latin typeface="Calibri"/>
              </a:rPr>
              <a:t>  </a:t>
            </a:r>
            <a:endParaRPr lang="pl-PL" dirty="0">
              <a:solidFill>
                <a:prstClr val="black"/>
              </a:solidFill>
              <a:latin typeface="Calibri"/>
            </a:endParaRPr>
          </a:p>
        </p:txBody>
      </p:sp>
      <p:sp>
        <p:nvSpPr>
          <p:cNvPr id="6" name="Prostokąt 5"/>
          <p:cNvSpPr/>
          <p:nvPr/>
        </p:nvSpPr>
        <p:spPr>
          <a:xfrm>
            <a:off x="2628755" y="2276872"/>
            <a:ext cx="6335055"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en-GB" dirty="0">
                <a:solidFill>
                  <a:prstClr val="black"/>
                </a:solidFill>
                <a:latin typeface="Calibri"/>
              </a:rPr>
              <a:t>Relevant target groups and stakeholders are aware of the EU requirements, principles and implications of the implementation</a:t>
            </a:r>
          </a:p>
        </p:txBody>
      </p:sp>
      <p:sp>
        <p:nvSpPr>
          <p:cNvPr id="7" name="Prostokąt 6"/>
          <p:cNvSpPr/>
          <p:nvPr/>
        </p:nvSpPr>
        <p:spPr>
          <a:xfrm>
            <a:off x="2628755" y="3534107"/>
            <a:ext cx="6335055"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dirty="0" err="1">
                <a:solidFill>
                  <a:prstClr val="black"/>
                </a:solidFill>
                <a:latin typeface="Calibri"/>
              </a:rPr>
              <a:t>Higher</a:t>
            </a:r>
            <a:r>
              <a:rPr lang="pl-PL" dirty="0">
                <a:solidFill>
                  <a:prstClr val="black"/>
                </a:solidFill>
                <a:latin typeface="Calibri"/>
              </a:rPr>
              <a:t> </a:t>
            </a:r>
            <a:r>
              <a:rPr lang="pl-PL" dirty="0" err="1">
                <a:solidFill>
                  <a:prstClr val="black"/>
                </a:solidFill>
                <a:latin typeface="Calibri"/>
              </a:rPr>
              <a:t>synergy</a:t>
            </a:r>
            <a:r>
              <a:rPr lang="pl-PL" dirty="0">
                <a:solidFill>
                  <a:prstClr val="black"/>
                </a:solidFill>
                <a:latin typeface="Calibri"/>
              </a:rPr>
              <a:t> of donor </a:t>
            </a:r>
            <a:r>
              <a:rPr lang="pl-PL" dirty="0" err="1">
                <a:solidFill>
                  <a:prstClr val="black"/>
                </a:solidFill>
                <a:latin typeface="Calibri"/>
              </a:rPr>
              <a:t>projects</a:t>
            </a:r>
            <a:r>
              <a:rPr lang="pl-PL" dirty="0">
                <a:solidFill>
                  <a:prstClr val="black"/>
                </a:solidFill>
                <a:latin typeface="Calibri"/>
              </a:rPr>
              <a:t> and donor </a:t>
            </a:r>
            <a:r>
              <a:rPr lang="pl-PL" dirty="0" err="1">
                <a:solidFill>
                  <a:prstClr val="black"/>
                </a:solidFill>
                <a:latin typeface="Calibri"/>
              </a:rPr>
              <a:t>coordination</a:t>
            </a:r>
            <a:r>
              <a:rPr lang="pl-PL" dirty="0">
                <a:solidFill>
                  <a:prstClr val="black"/>
                </a:solidFill>
                <a:latin typeface="Calibri"/>
              </a:rPr>
              <a:t> </a:t>
            </a:r>
            <a:r>
              <a:rPr lang="pl-PL" dirty="0" err="1">
                <a:solidFill>
                  <a:prstClr val="black"/>
                </a:solidFill>
                <a:latin typeface="Calibri"/>
              </a:rPr>
              <a:t>improved</a:t>
            </a:r>
            <a:r>
              <a:rPr lang="pl-PL" dirty="0">
                <a:solidFill>
                  <a:prstClr val="black"/>
                </a:solidFill>
                <a:latin typeface="Calibri"/>
              </a:rPr>
              <a:t> </a:t>
            </a:r>
          </a:p>
        </p:txBody>
      </p:sp>
      <p:sp>
        <p:nvSpPr>
          <p:cNvPr id="8" name="Prostokąt 7"/>
          <p:cNvSpPr/>
          <p:nvPr/>
        </p:nvSpPr>
        <p:spPr>
          <a:xfrm>
            <a:off x="2628755" y="4437112"/>
            <a:ext cx="6335055"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dirty="0" smtClean="0">
                <a:solidFill>
                  <a:prstClr val="black"/>
                </a:solidFill>
                <a:latin typeface="Calibri"/>
              </a:rPr>
              <a:t>I</a:t>
            </a:r>
            <a:r>
              <a:rPr lang="en-GB" dirty="0" err="1" smtClean="0">
                <a:solidFill>
                  <a:prstClr val="black"/>
                </a:solidFill>
                <a:latin typeface="Calibri"/>
              </a:rPr>
              <a:t>ncrease</a:t>
            </a:r>
            <a:r>
              <a:rPr lang="pl-PL" dirty="0" smtClean="0">
                <a:solidFill>
                  <a:prstClr val="black"/>
                </a:solidFill>
                <a:latin typeface="Calibri"/>
              </a:rPr>
              <a:t>d</a:t>
            </a:r>
            <a:r>
              <a:rPr lang="en-GB" dirty="0" smtClean="0">
                <a:solidFill>
                  <a:prstClr val="black"/>
                </a:solidFill>
                <a:latin typeface="Calibri"/>
              </a:rPr>
              <a:t> </a:t>
            </a:r>
            <a:r>
              <a:rPr lang="en-GB" dirty="0">
                <a:solidFill>
                  <a:prstClr val="black"/>
                </a:solidFill>
                <a:latin typeface="Calibri"/>
              </a:rPr>
              <a:t>operational level of EU </a:t>
            </a:r>
            <a:r>
              <a:rPr lang="pl-PL" dirty="0" err="1" smtClean="0">
                <a:solidFill>
                  <a:prstClr val="black"/>
                </a:solidFill>
                <a:latin typeface="Calibri"/>
              </a:rPr>
              <a:t>association</a:t>
            </a:r>
            <a:r>
              <a:rPr lang="pl-PL" dirty="0" smtClean="0">
                <a:solidFill>
                  <a:prstClr val="black"/>
                </a:solidFill>
                <a:latin typeface="Calibri"/>
              </a:rPr>
              <a:t> </a:t>
            </a:r>
            <a:r>
              <a:rPr lang="en-GB" dirty="0">
                <a:solidFill>
                  <a:prstClr val="black"/>
                </a:solidFill>
                <a:latin typeface="Calibri"/>
              </a:rPr>
              <a:t>planning</a:t>
            </a:r>
            <a:r>
              <a:rPr lang="pl-PL" dirty="0">
                <a:solidFill>
                  <a:prstClr val="black"/>
                </a:solidFill>
                <a:latin typeface="Calibri"/>
              </a:rPr>
              <a:t> </a:t>
            </a:r>
            <a:r>
              <a:rPr lang="en-GB" dirty="0">
                <a:solidFill>
                  <a:prstClr val="black"/>
                </a:solidFill>
                <a:latin typeface="Calibri"/>
              </a:rPr>
              <a:t>documents</a:t>
            </a:r>
          </a:p>
        </p:txBody>
      </p:sp>
      <p:sp>
        <p:nvSpPr>
          <p:cNvPr id="9" name="Prostokąt 8"/>
          <p:cNvSpPr/>
          <p:nvPr/>
        </p:nvSpPr>
        <p:spPr>
          <a:xfrm>
            <a:off x="2628757" y="5373216"/>
            <a:ext cx="6335053" cy="46166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smtClean="0">
                <a:solidFill>
                  <a:prstClr val="black"/>
                </a:solidFill>
                <a:latin typeface="Calibri"/>
              </a:rPr>
              <a:t>Increased</a:t>
            </a:r>
            <a:r>
              <a:rPr lang="pl-PL" dirty="0" smtClean="0">
                <a:solidFill>
                  <a:prstClr val="black"/>
                </a:solidFill>
                <a:latin typeface="Calibri"/>
              </a:rPr>
              <a:t> </a:t>
            </a:r>
            <a:r>
              <a:rPr lang="pl-PL" dirty="0" err="1">
                <a:solidFill>
                  <a:prstClr val="black"/>
                </a:solidFill>
                <a:latin typeface="Calibri"/>
              </a:rPr>
              <a:t>efficiency</a:t>
            </a:r>
            <a:r>
              <a:rPr lang="pl-PL" dirty="0">
                <a:solidFill>
                  <a:prstClr val="black"/>
                </a:solidFill>
                <a:latin typeface="Calibri"/>
              </a:rPr>
              <a:t> </a:t>
            </a:r>
            <a:r>
              <a:rPr lang="en-GB" dirty="0">
                <a:solidFill>
                  <a:prstClr val="black"/>
                </a:solidFill>
                <a:latin typeface="Calibri"/>
              </a:rPr>
              <a:t>in allocating resources</a:t>
            </a:r>
            <a:endParaRPr lang="en-GB" sz="2800" dirty="0"/>
          </a:p>
        </p:txBody>
      </p:sp>
      <p:sp>
        <p:nvSpPr>
          <p:cNvPr id="4" name="pole tekstowe 3"/>
          <p:cNvSpPr txBox="1"/>
          <p:nvPr/>
        </p:nvSpPr>
        <p:spPr>
          <a:xfrm>
            <a:off x="247441" y="4005064"/>
            <a:ext cx="1804279" cy="461665"/>
          </a:xfrm>
          <a:prstGeom prst="rect">
            <a:avLst/>
          </a:prstGeom>
          <a:noFill/>
        </p:spPr>
        <p:txBody>
          <a:bodyPr wrap="square" rtlCol="0">
            <a:spAutoFit/>
          </a:bodyPr>
          <a:lstStyle/>
          <a:p>
            <a:r>
              <a:rPr lang="pl-PL" b="1" dirty="0" smtClean="0">
                <a:solidFill>
                  <a:srgbClr val="FF0000"/>
                </a:solidFill>
              </a:rPr>
              <a:t>2 – 5 </a:t>
            </a:r>
            <a:r>
              <a:rPr lang="pl-PL" b="1" dirty="0" err="1" smtClean="0">
                <a:solidFill>
                  <a:srgbClr val="FF0000"/>
                </a:solidFill>
              </a:rPr>
              <a:t>years</a:t>
            </a:r>
            <a:endParaRPr lang="en-GB" b="1" dirty="0">
              <a:solidFill>
                <a:srgbClr val="FF0000"/>
              </a:solidFill>
            </a:endParaRPr>
          </a:p>
        </p:txBody>
      </p:sp>
    </p:spTree>
    <p:extLst>
      <p:ext uri="{BB962C8B-B14F-4D97-AF65-F5344CB8AC3E}">
        <p14:creationId xmlns:p14="http://schemas.microsoft.com/office/powerpoint/2010/main" val="58752536"/>
      </p:ext>
    </p:extLst>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26</a:t>
            </a:fld>
            <a:endParaRPr lang="en-GB"/>
          </a:p>
        </p:txBody>
      </p:sp>
      <p:sp>
        <p:nvSpPr>
          <p:cNvPr id="7" name="Prostokąt 6"/>
          <p:cNvSpPr/>
          <p:nvPr/>
        </p:nvSpPr>
        <p:spPr>
          <a:xfrm>
            <a:off x="2123729" y="3451175"/>
            <a:ext cx="6840000" cy="46166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GB" dirty="0" err="1" smtClean="0">
                <a:solidFill>
                  <a:prstClr val="black"/>
                </a:solidFill>
                <a:latin typeface="Calibri"/>
              </a:rPr>
              <a:t>Improv</a:t>
            </a:r>
            <a:r>
              <a:rPr lang="pl-PL" dirty="0" err="1" smtClean="0">
                <a:solidFill>
                  <a:prstClr val="black"/>
                </a:solidFill>
                <a:latin typeface="Calibri"/>
              </a:rPr>
              <a:t>ed</a:t>
            </a:r>
            <a:r>
              <a:rPr lang="pl-PL" dirty="0" smtClean="0">
                <a:solidFill>
                  <a:prstClr val="black"/>
                </a:solidFill>
                <a:latin typeface="Calibri"/>
              </a:rPr>
              <a:t> </a:t>
            </a:r>
            <a:r>
              <a:rPr lang="pl-PL" dirty="0" err="1" smtClean="0">
                <a:solidFill>
                  <a:prstClr val="black"/>
                </a:solidFill>
                <a:latin typeface="Calibri"/>
              </a:rPr>
              <a:t>quality</a:t>
            </a:r>
            <a:r>
              <a:rPr lang="pl-PL" dirty="0" smtClean="0">
                <a:solidFill>
                  <a:prstClr val="black"/>
                </a:solidFill>
                <a:latin typeface="Calibri"/>
              </a:rPr>
              <a:t> of e</a:t>
            </a:r>
            <a:r>
              <a:rPr lang="en-GB" dirty="0" err="1" smtClean="0">
                <a:solidFill>
                  <a:prstClr val="black"/>
                </a:solidFill>
                <a:latin typeface="Calibri"/>
              </a:rPr>
              <a:t>nvironment</a:t>
            </a:r>
            <a:endParaRPr lang="pl-PL" dirty="0">
              <a:solidFill>
                <a:prstClr val="black"/>
              </a:solidFill>
              <a:latin typeface="Calibri"/>
            </a:endParaRPr>
          </a:p>
        </p:txBody>
      </p:sp>
      <p:sp>
        <p:nvSpPr>
          <p:cNvPr id="2" name="Prostokąt 1"/>
          <p:cNvSpPr/>
          <p:nvPr/>
        </p:nvSpPr>
        <p:spPr>
          <a:xfrm>
            <a:off x="2123728" y="4282172"/>
            <a:ext cx="6840000" cy="46166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smtClean="0">
                <a:solidFill>
                  <a:prstClr val="black"/>
                </a:solidFill>
                <a:latin typeface="Calibri"/>
              </a:rPr>
              <a:t>Improved</a:t>
            </a:r>
            <a:r>
              <a:rPr lang="pl-PL" dirty="0" smtClean="0">
                <a:solidFill>
                  <a:prstClr val="black"/>
                </a:solidFill>
                <a:latin typeface="Calibri"/>
              </a:rPr>
              <a:t>  </a:t>
            </a:r>
            <a:r>
              <a:rPr lang="en-GB" dirty="0" smtClean="0">
                <a:solidFill>
                  <a:prstClr val="black"/>
                </a:solidFill>
                <a:latin typeface="Calibri"/>
              </a:rPr>
              <a:t> </a:t>
            </a:r>
            <a:r>
              <a:rPr lang="pl-PL" dirty="0">
                <a:solidFill>
                  <a:prstClr val="black"/>
                </a:solidFill>
                <a:latin typeface="Calibri"/>
              </a:rPr>
              <a:t>h</a:t>
            </a:r>
            <a:r>
              <a:rPr lang="en-GB" dirty="0" err="1" smtClean="0">
                <a:solidFill>
                  <a:prstClr val="black"/>
                </a:solidFill>
                <a:latin typeface="Calibri"/>
              </a:rPr>
              <a:t>ealth</a:t>
            </a:r>
            <a:r>
              <a:rPr lang="pl-PL" dirty="0" smtClean="0">
                <a:solidFill>
                  <a:prstClr val="black"/>
                </a:solidFill>
                <a:latin typeface="Calibri"/>
              </a:rPr>
              <a:t> of </a:t>
            </a:r>
            <a:r>
              <a:rPr lang="pl-PL" dirty="0" err="1" smtClean="0">
                <a:solidFill>
                  <a:prstClr val="black"/>
                </a:solidFill>
                <a:latin typeface="Calibri"/>
              </a:rPr>
              <a:t>populations</a:t>
            </a:r>
            <a:r>
              <a:rPr lang="pl-PL" dirty="0" smtClean="0">
                <a:solidFill>
                  <a:prstClr val="black"/>
                </a:solidFill>
                <a:latin typeface="Calibri"/>
              </a:rPr>
              <a:t> </a:t>
            </a:r>
            <a:endParaRPr lang="en-GB" dirty="0"/>
          </a:p>
        </p:txBody>
      </p:sp>
      <p:sp>
        <p:nvSpPr>
          <p:cNvPr id="8" name="Prostokąt 7"/>
          <p:cNvSpPr/>
          <p:nvPr/>
        </p:nvSpPr>
        <p:spPr>
          <a:xfrm>
            <a:off x="2123728" y="5046275"/>
            <a:ext cx="6840000" cy="46166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smtClean="0">
                <a:solidFill>
                  <a:prstClr val="black"/>
                </a:solidFill>
                <a:latin typeface="Calibri"/>
              </a:rPr>
              <a:t>Preservation</a:t>
            </a:r>
            <a:r>
              <a:rPr lang="pl-PL" dirty="0" smtClean="0">
                <a:solidFill>
                  <a:prstClr val="black"/>
                </a:solidFill>
                <a:latin typeface="Calibri"/>
              </a:rPr>
              <a:t> of </a:t>
            </a:r>
            <a:r>
              <a:rPr lang="pl-PL" dirty="0" err="1" smtClean="0">
                <a:solidFill>
                  <a:prstClr val="black"/>
                </a:solidFill>
                <a:latin typeface="Calibri"/>
              </a:rPr>
              <a:t>existing</a:t>
            </a:r>
            <a:r>
              <a:rPr lang="pl-PL" dirty="0" smtClean="0">
                <a:solidFill>
                  <a:prstClr val="black"/>
                </a:solidFill>
                <a:latin typeface="Calibri"/>
              </a:rPr>
              <a:t> </a:t>
            </a:r>
            <a:r>
              <a:rPr lang="pl-PL" dirty="0" err="1" smtClean="0">
                <a:solidFill>
                  <a:prstClr val="black"/>
                </a:solidFill>
                <a:latin typeface="Calibri"/>
              </a:rPr>
              <a:t>biodiversity</a:t>
            </a:r>
            <a:r>
              <a:rPr lang="pl-PL" dirty="0" smtClean="0">
                <a:solidFill>
                  <a:prstClr val="black"/>
                </a:solidFill>
                <a:latin typeface="Calibri"/>
              </a:rPr>
              <a:t> </a:t>
            </a:r>
            <a:endParaRPr lang="en-GB" dirty="0"/>
          </a:p>
        </p:txBody>
      </p:sp>
      <p:sp>
        <p:nvSpPr>
          <p:cNvPr id="10" name="Prostokąt 9"/>
          <p:cNvSpPr/>
          <p:nvPr/>
        </p:nvSpPr>
        <p:spPr>
          <a:xfrm>
            <a:off x="2123728" y="2780928"/>
            <a:ext cx="6840000" cy="461665"/>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smtClean="0">
                <a:solidFill>
                  <a:prstClr val="black"/>
                </a:solidFill>
                <a:latin typeface="Calibri"/>
              </a:rPr>
              <a:t>Development </a:t>
            </a:r>
            <a:r>
              <a:rPr lang="pl-PL" dirty="0" err="1" smtClean="0">
                <a:solidFill>
                  <a:prstClr val="black"/>
                </a:solidFill>
                <a:latin typeface="Calibri"/>
              </a:rPr>
              <a:t>green</a:t>
            </a:r>
            <a:r>
              <a:rPr lang="pl-PL" dirty="0" smtClean="0">
                <a:solidFill>
                  <a:prstClr val="black"/>
                </a:solidFill>
                <a:latin typeface="Calibri"/>
              </a:rPr>
              <a:t> </a:t>
            </a:r>
            <a:r>
              <a:rPr lang="pl-PL" dirty="0" err="1" smtClean="0">
                <a:solidFill>
                  <a:prstClr val="black"/>
                </a:solidFill>
                <a:latin typeface="Calibri"/>
              </a:rPr>
              <a:t>technologies</a:t>
            </a:r>
            <a:r>
              <a:rPr lang="pl-PL" dirty="0" smtClean="0">
                <a:solidFill>
                  <a:prstClr val="black"/>
                </a:solidFill>
                <a:latin typeface="Calibri"/>
              </a:rPr>
              <a:t> and </a:t>
            </a:r>
            <a:r>
              <a:rPr lang="pl-PL" dirty="0" err="1" smtClean="0">
                <a:solidFill>
                  <a:prstClr val="black"/>
                </a:solidFill>
                <a:latin typeface="Calibri"/>
              </a:rPr>
              <a:t>eco</a:t>
            </a:r>
            <a:r>
              <a:rPr lang="pl-PL" dirty="0" smtClean="0">
                <a:solidFill>
                  <a:prstClr val="black"/>
                </a:solidFill>
                <a:latin typeface="Calibri"/>
              </a:rPr>
              <a:t>-business  </a:t>
            </a:r>
            <a:endParaRPr lang="en-GB" dirty="0"/>
          </a:p>
        </p:txBody>
      </p:sp>
      <p:sp>
        <p:nvSpPr>
          <p:cNvPr id="11" name="Rectangle 4"/>
          <p:cNvSpPr/>
          <p:nvPr/>
        </p:nvSpPr>
        <p:spPr>
          <a:xfrm rot="17166186">
            <a:off x="-541257" y="1430795"/>
            <a:ext cx="2796645" cy="461665"/>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ctr">
            <a:spAutoFit/>
          </a:bodyPr>
          <a:lstStyle/>
          <a:p>
            <a:pPr algn="ctr"/>
            <a:r>
              <a:rPr lang="pl-PL" dirty="0"/>
              <a:t>EXPECTED IMPACT  </a:t>
            </a:r>
            <a:endParaRPr lang="en-GB" dirty="0"/>
          </a:p>
        </p:txBody>
      </p:sp>
      <p:sp>
        <p:nvSpPr>
          <p:cNvPr id="12" name="pole tekstowe 11"/>
          <p:cNvSpPr txBox="1"/>
          <p:nvPr/>
        </p:nvSpPr>
        <p:spPr>
          <a:xfrm>
            <a:off x="247441" y="4005064"/>
            <a:ext cx="1804279" cy="461665"/>
          </a:xfrm>
          <a:prstGeom prst="rect">
            <a:avLst/>
          </a:prstGeom>
          <a:noFill/>
        </p:spPr>
        <p:txBody>
          <a:bodyPr wrap="square" rtlCol="0">
            <a:spAutoFit/>
          </a:bodyPr>
          <a:lstStyle/>
          <a:p>
            <a:r>
              <a:rPr lang="pl-PL" b="1" dirty="0" smtClean="0">
                <a:solidFill>
                  <a:srgbClr val="FF0000"/>
                </a:solidFill>
              </a:rPr>
              <a:t>5 – 15 </a:t>
            </a:r>
            <a:r>
              <a:rPr lang="pl-PL" b="1" dirty="0" err="1" smtClean="0">
                <a:solidFill>
                  <a:srgbClr val="FF0000"/>
                </a:solidFill>
              </a:rPr>
              <a:t>years</a:t>
            </a:r>
            <a:endParaRPr lang="en-GB" b="1" dirty="0">
              <a:solidFill>
                <a:srgbClr val="FF0000"/>
              </a:solidFill>
            </a:endParaRPr>
          </a:p>
        </p:txBody>
      </p:sp>
      <p:sp>
        <p:nvSpPr>
          <p:cNvPr id="13" name="Prostokąt 12"/>
          <p:cNvSpPr/>
          <p:nvPr/>
        </p:nvSpPr>
        <p:spPr>
          <a:xfrm>
            <a:off x="2124488" y="1772816"/>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smtClean="0">
                <a:solidFill>
                  <a:prstClr val="black"/>
                </a:solidFill>
                <a:latin typeface="Calibri"/>
              </a:rPr>
              <a:t>Improved</a:t>
            </a:r>
            <a:r>
              <a:rPr lang="pl-PL" dirty="0" smtClean="0">
                <a:solidFill>
                  <a:prstClr val="black"/>
                </a:solidFill>
                <a:latin typeface="Calibri"/>
              </a:rPr>
              <a:t> </a:t>
            </a:r>
            <a:r>
              <a:rPr lang="pl-PL" dirty="0" err="1" smtClean="0">
                <a:solidFill>
                  <a:prstClr val="black"/>
                </a:solidFill>
                <a:latin typeface="Calibri"/>
              </a:rPr>
              <a:t>conditions</a:t>
            </a:r>
            <a:r>
              <a:rPr lang="pl-PL" dirty="0" smtClean="0">
                <a:solidFill>
                  <a:prstClr val="black"/>
                </a:solidFill>
                <a:latin typeface="Calibri"/>
              </a:rPr>
              <a:t> for </a:t>
            </a:r>
            <a:r>
              <a:rPr lang="pl-PL" dirty="0" err="1" smtClean="0">
                <a:solidFill>
                  <a:prstClr val="black"/>
                </a:solidFill>
                <a:latin typeface="Calibri"/>
              </a:rPr>
              <a:t>investments</a:t>
            </a:r>
            <a:r>
              <a:rPr lang="pl-PL" dirty="0" smtClean="0">
                <a:solidFill>
                  <a:prstClr val="black"/>
                </a:solidFill>
                <a:latin typeface="Calibri"/>
              </a:rPr>
              <a:t> and </a:t>
            </a:r>
            <a:r>
              <a:rPr lang="pl-PL" dirty="0" err="1" smtClean="0">
                <a:solidFill>
                  <a:prstClr val="black"/>
                </a:solidFill>
                <a:latin typeface="Calibri"/>
              </a:rPr>
              <a:t>economic</a:t>
            </a:r>
            <a:r>
              <a:rPr lang="pl-PL" dirty="0" smtClean="0">
                <a:solidFill>
                  <a:prstClr val="black"/>
                </a:solidFill>
                <a:latin typeface="Calibri"/>
              </a:rPr>
              <a:t> development   </a:t>
            </a:r>
            <a:endParaRPr lang="en-GB" dirty="0"/>
          </a:p>
        </p:txBody>
      </p:sp>
    </p:spTree>
    <p:extLst>
      <p:ext uri="{BB962C8B-B14F-4D97-AF65-F5344CB8AC3E}">
        <p14:creationId xmlns:p14="http://schemas.microsoft.com/office/powerpoint/2010/main" val="2432486071"/>
      </p:ext>
    </p:extLst>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27</a:t>
            </a:fld>
            <a:endParaRPr lang="en-GB"/>
          </a:p>
        </p:txBody>
      </p:sp>
      <p:sp>
        <p:nvSpPr>
          <p:cNvPr id="9" name="TextBox 8"/>
          <p:cNvSpPr txBox="1"/>
          <p:nvPr/>
        </p:nvSpPr>
        <p:spPr>
          <a:xfrm>
            <a:off x="2123728" y="509771"/>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err="1" smtClean="0">
                <a:solidFill>
                  <a:schemeClr val="tx1"/>
                </a:solidFill>
              </a:rPr>
              <a:t>Need</a:t>
            </a:r>
            <a:r>
              <a:rPr lang="pl-PL" dirty="0" smtClean="0">
                <a:solidFill>
                  <a:schemeClr val="tx1"/>
                </a:solidFill>
              </a:rPr>
              <a:t> to </a:t>
            </a:r>
            <a:r>
              <a:rPr lang="pl-PL" dirty="0" err="1" smtClean="0">
                <a:solidFill>
                  <a:schemeClr val="tx1"/>
                </a:solidFill>
              </a:rPr>
              <a:t>organize</a:t>
            </a:r>
            <a:r>
              <a:rPr lang="pl-PL" dirty="0" smtClean="0">
                <a:solidFill>
                  <a:schemeClr val="tx1"/>
                </a:solidFill>
              </a:rPr>
              <a:t> </a:t>
            </a:r>
            <a:r>
              <a:rPr lang="pl-PL" dirty="0" err="1" smtClean="0">
                <a:solidFill>
                  <a:schemeClr val="tx1"/>
                </a:solidFill>
              </a:rPr>
              <a:t>introductory</a:t>
            </a:r>
            <a:r>
              <a:rPr lang="pl-PL" dirty="0">
                <a:solidFill>
                  <a:schemeClr val="tx1"/>
                </a:solidFill>
              </a:rPr>
              <a:t> </a:t>
            </a:r>
            <a:r>
              <a:rPr lang="pl-PL" dirty="0" err="1" smtClean="0">
                <a:solidFill>
                  <a:schemeClr val="tx1"/>
                </a:solidFill>
              </a:rPr>
              <a:t>workshop</a:t>
            </a:r>
            <a:r>
              <a:rPr lang="pl-PL" dirty="0" smtClean="0">
                <a:solidFill>
                  <a:schemeClr val="tx1"/>
                </a:solidFill>
              </a:rPr>
              <a:t> on start of the </a:t>
            </a:r>
            <a:r>
              <a:rPr lang="pl-PL" dirty="0" err="1" smtClean="0">
                <a:solidFill>
                  <a:schemeClr val="tx1"/>
                </a:solidFill>
              </a:rPr>
              <a:t>process</a:t>
            </a:r>
            <a:r>
              <a:rPr lang="pl-PL" dirty="0" smtClean="0">
                <a:solidFill>
                  <a:schemeClr val="tx1"/>
                </a:solidFill>
              </a:rPr>
              <a:t>  </a:t>
            </a:r>
            <a:endParaRPr lang="en-GB" dirty="0">
              <a:solidFill>
                <a:schemeClr val="tx1"/>
              </a:solidFill>
            </a:endParaRPr>
          </a:p>
        </p:txBody>
      </p:sp>
      <p:sp>
        <p:nvSpPr>
          <p:cNvPr id="13" name="TextBox 12"/>
          <p:cNvSpPr txBox="1"/>
          <p:nvPr/>
        </p:nvSpPr>
        <p:spPr>
          <a:xfrm>
            <a:off x="2139399" y="1527175"/>
            <a:ext cx="6840000" cy="46166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solidFill>
                  <a:schemeClr val="tx1"/>
                </a:solidFill>
              </a:rPr>
              <a:t>Nominating of the overall </a:t>
            </a:r>
            <a:r>
              <a:rPr lang="pl-PL" dirty="0" err="1" smtClean="0">
                <a:solidFill>
                  <a:schemeClr val="tx1"/>
                </a:solidFill>
              </a:rPr>
              <a:t>coordinator</a:t>
            </a:r>
            <a:r>
              <a:rPr lang="pl-PL" dirty="0" smtClean="0">
                <a:solidFill>
                  <a:schemeClr val="tx1"/>
                </a:solidFill>
              </a:rPr>
              <a:t> - MENR     </a:t>
            </a:r>
            <a:endParaRPr lang="en-GB" dirty="0">
              <a:solidFill>
                <a:schemeClr val="tx1"/>
              </a:solidFill>
            </a:endParaRPr>
          </a:p>
        </p:txBody>
      </p:sp>
      <p:sp>
        <p:nvSpPr>
          <p:cNvPr id="14" name="TextBox 13"/>
          <p:cNvSpPr txBox="1"/>
          <p:nvPr/>
        </p:nvSpPr>
        <p:spPr>
          <a:xfrm>
            <a:off x="2123728" y="2132856"/>
            <a:ext cx="6840000" cy="46166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solidFill>
                  <a:schemeClr val="tx1"/>
                </a:solidFill>
              </a:rPr>
              <a:t>Establishing Working Groups for </a:t>
            </a:r>
            <a:r>
              <a:rPr lang="pl-PL" dirty="0" err="1" smtClean="0">
                <a:solidFill>
                  <a:schemeClr val="tx1"/>
                </a:solidFill>
              </a:rPr>
              <a:t>sub-sector</a:t>
            </a:r>
            <a:r>
              <a:rPr lang="pl-PL" dirty="0" smtClean="0">
                <a:solidFill>
                  <a:schemeClr val="tx1"/>
                </a:solidFill>
              </a:rPr>
              <a:t>/Directive     </a:t>
            </a:r>
            <a:endParaRPr lang="en-GB" dirty="0">
              <a:solidFill>
                <a:schemeClr val="tx1"/>
              </a:solidFill>
            </a:endParaRPr>
          </a:p>
        </p:txBody>
      </p:sp>
      <p:sp>
        <p:nvSpPr>
          <p:cNvPr id="15" name="TextBox 14"/>
          <p:cNvSpPr txBox="1"/>
          <p:nvPr/>
        </p:nvSpPr>
        <p:spPr>
          <a:xfrm>
            <a:off x="2123728" y="2708920"/>
            <a:ext cx="6840000" cy="46166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solidFill>
                  <a:schemeClr val="tx1"/>
                </a:solidFill>
              </a:rPr>
              <a:t>Nominating the coordinators for Working Groups      </a:t>
            </a:r>
            <a:endParaRPr lang="en-GB" dirty="0">
              <a:solidFill>
                <a:schemeClr val="tx1"/>
              </a:solidFill>
            </a:endParaRPr>
          </a:p>
        </p:txBody>
      </p:sp>
      <p:sp>
        <p:nvSpPr>
          <p:cNvPr id="11" name="TextBox 10"/>
          <p:cNvSpPr txBox="1"/>
          <p:nvPr/>
        </p:nvSpPr>
        <p:spPr>
          <a:xfrm>
            <a:off x="2123728" y="3284984"/>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solidFill>
                  <a:schemeClr val="tx1"/>
                </a:solidFill>
              </a:rPr>
              <a:t>Adopting the indicative timetable for the process of elaboration of the strategy </a:t>
            </a:r>
            <a:endParaRPr lang="en-GB" dirty="0">
              <a:solidFill>
                <a:schemeClr val="tx1"/>
              </a:solidFill>
            </a:endParaRPr>
          </a:p>
        </p:txBody>
      </p:sp>
      <p:sp>
        <p:nvSpPr>
          <p:cNvPr id="17" name="TextBox 16"/>
          <p:cNvSpPr txBox="1"/>
          <p:nvPr/>
        </p:nvSpPr>
        <p:spPr>
          <a:xfrm>
            <a:off x="2123728" y="4221088"/>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solidFill>
                  <a:schemeClr val="tx1"/>
                </a:solidFill>
              </a:rPr>
              <a:t>Adopting the indicative timetable for the awareness events /selection of location  </a:t>
            </a:r>
            <a:endParaRPr lang="en-GB" dirty="0">
              <a:solidFill>
                <a:schemeClr val="tx1"/>
              </a:solidFill>
            </a:endParaRPr>
          </a:p>
        </p:txBody>
      </p:sp>
      <p:sp>
        <p:nvSpPr>
          <p:cNvPr id="18" name="TextBox 17"/>
          <p:cNvSpPr txBox="1"/>
          <p:nvPr/>
        </p:nvSpPr>
        <p:spPr>
          <a:xfrm>
            <a:off x="2123728" y="5229200"/>
            <a:ext cx="6840000" cy="461665"/>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solidFill>
                  <a:schemeClr val="tx1"/>
                </a:solidFill>
              </a:rPr>
              <a:t>Design and </a:t>
            </a:r>
            <a:r>
              <a:rPr lang="pl-PL" dirty="0" err="1" smtClean="0">
                <a:solidFill>
                  <a:schemeClr val="tx1"/>
                </a:solidFill>
              </a:rPr>
              <a:t>deliver</a:t>
            </a:r>
            <a:r>
              <a:rPr lang="pl-PL" dirty="0" smtClean="0">
                <a:solidFill>
                  <a:schemeClr val="tx1"/>
                </a:solidFill>
              </a:rPr>
              <a:t> </a:t>
            </a:r>
            <a:r>
              <a:rPr lang="pl-PL" dirty="0" err="1" smtClean="0">
                <a:solidFill>
                  <a:schemeClr val="tx1"/>
                </a:solidFill>
              </a:rPr>
              <a:t>complementary</a:t>
            </a:r>
            <a:r>
              <a:rPr lang="pl-PL" dirty="0" smtClean="0">
                <a:solidFill>
                  <a:schemeClr val="tx1"/>
                </a:solidFill>
              </a:rPr>
              <a:t> training plan  </a:t>
            </a:r>
            <a:endParaRPr lang="en-GB" dirty="0">
              <a:solidFill>
                <a:schemeClr val="tx1"/>
              </a:solidFill>
            </a:endParaRPr>
          </a:p>
        </p:txBody>
      </p:sp>
      <p:sp>
        <p:nvSpPr>
          <p:cNvPr id="20" name="Rectangle 4"/>
          <p:cNvSpPr/>
          <p:nvPr/>
        </p:nvSpPr>
        <p:spPr>
          <a:xfrm rot="17166186">
            <a:off x="-541257" y="1430795"/>
            <a:ext cx="2796645" cy="461665"/>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ctr">
            <a:spAutoFit/>
          </a:bodyPr>
          <a:lstStyle/>
          <a:p>
            <a:pPr algn="ctr"/>
            <a:r>
              <a:rPr lang="pl-PL" dirty="0"/>
              <a:t>LESSONS LEARNT</a:t>
            </a:r>
            <a:r>
              <a:rPr lang="pl-PL" dirty="0" smtClean="0"/>
              <a:t>  </a:t>
            </a:r>
            <a:endParaRPr lang="en-GB" dirty="0"/>
          </a:p>
        </p:txBody>
      </p:sp>
    </p:spTree>
    <p:extLst>
      <p:ext uri="{BB962C8B-B14F-4D97-AF65-F5344CB8AC3E}">
        <p14:creationId xmlns:p14="http://schemas.microsoft.com/office/powerpoint/2010/main" val="1157570543"/>
      </p:ext>
    </p:extLst>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28</a:t>
            </a:fld>
            <a:endParaRPr lang="en-GB"/>
          </a:p>
        </p:txBody>
      </p:sp>
      <p:sp>
        <p:nvSpPr>
          <p:cNvPr id="5" name="TextBox 4"/>
          <p:cNvSpPr txBox="1"/>
          <p:nvPr/>
        </p:nvSpPr>
        <p:spPr>
          <a:xfrm>
            <a:off x="2123730" y="2594521"/>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t> </a:t>
            </a:r>
            <a:r>
              <a:rPr lang="pl-PL" dirty="0" err="1" smtClean="0"/>
              <a:t>Importance</a:t>
            </a:r>
            <a:r>
              <a:rPr lang="pl-PL" dirty="0" smtClean="0"/>
              <a:t> of </a:t>
            </a:r>
            <a:r>
              <a:rPr lang="pl-PL" dirty="0" err="1" smtClean="0"/>
              <a:t>involvement</a:t>
            </a:r>
            <a:r>
              <a:rPr lang="pl-PL" dirty="0" smtClean="0"/>
              <a:t> of </a:t>
            </a:r>
            <a:r>
              <a:rPr lang="pl-PL" dirty="0" err="1" smtClean="0"/>
              <a:t>regional</a:t>
            </a:r>
            <a:r>
              <a:rPr lang="pl-PL" dirty="0" smtClean="0"/>
              <a:t> </a:t>
            </a:r>
            <a:r>
              <a:rPr lang="pl-PL" dirty="0" err="1" smtClean="0"/>
              <a:t>administration</a:t>
            </a:r>
            <a:r>
              <a:rPr lang="pl-PL" dirty="0" smtClean="0"/>
              <a:t> </a:t>
            </a:r>
            <a:r>
              <a:rPr lang="pl-PL" dirty="0" err="1" smtClean="0"/>
              <a:t>through</a:t>
            </a:r>
            <a:r>
              <a:rPr lang="pl-PL" dirty="0" smtClean="0"/>
              <a:t> the </a:t>
            </a:r>
            <a:r>
              <a:rPr lang="pl-PL" dirty="0" err="1" smtClean="0"/>
              <a:t>regional</a:t>
            </a:r>
            <a:r>
              <a:rPr lang="pl-PL" dirty="0" smtClean="0"/>
              <a:t> </a:t>
            </a:r>
            <a:r>
              <a:rPr lang="pl-PL" dirty="0" err="1" smtClean="0"/>
              <a:t>seminars</a:t>
            </a:r>
            <a:endParaRPr lang="pl-PL" dirty="0"/>
          </a:p>
        </p:txBody>
      </p:sp>
      <p:sp>
        <p:nvSpPr>
          <p:cNvPr id="10" name="TextBox 9"/>
          <p:cNvSpPr txBox="1"/>
          <p:nvPr/>
        </p:nvSpPr>
        <p:spPr>
          <a:xfrm>
            <a:off x="2123729" y="5402833"/>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err="1" smtClean="0"/>
              <a:t>Stages</a:t>
            </a:r>
            <a:r>
              <a:rPr lang="pl-PL" dirty="0" smtClean="0"/>
              <a:t> </a:t>
            </a:r>
            <a:r>
              <a:rPr lang="pl-PL" dirty="0" err="1"/>
              <a:t>designed</a:t>
            </a:r>
            <a:r>
              <a:rPr lang="pl-PL" dirty="0"/>
              <a:t> </a:t>
            </a:r>
            <a:r>
              <a:rPr lang="pl-PL" dirty="0" err="1"/>
              <a:t>according</a:t>
            </a:r>
            <a:r>
              <a:rPr lang="pl-PL" dirty="0"/>
              <a:t> to the </a:t>
            </a:r>
            <a:r>
              <a:rPr lang="pl-PL" dirty="0" err="1"/>
              <a:t>sub-sectors</a:t>
            </a:r>
            <a:r>
              <a:rPr lang="pl-PL" dirty="0"/>
              <a:t>/</a:t>
            </a:r>
            <a:r>
              <a:rPr lang="pl-PL" dirty="0" err="1"/>
              <a:t>directives</a:t>
            </a:r>
            <a:endParaRPr lang="en-GB" dirty="0"/>
          </a:p>
        </p:txBody>
      </p:sp>
      <p:sp>
        <p:nvSpPr>
          <p:cNvPr id="8" name="Rectangle 4"/>
          <p:cNvSpPr/>
          <p:nvPr/>
        </p:nvSpPr>
        <p:spPr>
          <a:xfrm rot="17166186">
            <a:off x="-541257" y="1430795"/>
            <a:ext cx="2796645" cy="461665"/>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ctr">
            <a:spAutoFit/>
          </a:bodyPr>
          <a:lstStyle/>
          <a:p>
            <a:pPr algn="ctr"/>
            <a:r>
              <a:rPr lang="pl-PL" dirty="0"/>
              <a:t>LESSONS LEARNT</a:t>
            </a:r>
            <a:r>
              <a:rPr lang="pl-PL" dirty="0" smtClean="0"/>
              <a:t>  </a:t>
            </a:r>
            <a:endParaRPr lang="en-GB" dirty="0"/>
          </a:p>
        </p:txBody>
      </p:sp>
      <p:sp>
        <p:nvSpPr>
          <p:cNvPr id="2" name="Prostokąt 1"/>
          <p:cNvSpPr/>
          <p:nvPr/>
        </p:nvSpPr>
        <p:spPr>
          <a:xfrm>
            <a:off x="2123729" y="725795"/>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dirty="0" err="1">
                <a:solidFill>
                  <a:prstClr val="black"/>
                </a:solidFill>
                <a:latin typeface="Calibri"/>
              </a:rPr>
              <a:t>Secured</a:t>
            </a:r>
            <a:r>
              <a:rPr lang="pl-PL" dirty="0">
                <a:solidFill>
                  <a:prstClr val="black"/>
                </a:solidFill>
                <a:latin typeface="Calibri"/>
              </a:rPr>
              <a:t> </a:t>
            </a:r>
            <a:r>
              <a:rPr lang="pl-PL" dirty="0" err="1">
                <a:solidFill>
                  <a:prstClr val="black"/>
                </a:solidFill>
                <a:latin typeface="Calibri"/>
              </a:rPr>
              <a:t>availability</a:t>
            </a:r>
            <a:r>
              <a:rPr lang="pl-PL" dirty="0">
                <a:solidFill>
                  <a:prstClr val="black"/>
                </a:solidFill>
                <a:latin typeface="Calibri"/>
              </a:rPr>
              <a:t> of </a:t>
            </a:r>
            <a:r>
              <a:rPr lang="pl-PL" dirty="0" err="1" smtClean="0">
                <a:solidFill>
                  <a:prstClr val="black"/>
                </a:solidFill>
                <a:latin typeface="Calibri"/>
              </a:rPr>
              <a:t>both</a:t>
            </a:r>
            <a:r>
              <a:rPr lang="pl-PL" dirty="0" smtClean="0">
                <a:solidFill>
                  <a:prstClr val="black"/>
                </a:solidFill>
                <a:latin typeface="Calibri"/>
              </a:rPr>
              <a:t> </a:t>
            </a:r>
            <a:r>
              <a:rPr lang="pl-PL" dirty="0" err="1" smtClean="0">
                <a:solidFill>
                  <a:prstClr val="black"/>
                </a:solidFill>
                <a:latin typeface="Calibri"/>
              </a:rPr>
              <a:t>Ukrainian</a:t>
            </a:r>
            <a:r>
              <a:rPr lang="pl-PL" dirty="0" smtClean="0">
                <a:solidFill>
                  <a:prstClr val="black"/>
                </a:solidFill>
                <a:latin typeface="Calibri"/>
              </a:rPr>
              <a:t> and </a:t>
            </a:r>
            <a:r>
              <a:rPr lang="pl-PL" dirty="0" err="1" smtClean="0">
                <a:solidFill>
                  <a:prstClr val="black"/>
                </a:solidFill>
                <a:latin typeface="Calibri"/>
              </a:rPr>
              <a:t>international</a:t>
            </a:r>
            <a:r>
              <a:rPr lang="pl-PL" dirty="0" smtClean="0">
                <a:solidFill>
                  <a:prstClr val="black"/>
                </a:solidFill>
                <a:latin typeface="Calibri"/>
              </a:rPr>
              <a:t> </a:t>
            </a:r>
            <a:r>
              <a:rPr lang="pl-PL" dirty="0" err="1" smtClean="0">
                <a:solidFill>
                  <a:prstClr val="black"/>
                </a:solidFill>
                <a:latin typeface="Calibri"/>
              </a:rPr>
              <a:t>experts</a:t>
            </a:r>
            <a:r>
              <a:rPr lang="pl-PL" dirty="0" smtClean="0">
                <a:solidFill>
                  <a:prstClr val="black"/>
                </a:solidFill>
                <a:latin typeface="Calibri"/>
              </a:rPr>
              <a:t> </a:t>
            </a:r>
            <a:endParaRPr lang="pl-PL" dirty="0">
              <a:solidFill>
                <a:prstClr val="black"/>
              </a:solidFill>
              <a:latin typeface="Calibri"/>
            </a:endParaRPr>
          </a:p>
        </p:txBody>
      </p:sp>
      <p:sp>
        <p:nvSpPr>
          <p:cNvPr id="6" name="Prostokąt 5"/>
          <p:cNvSpPr/>
          <p:nvPr/>
        </p:nvSpPr>
        <p:spPr>
          <a:xfrm>
            <a:off x="2123729" y="1691516"/>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a:solidFill>
                  <a:prstClr val="black"/>
                </a:solidFill>
                <a:latin typeface="Calibri"/>
              </a:rPr>
              <a:t>Efficient</a:t>
            </a:r>
            <a:r>
              <a:rPr lang="pl-PL" dirty="0">
                <a:solidFill>
                  <a:prstClr val="black"/>
                </a:solidFill>
                <a:latin typeface="Calibri"/>
              </a:rPr>
              <a:t> management of the </a:t>
            </a:r>
            <a:r>
              <a:rPr lang="pl-PL" dirty="0" err="1">
                <a:solidFill>
                  <a:prstClr val="black"/>
                </a:solidFill>
                <a:latin typeface="Calibri"/>
              </a:rPr>
              <a:t>process</a:t>
            </a:r>
            <a:r>
              <a:rPr lang="pl-PL" dirty="0">
                <a:solidFill>
                  <a:prstClr val="black"/>
                </a:solidFill>
                <a:latin typeface="Calibri"/>
              </a:rPr>
              <a:t> of </a:t>
            </a:r>
            <a:r>
              <a:rPr lang="pl-PL" dirty="0" err="1">
                <a:solidFill>
                  <a:prstClr val="black"/>
                </a:solidFill>
                <a:latin typeface="Calibri"/>
              </a:rPr>
              <a:t>establishing</a:t>
            </a:r>
            <a:r>
              <a:rPr lang="pl-PL" dirty="0">
                <a:solidFill>
                  <a:prstClr val="black"/>
                </a:solidFill>
                <a:latin typeface="Calibri"/>
              </a:rPr>
              <a:t> and </a:t>
            </a:r>
            <a:r>
              <a:rPr lang="pl-PL" dirty="0" err="1">
                <a:solidFill>
                  <a:prstClr val="black"/>
                </a:solidFill>
                <a:latin typeface="Calibri"/>
              </a:rPr>
              <a:t>activities</a:t>
            </a:r>
            <a:r>
              <a:rPr lang="pl-PL" dirty="0">
                <a:solidFill>
                  <a:prstClr val="black"/>
                </a:solidFill>
                <a:latin typeface="Calibri"/>
              </a:rPr>
              <a:t> of </a:t>
            </a:r>
            <a:r>
              <a:rPr lang="pl-PL" dirty="0" err="1">
                <a:solidFill>
                  <a:prstClr val="black"/>
                </a:solidFill>
                <a:latin typeface="Calibri"/>
              </a:rPr>
              <a:t>Working</a:t>
            </a:r>
            <a:r>
              <a:rPr lang="pl-PL" dirty="0">
                <a:solidFill>
                  <a:prstClr val="black"/>
                </a:solidFill>
                <a:latin typeface="Calibri"/>
              </a:rPr>
              <a:t> </a:t>
            </a:r>
            <a:r>
              <a:rPr lang="pl-PL" dirty="0" err="1">
                <a:solidFill>
                  <a:prstClr val="black"/>
                </a:solidFill>
                <a:latin typeface="Calibri"/>
              </a:rPr>
              <a:t>Groups</a:t>
            </a:r>
            <a:r>
              <a:rPr lang="pl-PL" dirty="0">
                <a:solidFill>
                  <a:prstClr val="black"/>
                </a:solidFill>
                <a:latin typeface="Calibri"/>
              </a:rPr>
              <a:t> </a:t>
            </a:r>
            <a:endParaRPr lang="en-GB" dirty="0"/>
          </a:p>
        </p:txBody>
      </p:sp>
      <p:sp>
        <p:nvSpPr>
          <p:cNvPr id="7" name="Prostokąt 6"/>
          <p:cNvSpPr/>
          <p:nvPr/>
        </p:nvSpPr>
        <p:spPr>
          <a:xfrm>
            <a:off x="2123729" y="3530625"/>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ctr"/>
            <a:r>
              <a:rPr lang="pl-PL" dirty="0">
                <a:solidFill>
                  <a:prstClr val="black"/>
                </a:solidFill>
                <a:latin typeface="Calibri"/>
              </a:rPr>
              <a:t>Interim </a:t>
            </a:r>
            <a:r>
              <a:rPr lang="pl-PL" dirty="0" err="1">
                <a:solidFill>
                  <a:prstClr val="black"/>
                </a:solidFill>
                <a:latin typeface="Calibri"/>
              </a:rPr>
              <a:t>results</a:t>
            </a:r>
            <a:r>
              <a:rPr lang="pl-PL" dirty="0">
                <a:solidFill>
                  <a:prstClr val="black"/>
                </a:solidFill>
                <a:latin typeface="Calibri"/>
              </a:rPr>
              <a:t> </a:t>
            </a:r>
            <a:r>
              <a:rPr lang="pl-PL" dirty="0" err="1">
                <a:solidFill>
                  <a:prstClr val="black"/>
                </a:solidFill>
                <a:latin typeface="Calibri"/>
              </a:rPr>
              <a:t>delivered</a:t>
            </a:r>
            <a:r>
              <a:rPr lang="pl-PL" dirty="0">
                <a:solidFill>
                  <a:prstClr val="black"/>
                </a:solidFill>
                <a:latin typeface="Calibri"/>
              </a:rPr>
              <a:t> in the form of </a:t>
            </a:r>
            <a:r>
              <a:rPr lang="pl-PL" dirty="0" err="1">
                <a:solidFill>
                  <a:prstClr val="black"/>
                </a:solidFill>
                <a:latin typeface="Calibri"/>
              </a:rPr>
              <a:t>presentations</a:t>
            </a:r>
            <a:r>
              <a:rPr lang="pl-PL" dirty="0">
                <a:solidFill>
                  <a:prstClr val="black"/>
                </a:solidFill>
                <a:latin typeface="Calibri"/>
              </a:rPr>
              <a:t> and draft </a:t>
            </a:r>
            <a:r>
              <a:rPr lang="pl-PL" dirty="0" err="1" smtClean="0">
                <a:solidFill>
                  <a:prstClr val="black"/>
                </a:solidFill>
                <a:latin typeface="Calibri"/>
              </a:rPr>
              <a:t>Convergence</a:t>
            </a:r>
            <a:r>
              <a:rPr lang="pl-PL" dirty="0" smtClean="0">
                <a:solidFill>
                  <a:prstClr val="black"/>
                </a:solidFill>
                <a:latin typeface="Calibri"/>
              </a:rPr>
              <a:t> </a:t>
            </a:r>
            <a:r>
              <a:rPr lang="pl-PL" dirty="0" err="1" smtClean="0">
                <a:solidFill>
                  <a:prstClr val="black"/>
                </a:solidFill>
                <a:latin typeface="Calibri"/>
              </a:rPr>
              <a:t>Pland</a:t>
            </a:r>
            <a:r>
              <a:rPr lang="pl-PL" dirty="0" smtClean="0">
                <a:solidFill>
                  <a:prstClr val="black"/>
                </a:solidFill>
                <a:latin typeface="Calibri"/>
              </a:rPr>
              <a:t> </a:t>
            </a:r>
            <a:endParaRPr lang="pl-PL" dirty="0">
              <a:solidFill>
                <a:prstClr val="black"/>
              </a:solidFill>
              <a:latin typeface="Calibri"/>
            </a:endParaRPr>
          </a:p>
        </p:txBody>
      </p:sp>
      <p:sp>
        <p:nvSpPr>
          <p:cNvPr id="9" name="Prostokąt 8"/>
          <p:cNvSpPr/>
          <p:nvPr/>
        </p:nvSpPr>
        <p:spPr>
          <a:xfrm>
            <a:off x="2123728" y="4466729"/>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a:solidFill>
                  <a:prstClr val="black"/>
                </a:solidFill>
                <a:latin typeface="Calibri"/>
              </a:rPr>
              <a:t>Stage</a:t>
            </a:r>
            <a:r>
              <a:rPr lang="pl-PL" dirty="0">
                <a:solidFill>
                  <a:prstClr val="black"/>
                </a:solidFill>
                <a:latin typeface="Calibri"/>
              </a:rPr>
              <a:t> </a:t>
            </a:r>
            <a:r>
              <a:rPr lang="pl-PL" dirty="0" err="1">
                <a:solidFill>
                  <a:prstClr val="black"/>
                </a:solidFill>
                <a:latin typeface="Calibri"/>
              </a:rPr>
              <a:t>based</a:t>
            </a:r>
            <a:r>
              <a:rPr lang="pl-PL" dirty="0">
                <a:solidFill>
                  <a:prstClr val="black"/>
                </a:solidFill>
                <a:latin typeface="Calibri"/>
              </a:rPr>
              <a:t> </a:t>
            </a:r>
            <a:r>
              <a:rPr lang="pl-PL" dirty="0" err="1">
                <a:solidFill>
                  <a:prstClr val="black"/>
                </a:solidFill>
                <a:latin typeface="Calibri"/>
              </a:rPr>
              <a:t>approach</a:t>
            </a:r>
            <a:r>
              <a:rPr lang="pl-PL" dirty="0">
                <a:solidFill>
                  <a:prstClr val="black"/>
                </a:solidFill>
                <a:latin typeface="Calibri"/>
              </a:rPr>
              <a:t> with interim </a:t>
            </a:r>
            <a:r>
              <a:rPr lang="pl-PL" dirty="0" err="1">
                <a:solidFill>
                  <a:prstClr val="black"/>
                </a:solidFill>
                <a:latin typeface="Calibri"/>
              </a:rPr>
              <a:t>results</a:t>
            </a:r>
            <a:r>
              <a:rPr lang="pl-PL" dirty="0">
                <a:solidFill>
                  <a:prstClr val="black"/>
                </a:solidFill>
                <a:latin typeface="Calibri"/>
              </a:rPr>
              <a:t> </a:t>
            </a:r>
            <a:r>
              <a:rPr lang="pl-PL" dirty="0" err="1">
                <a:solidFill>
                  <a:prstClr val="black"/>
                </a:solidFill>
                <a:latin typeface="Calibri"/>
              </a:rPr>
              <a:t>delivered</a:t>
            </a:r>
            <a:r>
              <a:rPr lang="pl-PL" dirty="0">
                <a:solidFill>
                  <a:prstClr val="black"/>
                </a:solidFill>
                <a:latin typeface="Calibri"/>
              </a:rPr>
              <a:t> (2 – 3 </a:t>
            </a:r>
            <a:r>
              <a:rPr lang="pl-PL" dirty="0" err="1">
                <a:solidFill>
                  <a:prstClr val="black"/>
                </a:solidFill>
                <a:latin typeface="Calibri"/>
              </a:rPr>
              <a:t>round</a:t>
            </a:r>
            <a:r>
              <a:rPr lang="pl-PL" dirty="0">
                <a:solidFill>
                  <a:prstClr val="black"/>
                </a:solidFill>
                <a:latin typeface="Calibri"/>
              </a:rPr>
              <a:t> of </a:t>
            </a:r>
            <a:r>
              <a:rPr lang="pl-PL" dirty="0" err="1">
                <a:solidFill>
                  <a:prstClr val="black"/>
                </a:solidFill>
                <a:latin typeface="Calibri"/>
              </a:rPr>
              <a:t>consultations</a:t>
            </a:r>
            <a:r>
              <a:rPr lang="pl-PL" dirty="0">
                <a:solidFill>
                  <a:prstClr val="black"/>
                </a:solidFill>
                <a:latin typeface="Calibri"/>
              </a:rPr>
              <a:t>)</a:t>
            </a:r>
            <a:endParaRPr lang="en-GB" dirty="0"/>
          </a:p>
        </p:txBody>
      </p:sp>
    </p:spTree>
    <p:extLst>
      <p:ext uri="{BB962C8B-B14F-4D97-AF65-F5344CB8AC3E}">
        <p14:creationId xmlns:p14="http://schemas.microsoft.com/office/powerpoint/2010/main" val="3683003834"/>
      </p:ext>
    </p:extLst>
  </p:cSld>
  <p:clrMapOvr>
    <a:masterClrMapping/>
  </p:clrMapOvr>
  <p:transition spd="slow">
    <p:push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29</a:t>
            </a:fld>
            <a:endParaRPr lang="en-GB"/>
          </a:p>
        </p:txBody>
      </p:sp>
      <p:sp>
        <p:nvSpPr>
          <p:cNvPr id="15" name="Rectangle 14"/>
          <p:cNvSpPr/>
          <p:nvPr/>
        </p:nvSpPr>
        <p:spPr>
          <a:xfrm>
            <a:off x="2124488" y="980728"/>
            <a:ext cx="6840000" cy="1440160"/>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pl-PL" dirty="0" err="1" smtClean="0"/>
              <a:t>Need</a:t>
            </a:r>
            <a:r>
              <a:rPr lang="pl-PL" dirty="0" smtClean="0"/>
              <a:t> to </a:t>
            </a:r>
            <a:r>
              <a:rPr lang="pl-PL" dirty="0" err="1" smtClean="0"/>
              <a:t>establish</a:t>
            </a:r>
            <a:r>
              <a:rPr lang="pl-PL" dirty="0" smtClean="0"/>
              <a:t> </a:t>
            </a:r>
            <a:r>
              <a:rPr lang="pl-PL" dirty="0" err="1" smtClean="0"/>
              <a:t>Strategy</a:t>
            </a:r>
            <a:r>
              <a:rPr lang="pl-PL" dirty="0" smtClean="0"/>
              <a:t> Management Unit (</a:t>
            </a:r>
            <a:r>
              <a:rPr lang="pl-PL" dirty="0" err="1" smtClean="0"/>
              <a:t>secretariat</a:t>
            </a:r>
            <a:r>
              <a:rPr lang="pl-PL" dirty="0"/>
              <a:t>) </a:t>
            </a:r>
            <a:r>
              <a:rPr lang="pl-PL" dirty="0" err="1" smtClean="0"/>
              <a:t>providing</a:t>
            </a:r>
            <a:r>
              <a:rPr lang="pl-PL" dirty="0" smtClean="0"/>
              <a:t> </a:t>
            </a:r>
            <a:r>
              <a:rPr lang="pl-PL" dirty="0" err="1"/>
              <a:t>neccessary</a:t>
            </a:r>
            <a:r>
              <a:rPr lang="pl-PL" dirty="0"/>
              <a:t> </a:t>
            </a:r>
            <a:r>
              <a:rPr lang="pl-PL" dirty="0" smtClean="0"/>
              <a:t>data and </a:t>
            </a:r>
            <a:r>
              <a:rPr lang="pl-PL" dirty="0" err="1" smtClean="0"/>
              <a:t>securing</a:t>
            </a:r>
            <a:r>
              <a:rPr lang="pl-PL" dirty="0" smtClean="0"/>
              <a:t> </a:t>
            </a:r>
            <a:r>
              <a:rPr lang="pl-PL" dirty="0" err="1" smtClean="0"/>
              <a:t>participation</a:t>
            </a:r>
            <a:r>
              <a:rPr lang="pl-PL" dirty="0" smtClean="0"/>
              <a:t> </a:t>
            </a:r>
            <a:r>
              <a:rPr lang="pl-PL" dirty="0"/>
              <a:t>in the </a:t>
            </a:r>
            <a:r>
              <a:rPr lang="pl-PL" dirty="0" err="1"/>
              <a:t>technical</a:t>
            </a:r>
            <a:r>
              <a:rPr lang="pl-PL" dirty="0"/>
              <a:t> </a:t>
            </a:r>
            <a:r>
              <a:rPr lang="pl-PL" dirty="0" err="1"/>
              <a:t>working</a:t>
            </a:r>
            <a:r>
              <a:rPr lang="pl-PL" dirty="0"/>
              <a:t> </a:t>
            </a:r>
            <a:r>
              <a:rPr lang="pl-PL" dirty="0" err="1"/>
              <a:t>groups</a:t>
            </a:r>
            <a:r>
              <a:rPr lang="pl-PL" dirty="0"/>
              <a:t>   </a:t>
            </a:r>
            <a:endParaRPr lang="en-GB" dirty="0"/>
          </a:p>
        </p:txBody>
      </p:sp>
      <p:sp>
        <p:nvSpPr>
          <p:cNvPr id="20" name="Rectangle 19"/>
          <p:cNvSpPr/>
          <p:nvPr/>
        </p:nvSpPr>
        <p:spPr>
          <a:xfrm>
            <a:off x="2123729" y="3068960"/>
            <a:ext cx="6840000" cy="1635909"/>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pl-PL" dirty="0" err="1" smtClean="0"/>
              <a:t>Strong</a:t>
            </a:r>
            <a:r>
              <a:rPr lang="pl-PL" dirty="0" smtClean="0"/>
              <a:t> </a:t>
            </a:r>
            <a:r>
              <a:rPr lang="pl-PL" dirty="0" err="1" smtClean="0"/>
              <a:t>project</a:t>
            </a:r>
            <a:r>
              <a:rPr lang="pl-PL" dirty="0" smtClean="0"/>
              <a:t> management </a:t>
            </a:r>
            <a:r>
              <a:rPr lang="pl-PL" dirty="0" err="1" smtClean="0"/>
              <a:t>aimed</a:t>
            </a:r>
            <a:r>
              <a:rPr lang="pl-PL" dirty="0" smtClean="0"/>
              <a:t> </a:t>
            </a:r>
            <a:r>
              <a:rPr lang="pl-PL" dirty="0" err="1" smtClean="0"/>
              <a:t>at</a:t>
            </a:r>
            <a:r>
              <a:rPr lang="pl-PL" dirty="0" smtClean="0"/>
              <a:t> </a:t>
            </a:r>
            <a:r>
              <a:rPr lang="pl-PL" dirty="0" err="1" smtClean="0"/>
              <a:t>overseeing</a:t>
            </a:r>
            <a:r>
              <a:rPr lang="pl-PL" dirty="0" smtClean="0"/>
              <a:t>, facilitation and coordination of work of </a:t>
            </a:r>
            <a:r>
              <a:rPr lang="pl-PL" dirty="0" err="1" smtClean="0"/>
              <a:t>STEs</a:t>
            </a:r>
            <a:r>
              <a:rPr lang="pl-PL" dirty="0" smtClean="0"/>
              <a:t> </a:t>
            </a:r>
            <a:r>
              <a:rPr lang="pl-PL" dirty="0" err="1" smtClean="0"/>
              <a:t>providing</a:t>
            </a:r>
            <a:r>
              <a:rPr lang="pl-PL" dirty="0" smtClean="0"/>
              <a:t> </a:t>
            </a:r>
            <a:r>
              <a:rPr lang="pl-PL" dirty="0" err="1" smtClean="0"/>
              <a:t>inputs</a:t>
            </a:r>
            <a:r>
              <a:rPr lang="pl-PL" dirty="0" smtClean="0"/>
              <a:t> to elaboration of the </a:t>
            </a:r>
            <a:r>
              <a:rPr lang="pl-PL" dirty="0" err="1" smtClean="0"/>
              <a:t>strategy</a:t>
            </a:r>
            <a:r>
              <a:rPr lang="pl-PL" dirty="0" smtClean="0"/>
              <a:t>        </a:t>
            </a:r>
            <a:endParaRPr lang="en-GB" dirty="0"/>
          </a:p>
        </p:txBody>
      </p:sp>
      <p:sp>
        <p:nvSpPr>
          <p:cNvPr id="10" name="Rectangle 4"/>
          <p:cNvSpPr/>
          <p:nvPr/>
        </p:nvSpPr>
        <p:spPr>
          <a:xfrm rot="17166186">
            <a:off x="-541257" y="1430795"/>
            <a:ext cx="2796645" cy="461665"/>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ctr">
            <a:spAutoFit/>
          </a:bodyPr>
          <a:lstStyle/>
          <a:p>
            <a:pPr algn="ctr"/>
            <a:r>
              <a:rPr lang="pl-PL" dirty="0"/>
              <a:t>LESSONS LEARNT</a:t>
            </a:r>
            <a:r>
              <a:rPr lang="pl-PL" dirty="0" smtClean="0"/>
              <a:t>  </a:t>
            </a:r>
            <a:endParaRPr lang="en-GB" dirty="0"/>
          </a:p>
        </p:txBody>
      </p:sp>
      <p:sp>
        <p:nvSpPr>
          <p:cNvPr id="2" name="Prostokąt 1"/>
          <p:cNvSpPr/>
          <p:nvPr/>
        </p:nvSpPr>
        <p:spPr>
          <a:xfrm>
            <a:off x="2123728" y="5622339"/>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smtClean="0">
                <a:solidFill>
                  <a:prstClr val="black"/>
                </a:solidFill>
                <a:latin typeface="Calibri"/>
              </a:rPr>
              <a:t>Quality</a:t>
            </a:r>
            <a:r>
              <a:rPr lang="pl-PL" dirty="0" smtClean="0">
                <a:solidFill>
                  <a:prstClr val="black"/>
                </a:solidFill>
                <a:latin typeface="Calibri"/>
              </a:rPr>
              <a:t> of </a:t>
            </a:r>
            <a:r>
              <a:rPr lang="pl-PL" dirty="0" err="1" smtClean="0">
                <a:solidFill>
                  <a:prstClr val="black"/>
                </a:solidFill>
                <a:latin typeface="Calibri"/>
              </a:rPr>
              <a:t>facilitation</a:t>
            </a:r>
            <a:r>
              <a:rPr lang="pl-PL" dirty="0" smtClean="0">
                <a:solidFill>
                  <a:prstClr val="black"/>
                </a:solidFill>
                <a:latin typeface="Calibri"/>
              </a:rPr>
              <a:t> </a:t>
            </a:r>
            <a:r>
              <a:rPr lang="pl-PL" dirty="0">
                <a:solidFill>
                  <a:prstClr val="black"/>
                </a:solidFill>
                <a:latin typeface="Calibri"/>
              </a:rPr>
              <a:t>of the </a:t>
            </a:r>
            <a:r>
              <a:rPr lang="pl-PL" dirty="0" err="1">
                <a:solidFill>
                  <a:prstClr val="black"/>
                </a:solidFill>
                <a:latin typeface="Calibri"/>
              </a:rPr>
              <a:t>workshops</a:t>
            </a:r>
            <a:r>
              <a:rPr lang="pl-PL" dirty="0">
                <a:solidFill>
                  <a:prstClr val="black"/>
                </a:solidFill>
                <a:latin typeface="Calibri"/>
              </a:rPr>
              <a:t> and </a:t>
            </a:r>
            <a:r>
              <a:rPr lang="pl-PL" dirty="0" err="1">
                <a:solidFill>
                  <a:prstClr val="black"/>
                </a:solidFill>
                <a:latin typeface="Calibri"/>
              </a:rPr>
              <a:t>delivery</a:t>
            </a:r>
            <a:r>
              <a:rPr lang="pl-PL" dirty="0">
                <a:solidFill>
                  <a:prstClr val="black"/>
                </a:solidFill>
                <a:latin typeface="Calibri"/>
              </a:rPr>
              <a:t> of </a:t>
            </a:r>
            <a:r>
              <a:rPr lang="pl-PL" dirty="0" err="1" smtClean="0">
                <a:solidFill>
                  <a:prstClr val="black"/>
                </a:solidFill>
                <a:latin typeface="Calibri"/>
              </a:rPr>
              <a:t>complementary</a:t>
            </a:r>
            <a:r>
              <a:rPr lang="pl-PL" dirty="0" smtClean="0">
                <a:solidFill>
                  <a:prstClr val="black"/>
                </a:solidFill>
                <a:latin typeface="Calibri"/>
              </a:rPr>
              <a:t> </a:t>
            </a:r>
            <a:r>
              <a:rPr lang="pl-PL" dirty="0" err="1" smtClean="0">
                <a:solidFill>
                  <a:prstClr val="black"/>
                </a:solidFill>
                <a:latin typeface="Calibri"/>
              </a:rPr>
              <a:t>training</a:t>
            </a:r>
            <a:endParaRPr lang="en-GB" sz="3200" dirty="0"/>
          </a:p>
        </p:txBody>
      </p:sp>
    </p:spTree>
    <p:extLst>
      <p:ext uri="{BB962C8B-B14F-4D97-AF65-F5344CB8AC3E}">
        <p14:creationId xmlns:p14="http://schemas.microsoft.com/office/powerpoint/2010/main" val="311777994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19256" cy="792088"/>
          </a:xfrm>
        </p:spPr>
        <p:txBody>
          <a:bodyPr>
            <a:noAutofit/>
          </a:bodyPr>
          <a:lstStyle/>
          <a:p>
            <a:r>
              <a:rPr lang="pl-PL" sz="2800" dirty="0" smtClean="0">
                <a:solidFill>
                  <a:srgbClr val="C00000"/>
                </a:solidFill>
              </a:rPr>
              <a:t>Directives included in the Annex to EU Ukraine AA</a:t>
            </a:r>
            <a:endParaRPr lang="en-GB" sz="2800" dirty="0">
              <a:solidFill>
                <a:srgbClr val="C00000"/>
              </a:solidFill>
            </a:endParaRPr>
          </a:p>
        </p:txBody>
      </p:sp>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3</a:t>
            </a:fld>
            <a:endParaRPr lang="en-GB"/>
          </a:p>
        </p:txBody>
      </p:sp>
      <p:graphicFrame>
        <p:nvGraphicFramePr>
          <p:cNvPr id="4" name="Table 3"/>
          <p:cNvGraphicFramePr>
            <a:graphicFrameLocks noGrp="1"/>
          </p:cNvGraphicFramePr>
          <p:nvPr>
            <p:extLst>
              <p:ext uri="{D42A27DB-BD31-4B8C-83A1-F6EECF244321}">
                <p14:modId xmlns:p14="http://schemas.microsoft.com/office/powerpoint/2010/main" val="3765060792"/>
              </p:ext>
            </p:extLst>
          </p:nvPr>
        </p:nvGraphicFramePr>
        <p:xfrm>
          <a:off x="542925" y="620688"/>
          <a:ext cx="8058150" cy="2472288"/>
        </p:xfrm>
        <a:graphic>
          <a:graphicData uri="http://schemas.openxmlformats.org/drawingml/2006/table">
            <a:tbl>
              <a:tblPr firstRow="1" firstCol="1" bandRow="1">
                <a:tableStyleId>{1FECB4D8-DB02-4DC6-A0A2-4F2EBAE1DC90}</a:tableStyleId>
              </a:tblPr>
              <a:tblGrid>
                <a:gridCol w="1724819"/>
                <a:gridCol w="6333331"/>
              </a:tblGrid>
              <a:tr h="231264">
                <a:tc>
                  <a:txBody>
                    <a:bodyPr/>
                    <a:lstStyle/>
                    <a:p>
                      <a:pPr algn="ctr">
                        <a:spcAft>
                          <a:spcPts val="0"/>
                        </a:spcAft>
                      </a:pPr>
                      <a:r>
                        <a:rPr lang="pl-PL" sz="1400" dirty="0">
                          <a:effectLst/>
                        </a:rPr>
                        <a:t>SECTOR</a:t>
                      </a:r>
                      <a:endParaRPr lang="en-GB"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pl-PL" sz="1400" dirty="0">
                          <a:effectLst/>
                        </a:rPr>
                        <a:t>DIRECTIVES</a:t>
                      </a:r>
                      <a:endParaRPr lang="en-GB" sz="1600" dirty="0">
                        <a:effectLst/>
                        <a:latin typeface="Arial" pitchFamily="34" charset="0"/>
                        <a:ea typeface="Times New Roman"/>
                        <a:cs typeface="Arial" pitchFamily="34" charset="0"/>
                      </a:endParaRPr>
                    </a:p>
                  </a:txBody>
                  <a:tcPr marL="68580" marR="68580" marT="0" marB="0"/>
                </a:tc>
              </a:tr>
              <a:tr h="462528">
                <a:tc rowSpan="4">
                  <a:txBody>
                    <a:bodyPr/>
                    <a:lstStyle/>
                    <a:p>
                      <a:pPr algn="ctr">
                        <a:spcAft>
                          <a:spcPts val="600"/>
                        </a:spcAft>
                      </a:pPr>
                      <a:r>
                        <a:rPr lang="en-US" sz="1400" dirty="0">
                          <a:effectLst/>
                        </a:rPr>
                        <a:t> </a:t>
                      </a:r>
                      <a:endParaRPr lang="en-GB" sz="1600" dirty="0">
                        <a:effectLst/>
                      </a:endParaRPr>
                    </a:p>
                    <a:p>
                      <a:pPr algn="ctr">
                        <a:spcAft>
                          <a:spcPts val="600"/>
                        </a:spcAft>
                      </a:pPr>
                      <a:r>
                        <a:rPr lang="en-US" sz="1400" dirty="0" smtClean="0">
                          <a:effectLst/>
                        </a:rPr>
                        <a:t>Environmental </a:t>
                      </a:r>
                      <a:r>
                        <a:rPr lang="en-US" sz="1400" dirty="0">
                          <a:effectLst/>
                        </a:rPr>
                        <a:t>governance and </a:t>
                      </a:r>
                      <a:r>
                        <a:rPr lang="en-GB" sz="1400" dirty="0">
                          <a:effectLst/>
                        </a:rPr>
                        <a:t>integration of environment into other policy areas</a:t>
                      </a:r>
                      <a:endParaRPr lang="en-GB" sz="1600" dirty="0">
                        <a:effectLst/>
                        <a:latin typeface="Arial" pitchFamily="34" charset="0"/>
                        <a:ea typeface="Times New Roman"/>
                        <a:cs typeface="Arial" pitchFamily="34" charset="0"/>
                      </a:endParaRPr>
                    </a:p>
                  </a:txBody>
                  <a:tcPr marL="68580" marR="68580" marT="0" marB="0"/>
                </a:tc>
                <a:tc>
                  <a:txBody>
                    <a:bodyPr/>
                    <a:lstStyle/>
                    <a:p>
                      <a:pPr>
                        <a:spcAft>
                          <a:spcPts val="0"/>
                        </a:spcAft>
                      </a:pPr>
                      <a:r>
                        <a:rPr lang="en-GB" sz="1400" dirty="0">
                          <a:effectLst/>
                        </a:rPr>
                        <a:t>Directive 85/337/EEC on the assessment of the effects of certain public and private projects on the environment as amended by Directives 97/11/EC and 2003/35/EC*  </a:t>
                      </a:r>
                      <a:endParaRPr lang="en-GB" sz="1600" dirty="0">
                        <a:effectLst/>
                        <a:latin typeface="Arial" pitchFamily="34" charset="0"/>
                        <a:ea typeface="Times New Roman"/>
                        <a:cs typeface="Arial" pitchFamily="34" charset="0"/>
                      </a:endParaRPr>
                    </a:p>
                  </a:txBody>
                  <a:tcPr marL="68580" marR="68580" marT="0" marB="0"/>
                </a:tc>
              </a:tr>
              <a:tr h="462528">
                <a:tc vMerge="1">
                  <a:txBody>
                    <a:bodyPr/>
                    <a:lstStyle/>
                    <a:p>
                      <a:endParaRPr lang="en-GB"/>
                    </a:p>
                  </a:txBody>
                  <a:tcPr/>
                </a:tc>
                <a:tc>
                  <a:txBody>
                    <a:bodyPr/>
                    <a:lstStyle/>
                    <a:p>
                      <a:pPr marL="21590" algn="just">
                        <a:spcAft>
                          <a:spcPts val="600"/>
                        </a:spcAft>
                      </a:pPr>
                      <a:r>
                        <a:rPr lang="en-GB" sz="1400" dirty="0">
                          <a:effectLst/>
                        </a:rPr>
                        <a:t>Directive 2001/42/EC on the assessment of the effects of certain plans and programmes on the environment</a:t>
                      </a:r>
                      <a:endParaRPr lang="en-GB" sz="1600" dirty="0">
                        <a:effectLst/>
                        <a:latin typeface="Arial" pitchFamily="34" charset="0"/>
                        <a:ea typeface="Times New Roman"/>
                        <a:cs typeface="Arial" pitchFamily="34" charset="0"/>
                      </a:endParaRPr>
                    </a:p>
                  </a:txBody>
                  <a:tcPr marL="68580" marR="68580" marT="0" marB="0"/>
                </a:tc>
              </a:tr>
              <a:tr h="462528">
                <a:tc vMerge="1">
                  <a:txBody>
                    <a:bodyPr/>
                    <a:lstStyle/>
                    <a:p>
                      <a:endParaRPr lang="en-GB"/>
                    </a:p>
                  </a:txBody>
                  <a:tcPr/>
                </a:tc>
                <a:tc>
                  <a:txBody>
                    <a:bodyPr/>
                    <a:lstStyle/>
                    <a:p>
                      <a:pPr marL="21590" algn="just">
                        <a:spcAft>
                          <a:spcPts val="600"/>
                        </a:spcAft>
                      </a:pPr>
                      <a:r>
                        <a:rPr lang="en-GB" sz="1400" dirty="0">
                          <a:effectLst/>
                        </a:rPr>
                        <a:t>Directive 2003/4/EC on public access to environmental information and repealing Directive 90/313/EEC</a:t>
                      </a:r>
                      <a:endParaRPr lang="en-GB" sz="1600" dirty="0">
                        <a:effectLst/>
                        <a:latin typeface="Arial" pitchFamily="34" charset="0"/>
                        <a:ea typeface="Times New Roman"/>
                        <a:cs typeface="Arial" pitchFamily="34" charset="0"/>
                      </a:endParaRPr>
                    </a:p>
                  </a:txBody>
                  <a:tcPr marL="68580" marR="68580" marT="0" marB="0"/>
                </a:tc>
              </a:tr>
              <a:tr h="693793">
                <a:tc vMerge="1">
                  <a:txBody>
                    <a:bodyPr/>
                    <a:lstStyle/>
                    <a:p>
                      <a:endParaRPr lang="en-GB"/>
                    </a:p>
                  </a:txBody>
                  <a:tcPr/>
                </a:tc>
                <a:tc>
                  <a:txBody>
                    <a:bodyPr/>
                    <a:lstStyle/>
                    <a:p>
                      <a:pPr marL="21590" marR="45720" algn="just">
                        <a:spcAft>
                          <a:spcPts val="600"/>
                        </a:spcAft>
                      </a:pPr>
                      <a:r>
                        <a:rPr lang="en-GB" sz="1400" dirty="0">
                          <a:effectLst/>
                        </a:rPr>
                        <a:t>Directive 2003/35/EC providing for public participation in respect of the drawing up of certain plans and programmes relating to the environment and amending with regard to public participation and access to justice Directives 85/337/EEC and 96/61/EC</a:t>
                      </a:r>
                      <a:endParaRPr lang="en-GB" sz="1600" dirty="0">
                        <a:effectLst/>
                        <a:latin typeface="Arial" pitchFamily="34" charset="0"/>
                        <a:ea typeface="Times New Roman"/>
                        <a:cs typeface="Arial" pitchFamily="34" charset="0"/>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29830585"/>
              </p:ext>
            </p:extLst>
          </p:nvPr>
        </p:nvGraphicFramePr>
        <p:xfrm>
          <a:off x="542925" y="3391361"/>
          <a:ext cx="8061523" cy="3413760"/>
        </p:xfrm>
        <a:graphic>
          <a:graphicData uri="http://schemas.openxmlformats.org/drawingml/2006/table">
            <a:tbl>
              <a:tblPr firstRow="1" firstCol="1" bandRow="1">
                <a:tableStyleId>{1FECB4D8-DB02-4DC6-A0A2-4F2EBAE1DC90}</a:tableStyleId>
              </a:tblPr>
              <a:tblGrid>
                <a:gridCol w="1725541"/>
                <a:gridCol w="6335982"/>
              </a:tblGrid>
              <a:tr h="204381">
                <a:tc>
                  <a:txBody>
                    <a:bodyPr/>
                    <a:lstStyle/>
                    <a:p>
                      <a:pPr algn="ctr">
                        <a:spcAft>
                          <a:spcPts val="0"/>
                        </a:spcAft>
                      </a:pPr>
                      <a:r>
                        <a:rPr lang="pl-PL" sz="1400" dirty="0">
                          <a:effectLst/>
                        </a:rPr>
                        <a:t>SECTOR</a:t>
                      </a:r>
                      <a:endParaRPr lang="en-GB" sz="1600" dirty="0">
                        <a:effectLst/>
                        <a:latin typeface="Arial" pitchFamily="34" charset="0"/>
                        <a:ea typeface="Times New Roman"/>
                        <a:cs typeface="Arial" pitchFamily="34" charset="0"/>
                      </a:endParaRPr>
                    </a:p>
                  </a:txBody>
                  <a:tcPr marL="68580" marR="68580" marT="0" marB="0"/>
                </a:tc>
                <a:tc>
                  <a:txBody>
                    <a:bodyPr/>
                    <a:lstStyle/>
                    <a:p>
                      <a:pPr algn="ctr">
                        <a:spcAft>
                          <a:spcPts val="0"/>
                        </a:spcAft>
                      </a:pPr>
                      <a:r>
                        <a:rPr lang="pl-PL" sz="1400" dirty="0">
                          <a:effectLst/>
                        </a:rPr>
                        <a:t>DIRECTIVES</a:t>
                      </a:r>
                      <a:endParaRPr lang="en-GB" sz="1600" dirty="0">
                        <a:effectLst/>
                        <a:latin typeface="Arial" pitchFamily="34" charset="0"/>
                        <a:ea typeface="Times New Roman"/>
                        <a:cs typeface="Arial" pitchFamily="34" charset="0"/>
                      </a:endParaRPr>
                    </a:p>
                  </a:txBody>
                  <a:tcPr marL="68580" marR="68580" marT="0" marB="0"/>
                </a:tc>
              </a:tr>
              <a:tr h="204381">
                <a:tc rowSpan="6">
                  <a:txBody>
                    <a:bodyPr/>
                    <a:lstStyle/>
                    <a:p>
                      <a:pPr>
                        <a:spcAft>
                          <a:spcPts val="0"/>
                        </a:spcAft>
                      </a:pPr>
                      <a:r>
                        <a:rPr lang="en-GB" sz="1400" u="none" strike="noStrike" dirty="0">
                          <a:effectLst/>
                        </a:rPr>
                        <a:t> </a:t>
                      </a:r>
                      <a:endParaRPr lang="en-GB" sz="1600" dirty="0">
                        <a:effectLst/>
                      </a:endParaRPr>
                    </a:p>
                    <a:p>
                      <a:pPr>
                        <a:spcAft>
                          <a:spcPts val="0"/>
                        </a:spcAft>
                      </a:pPr>
                      <a:r>
                        <a:rPr lang="en-GB" sz="1400" u="none" strike="noStrike" dirty="0">
                          <a:effectLst/>
                        </a:rPr>
                        <a:t> </a:t>
                      </a:r>
                      <a:endParaRPr lang="en-GB" sz="1600" dirty="0">
                        <a:effectLst/>
                      </a:endParaRPr>
                    </a:p>
                    <a:p>
                      <a:pPr>
                        <a:spcAft>
                          <a:spcPts val="0"/>
                        </a:spcAft>
                      </a:pPr>
                      <a:r>
                        <a:rPr lang="en-GB" sz="1400" u="none" strike="noStrike" dirty="0">
                          <a:effectLst/>
                        </a:rPr>
                        <a:t> </a:t>
                      </a:r>
                      <a:endParaRPr lang="en-GB" sz="1600" dirty="0">
                        <a:effectLst/>
                      </a:endParaRPr>
                    </a:p>
                    <a:p>
                      <a:pPr>
                        <a:spcAft>
                          <a:spcPts val="0"/>
                        </a:spcAft>
                      </a:pPr>
                      <a:r>
                        <a:rPr lang="en-GB" sz="1400" u="none" strike="noStrike" dirty="0">
                          <a:effectLst/>
                        </a:rPr>
                        <a:t> </a:t>
                      </a:r>
                      <a:endParaRPr lang="en-GB" sz="1600" dirty="0">
                        <a:effectLst/>
                      </a:endParaRPr>
                    </a:p>
                    <a:p>
                      <a:pPr>
                        <a:spcAft>
                          <a:spcPts val="0"/>
                        </a:spcAft>
                      </a:pPr>
                      <a:r>
                        <a:rPr lang="en-GB" sz="1400" u="none" strike="noStrike" dirty="0">
                          <a:effectLst/>
                        </a:rPr>
                        <a:t> </a:t>
                      </a:r>
                      <a:endParaRPr lang="pl-PL" sz="1400" u="none" strike="noStrike" dirty="0" smtClean="0">
                        <a:effectLst/>
                      </a:endParaRPr>
                    </a:p>
                    <a:p>
                      <a:pPr algn="ctr">
                        <a:spcAft>
                          <a:spcPts val="0"/>
                        </a:spcAft>
                      </a:pPr>
                      <a:r>
                        <a:rPr lang="en-GB" sz="1400" u="sng" dirty="0" smtClean="0">
                          <a:effectLst/>
                        </a:rPr>
                        <a:t>Air </a:t>
                      </a:r>
                      <a:r>
                        <a:rPr lang="en-GB" sz="1400" u="sng" dirty="0">
                          <a:effectLst/>
                        </a:rPr>
                        <a:t>Quality</a:t>
                      </a:r>
                      <a:endParaRPr lang="en-GB" sz="1600" dirty="0">
                        <a:effectLst/>
                        <a:latin typeface="Arial" pitchFamily="34" charset="0"/>
                        <a:ea typeface="Times New Roman"/>
                        <a:cs typeface="Arial" pitchFamily="34" charset="0"/>
                      </a:endParaRPr>
                    </a:p>
                  </a:txBody>
                  <a:tcPr marL="68580" marR="68580" marT="0" marB="0"/>
                </a:tc>
                <a:tc>
                  <a:txBody>
                    <a:bodyPr/>
                    <a:lstStyle/>
                    <a:p>
                      <a:pPr algn="just">
                        <a:spcAft>
                          <a:spcPts val="600"/>
                        </a:spcAft>
                      </a:pPr>
                      <a:r>
                        <a:rPr lang="en-GB" sz="1400" dirty="0">
                          <a:effectLst/>
                        </a:rPr>
                        <a:t>Directive 2008/50/EC on ambient air quality and cleaner air for Europe</a:t>
                      </a:r>
                      <a:endParaRPr lang="en-GB" sz="1600" dirty="0">
                        <a:effectLst/>
                        <a:latin typeface="Arial" pitchFamily="34" charset="0"/>
                        <a:ea typeface="Times New Roman"/>
                        <a:cs typeface="Arial" pitchFamily="34" charset="0"/>
                      </a:endParaRPr>
                    </a:p>
                  </a:txBody>
                  <a:tcPr marL="68580" marR="68580" marT="0" marB="0"/>
                </a:tc>
              </a:tr>
              <a:tr h="408761">
                <a:tc vMerge="1">
                  <a:txBody>
                    <a:bodyPr/>
                    <a:lstStyle/>
                    <a:p>
                      <a:endParaRPr lang="en-GB"/>
                    </a:p>
                  </a:txBody>
                  <a:tcPr/>
                </a:tc>
                <a:tc>
                  <a:txBody>
                    <a:bodyPr/>
                    <a:lstStyle/>
                    <a:p>
                      <a:pPr>
                        <a:spcAft>
                          <a:spcPts val="0"/>
                        </a:spcAft>
                      </a:pPr>
                      <a:r>
                        <a:rPr lang="en-GB" sz="1400" dirty="0">
                          <a:effectLst/>
                        </a:rPr>
                        <a:t>Directive 2004/107/EC relating to arsenic, cadmium, mercury, nickel and polycyclic aromatic hydrocarbons in ambient air</a:t>
                      </a:r>
                      <a:endParaRPr lang="en-GB" sz="1600" dirty="0">
                        <a:effectLst/>
                        <a:latin typeface="Arial" pitchFamily="34" charset="0"/>
                        <a:ea typeface="Times New Roman"/>
                        <a:cs typeface="Arial" pitchFamily="34" charset="0"/>
                      </a:endParaRPr>
                    </a:p>
                  </a:txBody>
                  <a:tcPr marL="68580" marR="68580" marT="0" marB="0"/>
                </a:tc>
              </a:tr>
              <a:tr h="613142">
                <a:tc vMerge="1">
                  <a:txBody>
                    <a:bodyPr/>
                    <a:lstStyle/>
                    <a:p>
                      <a:endParaRPr lang="en-GB"/>
                    </a:p>
                  </a:txBody>
                  <a:tcPr/>
                </a:tc>
                <a:tc>
                  <a:txBody>
                    <a:bodyPr/>
                    <a:lstStyle/>
                    <a:p>
                      <a:pPr>
                        <a:spcAft>
                          <a:spcPts val="0"/>
                        </a:spcAft>
                      </a:pPr>
                      <a:r>
                        <a:rPr lang="en-GB" sz="1400" dirty="0">
                          <a:effectLst/>
                        </a:rPr>
                        <a:t>Directive 98/70/EC relating to the quality of petrol and diesel fuels and amending Directive 93/12/EEC as amended by Directives 2000/71/EC, 2003/17/EC and 2009/30/EC and Regulation (EC) 1882/2003</a:t>
                      </a:r>
                      <a:endParaRPr lang="en-GB" sz="1600" dirty="0">
                        <a:effectLst/>
                        <a:latin typeface="Arial" pitchFamily="34" charset="0"/>
                        <a:ea typeface="Times New Roman"/>
                        <a:cs typeface="Arial" pitchFamily="34" charset="0"/>
                      </a:endParaRPr>
                    </a:p>
                  </a:txBody>
                  <a:tcPr marL="68580" marR="68580" marT="0" marB="0"/>
                </a:tc>
              </a:tr>
              <a:tr h="613142">
                <a:tc vMerge="1">
                  <a:txBody>
                    <a:bodyPr/>
                    <a:lstStyle/>
                    <a:p>
                      <a:endParaRPr lang="en-GB"/>
                    </a:p>
                  </a:txBody>
                  <a:tcPr/>
                </a:tc>
                <a:tc>
                  <a:txBody>
                    <a:bodyPr/>
                    <a:lstStyle/>
                    <a:p>
                      <a:pPr algn="just">
                        <a:spcAft>
                          <a:spcPts val="600"/>
                        </a:spcAft>
                      </a:pPr>
                      <a:r>
                        <a:rPr lang="en-GB" sz="1400" dirty="0">
                          <a:effectLst/>
                        </a:rPr>
                        <a:t>Directive 1999/32/EC on reduction of sulphur content of certain liquid fuels and amending Directive 93/12/EC as amended by Regulation (EC) 1882/2003 and Directive 2005/33/EC*</a:t>
                      </a:r>
                      <a:endParaRPr lang="en-GB" sz="1600" dirty="0">
                        <a:effectLst/>
                        <a:latin typeface="Arial" pitchFamily="34" charset="0"/>
                        <a:ea typeface="Times New Roman"/>
                        <a:cs typeface="Arial" pitchFamily="34" charset="0"/>
                      </a:endParaRPr>
                    </a:p>
                  </a:txBody>
                  <a:tcPr marL="68580" marR="68580" marT="0" marB="0"/>
                </a:tc>
              </a:tr>
              <a:tr h="613142">
                <a:tc vMerge="1">
                  <a:txBody>
                    <a:bodyPr/>
                    <a:lstStyle/>
                    <a:p>
                      <a:endParaRPr lang="en-GB"/>
                    </a:p>
                  </a:txBody>
                  <a:tcPr/>
                </a:tc>
                <a:tc>
                  <a:txBody>
                    <a:bodyPr/>
                    <a:lstStyle/>
                    <a:p>
                      <a:pPr algn="just">
                        <a:spcAft>
                          <a:spcPts val="600"/>
                        </a:spcAft>
                      </a:pPr>
                      <a:r>
                        <a:rPr lang="en-GB" sz="1400" dirty="0">
                          <a:effectLst/>
                        </a:rPr>
                        <a:t>Directive 94/63/EC on the control of volatile organic compound (VOC) emissions resulting from the storage of petrol and its distribution from terminals to service stations as amended by Regulation (EC) 1882/2003</a:t>
                      </a:r>
                      <a:endParaRPr lang="en-GB" sz="1600" dirty="0">
                        <a:effectLst/>
                        <a:latin typeface="Arial" pitchFamily="34" charset="0"/>
                        <a:ea typeface="Times New Roman"/>
                        <a:cs typeface="Arial" pitchFamily="34" charset="0"/>
                      </a:endParaRPr>
                    </a:p>
                  </a:txBody>
                  <a:tcPr marL="68580" marR="68580" marT="0" marB="0"/>
                </a:tc>
              </a:tr>
              <a:tr h="621050">
                <a:tc vMerge="1">
                  <a:txBody>
                    <a:bodyPr/>
                    <a:lstStyle/>
                    <a:p>
                      <a:endParaRPr lang="en-GB"/>
                    </a:p>
                  </a:txBody>
                  <a:tcPr/>
                </a:tc>
                <a:tc>
                  <a:txBody>
                    <a:bodyPr/>
                    <a:lstStyle/>
                    <a:p>
                      <a:pPr algn="just">
                        <a:spcAft>
                          <a:spcPts val="600"/>
                        </a:spcAft>
                      </a:pPr>
                      <a:r>
                        <a:rPr lang="en-GB" sz="1400" dirty="0">
                          <a:effectLst/>
                        </a:rPr>
                        <a:t>Directive 2004/42/EC on the limitation of emissions of volatile organic compounds  due to the use of organic solvents in certain paints and varnishes and vehicle refinishing products and amending Directive 1999/13/EC</a:t>
                      </a:r>
                      <a:endParaRPr lang="en-GB" sz="1600" dirty="0">
                        <a:effectLst/>
                        <a:latin typeface="Arial" pitchFamily="34" charset="0"/>
                        <a:ea typeface="Times New Roman"/>
                        <a:cs typeface="Arial" pitchFamily="34" charset="0"/>
                      </a:endParaRPr>
                    </a:p>
                  </a:txBody>
                  <a:tcPr marL="68580" marR="68580" marT="0" marB="0"/>
                </a:tc>
              </a:tr>
            </a:tbl>
          </a:graphicData>
        </a:graphic>
      </p:graphicFrame>
    </p:spTree>
    <p:extLst>
      <p:ext uri="{BB962C8B-B14F-4D97-AF65-F5344CB8AC3E}">
        <p14:creationId xmlns:p14="http://schemas.microsoft.com/office/powerpoint/2010/main" val="2084763201"/>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30</a:t>
            </a:fld>
            <a:endParaRPr lang="en-GB"/>
          </a:p>
        </p:txBody>
      </p:sp>
      <p:sp>
        <p:nvSpPr>
          <p:cNvPr id="4" name="Title 3"/>
          <p:cNvSpPr>
            <a:spLocks noGrp="1"/>
          </p:cNvSpPr>
          <p:nvPr>
            <p:ph type="title" idx="4294967295"/>
          </p:nvPr>
        </p:nvSpPr>
        <p:spPr>
          <a:xfrm>
            <a:off x="0" y="274638"/>
            <a:ext cx="8229600" cy="633412"/>
          </a:xfrm>
        </p:spPr>
        <p:txBody>
          <a:bodyPr>
            <a:normAutofit/>
          </a:bodyPr>
          <a:lstStyle/>
          <a:p>
            <a:r>
              <a:rPr lang="pl-PL" sz="3200" dirty="0" smtClean="0">
                <a:solidFill>
                  <a:srgbClr val="C00000"/>
                </a:solidFill>
              </a:rPr>
              <a:t> </a:t>
            </a:r>
            <a:endParaRPr lang="en-GB" sz="3200" dirty="0">
              <a:solidFill>
                <a:srgbClr val="C00000"/>
              </a:solidFill>
            </a:endParaRPr>
          </a:p>
        </p:txBody>
      </p:sp>
      <p:sp>
        <p:nvSpPr>
          <p:cNvPr id="6" name="TextBox 5"/>
          <p:cNvSpPr txBox="1"/>
          <p:nvPr/>
        </p:nvSpPr>
        <p:spPr>
          <a:xfrm>
            <a:off x="2124488" y="908720"/>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err="1" smtClean="0"/>
              <a:t>Commitment</a:t>
            </a:r>
            <a:r>
              <a:rPr lang="pl-PL" dirty="0" smtClean="0"/>
              <a:t> on </a:t>
            </a:r>
            <a:r>
              <a:rPr lang="pl-PL" dirty="0" err="1" smtClean="0"/>
              <a:t>planning</a:t>
            </a:r>
            <a:r>
              <a:rPr lang="pl-PL" dirty="0" smtClean="0"/>
              <a:t> convergence process (National Environmental Convergence Strategy)  </a:t>
            </a:r>
            <a:endParaRPr lang="en-GB" dirty="0"/>
          </a:p>
        </p:txBody>
      </p:sp>
      <p:sp>
        <p:nvSpPr>
          <p:cNvPr id="9" name="TextBox 8"/>
          <p:cNvSpPr txBox="1"/>
          <p:nvPr/>
        </p:nvSpPr>
        <p:spPr>
          <a:xfrm>
            <a:off x="2124488" y="1916832"/>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t>Committment of the main stakeholders on participation in the work on convergence plans   </a:t>
            </a:r>
            <a:endParaRPr lang="en-GB" dirty="0"/>
          </a:p>
        </p:txBody>
      </p:sp>
      <p:sp>
        <p:nvSpPr>
          <p:cNvPr id="10" name="TextBox 9"/>
          <p:cNvSpPr txBox="1"/>
          <p:nvPr/>
        </p:nvSpPr>
        <p:spPr>
          <a:xfrm>
            <a:off x="2124488" y="2886035"/>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t>Committment of the main stakeholders to allocate resources neccessary in the planning process </a:t>
            </a:r>
            <a:endParaRPr lang="en-GB" dirty="0"/>
          </a:p>
        </p:txBody>
      </p:sp>
      <p:sp>
        <p:nvSpPr>
          <p:cNvPr id="11" name="TextBox 10"/>
          <p:cNvSpPr txBox="1"/>
          <p:nvPr/>
        </p:nvSpPr>
        <p:spPr>
          <a:xfrm>
            <a:off x="2124488" y="3884855"/>
            <a:ext cx="6840000" cy="156966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smtClean="0"/>
              <a:t>Committment of the main stakeholders for adjustments and amendments in the current institutional system for environmental </a:t>
            </a:r>
            <a:r>
              <a:rPr lang="pl-PL" dirty="0" err="1" smtClean="0"/>
              <a:t>protection</a:t>
            </a:r>
            <a:r>
              <a:rPr lang="pl-PL" dirty="0" smtClean="0"/>
              <a:t> and</a:t>
            </a:r>
          </a:p>
          <a:p>
            <a:pPr algn="ctr"/>
            <a:r>
              <a:rPr lang="pl-PL" dirty="0" smtClean="0"/>
              <a:t> management   </a:t>
            </a:r>
            <a:endParaRPr lang="en-GB" dirty="0"/>
          </a:p>
        </p:txBody>
      </p:sp>
      <p:sp>
        <p:nvSpPr>
          <p:cNvPr id="13" name="TextBox 10"/>
          <p:cNvSpPr txBox="1"/>
          <p:nvPr/>
        </p:nvSpPr>
        <p:spPr>
          <a:xfrm>
            <a:off x="2124488" y="5622339"/>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pl-PL" dirty="0" err="1" smtClean="0"/>
              <a:t>Regional</a:t>
            </a:r>
            <a:r>
              <a:rPr lang="pl-PL" dirty="0" smtClean="0"/>
              <a:t> and </a:t>
            </a:r>
            <a:r>
              <a:rPr lang="pl-PL" dirty="0" err="1" smtClean="0"/>
              <a:t>Local</a:t>
            </a:r>
            <a:r>
              <a:rPr lang="pl-PL" dirty="0" smtClean="0"/>
              <a:t> Administration </a:t>
            </a:r>
            <a:r>
              <a:rPr lang="pl-PL" dirty="0" err="1" smtClean="0"/>
              <a:t>should</a:t>
            </a:r>
            <a:r>
              <a:rPr lang="pl-PL" dirty="0" smtClean="0"/>
              <a:t> be </a:t>
            </a:r>
            <a:r>
              <a:rPr lang="pl-PL" dirty="0" err="1" smtClean="0"/>
              <a:t>aware</a:t>
            </a:r>
            <a:r>
              <a:rPr lang="pl-PL" dirty="0" smtClean="0"/>
              <a:t> </a:t>
            </a:r>
            <a:r>
              <a:rPr lang="pl-PL" dirty="0" err="1" smtClean="0"/>
              <a:t>about</a:t>
            </a:r>
            <a:r>
              <a:rPr lang="pl-PL" dirty="0" smtClean="0"/>
              <a:t> the </a:t>
            </a:r>
            <a:r>
              <a:rPr lang="pl-PL" dirty="0" err="1" smtClean="0"/>
              <a:t>process</a:t>
            </a:r>
            <a:r>
              <a:rPr lang="pl-PL" dirty="0" smtClean="0"/>
              <a:t> and </a:t>
            </a:r>
            <a:r>
              <a:rPr lang="pl-PL" dirty="0" err="1" smtClean="0"/>
              <a:t>involved</a:t>
            </a:r>
            <a:r>
              <a:rPr lang="pl-PL" dirty="0" smtClean="0"/>
              <a:t> in the </a:t>
            </a:r>
            <a:r>
              <a:rPr lang="pl-PL" dirty="0" err="1" smtClean="0"/>
              <a:t>planning</a:t>
            </a:r>
            <a:r>
              <a:rPr lang="pl-PL" dirty="0" smtClean="0"/>
              <a:t>     </a:t>
            </a:r>
            <a:endParaRPr lang="en-GB" dirty="0"/>
          </a:p>
        </p:txBody>
      </p:sp>
      <p:sp>
        <p:nvSpPr>
          <p:cNvPr id="15" name="Rectangle 4"/>
          <p:cNvSpPr/>
          <p:nvPr/>
        </p:nvSpPr>
        <p:spPr>
          <a:xfrm rot="17166186">
            <a:off x="-541257" y="1430795"/>
            <a:ext cx="2796645" cy="461665"/>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ctr">
            <a:spAutoFit/>
          </a:bodyPr>
          <a:lstStyle/>
          <a:p>
            <a:pPr algn="ctr"/>
            <a:r>
              <a:rPr lang="pl-PL" dirty="0"/>
              <a:t>LESSONS LEARNT</a:t>
            </a:r>
            <a:r>
              <a:rPr lang="pl-PL" dirty="0" smtClean="0"/>
              <a:t>  </a:t>
            </a:r>
            <a:endParaRPr lang="en-GB" dirty="0"/>
          </a:p>
        </p:txBody>
      </p:sp>
    </p:spTree>
    <p:extLst>
      <p:ext uri="{BB962C8B-B14F-4D97-AF65-F5344CB8AC3E}">
        <p14:creationId xmlns:p14="http://schemas.microsoft.com/office/powerpoint/2010/main" val="2778244480"/>
      </p:ext>
    </p:extLst>
  </p:cSld>
  <p:clrMapOvr>
    <a:masterClrMapping/>
  </p:clrMapOvr>
  <p:transition spd="slow">
    <p:push di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ymbol zastępczy numeru slajdu 2"/>
          <p:cNvSpPr>
            <a:spLocks noGrp="1"/>
          </p:cNvSpPr>
          <p:nvPr>
            <p:ph type="sldNum" sz="quarter" idx="12"/>
          </p:nvPr>
        </p:nvSpPr>
        <p:spPr/>
        <p:txBody>
          <a:bodyPr/>
          <a:lstStyle/>
          <a:p>
            <a:pPr>
              <a:defRPr/>
            </a:pPr>
            <a:fld id="{CF478790-828A-44AD-BE39-8B0364916BF1}" type="slidenum">
              <a:rPr lang="en-GB" smtClean="0"/>
              <a:pPr>
                <a:defRPr/>
              </a:pPr>
              <a:t>31</a:t>
            </a:fld>
            <a:endParaRPr lang="en-GB"/>
          </a:p>
        </p:txBody>
      </p:sp>
      <p:sp>
        <p:nvSpPr>
          <p:cNvPr id="5" name="Rectangle 5"/>
          <p:cNvSpPr/>
          <p:nvPr/>
        </p:nvSpPr>
        <p:spPr>
          <a:xfrm>
            <a:off x="2123728" y="548680"/>
            <a:ext cx="6840000" cy="156966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smtClean="0"/>
              <a:t>CP - </a:t>
            </a:r>
            <a:r>
              <a:rPr lang="en-GB" dirty="0" smtClean="0"/>
              <a:t>essential </a:t>
            </a:r>
            <a:r>
              <a:rPr lang="en-GB" dirty="0"/>
              <a:t>tools in planning the implementation of EU </a:t>
            </a:r>
            <a:r>
              <a:rPr lang="en-GB" dirty="0" smtClean="0"/>
              <a:t>Directives</a:t>
            </a:r>
            <a:r>
              <a:rPr lang="pl-PL" dirty="0" smtClean="0"/>
              <a:t> - </a:t>
            </a:r>
            <a:r>
              <a:rPr lang="en-GB" dirty="0" smtClean="0"/>
              <a:t>DS</a:t>
            </a:r>
            <a:r>
              <a:rPr lang="pl-PL" dirty="0"/>
              <a:t>C</a:t>
            </a:r>
            <a:r>
              <a:rPr lang="en-GB" dirty="0"/>
              <a:t>Ps are living documents that require continuous updating </a:t>
            </a:r>
            <a:r>
              <a:rPr lang="pl-PL" dirty="0" smtClean="0"/>
              <a:t>– </a:t>
            </a:r>
            <a:r>
              <a:rPr lang="pl-PL" dirty="0" err="1" smtClean="0"/>
              <a:t>need</a:t>
            </a:r>
            <a:r>
              <a:rPr lang="pl-PL" dirty="0" smtClean="0"/>
              <a:t> to </a:t>
            </a:r>
            <a:r>
              <a:rPr lang="pl-PL" dirty="0" err="1" smtClean="0"/>
              <a:t>have</a:t>
            </a:r>
            <a:r>
              <a:rPr lang="pl-PL" dirty="0" smtClean="0"/>
              <a:t> </a:t>
            </a:r>
            <a:r>
              <a:rPr lang="pl-PL" dirty="0" err="1" smtClean="0"/>
              <a:t>clear</a:t>
            </a:r>
            <a:r>
              <a:rPr lang="pl-PL" dirty="0" smtClean="0"/>
              <a:t> </a:t>
            </a:r>
            <a:r>
              <a:rPr lang="pl-PL" dirty="0" err="1" smtClean="0"/>
              <a:t>responsibilities</a:t>
            </a:r>
            <a:r>
              <a:rPr lang="pl-PL" dirty="0" smtClean="0"/>
              <a:t> in MENR</a:t>
            </a:r>
            <a:endParaRPr lang="en-GB" dirty="0"/>
          </a:p>
        </p:txBody>
      </p:sp>
      <p:sp>
        <p:nvSpPr>
          <p:cNvPr id="9" name="Prostokąt 8"/>
          <p:cNvSpPr/>
          <p:nvPr/>
        </p:nvSpPr>
        <p:spPr>
          <a:xfrm>
            <a:off x="2123729" y="2204864"/>
            <a:ext cx="6840000"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smtClean="0">
                <a:solidFill>
                  <a:prstClr val="black"/>
                </a:solidFill>
                <a:latin typeface="Calibri"/>
              </a:rPr>
              <a:t>Clear</a:t>
            </a:r>
            <a:r>
              <a:rPr lang="pl-PL" dirty="0" smtClean="0">
                <a:solidFill>
                  <a:prstClr val="black"/>
                </a:solidFill>
                <a:latin typeface="Calibri"/>
              </a:rPr>
              <a:t> set r</a:t>
            </a:r>
            <a:r>
              <a:rPr lang="en-GB" dirty="0" err="1" smtClean="0">
                <a:solidFill>
                  <a:prstClr val="black"/>
                </a:solidFill>
                <a:latin typeface="Calibri"/>
              </a:rPr>
              <a:t>esponsibility</a:t>
            </a:r>
            <a:r>
              <a:rPr lang="en-GB" dirty="0" smtClean="0">
                <a:solidFill>
                  <a:prstClr val="black"/>
                </a:solidFill>
                <a:latin typeface="Calibri"/>
              </a:rPr>
              <a:t> </a:t>
            </a:r>
            <a:r>
              <a:rPr lang="en-GB" dirty="0">
                <a:solidFill>
                  <a:prstClr val="black"/>
                </a:solidFill>
                <a:latin typeface="Calibri"/>
              </a:rPr>
              <a:t>for implementation of each task will </a:t>
            </a:r>
            <a:r>
              <a:rPr lang="pl-PL" dirty="0" err="1" smtClean="0">
                <a:solidFill>
                  <a:prstClr val="black"/>
                </a:solidFill>
                <a:latin typeface="Calibri"/>
              </a:rPr>
              <a:t>necesitate</a:t>
            </a:r>
            <a:r>
              <a:rPr lang="pl-PL" dirty="0" smtClean="0">
                <a:solidFill>
                  <a:prstClr val="black"/>
                </a:solidFill>
                <a:latin typeface="Calibri"/>
              </a:rPr>
              <a:t> </a:t>
            </a:r>
            <a:r>
              <a:rPr lang="pl-PL" dirty="0" err="1" smtClean="0">
                <a:solidFill>
                  <a:prstClr val="black"/>
                </a:solidFill>
                <a:latin typeface="Calibri"/>
              </a:rPr>
              <a:t>allocation</a:t>
            </a:r>
            <a:r>
              <a:rPr lang="pl-PL" dirty="0" smtClean="0">
                <a:solidFill>
                  <a:prstClr val="black"/>
                </a:solidFill>
                <a:latin typeface="Calibri"/>
              </a:rPr>
              <a:t> of </a:t>
            </a:r>
            <a:r>
              <a:rPr lang="pl-PL" dirty="0" err="1" smtClean="0">
                <a:solidFill>
                  <a:prstClr val="black"/>
                </a:solidFill>
                <a:latin typeface="Calibri"/>
              </a:rPr>
              <a:t>responsibilities</a:t>
            </a:r>
            <a:r>
              <a:rPr lang="pl-PL" dirty="0" smtClean="0">
                <a:solidFill>
                  <a:prstClr val="black"/>
                </a:solidFill>
                <a:latin typeface="Calibri"/>
              </a:rPr>
              <a:t> </a:t>
            </a:r>
            <a:r>
              <a:rPr lang="pl-PL" dirty="0" err="1" smtClean="0">
                <a:solidFill>
                  <a:prstClr val="black"/>
                </a:solidFill>
                <a:latin typeface="Calibri"/>
              </a:rPr>
              <a:t>among</a:t>
            </a:r>
            <a:r>
              <a:rPr lang="pl-PL" dirty="0" smtClean="0">
                <a:solidFill>
                  <a:prstClr val="black"/>
                </a:solidFill>
                <a:latin typeface="Calibri"/>
              </a:rPr>
              <a:t> </a:t>
            </a:r>
            <a:r>
              <a:rPr lang="pl-PL" dirty="0" err="1" smtClean="0">
                <a:solidFill>
                  <a:prstClr val="black"/>
                </a:solidFill>
                <a:latin typeface="Calibri"/>
              </a:rPr>
              <a:t>regional</a:t>
            </a:r>
            <a:r>
              <a:rPr lang="pl-PL" dirty="0" smtClean="0">
                <a:solidFill>
                  <a:prstClr val="black"/>
                </a:solidFill>
                <a:latin typeface="Calibri"/>
              </a:rPr>
              <a:t> and </a:t>
            </a:r>
            <a:r>
              <a:rPr lang="pl-PL" dirty="0" err="1" smtClean="0">
                <a:solidFill>
                  <a:prstClr val="black"/>
                </a:solidFill>
                <a:latin typeface="Calibri"/>
              </a:rPr>
              <a:t>local</a:t>
            </a:r>
            <a:r>
              <a:rPr lang="pl-PL" dirty="0" smtClean="0">
                <a:solidFill>
                  <a:prstClr val="black"/>
                </a:solidFill>
                <a:latin typeface="Calibri"/>
              </a:rPr>
              <a:t> </a:t>
            </a:r>
            <a:r>
              <a:rPr lang="pl-PL" dirty="0" err="1" smtClean="0">
                <a:solidFill>
                  <a:prstClr val="black"/>
                </a:solidFill>
                <a:latin typeface="Calibri"/>
              </a:rPr>
              <a:t>administration</a:t>
            </a:r>
            <a:r>
              <a:rPr lang="pl-PL" dirty="0" smtClean="0">
                <a:solidFill>
                  <a:prstClr val="black"/>
                </a:solidFill>
                <a:latin typeface="Calibri"/>
              </a:rPr>
              <a:t> </a:t>
            </a:r>
            <a:endParaRPr lang="en-GB" sz="2800" dirty="0"/>
          </a:p>
        </p:txBody>
      </p:sp>
      <p:sp>
        <p:nvSpPr>
          <p:cNvPr id="10" name="Prostokąt 9"/>
          <p:cNvSpPr/>
          <p:nvPr/>
        </p:nvSpPr>
        <p:spPr>
          <a:xfrm>
            <a:off x="2123730" y="3462099"/>
            <a:ext cx="6840000"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smtClean="0">
                <a:solidFill>
                  <a:prstClr val="black"/>
                </a:solidFill>
                <a:latin typeface="Calibri"/>
              </a:rPr>
              <a:t>Strengthening</a:t>
            </a:r>
            <a:r>
              <a:rPr lang="pl-PL" dirty="0" smtClean="0">
                <a:solidFill>
                  <a:prstClr val="black"/>
                </a:solidFill>
                <a:latin typeface="Calibri"/>
              </a:rPr>
              <a:t> of </a:t>
            </a:r>
            <a:r>
              <a:rPr lang="pl-PL" dirty="0" err="1" smtClean="0">
                <a:solidFill>
                  <a:prstClr val="black"/>
                </a:solidFill>
                <a:latin typeface="Calibri"/>
              </a:rPr>
              <a:t>environmental</a:t>
            </a:r>
            <a:r>
              <a:rPr lang="pl-PL" dirty="0" smtClean="0">
                <a:solidFill>
                  <a:prstClr val="black"/>
                </a:solidFill>
                <a:latin typeface="Calibri"/>
              </a:rPr>
              <a:t> monitoring  </a:t>
            </a:r>
            <a:r>
              <a:rPr lang="pl-PL" dirty="0" err="1" smtClean="0">
                <a:solidFill>
                  <a:prstClr val="black"/>
                </a:solidFill>
                <a:latin typeface="Calibri"/>
              </a:rPr>
              <a:t>should</a:t>
            </a:r>
            <a:r>
              <a:rPr lang="pl-PL" dirty="0" smtClean="0">
                <a:solidFill>
                  <a:prstClr val="black"/>
                </a:solidFill>
                <a:latin typeface="Calibri"/>
              </a:rPr>
              <a:t> be </a:t>
            </a:r>
            <a:r>
              <a:rPr lang="pl-PL" dirty="0" err="1" smtClean="0">
                <a:solidFill>
                  <a:prstClr val="black"/>
                </a:solidFill>
                <a:latin typeface="Calibri"/>
              </a:rPr>
              <a:t>planned</a:t>
            </a:r>
            <a:r>
              <a:rPr lang="pl-PL" dirty="0" smtClean="0">
                <a:solidFill>
                  <a:prstClr val="black"/>
                </a:solidFill>
                <a:latin typeface="Calibri"/>
              </a:rPr>
              <a:t> and </a:t>
            </a:r>
            <a:r>
              <a:rPr lang="pl-PL" dirty="0" err="1" smtClean="0">
                <a:solidFill>
                  <a:prstClr val="black"/>
                </a:solidFill>
                <a:latin typeface="Calibri"/>
              </a:rPr>
              <a:t>enforced</a:t>
            </a:r>
            <a:r>
              <a:rPr lang="pl-PL" dirty="0" smtClean="0">
                <a:solidFill>
                  <a:prstClr val="black"/>
                </a:solidFill>
                <a:latin typeface="Calibri"/>
              </a:rPr>
              <a:t> </a:t>
            </a:r>
            <a:endParaRPr lang="en-GB" sz="2800" dirty="0"/>
          </a:p>
        </p:txBody>
      </p:sp>
      <p:sp>
        <p:nvSpPr>
          <p:cNvPr id="11" name="Prostokąt 10"/>
          <p:cNvSpPr/>
          <p:nvPr/>
        </p:nvSpPr>
        <p:spPr>
          <a:xfrm>
            <a:off x="2123730" y="4388911"/>
            <a:ext cx="6840000" cy="120032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dirty="0" err="1" smtClean="0">
                <a:solidFill>
                  <a:prstClr val="black"/>
                </a:solidFill>
                <a:latin typeface="Calibri"/>
              </a:rPr>
              <a:t>Administrative</a:t>
            </a:r>
            <a:r>
              <a:rPr lang="pl-PL" dirty="0" smtClean="0">
                <a:solidFill>
                  <a:prstClr val="black"/>
                </a:solidFill>
                <a:latin typeface="Calibri"/>
              </a:rPr>
              <a:t> reform of </a:t>
            </a:r>
            <a:r>
              <a:rPr lang="pl-PL" dirty="0" err="1" smtClean="0">
                <a:solidFill>
                  <a:prstClr val="black"/>
                </a:solidFill>
                <a:latin typeface="Calibri"/>
              </a:rPr>
              <a:t>environmental</a:t>
            </a:r>
            <a:r>
              <a:rPr lang="pl-PL" dirty="0" smtClean="0">
                <a:solidFill>
                  <a:prstClr val="black"/>
                </a:solidFill>
                <a:latin typeface="Calibri"/>
              </a:rPr>
              <a:t> </a:t>
            </a:r>
            <a:r>
              <a:rPr lang="pl-PL" dirty="0" err="1" smtClean="0">
                <a:solidFill>
                  <a:prstClr val="black"/>
                </a:solidFill>
                <a:latin typeface="Calibri"/>
              </a:rPr>
              <a:t>authorities</a:t>
            </a:r>
            <a:r>
              <a:rPr lang="pl-PL" dirty="0" smtClean="0">
                <a:solidFill>
                  <a:prstClr val="black"/>
                </a:solidFill>
                <a:latin typeface="Calibri"/>
              </a:rPr>
              <a:t> </a:t>
            </a:r>
            <a:r>
              <a:rPr lang="pl-PL" dirty="0" err="1" smtClean="0">
                <a:solidFill>
                  <a:prstClr val="black"/>
                </a:solidFill>
                <a:latin typeface="Calibri"/>
              </a:rPr>
              <a:t>should</a:t>
            </a:r>
            <a:r>
              <a:rPr lang="pl-PL" dirty="0" smtClean="0">
                <a:solidFill>
                  <a:prstClr val="black"/>
                </a:solidFill>
                <a:latin typeface="Calibri"/>
              </a:rPr>
              <a:t> </a:t>
            </a:r>
            <a:r>
              <a:rPr lang="pl-PL" dirty="0" err="1" smtClean="0">
                <a:solidFill>
                  <a:prstClr val="black"/>
                </a:solidFill>
                <a:latin typeface="Calibri"/>
              </a:rPr>
              <a:t>take</a:t>
            </a:r>
            <a:r>
              <a:rPr lang="pl-PL" dirty="0" smtClean="0">
                <a:solidFill>
                  <a:prstClr val="black"/>
                </a:solidFill>
                <a:latin typeface="Calibri"/>
              </a:rPr>
              <a:t> </a:t>
            </a:r>
            <a:r>
              <a:rPr lang="pl-PL" dirty="0" err="1" smtClean="0">
                <a:solidFill>
                  <a:prstClr val="black"/>
                </a:solidFill>
                <a:latin typeface="Calibri"/>
              </a:rPr>
              <a:t>into</a:t>
            </a:r>
            <a:r>
              <a:rPr lang="pl-PL" dirty="0" smtClean="0">
                <a:solidFill>
                  <a:prstClr val="black"/>
                </a:solidFill>
                <a:latin typeface="Calibri"/>
              </a:rPr>
              <a:t> </a:t>
            </a:r>
            <a:r>
              <a:rPr lang="pl-PL" dirty="0" err="1" smtClean="0">
                <a:solidFill>
                  <a:prstClr val="black"/>
                </a:solidFill>
                <a:latin typeface="Calibri"/>
              </a:rPr>
              <a:t>account</a:t>
            </a:r>
            <a:r>
              <a:rPr lang="pl-PL" dirty="0" smtClean="0">
                <a:solidFill>
                  <a:prstClr val="black"/>
                </a:solidFill>
                <a:latin typeface="Calibri"/>
              </a:rPr>
              <a:t> the </a:t>
            </a:r>
            <a:r>
              <a:rPr lang="pl-PL" dirty="0" err="1" smtClean="0">
                <a:solidFill>
                  <a:prstClr val="black"/>
                </a:solidFill>
                <a:latin typeface="Calibri"/>
              </a:rPr>
              <a:t>strategies</a:t>
            </a:r>
            <a:r>
              <a:rPr lang="pl-PL" dirty="0" smtClean="0">
                <a:solidFill>
                  <a:prstClr val="black"/>
                </a:solidFill>
                <a:latin typeface="Calibri"/>
              </a:rPr>
              <a:t> and </a:t>
            </a:r>
            <a:r>
              <a:rPr lang="pl-PL" dirty="0" err="1" smtClean="0">
                <a:solidFill>
                  <a:prstClr val="black"/>
                </a:solidFill>
                <a:latin typeface="Calibri"/>
              </a:rPr>
              <a:t>plans</a:t>
            </a:r>
            <a:r>
              <a:rPr lang="pl-PL" dirty="0" smtClean="0">
                <a:solidFill>
                  <a:prstClr val="black"/>
                </a:solidFill>
                <a:latin typeface="Calibri"/>
              </a:rPr>
              <a:t> on </a:t>
            </a:r>
            <a:r>
              <a:rPr lang="pl-PL" dirty="0" err="1" smtClean="0">
                <a:solidFill>
                  <a:prstClr val="black"/>
                </a:solidFill>
                <a:latin typeface="Calibri"/>
              </a:rPr>
              <a:t>convergnce</a:t>
            </a:r>
            <a:r>
              <a:rPr lang="pl-PL" dirty="0" smtClean="0">
                <a:solidFill>
                  <a:prstClr val="black"/>
                </a:solidFill>
                <a:latin typeface="Calibri"/>
              </a:rPr>
              <a:t> with EU </a:t>
            </a:r>
            <a:r>
              <a:rPr lang="pl-PL" dirty="0" err="1" smtClean="0">
                <a:solidFill>
                  <a:prstClr val="black"/>
                </a:solidFill>
                <a:latin typeface="Calibri"/>
              </a:rPr>
              <a:t>legislation</a:t>
            </a:r>
            <a:r>
              <a:rPr lang="pl-PL" dirty="0" smtClean="0">
                <a:solidFill>
                  <a:prstClr val="black"/>
                </a:solidFill>
                <a:latin typeface="Calibri"/>
              </a:rPr>
              <a:t> </a:t>
            </a:r>
            <a:endParaRPr lang="en-GB" sz="2800" dirty="0"/>
          </a:p>
        </p:txBody>
      </p:sp>
      <p:sp>
        <p:nvSpPr>
          <p:cNvPr id="14" name="Rectangle 4"/>
          <p:cNvSpPr/>
          <p:nvPr/>
        </p:nvSpPr>
        <p:spPr>
          <a:xfrm rot="17166186">
            <a:off x="-388857" y="1583195"/>
            <a:ext cx="2796645" cy="461665"/>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rtlCol="0" anchor="ctr">
            <a:spAutoFit/>
          </a:bodyPr>
          <a:lstStyle/>
          <a:p>
            <a:pPr algn="ctr"/>
            <a:r>
              <a:rPr lang="pl-PL" dirty="0"/>
              <a:t>LESSONS LEARNT</a:t>
            </a:r>
            <a:r>
              <a:rPr lang="pl-PL" dirty="0" smtClean="0"/>
              <a:t>  </a:t>
            </a:r>
            <a:endParaRPr lang="en-GB" dirty="0"/>
          </a:p>
        </p:txBody>
      </p:sp>
    </p:spTree>
    <p:extLst>
      <p:ext uri="{BB962C8B-B14F-4D97-AF65-F5344CB8AC3E}">
        <p14:creationId xmlns:p14="http://schemas.microsoft.com/office/powerpoint/2010/main" val="23238436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4864"/>
            <a:ext cx="8229600" cy="2232248"/>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pl-PL" dirty="0" smtClean="0">
                <a:solidFill>
                  <a:srgbClr val="C00000"/>
                </a:solidFill>
              </a:rPr>
              <a:t>Thank you very much for </a:t>
            </a:r>
            <a:r>
              <a:rPr lang="pl-PL" dirty="0" err="1" smtClean="0">
                <a:solidFill>
                  <a:srgbClr val="C00000"/>
                </a:solidFill>
              </a:rPr>
              <a:t>your</a:t>
            </a:r>
            <a:r>
              <a:rPr lang="pl-PL" dirty="0" smtClean="0">
                <a:solidFill>
                  <a:srgbClr val="C00000"/>
                </a:solidFill>
              </a:rPr>
              <a:t> </a:t>
            </a:r>
            <a:r>
              <a:rPr lang="pl-PL" dirty="0" err="1" smtClean="0">
                <a:solidFill>
                  <a:srgbClr val="C00000"/>
                </a:solidFill>
              </a:rPr>
              <a:t>attention</a:t>
            </a:r>
            <a:r>
              <a:rPr lang="pl-PL" dirty="0" smtClean="0">
                <a:solidFill>
                  <a:srgbClr val="C00000"/>
                </a:solidFill>
              </a:rPr>
              <a:t> !</a:t>
            </a:r>
            <a:br>
              <a:rPr lang="pl-PL" dirty="0" smtClean="0">
                <a:solidFill>
                  <a:srgbClr val="C00000"/>
                </a:solidFill>
              </a:rPr>
            </a:br>
            <a:r>
              <a:rPr lang="pl-PL" dirty="0" smtClean="0">
                <a:solidFill>
                  <a:srgbClr val="C00000"/>
                </a:solidFill>
              </a:rPr>
              <a:t> </a:t>
            </a:r>
            <a:br>
              <a:rPr lang="pl-PL" dirty="0" smtClean="0">
                <a:solidFill>
                  <a:srgbClr val="C00000"/>
                </a:solidFill>
              </a:rPr>
            </a:br>
            <a:r>
              <a:rPr lang="pl-PL" sz="3600" dirty="0" smtClean="0">
                <a:solidFill>
                  <a:srgbClr val="C00000"/>
                </a:solidFill>
              </a:rPr>
              <a:t>jerzy.sarnacki@sbs-envir.com</a:t>
            </a:r>
            <a:endParaRPr lang="en-GB" sz="3600" dirty="0">
              <a:solidFill>
                <a:srgbClr val="C00000"/>
              </a:solidFill>
            </a:endParaRPr>
          </a:p>
        </p:txBody>
      </p:sp>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32</a:t>
            </a:fld>
            <a:endParaRPr lang="en-GB"/>
          </a:p>
        </p:txBody>
      </p:sp>
    </p:spTree>
    <p:extLst>
      <p:ext uri="{BB962C8B-B14F-4D97-AF65-F5344CB8AC3E}">
        <p14:creationId xmlns:p14="http://schemas.microsoft.com/office/powerpoint/2010/main" val="21075358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70A830-B11B-495A-A12F-1268BD4C5C04}" type="slidenum">
              <a:rPr lang="en-GB" smtClean="0"/>
              <a:pPr>
                <a:defRPr/>
              </a:pPr>
              <a:t>4</a:t>
            </a:fld>
            <a:endParaRPr lang="en-GB"/>
          </a:p>
        </p:txBody>
      </p:sp>
      <p:graphicFrame>
        <p:nvGraphicFramePr>
          <p:cNvPr id="10" name="Table 9"/>
          <p:cNvGraphicFramePr>
            <a:graphicFrameLocks noGrp="1"/>
          </p:cNvGraphicFramePr>
          <p:nvPr>
            <p:extLst>
              <p:ext uri="{D42A27DB-BD31-4B8C-83A1-F6EECF244321}">
                <p14:modId xmlns:p14="http://schemas.microsoft.com/office/powerpoint/2010/main" val="3374020216"/>
              </p:ext>
            </p:extLst>
          </p:nvPr>
        </p:nvGraphicFramePr>
        <p:xfrm>
          <a:off x="323528" y="872715"/>
          <a:ext cx="8496943" cy="5112570"/>
        </p:xfrm>
        <a:graphic>
          <a:graphicData uri="http://schemas.openxmlformats.org/drawingml/2006/table">
            <a:tbl>
              <a:tblPr firstRow="1" firstCol="1" bandRow="1">
                <a:tableStyleId>{1FECB4D8-DB02-4DC6-A0A2-4F2EBAE1DC90}</a:tableStyleId>
              </a:tblPr>
              <a:tblGrid>
                <a:gridCol w="1970599"/>
                <a:gridCol w="6526344"/>
              </a:tblGrid>
              <a:tr h="269083">
                <a:tc>
                  <a:txBody>
                    <a:bodyPr/>
                    <a:lstStyle/>
                    <a:p>
                      <a:pPr algn="ctr">
                        <a:spcAft>
                          <a:spcPts val="0"/>
                        </a:spcAft>
                      </a:pPr>
                      <a:r>
                        <a:rPr lang="pl-PL" sz="1400" dirty="0">
                          <a:effectLst/>
                        </a:rPr>
                        <a:t>SECTOR</a:t>
                      </a:r>
                      <a:endParaRPr lang="en-GB" sz="1600" dirty="0">
                        <a:effectLst/>
                        <a:latin typeface="Times New Roman"/>
                        <a:ea typeface="Times New Roman"/>
                        <a:cs typeface="Times New Roman"/>
                      </a:endParaRPr>
                    </a:p>
                  </a:txBody>
                  <a:tcPr marL="68580" marR="68580" marT="0" marB="0"/>
                </a:tc>
                <a:tc>
                  <a:txBody>
                    <a:bodyPr/>
                    <a:lstStyle/>
                    <a:p>
                      <a:pPr algn="ctr">
                        <a:spcAft>
                          <a:spcPts val="0"/>
                        </a:spcAft>
                      </a:pPr>
                      <a:r>
                        <a:rPr lang="pl-PL" sz="1400" dirty="0">
                          <a:effectLst/>
                        </a:rPr>
                        <a:t>DIRECTIVES</a:t>
                      </a:r>
                      <a:endParaRPr lang="en-GB" sz="1600" dirty="0">
                        <a:effectLst/>
                        <a:latin typeface="Times New Roman"/>
                        <a:ea typeface="Times New Roman"/>
                        <a:cs typeface="Times New Roman"/>
                      </a:endParaRPr>
                    </a:p>
                  </a:txBody>
                  <a:tcPr marL="68580" marR="68580" marT="0" marB="0"/>
                </a:tc>
              </a:tr>
              <a:tr h="269083">
                <a:tc rowSpan="3">
                  <a:txBody>
                    <a:bodyPr/>
                    <a:lstStyle/>
                    <a:p>
                      <a:pPr marR="45720" algn="just">
                        <a:spcAft>
                          <a:spcPts val="600"/>
                        </a:spcAft>
                      </a:pPr>
                      <a:r>
                        <a:rPr lang="en-GB" sz="1400" u="none" strike="noStrike" dirty="0">
                          <a:effectLst/>
                        </a:rPr>
                        <a:t> </a:t>
                      </a:r>
                      <a:endParaRPr lang="en-GB" sz="1600" dirty="0">
                        <a:effectLst/>
                      </a:endParaRPr>
                    </a:p>
                    <a:p>
                      <a:pPr marR="45720" algn="ctr">
                        <a:spcAft>
                          <a:spcPts val="600"/>
                        </a:spcAft>
                      </a:pPr>
                      <a:r>
                        <a:rPr lang="en-GB" sz="1400" u="sng" dirty="0">
                          <a:effectLst/>
                        </a:rPr>
                        <a:t>Waste and Resource Management</a:t>
                      </a:r>
                      <a:endParaRPr lang="en-GB" sz="1600" dirty="0">
                        <a:effectLst/>
                      </a:endParaRPr>
                    </a:p>
                    <a:p>
                      <a:pPr>
                        <a:spcAft>
                          <a:spcPts val="0"/>
                        </a:spcAft>
                      </a:pPr>
                      <a:r>
                        <a:rPr lang="en-GB" sz="1400" dirty="0">
                          <a:effectLst/>
                        </a:rPr>
                        <a:t> </a:t>
                      </a:r>
                      <a:endParaRPr lang="en-GB" sz="1600" dirty="0">
                        <a:effectLst/>
                        <a:latin typeface="Times New Roman"/>
                        <a:ea typeface="Times New Roman"/>
                        <a:cs typeface="Times New Roman"/>
                      </a:endParaRPr>
                    </a:p>
                  </a:txBody>
                  <a:tcPr marL="68580" marR="68580" marT="0" marB="0"/>
                </a:tc>
                <a:tc>
                  <a:txBody>
                    <a:bodyPr/>
                    <a:lstStyle/>
                    <a:p>
                      <a:pPr>
                        <a:spcAft>
                          <a:spcPts val="0"/>
                        </a:spcAft>
                      </a:pPr>
                      <a:r>
                        <a:rPr lang="en-GB" sz="1400" dirty="0">
                          <a:effectLst/>
                        </a:rPr>
                        <a:t>Directive 2008/98/EC on waste</a:t>
                      </a:r>
                      <a:endParaRPr lang="en-GB" sz="1600" dirty="0">
                        <a:effectLst/>
                        <a:latin typeface="Times New Roman"/>
                        <a:ea typeface="Times New Roman"/>
                        <a:cs typeface="Times New Roman"/>
                      </a:endParaRPr>
                    </a:p>
                  </a:txBody>
                  <a:tcPr marL="68580" marR="68580" marT="0" marB="0"/>
                </a:tc>
              </a:tr>
              <a:tr h="538165">
                <a:tc vMerge="1">
                  <a:txBody>
                    <a:bodyPr/>
                    <a:lstStyle/>
                    <a:p>
                      <a:endParaRPr lang="en-GB"/>
                    </a:p>
                  </a:txBody>
                  <a:tcPr/>
                </a:tc>
                <a:tc>
                  <a:txBody>
                    <a:bodyPr/>
                    <a:lstStyle/>
                    <a:p>
                      <a:pPr>
                        <a:spcAft>
                          <a:spcPts val="0"/>
                        </a:spcAft>
                      </a:pPr>
                      <a:r>
                        <a:rPr lang="en-GB" sz="1400" dirty="0">
                          <a:effectLst/>
                        </a:rPr>
                        <a:t>Directive 1999/31/EC on the landfill of waste as amended by Regulation (EC) 1882/2003</a:t>
                      </a:r>
                      <a:endParaRPr lang="en-GB" sz="1600" dirty="0">
                        <a:effectLst/>
                        <a:latin typeface="Times New Roman"/>
                        <a:ea typeface="Times New Roman"/>
                        <a:cs typeface="Times New Roman"/>
                      </a:endParaRPr>
                    </a:p>
                  </a:txBody>
                  <a:tcPr marL="68580" marR="68580" marT="0" marB="0"/>
                </a:tc>
              </a:tr>
              <a:tr h="538165">
                <a:tc vMerge="1">
                  <a:txBody>
                    <a:bodyPr/>
                    <a:lstStyle/>
                    <a:p>
                      <a:endParaRPr lang="en-GB"/>
                    </a:p>
                  </a:txBody>
                  <a:tcPr/>
                </a:tc>
                <a:tc>
                  <a:txBody>
                    <a:bodyPr/>
                    <a:lstStyle/>
                    <a:p>
                      <a:pPr marR="45720" algn="just">
                        <a:spcAft>
                          <a:spcPts val="600"/>
                        </a:spcAft>
                      </a:pPr>
                      <a:r>
                        <a:rPr lang="en-GB" sz="1400" dirty="0">
                          <a:effectLst/>
                        </a:rPr>
                        <a:t>Directive 2006/21/EC on the management of waste from extractive industries and amending Directive 2004/35/EC</a:t>
                      </a:r>
                      <a:endParaRPr lang="en-GB" sz="1600" dirty="0">
                        <a:effectLst/>
                        <a:latin typeface="Times New Roman"/>
                        <a:ea typeface="Times New Roman"/>
                        <a:cs typeface="Times New Roman"/>
                      </a:endParaRPr>
                    </a:p>
                  </a:txBody>
                  <a:tcPr marL="68580" marR="68580" marT="0" marB="0"/>
                </a:tc>
              </a:tr>
              <a:tr h="269083">
                <a:tc>
                  <a:txBody>
                    <a:bodyPr/>
                    <a:lstStyle/>
                    <a:p>
                      <a:pPr algn="ctr">
                        <a:spcAft>
                          <a:spcPts val="0"/>
                        </a:spcAft>
                      </a:pPr>
                      <a:r>
                        <a:rPr lang="pl-PL" sz="1400" dirty="0">
                          <a:effectLst/>
                        </a:rPr>
                        <a:t>SECTOR</a:t>
                      </a:r>
                      <a:endParaRPr lang="en-GB" sz="1600" dirty="0">
                        <a:effectLst/>
                        <a:latin typeface="Times New Roman"/>
                        <a:ea typeface="Times New Roman"/>
                        <a:cs typeface="Times New Roman"/>
                      </a:endParaRPr>
                    </a:p>
                  </a:txBody>
                  <a:tcPr marL="68580" marR="68580" marT="0" marB="0"/>
                </a:tc>
                <a:tc>
                  <a:txBody>
                    <a:bodyPr/>
                    <a:lstStyle/>
                    <a:p>
                      <a:pPr algn="ctr">
                        <a:spcAft>
                          <a:spcPts val="0"/>
                        </a:spcAft>
                      </a:pPr>
                      <a:r>
                        <a:rPr lang="pl-PL" sz="1400" dirty="0">
                          <a:effectLst/>
                        </a:rPr>
                        <a:t>DIRECTIVES</a:t>
                      </a:r>
                      <a:endParaRPr lang="en-GB" sz="1600" dirty="0">
                        <a:effectLst/>
                        <a:latin typeface="Times New Roman"/>
                        <a:ea typeface="Times New Roman"/>
                        <a:cs typeface="Times New Roman"/>
                      </a:endParaRPr>
                    </a:p>
                  </a:txBody>
                  <a:tcPr marL="68580" marR="68580" marT="0" marB="0"/>
                </a:tc>
              </a:tr>
              <a:tr h="538165">
                <a:tc rowSpan="6">
                  <a:txBody>
                    <a:bodyPr/>
                    <a:lstStyle/>
                    <a:p>
                      <a:pPr>
                        <a:spcAft>
                          <a:spcPts val="0"/>
                        </a:spcAft>
                      </a:pPr>
                      <a:r>
                        <a:rPr lang="en-GB" sz="1400" u="none" strike="noStrike" dirty="0">
                          <a:effectLst/>
                        </a:rPr>
                        <a:t> </a:t>
                      </a:r>
                      <a:endParaRPr lang="en-GB" sz="1600" dirty="0">
                        <a:effectLst/>
                      </a:endParaRPr>
                    </a:p>
                    <a:p>
                      <a:pPr>
                        <a:spcAft>
                          <a:spcPts val="0"/>
                        </a:spcAft>
                      </a:pPr>
                      <a:r>
                        <a:rPr lang="en-GB" sz="1400" u="none" strike="noStrike" dirty="0">
                          <a:effectLst/>
                        </a:rPr>
                        <a:t> </a:t>
                      </a:r>
                      <a:endParaRPr lang="en-GB" sz="1600" dirty="0">
                        <a:effectLst/>
                      </a:endParaRPr>
                    </a:p>
                    <a:p>
                      <a:pPr>
                        <a:spcAft>
                          <a:spcPts val="0"/>
                        </a:spcAft>
                      </a:pPr>
                      <a:r>
                        <a:rPr lang="en-GB" sz="1400" u="none" strike="noStrike" dirty="0">
                          <a:effectLst/>
                        </a:rPr>
                        <a:t> </a:t>
                      </a:r>
                      <a:endParaRPr lang="en-GB" sz="1600" dirty="0">
                        <a:effectLst/>
                      </a:endParaRPr>
                    </a:p>
                    <a:p>
                      <a:pPr algn="ctr">
                        <a:spcAft>
                          <a:spcPts val="0"/>
                        </a:spcAft>
                      </a:pPr>
                      <a:r>
                        <a:rPr lang="en-GB" sz="1400" u="none" strike="noStrike" dirty="0">
                          <a:effectLst/>
                        </a:rPr>
                        <a:t>  </a:t>
                      </a:r>
                      <a:r>
                        <a:rPr lang="en-GB" sz="1400" u="sng" dirty="0" smtClean="0">
                          <a:effectLst/>
                        </a:rPr>
                        <a:t>Water </a:t>
                      </a:r>
                      <a:r>
                        <a:rPr lang="en-GB" sz="1400" u="sng" dirty="0">
                          <a:effectLst/>
                        </a:rPr>
                        <a:t>Quality and resource management, including marine environment</a:t>
                      </a:r>
                      <a:endParaRPr lang="en-GB" sz="1600" dirty="0">
                        <a:effectLst/>
                        <a:latin typeface="Times New Roman"/>
                        <a:ea typeface="Times New Roman"/>
                        <a:cs typeface="Times New Roman"/>
                      </a:endParaRPr>
                    </a:p>
                  </a:txBody>
                  <a:tcPr marL="68580" marR="68580" marT="0" marB="0"/>
                </a:tc>
                <a:tc>
                  <a:txBody>
                    <a:bodyPr/>
                    <a:lstStyle/>
                    <a:p>
                      <a:pPr>
                        <a:spcAft>
                          <a:spcPts val="0"/>
                        </a:spcAft>
                      </a:pPr>
                      <a:r>
                        <a:rPr lang="en-GB" sz="1400" dirty="0">
                          <a:effectLst/>
                        </a:rPr>
                        <a:t>Directive 2000/60/EC establishing a framework for Community action in the field of water policy as amended by Decision No 2455/2001/EC</a:t>
                      </a:r>
                      <a:endParaRPr lang="en-GB" sz="1600" dirty="0">
                        <a:effectLst/>
                        <a:latin typeface="Times New Roman"/>
                        <a:ea typeface="Times New Roman"/>
                        <a:cs typeface="Times New Roman"/>
                      </a:endParaRPr>
                    </a:p>
                  </a:txBody>
                  <a:tcPr marL="68580" marR="68580" marT="0" marB="0"/>
                </a:tc>
              </a:tr>
              <a:tr h="269083">
                <a:tc vMerge="1">
                  <a:txBody>
                    <a:bodyPr/>
                    <a:lstStyle/>
                    <a:p>
                      <a:endParaRPr lang="en-GB"/>
                    </a:p>
                  </a:txBody>
                  <a:tcPr/>
                </a:tc>
                <a:tc>
                  <a:txBody>
                    <a:bodyPr/>
                    <a:lstStyle/>
                    <a:p>
                      <a:pPr>
                        <a:spcAft>
                          <a:spcPts val="0"/>
                        </a:spcAft>
                      </a:pPr>
                      <a:r>
                        <a:rPr lang="en-GB" sz="1400" dirty="0">
                          <a:effectLst/>
                        </a:rPr>
                        <a:t>Directive 2007/60/EC on the assessment and management of flood risks</a:t>
                      </a:r>
                      <a:endParaRPr lang="en-GB" sz="1600" dirty="0">
                        <a:effectLst/>
                        <a:latin typeface="Times New Roman"/>
                        <a:ea typeface="Times New Roman"/>
                        <a:cs typeface="Times New Roman"/>
                      </a:endParaRPr>
                    </a:p>
                  </a:txBody>
                  <a:tcPr marL="68580" marR="68580" marT="0" marB="0"/>
                </a:tc>
              </a:tr>
              <a:tr h="538165">
                <a:tc vMerge="1">
                  <a:txBody>
                    <a:bodyPr/>
                    <a:lstStyle/>
                    <a:p>
                      <a:endParaRPr lang="en-GB"/>
                    </a:p>
                  </a:txBody>
                  <a:tcPr/>
                </a:tc>
                <a:tc>
                  <a:txBody>
                    <a:bodyPr/>
                    <a:lstStyle/>
                    <a:p>
                      <a:pPr>
                        <a:spcAft>
                          <a:spcPts val="0"/>
                        </a:spcAft>
                      </a:pPr>
                      <a:r>
                        <a:rPr lang="en-GB" sz="1400" dirty="0">
                          <a:effectLst/>
                        </a:rPr>
                        <a:t>Directive 2008/56/EC Directive establishing a framework for Community action in the field of marine environmental policy</a:t>
                      </a:r>
                      <a:endParaRPr lang="en-GB" sz="1600" dirty="0">
                        <a:effectLst/>
                        <a:latin typeface="Times New Roman"/>
                        <a:ea typeface="Times New Roman"/>
                        <a:cs typeface="Times New Roman"/>
                      </a:endParaRPr>
                    </a:p>
                  </a:txBody>
                  <a:tcPr marL="68580" marR="68580" marT="0" marB="0"/>
                </a:tc>
              </a:tr>
              <a:tr h="538165">
                <a:tc vMerge="1">
                  <a:txBody>
                    <a:bodyPr/>
                    <a:lstStyle/>
                    <a:p>
                      <a:endParaRPr lang="en-GB"/>
                    </a:p>
                  </a:txBody>
                  <a:tcPr/>
                </a:tc>
                <a:tc>
                  <a:txBody>
                    <a:bodyPr/>
                    <a:lstStyle/>
                    <a:p>
                      <a:pPr marR="45720" algn="just">
                        <a:spcAft>
                          <a:spcPts val="600"/>
                        </a:spcAft>
                      </a:pPr>
                      <a:r>
                        <a:rPr lang="en-GB" sz="1400" dirty="0">
                          <a:effectLst/>
                        </a:rPr>
                        <a:t>Directive 91/271/EEC on urban waste water treatment as amended by Directive 98/15/EC and Regulation (EC) 1882/2003</a:t>
                      </a:r>
                      <a:endParaRPr lang="en-GB" sz="1600" dirty="0">
                        <a:effectLst/>
                        <a:latin typeface="Times New Roman"/>
                        <a:ea typeface="Times New Roman"/>
                        <a:cs typeface="Times New Roman"/>
                      </a:endParaRPr>
                    </a:p>
                  </a:txBody>
                  <a:tcPr marL="68580" marR="68580" marT="0" marB="0"/>
                </a:tc>
              </a:tr>
              <a:tr h="538165">
                <a:tc vMerge="1">
                  <a:txBody>
                    <a:bodyPr/>
                    <a:lstStyle/>
                    <a:p>
                      <a:endParaRPr lang="en-GB"/>
                    </a:p>
                  </a:txBody>
                  <a:tcPr/>
                </a:tc>
                <a:tc>
                  <a:txBody>
                    <a:bodyPr/>
                    <a:lstStyle/>
                    <a:p>
                      <a:pPr marR="45720" algn="just">
                        <a:spcAft>
                          <a:spcPts val="600"/>
                        </a:spcAft>
                      </a:pPr>
                      <a:r>
                        <a:rPr lang="en-GB" sz="1400" dirty="0">
                          <a:effectLst/>
                        </a:rPr>
                        <a:t>Directive 98/83/EC on quality of water intended for human consumption as amended by Regulation (EC) 1882/2003</a:t>
                      </a:r>
                      <a:endParaRPr lang="en-GB" sz="1600" dirty="0">
                        <a:effectLst/>
                        <a:latin typeface="Times New Roman"/>
                        <a:ea typeface="Times New Roman"/>
                        <a:cs typeface="Times New Roman"/>
                      </a:endParaRPr>
                    </a:p>
                  </a:txBody>
                  <a:tcPr marL="68580" marR="68580" marT="0" marB="0"/>
                </a:tc>
              </a:tr>
              <a:tr h="807248">
                <a:tc vMerge="1">
                  <a:txBody>
                    <a:bodyPr/>
                    <a:lstStyle/>
                    <a:p>
                      <a:endParaRPr lang="en-GB"/>
                    </a:p>
                  </a:txBody>
                  <a:tcPr/>
                </a:tc>
                <a:tc>
                  <a:txBody>
                    <a:bodyPr/>
                    <a:lstStyle/>
                    <a:p>
                      <a:pPr>
                        <a:spcAft>
                          <a:spcPts val="0"/>
                        </a:spcAft>
                      </a:pPr>
                      <a:r>
                        <a:rPr lang="en-GB" sz="1400" dirty="0">
                          <a:effectLst/>
                        </a:rPr>
                        <a:t>Directive 91/676/EC concerning the protection of waters against pollution caused by nitrates from agricultural sources as amended by Regulation (EC) 1882/2003</a:t>
                      </a:r>
                      <a:endParaRPr lang="en-GB" sz="1600" dirty="0">
                        <a:effectLst/>
                        <a:latin typeface="Times New Roman"/>
                        <a:ea typeface="Times New Roman"/>
                        <a:cs typeface="Times New Roman"/>
                      </a:endParaRPr>
                    </a:p>
                  </a:txBody>
                  <a:tcPr marL="68580" marR="68580" marT="0" marB="0"/>
                </a:tc>
              </a:tr>
            </a:tbl>
          </a:graphicData>
        </a:graphic>
      </p:graphicFrame>
      <p:sp>
        <p:nvSpPr>
          <p:cNvPr id="3" name="Title 2"/>
          <p:cNvSpPr>
            <a:spLocks noGrp="1"/>
          </p:cNvSpPr>
          <p:nvPr>
            <p:ph type="title" idx="4294967295"/>
          </p:nvPr>
        </p:nvSpPr>
        <p:spPr>
          <a:xfrm>
            <a:off x="457200" y="116632"/>
            <a:ext cx="8075240" cy="864096"/>
          </a:xfrm>
        </p:spPr>
        <p:txBody>
          <a:bodyPr/>
          <a:lstStyle/>
          <a:p>
            <a:r>
              <a:rPr lang="pl-PL" sz="2800" kern="1200" dirty="0" smtClean="0">
                <a:solidFill>
                  <a:srgbClr val="C00000"/>
                </a:solidFill>
                <a:effectLst/>
                <a:latin typeface="Calibri"/>
                <a:ea typeface="+mj-ea"/>
                <a:cs typeface="+mj-cs"/>
              </a:rPr>
              <a:t>Directives included in the Annex to EU Ukraine AA</a:t>
            </a:r>
            <a:endParaRPr lang="en-GB" dirty="0"/>
          </a:p>
        </p:txBody>
      </p:sp>
    </p:spTree>
    <p:extLst>
      <p:ext uri="{BB962C8B-B14F-4D97-AF65-F5344CB8AC3E}">
        <p14:creationId xmlns:p14="http://schemas.microsoft.com/office/powerpoint/2010/main" val="19830657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70A830-B11B-495A-A12F-1268BD4C5C04}" type="slidenum">
              <a:rPr lang="en-GB" smtClean="0"/>
              <a:pPr>
                <a:defRPr/>
              </a:pPr>
              <a:t>5</a:t>
            </a:fld>
            <a:endParaRPr lang="en-GB"/>
          </a:p>
        </p:txBody>
      </p:sp>
      <p:graphicFrame>
        <p:nvGraphicFramePr>
          <p:cNvPr id="4" name="Table 3"/>
          <p:cNvGraphicFramePr>
            <a:graphicFrameLocks noGrp="1"/>
          </p:cNvGraphicFramePr>
          <p:nvPr>
            <p:extLst>
              <p:ext uri="{D42A27DB-BD31-4B8C-83A1-F6EECF244321}">
                <p14:modId xmlns:p14="http://schemas.microsoft.com/office/powerpoint/2010/main" val="1728343591"/>
              </p:ext>
            </p:extLst>
          </p:nvPr>
        </p:nvGraphicFramePr>
        <p:xfrm>
          <a:off x="323528" y="908720"/>
          <a:ext cx="8568952" cy="5498613"/>
        </p:xfrm>
        <a:graphic>
          <a:graphicData uri="http://schemas.openxmlformats.org/drawingml/2006/table">
            <a:tbl>
              <a:tblPr firstRow="1" firstCol="1" bandRow="1">
                <a:tableStyleId>{1FECB4D8-DB02-4DC6-A0A2-4F2EBAE1DC90}</a:tableStyleId>
              </a:tblPr>
              <a:tblGrid>
                <a:gridCol w="1492429"/>
                <a:gridCol w="7076523"/>
              </a:tblGrid>
              <a:tr h="309678">
                <a:tc>
                  <a:txBody>
                    <a:bodyPr/>
                    <a:lstStyle/>
                    <a:p>
                      <a:pPr algn="ctr">
                        <a:spcAft>
                          <a:spcPts val="0"/>
                        </a:spcAft>
                      </a:pPr>
                      <a:r>
                        <a:rPr lang="pl-PL" sz="1600" dirty="0">
                          <a:effectLst/>
                        </a:rPr>
                        <a:t>SECTOR</a:t>
                      </a:r>
                      <a:endParaRPr lang="en-GB" sz="2000" dirty="0">
                        <a:effectLst/>
                        <a:latin typeface="Times New Roman"/>
                        <a:ea typeface="Times New Roman"/>
                        <a:cs typeface="Times New Roman"/>
                      </a:endParaRPr>
                    </a:p>
                  </a:txBody>
                  <a:tcPr marL="63846" marR="63846" marT="0" marB="0"/>
                </a:tc>
                <a:tc>
                  <a:txBody>
                    <a:bodyPr/>
                    <a:lstStyle/>
                    <a:p>
                      <a:pPr algn="ctr">
                        <a:spcAft>
                          <a:spcPts val="0"/>
                        </a:spcAft>
                      </a:pPr>
                      <a:r>
                        <a:rPr lang="pl-PL" sz="1600" dirty="0">
                          <a:effectLst/>
                        </a:rPr>
                        <a:t>DIRECTIVES</a:t>
                      </a:r>
                      <a:endParaRPr lang="en-GB" sz="2000" dirty="0">
                        <a:effectLst/>
                        <a:latin typeface="Times New Roman"/>
                        <a:ea typeface="Times New Roman"/>
                        <a:cs typeface="Times New Roman"/>
                      </a:endParaRPr>
                    </a:p>
                  </a:txBody>
                  <a:tcPr marL="63846" marR="63846" marT="0" marB="0"/>
                </a:tc>
              </a:tr>
              <a:tr h="360040">
                <a:tc rowSpan="2">
                  <a:txBody>
                    <a:bodyPr/>
                    <a:lstStyle/>
                    <a:p>
                      <a:pPr marR="45720" algn="just">
                        <a:spcAft>
                          <a:spcPts val="600"/>
                        </a:spcAft>
                      </a:pPr>
                      <a:r>
                        <a:rPr lang="en-GB" sz="1600" u="none" strike="noStrike" dirty="0">
                          <a:effectLst/>
                        </a:rPr>
                        <a:t> </a:t>
                      </a:r>
                      <a:endParaRPr lang="en-GB" sz="2000" dirty="0">
                        <a:effectLst/>
                      </a:endParaRPr>
                    </a:p>
                    <a:p>
                      <a:pPr marR="45720" algn="ctr">
                        <a:spcAft>
                          <a:spcPts val="600"/>
                        </a:spcAft>
                      </a:pPr>
                      <a:r>
                        <a:rPr lang="en-GB" sz="1600" u="sng" dirty="0" smtClean="0">
                          <a:effectLst/>
                        </a:rPr>
                        <a:t>Nature </a:t>
                      </a:r>
                      <a:r>
                        <a:rPr lang="en-GB" sz="1600" u="sng" dirty="0">
                          <a:effectLst/>
                        </a:rPr>
                        <a:t>protection</a:t>
                      </a:r>
                      <a:endParaRPr lang="en-GB" sz="2000" dirty="0">
                        <a:effectLst/>
                      </a:endParaRPr>
                    </a:p>
                    <a:p>
                      <a:pPr algn="just">
                        <a:spcAft>
                          <a:spcPts val="600"/>
                        </a:spcAft>
                      </a:pPr>
                      <a:r>
                        <a:rPr lang="en-GB" sz="1600" dirty="0">
                          <a:effectLst/>
                        </a:rPr>
                        <a:t> </a:t>
                      </a:r>
                      <a:r>
                        <a:rPr lang="en-GB" sz="1600" u="none" strike="noStrike" dirty="0">
                          <a:effectLst/>
                        </a:rPr>
                        <a:t> </a:t>
                      </a:r>
                      <a:endParaRPr lang="en-GB" sz="2000" dirty="0">
                        <a:effectLst/>
                        <a:latin typeface="Times New Roman"/>
                        <a:ea typeface="Times New Roman"/>
                        <a:cs typeface="Times New Roman"/>
                      </a:endParaRPr>
                    </a:p>
                  </a:txBody>
                  <a:tcPr marL="63846" marR="63846" marT="0" marB="0"/>
                </a:tc>
                <a:tc>
                  <a:txBody>
                    <a:bodyPr/>
                    <a:lstStyle/>
                    <a:p>
                      <a:pPr algn="just">
                        <a:spcAft>
                          <a:spcPts val="600"/>
                        </a:spcAft>
                      </a:pPr>
                      <a:r>
                        <a:rPr lang="en-GB" sz="1600" dirty="0">
                          <a:effectLst/>
                        </a:rPr>
                        <a:t>Directive 79/409/EEC on protection of wild birds as amended by Directives 81/854/EEC, 85/411/EEC, 86/122/EEC, 91/244/EEC, 94/24/EC, 97/49/EC, 2006/105/EC and Regulation (EC) 807/2003</a:t>
                      </a:r>
                      <a:endParaRPr lang="en-GB" sz="2000" dirty="0">
                        <a:effectLst/>
                        <a:latin typeface="Times New Roman"/>
                        <a:ea typeface="Times New Roman"/>
                        <a:cs typeface="Times New Roman"/>
                      </a:endParaRPr>
                    </a:p>
                  </a:txBody>
                  <a:tcPr marL="63846" marR="63846" marT="0" marB="0"/>
                </a:tc>
              </a:tr>
              <a:tr h="432048">
                <a:tc vMerge="1">
                  <a:txBody>
                    <a:bodyPr/>
                    <a:lstStyle/>
                    <a:p>
                      <a:endParaRPr lang="en-GB"/>
                    </a:p>
                  </a:txBody>
                  <a:tcPr/>
                </a:tc>
                <a:tc>
                  <a:txBody>
                    <a:bodyPr/>
                    <a:lstStyle/>
                    <a:p>
                      <a:pPr>
                        <a:spcAft>
                          <a:spcPts val="0"/>
                        </a:spcAft>
                      </a:pPr>
                      <a:r>
                        <a:rPr lang="en-GB" sz="1600" dirty="0">
                          <a:effectLst/>
                        </a:rPr>
                        <a:t>Directive 92/43/EC on the conservation of natural habitats and of wild fauna and flora as amended by Directive 97/62/EC, 2006/105/EC and Regulation (EC) 1882/2003</a:t>
                      </a:r>
                      <a:endParaRPr lang="en-GB" sz="2000" dirty="0">
                        <a:effectLst/>
                        <a:latin typeface="Times New Roman"/>
                        <a:ea typeface="Times New Roman"/>
                        <a:cs typeface="Times New Roman"/>
                      </a:endParaRPr>
                    </a:p>
                  </a:txBody>
                  <a:tcPr marL="63846" marR="63846" marT="0" marB="0"/>
                </a:tc>
              </a:tr>
              <a:tr h="156068">
                <a:tc>
                  <a:txBody>
                    <a:bodyPr/>
                    <a:lstStyle/>
                    <a:p>
                      <a:pPr algn="ctr">
                        <a:spcAft>
                          <a:spcPts val="0"/>
                        </a:spcAft>
                      </a:pPr>
                      <a:r>
                        <a:rPr lang="pl-PL" sz="1600">
                          <a:effectLst/>
                        </a:rPr>
                        <a:t>SECTOR</a:t>
                      </a:r>
                      <a:endParaRPr lang="en-GB" sz="2000">
                        <a:effectLst/>
                        <a:latin typeface="Times New Roman"/>
                        <a:ea typeface="Times New Roman"/>
                        <a:cs typeface="Times New Roman"/>
                      </a:endParaRPr>
                    </a:p>
                  </a:txBody>
                  <a:tcPr marL="63846" marR="63846" marT="0" marB="0"/>
                </a:tc>
                <a:tc>
                  <a:txBody>
                    <a:bodyPr/>
                    <a:lstStyle/>
                    <a:p>
                      <a:pPr algn="ctr">
                        <a:spcAft>
                          <a:spcPts val="0"/>
                        </a:spcAft>
                      </a:pPr>
                      <a:r>
                        <a:rPr lang="pl-PL" sz="1600" dirty="0">
                          <a:effectLst/>
                        </a:rPr>
                        <a:t>DIRECTIVES</a:t>
                      </a:r>
                      <a:endParaRPr lang="en-GB" sz="2000" dirty="0">
                        <a:effectLst/>
                        <a:latin typeface="Times New Roman"/>
                        <a:ea typeface="Times New Roman"/>
                        <a:cs typeface="Times New Roman"/>
                      </a:endParaRPr>
                    </a:p>
                  </a:txBody>
                  <a:tcPr marL="63846" marR="63846" marT="0" marB="0"/>
                </a:tc>
              </a:tr>
              <a:tr h="312135">
                <a:tc rowSpan="2">
                  <a:txBody>
                    <a:bodyPr/>
                    <a:lstStyle/>
                    <a:p>
                      <a:pPr>
                        <a:spcAft>
                          <a:spcPts val="0"/>
                        </a:spcAft>
                      </a:pPr>
                      <a:r>
                        <a:rPr lang="en-GB" sz="1600" u="none" strike="noStrike" dirty="0">
                          <a:effectLst/>
                        </a:rPr>
                        <a:t> </a:t>
                      </a:r>
                      <a:endParaRPr lang="en-GB" sz="2000" dirty="0">
                        <a:effectLst/>
                      </a:endParaRPr>
                    </a:p>
                    <a:p>
                      <a:pPr algn="ctr">
                        <a:spcAft>
                          <a:spcPts val="0"/>
                        </a:spcAft>
                      </a:pPr>
                      <a:r>
                        <a:rPr lang="en-GB" sz="1600" u="none" strike="noStrike" dirty="0">
                          <a:effectLst/>
                        </a:rPr>
                        <a:t> </a:t>
                      </a:r>
                      <a:r>
                        <a:rPr lang="pl-PL" sz="1600" u="none" strike="noStrike" dirty="0" smtClean="0">
                          <a:effectLst/>
                        </a:rPr>
                        <a:t>I</a:t>
                      </a:r>
                      <a:r>
                        <a:rPr lang="en-GB" sz="1600" u="sng" dirty="0" err="1" smtClean="0">
                          <a:effectLst/>
                        </a:rPr>
                        <a:t>ndustrial</a:t>
                      </a:r>
                      <a:r>
                        <a:rPr lang="en-GB" sz="1600" u="sng" dirty="0" smtClean="0">
                          <a:effectLst/>
                        </a:rPr>
                        <a:t> </a:t>
                      </a:r>
                      <a:r>
                        <a:rPr lang="en-GB" sz="1600" u="sng" dirty="0">
                          <a:effectLst/>
                        </a:rPr>
                        <a:t>pollution and industrial hazards</a:t>
                      </a:r>
                      <a:endParaRPr lang="en-GB" sz="2000" dirty="0">
                        <a:effectLst/>
                        <a:latin typeface="Times New Roman"/>
                        <a:ea typeface="Times New Roman"/>
                        <a:cs typeface="Times New Roman"/>
                      </a:endParaRPr>
                    </a:p>
                  </a:txBody>
                  <a:tcPr marL="63846" marR="63846" marT="0" marB="0"/>
                </a:tc>
                <a:tc>
                  <a:txBody>
                    <a:bodyPr/>
                    <a:lstStyle/>
                    <a:p>
                      <a:pPr>
                        <a:spcAft>
                          <a:spcPts val="0"/>
                        </a:spcAft>
                      </a:pPr>
                      <a:r>
                        <a:rPr lang="en-GB" sz="1600" dirty="0" smtClean="0">
                          <a:effectLst/>
                        </a:rPr>
                        <a:t>Directive on industrial emissions 2010/75/EU (IED) </a:t>
                      </a:r>
                      <a:endParaRPr lang="en-GB" sz="2000" dirty="0">
                        <a:effectLst/>
                        <a:latin typeface="Times New Roman"/>
                        <a:ea typeface="Times New Roman"/>
                        <a:cs typeface="Times New Roman"/>
                      </a:endParaRPr>
                    </a:p>
                  </a:txBody>
                  <a:tcPr marL="63846" marR="63846" marT="0" marB="0"/>
                </a:tc>
              </a:tr>
              <a:tr h="468963">
                <a:tc vMerge="1">
                  <a:txBody>
                    <a:bodyPr/>
                    <a:lstStyle/>
                    <a:p>
                      <a:endParaRPr lang="en-GB"/>
                    </a:p>
                  </a:txBody>
                  <a:tcPr/>
                </a:tc>
                <a:tc>
                  <a:txBody>
                    <a:bodyPr/>
                    <a:lstStyle/>
                    <a:p>
                      <a:pPr>
                        <a:spcAft>
                          <a:spcPts val="0"/>
                        </a:spcAft>
                      </a:pPr>
                      <a:r>
                        <a:rPr lang="en-GB" sz="1600" dirty="0">
                          <a:effectLst/>
                        </a:rPr>
                        <a:t>Directive 96/82/EC on the control of major accident hazards involving dangerous substances as amended by Directive 2003/105/EC and Regulation (EC) 1882/2003</a:t>
                      </a:r>
                      <a:endParaRPr lang="en-GB" sz="2000" dirty="0">
                        <a:effectLst/>
                        <a:latin typeface="Times New Roman"/>
                        <a:ea typeface="Times New Roman"/>
                        <a:cs typeface="Times New Roman"/>
                      </a:endParaRPr>
                    </a:p>
                  </a:txBody>
                  <a:tcPr marL="63846" marR="63846" marT="0" marB="0"/>
                </a:tc>
              </a:tr>
              <a:tr h="160624">
                <a:tc>
                  <a:txBody>
                    <a:bodyPr/>
                    <a:lstStyle/>
                    <a:p>
                      <a:pPr algn="ctr">
                        <a:spcAft>
                          <a:spcPts val="0"/>
                        </a:spcAft>
                      </a:pPr>
                      <a:r>
                        <a:rPr lang="pl-PL" sz="1600" dirty="0">
                          <a:effectLst/>
                        </a:rPr>
                        <a:t>SECTOR</a:t>
                      </a:r>
                      <a:endParaRPr lang="en-GB" sz="2000" dirty="0">
                        <a:effectLst/>
                        <a:latin typeface="Times New Roman"/>
                        <a:ea typeface="Times New Roman"/>
                        <a:cs typeface="Times New Roman"/>
                      </a:endParaRPr>
                    </a:p>
                  </a:txBody>
                  <a:tcPr marL="63846" marR="63846" marT="0" marB="0"/>
                </a:tc>
                <a:tc>
                  <a:txBody>
                    <a:bodyPr/>
                    <a:lstStyle/>
                    <a:p>
                      <a:pPr algn="ctr">
                        <a:spcAft>
                          <a:spcPts val="0"/>
                        </a:spcAft>
                      </a:pPr>
                      <a:r>
                        <a:rPr lang="pl-PL" sz="1600" dirty="0">
                          <a:effectLst/>
                        </a:rPr>
                        <a:t>DIRECTIVES</a:t>
                      </a:r>
                      <a:endParaRPr lang="en-GB" sz="2000" dirty="0">
                        <a:effectLst/>
                        <a:latin typeface="Times New Roman"/>
                        <a:ea typeface="Times New Roman"/>
                        <a:cs typeface="Times New Roman"/>
                      </a:endParaRPr>
                    </a:p>
                  </a:txBody>
                  <a:tcPr marL="63846" marR="63846" marT="0" marB="0"/>
                </a:tc>
              </a:tr>
              <a:tr h="624271">
                <a:tc rowSpan="3">
                  <a:txBody>
                    <a:bodyPr/>
                    <a:lstStyle/>
                    <a:p>
                      <a:pPr>
                        <a:spcAft>
                          <a:spcPts val="0"/>
                        </a:spcAft>
                      </a:pPr>
                      <a:r>
                        <a:rPr lang="en-GB" sz="1600" u="none" strike="noStrike" dirty="0">
                          <a:effectLst/>
                        </a:rPr>
                        <a:t> </a:t>
                      </a:r>
                      <a:endParaRPr lang="en-GB" sz="2000" dirty="0">
                        <a:effectLst/>
                      </a:endParaRPr>
                    </a:p>
                    <a:p>
                      <a:pPr>
                        <a:spcAft>
                          <a:spcPts val="0"/>
                        </a:spcAft>
                      </a:pPr>
                      <a:r>
                        <a:rPr lang="en-GB" sz="1600" u="none" strike="noStrike" dirty="0">
                          <a:effectLst/>
                        </a:rPr>
                        <a:t> </a:t>
                      </a:r>
                      <a:endParaRPr lang="en-GB" sz="2000" dirty="0">
                        <a:effectLst/>
                      </a:endParaRPr>
                    </a:p>
                    <a:p>
                      <a:pPr>
                        <a:spcAft>
                          <a:spcPts val="0"/>
                        </a:spcAft>
                      </a:pPr>
                      <a:r>
                        <a:rPr lang="en-GB" sz="1600" u="none" strike="noStrike" dirty="0">
                          <a:effectLst/>
                        </a:rPr>
                        <a:t> </a:t>
                      </a:r>
                      <a:endParaRPr lang="en-GB" sz="2000" dirty="0">
                        <a:effectLst/>
                      </a:endParaRPr>
                    </a:p>
                    <a:p>
                      <a:pPr>
                        <a:spcAft>
                          <a:spcPts val="0"/>
                        </a:spcAft>
                      </a:pPr>
                      <a:r>
                        <a:rPr lang="en-GB" sz="1600" u="none" strike="noStrike" dirty="0">
                          <a:effectLst/>
                        </a:rPr>
                        <a:t> </a:t>
                      </a:r>
                      <a:r>
                        <a:rPr lang="en-GB" sz="1600" u="sng" dirty="0" smtClean="0">
                          <a:effectLst/>
                        </a:rPr>
                        <a:t>Climate </a:t>
                      </a:r>
                      <a:r>
                        <a:rPr lang="en-GB" sz="1600" u="sng" dirty="0">
                          <a:effectLst/>
                        </a:rPr>
                        <a:t>change and protection of the ozone layer</a:t>
                      </a:r>
                      <a:endParaRPr lang="en-GB" sz="2000" dirty="0">
                        <a:effectLst/>
                        <a:latin typeface="Times New Roman"/>
                        <a:ea typeface="Times New Roman"/>
                        <a:cs typeface="Times New Roman"/>
                      </a:endParaRPr>
                    </a:p>
                  </a:txBody>
                  <a:tcPr marL="63846" marR="63846" marT="0" marB="0"/>
                </a:tc>
                <a:tc>
                  <a:txBody>
                    <a:bodyPr/>
                    <a:lstStyle/>
                    <a:p>
                      <a:pPr algn="just">
                        <a:spcAft>
                          <a:spcPts val="600"/>
                        </a:spcAft>
                      </a:pPr>
                      <a:r>
                        <a:rPr lang="en-GB" sz="1600" dirty="0">
                          <a:effectLst/>
                        </a:rPr>
                        <a:t>Directive 2003/87/EC establishing a scheme for greenhouse gas emission allowance trading within the Community and amending Directive 96/61/EC as amended by Directive 2004/101/EC.</a:t>
                      </a:r>
                      <a:endParaRPr lang="en-GB" sz="2000" dirty="0">
                        <a:effectLst/>
                        <a:latin typeface="Times New Roman"/>
                        <a:ea typeface="Times New Roman"/>
                        <a:cs typeface="Times New Roman"/>
                      </a:endParaRPr>
                    </a:p>
                  </a:txBody>
                  <a:tcPr marL="63846" marR="63846" marT="0" marB="0"/>
                </a:tc>
              </a:tr>
              <a:tr h="312135">
                <a:tc vMerge="1">
                  <a:txBody>
                    <a:bodyPr/>
                    <a:lstStyle/>
                    <a:p>
                      <a:endParaRPr lang="en-GB"/>
                    </a:p>
                  </a:txBody>
                  <a:tcPr/>
                </a:tc>
                <a:tc>
                  <a:txBody>
                    <a:bodyPr/>
                    <a:lstStyle/>
                    <a:p>
                      <a:pPr>
                        <a:spcAft>
                          <a:spcPts val="0"/>
                        </a:spcAft>
                      </a:pPr>
                      <a:r>
                        <a:rPr lang="en-GB" sz="1600">
                          <a:effectLst/>
                        </a:rPr>
                        <a:t>Regulation (EC) 842/2006 on certain fluorinated greenhouse gases</a:t>
                      </a:r>
                      <a:endParaRPr lang="en-GB" sz="2000">
                        <a:effectLst/>
                        <a:latin typeface="Times New Roman"/>
                        <a:ea typeface="Times New Roman"/>
                        <a:cs typeface="Times New Roman"/>
                      </a:endParaRPr>
                    </a:p>
                  </a:txBody>
                  <a:tcPr marL="63846" marR="63846" marT="0" marB="0"/>
                </a:tc>
              </a:tr>
              <a:tr h="936406">
                <a:tc vMerge="1">
                  <a:txBody>
                    <a:bodyPr/>
                    <a:lstStyle/>
                    <a:p>
                      <a:endParaRPr lang="en-GB"/>
                    </a:p>
                  </a:txBody>
                  <a:tcPr/>
                </a:tc>
                <a:tc>
                  <a:txBody>
                    <a:bodyPr/>
                    <a:lstStyle/>
                    <a:p>
                      <a:pPr>
                        <a:spcAft>
                          <a:spcPts val="0"/>
                        </a:spcAft>
                      </a:pPr>
                      <a:r>
                        <a:rPr lang="en-GB" sz="1600" dirty="0">
                          <a:effectLst/>
                        </a:rPr>
                        <a:t>Regulation (EC) 2037/2000 on substances that deplete the ozone layer as amended by Regulations (EC) 2038/2000, (EC) 2039/2000, (EC) 1804/2003, (EC) 2077/2004, (EC) 29/2006, (EC) 1366/2006, (EC) 1784/2006, (EC) 1791/2006 and (EC) 2007/899 and Decisions 2003/160/EC, 2004/232/EC and 2007/54/EC</a:t>
                      </a:r>
                      <a:endParaRPr lang="en-GB" sz="2000" dirty="0">
                        <a:effectLst/>
                        <a:latin typeface="Times New Roman"/>
                        <a:ea typeface="Times New Roman"/>
                        <a:cs typeface="Times New Roman"/>
                      </a:endParaRPr>
                    </a:p>
                  </a:txBody>
                  <a:tcPr marL="63846" marR="63846" marT="0" marB="0"/>
                </a:tc>
              </a:tr>
            </a:tbl>
          </a:graphicData>
        </a:graphic>
      </p:graphicFrame>
      <p:sp>
        <p:nvSpPr>
          <p:cNvPr id="3" name="Title 2"/>
          <p:cNvSpPr>
            <a:spLocks noGrp="1"/>
          </p:cNvSpPr>
          <p:nvPr>
            <p:ph type="title" idx="4294967295"/>
          </p:nvPr>
        </p:nvSpPr>
        <p:spPr>
          <a:xfrm>
            <a:off x="457200" y="116632"/>
            <a:ext cx="8229600" cy="1143000"/>
          </a:xfrm>
        </p:spPr>
        <p:txBody>
          <a:bodyPr/>
          <a:lstStyle/>
          <a:p>
            <a:r>
              <a:rPr lang="pl-PL" sz="2800" kern="1200" dirty="0" smtClean="0">
                <a:solidFill>
                  <a:srgbClr val="C00000"/>
                </a:solidFill>
                <a:effectLst/>
                <a:latin typeface="Calibri"/>
                <a:ea typeface="+mj-ea"/>
                <a:cs typeface="+mj-cs"/>
              </a:rPr>
              <a:t>Directives included in the Annex to EU Ukraine AA</a:t>
            </a:r>
            <a:endParaRPr lang="en-GB" dirty="0"/>
          </a:p>
        </p:txBody>
      </p:sp>
    </p:spTree>
    <p:extLst>
      <p:ext uri="{BB962C8B-B14F-4D97-AF65-F5344CB8AC3E}">
        <p14:creationId xmlns:p14="http://schemas.microsoft.com/office/powerpoint/2010/main" val="25651141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F478790-828A-44AD-BE39-8B0364916BF1}" type="slidenum">
              <a:rPr lang="en-GB" smtClean="0"/>
              <a:pPr>
                <a:defRPr/>
              </a:pPr>
              <a:t>6</a:t>
            </a:fld>
            <a:endParaRPr lang="en-GB"/>
          </a:p>
        </p:txBody>
      </p:sp>
      <p:sp>
        <p:nvSpPr>
          <p:cNvPr id="8" name="Rectangle 7"/>
          <p:cNvSpPr/>
          <p:nvPr/>
        </p:nvSpPr>
        <p:spPr>
          <a:xfrm>
            <a:off x="1979712" y="1268760"/>
            <a:ext cx="6912768" cy="132343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sz="2000" dirty="0" smtClean="0">
                <a:solidFill>
                  <a:schemeClr val="dk1"/>
                </a:solidFill>
                <a:latin typeface="+mn-lt"/>
              </a:rPr>
              <a:t>Regulation no. 571 of the Ministry of Ecology and Natural Resources – on </a:t>
            </a:r>
            <a:r>
              <a:rPr lang="en-GB" sz="2000" dirty="0" smtClean="0"/>
              <a:t>preparation </a:t>
            </a:r>
            <a:r>
              <a:rPr lang="en-GB" sz="2000" dirty="0"/>
              <a:t>of baseline environmental </a:t>
            </a:r>
            <a:r>
              <a:rPr lang="pl-PL" sz="2000" dirty="0"/>
              <a:t>plan </a:t>
            </a:r>
            <a:r>
              <a:rPr lang="pl-PL" sz="2000" dirty="0" smtClean="0"/>
              <a:t>for </a:t>
            </a:r>
            <a:r>
              <a:rPr lang="en-GB" sz="2000" dirty="0" smtClean="0"/>
              <a:t>adaptation </a:t>
            </a:r>
            <a:r>
              <a:rPr lang="pl-PL" sz="2000" dirty="0" smtClean="0"/>
              <a:t>of </a:t>
            </a:r>
            <a:r>
              <a:rPr lang="en-GB" sz="2000" dirty="0" smtClean="0"/>
              <a:t>Ukraine's </a:t>
            </a:r>
            <a:r>
              <a:rPr lang="en-GB" sz="2000" dirty="0"/>
              <a:t>legislation to the European Union (legal aspects)</a:t>
            </a:r>
            <a:endParaRPr lang="en-GB" sz="2000" dirty="0">
              <a:solidFill>
                <a:schemeClr val="dk1"/>
              </a:solidFill>
              <a:latin typeface="+mn-lt"/>
            </a:endParaRPr>
          </a:p>
        </p:txBody>
      </p:sp>
      <p:sp>
        <p:nvSpPr>
          <p:cNvPr id="9" name="Rectangle 8"/>
          <p:cNvSpPr/>
          <p:nvPr/>
        </p:nvSpPr>
        <p:spPr>
          <a:xfrm>
            <a:off x="1979712" y="2711909"/>
            <a:ext cx="6912768" cy="101566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GB" sz="2000" dirty="0" smtClean="0"/>
              <a:t>Cabinet </a:t>
            </a:r>
            <a:r>
              <a:rPr lang="pl-PL" sz="2000" dirty="0" smtClean="0"/>
              <a:t>o</a:t>
            </a:r>
            <a:r>
              <a:rPr lang="en-GB" sz="2000" dirty="0" smtClean="0"/>
              <a:t>f Ministers </a:t>
            </a:r>
            <a:r>
              <a:rPr lang="pl-PL" sz="2000" dirty="0" smtClean="0"/>
              <a:t>o</a:t>
            </a:r>
            <a:r>
              <a:rPr lang="en-GB" sz="2000" dirty="0" smtClean="0"/>
              <a:t>f Ukraine</a:t>
            </a:r>
            <a:r>
              <a:rPr lang="pl-PL" sz="2000" dirty="0" smtClean="0"/>
              <a:t>, </a:t>
            </a:r>
            <a:r>
              <a:rPr lang="en-GB" sz="2000" dirty="0" smtClean="0"/>
              <a:t>Ordinance</a:t>
            </a:r>
            <a:r>
              <a:rPr lang="pl-PL" sz="2000" dirty="0" smtClean="0"/>
              <a:t> </a:t>
            </a:r>
            <a:r>
              <a:rPr lang="en-GB" sz="2000" dirty="0" smtClean="0"/>
              <a:t>on </a:t>
            </a:r>
            <a:r>
              <a:rPr lang="en-GB" sz="2000" dirty="0"/>
              <a:t>March 28, 2012 № </a:t>
            </a:r>
            <a:r>
              <a:rPr lang="en-GB" sz="2000" dirty="0" smtClean="0"/>
              <a:t>156-p</a:t>
            </a:r>
            <a:r>
              <a:rPr lang="pl-PL" sz="2000" dirty="0" smtClean="0"/>
              <a:t> - o</a:t>
            </a:r>
            <a:r>
              <a:rPr lang="en-GB" sz="2000" dirty="0" smtClean="0"/>
              <a:t>n </a:t>
            </a:r>
            <a:r>
              <a:rPr lang="en-GB" sz="2000" dirty="0"/>
              <a:t>approval of </a:t>
            </a:r>
            <a:r>
              <a:rPr lang="en-GB" sz="2000" dirty="0" smtClean="0"/>
              <a:t>National</a:t>
            </a:r>
            <a:r>
              <a:rPr lang="pl-PL" sz="2000" dirty="0" smtClean="0"/>
              <a:t> </a:t>
            </a:r>
            <a:r>
              <a:rPr lang="en-GB" sz="2000" dirty="0" smtClean="0"/>
              <a:t>Program</a:t>
            </a:r>
            <a:r>
              <a:rPr lang="pl-PL" sz="2000" dirty="0" smtClean="0"/>
              <a:t> </a:t>
            </a:r>
            <a:r>
              <a:rPr lang="en-GB" sz="2000" dirty="0" smtClean="0"/>
              <a:t>Adaptation </a:t>
            </a:r>
            <a:r>
              <a:rPr lang="en-GB" sz="2000" dirty="0"/>
              <a:t>of </a:t>
            </a:r>
            <a:r>
              <a:rPr lang="en-GB" sz="2000" dirty="0" smtClean="0"/>
              <a:t>Ukraine</a:t>
            </a:r>
            <a:r>
              <a:rPr lang="pl-PL" sz="2000" dirty="0" smtClean="0"/>
              <a:t> </a:t>
            </a:r>
            <a:r>
              <a:rPr lang="en-GB" sz="2000" dirty="0" smtClean="0"/>
              <a:t>EU </a:t>
            </a:r>
            <a:r>
              <a:rPr lang="en-GB" sz="2000" dirty="0"/>
              <a:t>legislation</a:t>
            </a:r>
          </a:p>
        </p:txBody>
      </p:sp>
      <p:sp>
        <p:nvSpPr>
          <p:cNvPr id="10" name="pole tekstowe 9"/>
          <p:cNvSpPr txBox="1"/>
          <p:nvPr/>
        </p:nvSpPr>
        <p:spPr>
          <a:xfrm rot="1110438">
            <a:off x="564254" y="96645"/>
            <a:ext cx="1174340" cy="415498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pl-PL" dirty="0" smtClean="0"/>
          </a:p>
          <a:p>
            <a:endParaRPr lang="pl-PL" dirty="0"/>
          </a:p>
          <a:p>
            <a:pPr algn="ctr"/>
            <a:endParaRPr lang="pl-PL" dirty="0" smtClean="0"/>
          </a:p>
          <a:p>
            <a:pPr algn="ctr"/>
            <a:endParaRPr lang="pl-PL" dirty="0"/>
          </a:p>
          <a:p>
            <a:pPr algn="ctr"/>
            <a:r>
              <a:rPr lang="pl-PL" dirty="0" err="1" smtClean="0"/>
              <a:t>Legal</a:t>
            </a:r>
            <a:r>
              <a:rPr lang="pl-PL" dirty="0" smtClean="0"/>
              <a:t> </a:t>
            </a:r>
            <a:r>
              <a:rPr lang="pl-PL" dirty="0" err="1" smtClean="0"/>
              <a:t>Basis</a:t>
            </a:r>
            <a:endParaRPr lang="pl-PL" dirty="0" smtClean="0"/>
          </a:p>
          <a:p>
            <a:pPr algn="ctr"/>
            <a:endParaRPr lang="pl-PL" dirty="0"/>
          </a:p>
          <a:p>
            <a:pPr algn="ctr"/>
            <a:endParaRPr lang="pl-PL" dirty="0" smtClean="0"/>
          </a:p>
          <a:p>
            <a:endParaRPr lang="pl-PL" dirty="0"/>
          </a:p>
          <a:p>
            <a:endParaRPr lang="pl-PL" dirty="0" smtClean="0"/>
          </a:p>
          <a:p>
            <a:r>
              <a:rPr lang="pl-PL" dirty="0" smtClean="0"/>
              <a:t> </a:t>
            </a:r>
            <a:endParaRPr lang="en-GB" dirty="0"/>
          </a:p>
        </p:txBody>
      </p:sp>
      <p:sp>
        <p:nvSpPr>
          <p:cNvPr id="5" name="Prostokąt 4"/>
          <p:cNvSpPr/>
          <p:nvPr/>
        </p:nvSpPr>
        <p:spPr>
          <a:xfrm>
            <a:off x="2019137" y="3861048"/>
            <a:ext cx="6912768" cy="132343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US" sz="2000" dirty="0" smtClean="0">
                <a:solidFill>
                  <a:schemeClr val="dk1"/>
                </a:solidFill>
                <a:latin typeface="+mn-lt"/>
              </a:rPr>
              <a:t>Baseline </a:t>
            </a:r>
            <a:r>
              <a:rPr lang="en-US" sz="2000" dirty="0">
                <a:solidFill>
                  <a:schemeClr val="dk1"/>
                </a:solidFill>
                <a:latin typeface="+mn-lt"/>
              </a:rPr>
              <a:t>plan for adaptation of environmental legislation of Ukraine to the legislation of the European </a:t>
            </a:r>
            <a:r>
              <a:rPr lang="en-US" sz="2000" dirty="0" smtClean="0">
                <a:solidFill>
                  <a:schemeClr val="dk1"/>
                </a:solidFill>
                <a:latin typeface="+mn-lt"/>
              </a:rPr>
              <a:t>Union</a:t>
            </a:r>
            <a:r>
              <a:rPr lang="pl-PL" sz="2000" dirty="0" smtClean="0">
                <a:solidFill>
                  <a:schemeClr val="dk1"/>
                </a:solidFill>
                <a:latin typeface="+mn-lt"/>
              </a:rPr>
              <a:t> </a:t>
            </a:r>
            <a:r>
              <a:rPr lang="en-US" sz="2000" dirty="0" smtClean="0">
                <a:solidFill>
                  <a:schemeClr val="dk1"/>
                </a:solidFill>
                <a:latin typeface="+mn-lt"/>
              </a:rPr>
              <a:t>(</a:t>
            </a:r>
            <a:r>
              <a:rPr lang="en-US" sz="2000" dirty="0">
                <a:solidFill>
                  <a:schemeClr val="dk1"/>
                </a:solidFill>
                <a:latin typeface="+mn-lt"/>
              </a:rPr>
              <a:t>Baseline approximation plan) </a:t>
            </a:r>
            <a:r>
              <a:rPr lang="pl-PL" sz="2000" dirty="0" smtClean="0">
                <a:solidFill>
                  <a:schemeClr val="dk1"/>
                </a:solidFill>
                <a:latin typeface="+mn-lt"/>
              </a:rPr>
              <a:t>was </a:t>
            </a:r>
            <a:r>
              <a:rPr lang="pl-PL" sz="2000" dirty="0" err="1" smtClean="0">
                <a:solidFill>
                  <a:schemeClr val="dk1"/>
                </a:solidFill>
                <a:latin typeface="+mn-lt"/>
              </a:rPr>
              <a:t>approved</a:t>
            </a:r>
            <a:r>
              <a:rPr lang="pl-PL" sz="2000" dirty="0" smtClean="0">
                <a:solidFill>
                  <a:schemeClr val="dk1"/>
                </a:solidFill>
                <a:latin typeface="+mn-lt"/>
              </a:rPr>
              <a:t> by </a:t>
            </a:r>
            <a:r>
              <a:rPr lang="en-US" sz="2000" dirty="0" smtClean="0"/>
              <a:t>Order </a:t>
            </a:r>
            <a:r>
              <a:rPr lang="en-US" sz="2000" dirty="0"/>
              <a:t>of the MENR</a:t>
            </a:r>
            <a:r>
              <a:rPr lang="pl-PL" sz="2000" dirty="0"/>
              <a:t> </a:t>
            </a:r>
            <a:r>
              <a:rPr lang="en-US" sz="2000" dirty="0"/>
              <a:t>No. 659 of December 17, 2012</a:t>
            </a:r>
            <a:r>
              <a:rPr lang="pl-PL" sz="2000" dirty="0"/>
              <a:t> </a:t>
            </a:r>
            <a:endParaRPr lang="en-GB" sz="2000" dirty="0">
              <a:solidFill>
                <a:schemeClr val="dk1"/>
              </a:solidFill>
              <a:latin typeface="+mn-lt"/>
            </a:endParaRPr>
          </a:p>
        </p:txBody>
      </p:sp>
    </p:spTree>
    <p:extLst>
      <p:ext uri="{BB962C8B-B14F-4D97-AF65-F5344CB8AC3E}">
        <p14:creationId xmlns:p14="http://schemas.microsoft.com/office/powerpoint/2010/main" val="3453477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ymbol zastępczy numeru slajdu 2"/>
          <p:cNvSpPr>
            <a:spLocks noGrp="1"/>
          </p:cNvSpPr>
          <p:nvPr>
            <p:ph type="sldNum" sz="quarter" idx="12"/>
          </p:nvPr>
        </p:nvSpPr>
        <p:spPr>
          <a:xfrm>
            <a:off x="7993360" y="7263130"/>
            <a:ext cx="5939840" cy="365125"/>
          </a:xfrm>
        </p:spPr>
        <p:txBody>
          <a:bodyPr/>
          <a:lstStyle/>
          <a:p>
            <a:pPr>
              <a:lnSpc>
                <a:spcPct val="150000"/>
              </a:lnSpc>
              <a:defRPr/>
            </a:pPr>
            <a:fld id="{CF478790-828A-44AD-BE39-8B0364916BF1}" type="slidenum">
              <a:rPr lang="en-GB" sz="1100" smtClean="0">
                <a:latin typeface="Arial" pitchFamily="34" charset="0"/>
                <a:cs typeface="Arial" pitchFamily="34" charset="0"/>
              </a:rPr>
              <a:pPr>
                <a:lnSpc>
                  <a:spcPct val="150000"/>
                </a:lnSpc>
                <a:defRPr/>
              </a:pPr>
              <a:t>7</a:t>
            </a:fld>
            <a:endParaRPr lang="en-GB" sz="1100">
              <a:latin typeface="Arial" pitchFamily="34" charset="0"/>
              <a:cs typeface="Arial" pitchFamily="34" charset="0"/>
            </a:endParaRPr>
          </a:p>
        </p:txBody>
      </p:sp>
      <p:sp>
        <p:nvSpPr>
          <p:cNvPr id="5" name="Rectangle 2"/>
          <p:cNvSpPr/>
          <p:nvPr/>
        </p:nvSpPr>
        <p:spPr>
          <a:xfrm>
            <a:off x="2123728" y="1412776"/>
            <a:ext cx="6947952" cy="132343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sz="2000" dirty="0"/>
              <a:t>D</a:t>
            </a:r>
            <a:r>
              <a:rPr lang="en-GB" sz="2000" dirty="0" err="1"/>
              <a:t>ecember</a:t>
            </a:r>
            <a:r>
              <a:rPr lang="en-GB" sz="2000" dirty="0"/>
              <a:t> 2010, the European Commission and the Ukrainian Government signed a Financing Agreement by which both sides are committed to implement Environment  Sector Budget Support Programme (35.0 M€)</a:t>
            </a:r>
            <a:r>
              <a:rPr lang="pl-PL" sz="2000" dirty="0"/>
              <a:t> </a:t>
            </a:r>
            <a:endParaRPr lang="en-GB" sz="2000" dirty="0"/>
          </a:p>
        </p:txBody>
      </p:sp>
      <p:sp>
        <p:nvSpPr>
          <p:cNvPr id="7" name="Rectangle 1"/>
          <p:cNvSpPr/>
          <p:nvPr/>
        </p:nvSpPr>
        <p:spPr>
          <a:xfrm>
            <a:off x="2122806" y="3068960"/>
            <a:ext cx="6948874" cy="163121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sz="2000" dirty="0"/>
              <a:t>Overview of the legislation in environment and </a:t>
            </a:r>
            <a:r>
              <a:rPr lang="pl-PL" sz="2000" dirty="0" err="1"/>
              <a:t>Baseline</a:t>
            </a:r>
            <a:r>
              <a:rPr lang="pl-PL" sz="2000" dirty="0"/>
              <a:t> </a:t>
            </a:r>
            <a:r>
              <a:rPr lang="pl-PL" sz="2000" dirty="0" err="1"/>
              <a:t>Harmonisation</a:t>
            </a:r>
            <a:r>
              <a:rPr lang="pl-PL" sz="2000" dirty="0"/>
              <a:t> Plan </a:t>
            </a:r>
            <a:r>
              <a:rPr lang="en-GB" sz="2000" dirty="0"/>
              <a:t>Program for law making activities targeted towards facilitation of the environmental authorization system and implementation of a single window system</a:t>
            </a:r>
            <a:r>
              <a:rPr lang="pl-PL" sz="2000" dirty="0"/>
              <a:t> </a:t>
            </a:r>
            <a:r>
              <a:rPr lang="pl-PL" sz="2000" dirty="0" err="1"/>
              <a:t>prepared</a:t>
            </a:r>
            <a:r>
              <a:rPr lang="pl-PL" sz="2000" dirty="0"/>
              <a:t> with </a:t>
            </a:r>
            <a:r>
              <a:rPr lang="pl-PL" sz="2000" dirty="0" err="1"/>
              <a:t>support</a:t>
            </a:r>
            <a:r>
              <a:rPr lang="pl-PL" sz="2000" dirty="0"/>
              <a:t> of SIDA  </a:t>
            </a:r>
          </a:p>
        </p:txBody>
      </p:sp>
      <p:sp>
        <p:nvSpPr>
          <p:cNvPr id="10" name="Rectangle 11"/>
          <p:cNvSpPr/>
          <p:nvPr/>
        </p:nvSpPr>
        <p:spPr>
          <a:xfrm>
            <a:off x="2122806" y="5013176"/>
            <a:ext cx="6947952" cy="101566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pl-PL" sz="2000" dirty="0"/>
              <a:t>TA for SBS in Environment – Component 5 </a:t>
            </a:r>
            <a:r>
              <a:rPr lang="pl-PL" sz="2000" dirty="0" err="1"/>
              <a:t>provides</a:t>
            </a:r>
            <a:r>
              <a:rPr lang="pl-PL" sz="2000" dirty="0"/>
              <a:t> </a:t>
            </a:r>
            <a:r>
              <a:rPr lang="pl-PL" sz="2000" dirty="0" err="1" smtClean="0"/>
              <a:t>support</a:t>
            </a:r>
            <a:r>
              <a:rPr lang="pl-PL" sz="2000" dirty="0" smtClean="0"/>
              <a:t> on </a:t>
            </a:r>
            <a:r>
              <a:rPr lang="pl-PL" sz="2000" dirty="0" err="1" smtClean="0"/>
              <a:t>elaborating</a:t>
            </a:r>
            <a:r>
              <a:rPr lang="pl-PL" sz="2000" dirty="0" smtClean="0"/>
              <a:t> </a:t>
            </a:r>
            <a:r>
              <a:rPr lang="pl-PL" sz="2000" dirty="0"/>
              <a:t>plan for </a:t>
            </a:r>
            <a:r>
              <a:rPr lang="pl-PL" sz="2000" dirty="0" err="1"/>
              <a:t>convergence</a:t>
            </a:r>
            <a:r>
              <a:rPr lang="pl-PL" sz="2000" dirty="0"/>
              <a:t> of environmental legislation to EU regulations </a:t>
            </a:r>
            <a:endParaRPr lang="en-GB" sz="2000" dirty="0"/>
          </a:p>
        </p:txBody>
      </p:sp>
      <p:sp>
        <p:nvSpPr>
          <p:cNvPr id="6" name="pole tekstowe 5"/>
          <p:cNvSpPr txBox="1"/>
          <p:nvPr/>
        </p:nvSpPr>
        <p:spPr>
          <a:xfrm rot="868573">
            <a:off x="513077" y="189688"/>
            <a:ext cx="1524140" cy="286232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pl-PL" sz="2000" dirty="0" smtClean="0"/>
          </a:p>
          <a:p>
            <a:endParaRPr lang="pl-PL" sz="2000" dirty="0"/>
          </a:p>
          <a:p>
            <a:r>
              <a:rPr lang="pl-PL" sz="2000" dirty="0" smtClean="0"/>
              <a:t>MENR – </a:t>
            </a:r>
            <a:r>
              <a:rPr lang="pl-PL" sz="2000" dirty="0" err="1" smtClean="0"/>
              <a:t>main</a:t>
            </a:r>
            <a:r>
              <a:rPr lang="pl-PL" sz="2000" dirty="0" smtClean="0"/>
              <a:t> </a:t>
            </a:r>
            <a:r>
              <a:rPr lang="pl-PL" sz="2000" dirty="0" err="1" smtClean="0"/>
              <a:t>coordinator</a:t>
            </a:r>
            <a:r>
              <a:rPr lang="pl-PL" sz="2000" dirty="0" smtClean="0"/>
              <a:t> </a:t>
            </a:r>
            <a:r>
              <a:rPr lang="pl-PL" sz="2000" dirty="0" err="1" smtClean="0"/>
              <a:t>convergence</a:t>
            </a:r>
            <a:r>
              <a:rPr lang="pl-PL" sz="2000" dirty="0" smtClean="0"/>
              <a:t> </a:t>
            </a:r>
            <a:r>
              <a:rPr lang="pl-PL" sz="2000" dirty="0" err="1" smtClean="0"/>
              <a:t>process</a:t>
            </a:r>
            <a:endParaRPr lang="pl-PL" sz="2000" dirty="0" smtClean="0"/>
          </a:p>
          <a:p>
            <a:endParaRPr lang="pl-PL" sz="2000" dirty="0"/>
          </a:p>
          <a:p>
            <a:r>
              <a:rPr lang="pl-PL" sz="2000" dirty="0" smtClean="0"/>
              <a:t> </a:t>
            </a:r>
            <a:endParaRPr lang="en-GB" sz="2000" dirty="0"/>
          </a:p>
        </p:txBody>
      </p:sp>
    </p:spTree>
    <p:extLst>
      <p:ext uri="{BB962C8B-B14F-4D97-AF65-F5344CB8AC3E}">
        <p14:creationId xmlns:p14="http://schemas.microsoft.com/office/powerpoint/2010/main" val="120154514"/>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2398784B-56B0-433C-B1EE-044453047639}" type="slidenum">
              <a:rPr lang="en-GB" smtClean="0"/>
              <a:pPr>
                <a:defRPr/>
              </a:pPr>
              <a:t>8</a:t>
            </a:fld>
            <a:endParaRPr lang="en-GB" dirty="0"/>
          </a:p>
        </p:txBody>
      </p:sp>
      <p:sp>
        <p:nvSpPr>
          <p:cNvPr id="6" name="Rectangle 5"/>
          <p:cNvSpPr/>
          <p:nvPr/>
        </p:nvSpPr>
        <p:spPr>
          <a:xfrm>
            <a:off x="827584" y="116632"/>
            <a:ext cx="38884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smtClean="0"/>
              <a:t>Elements</a:t>
            </a:r>
            <a:r>
              <a:rPr lang="pl-PL" dirty="0" smtClean="0"/>
              <a:t> of Planning </a:t>
            </a:r>
            <a:r>
              <a:rPr lang="pl-PL" dirty="0" err="1" smtClean="0"/>
              <a:t>Convergence</a:t>
            </a:r>
            <a:r>
              <a:rPr lang="pl-PL" dirty="0" smtClean="0"/>
              <a:t> </a:t>
            </a:r>
            <a:endParaRPr lang="en-GB" dirty="0"/>
          </a:p>
        </p:txBody>
      </p:sp>
      <p:cxnSp>
        <p:nvCxnSpPr>
          <p:cNvPr id="8" name="Elbow Connector 7"/>
          <p:cNvCxnSpPr>
            <a:stCxn id="6" idx="2"/>
          </p:cNvCxnSpPr>
          <p:nvPr/>
        </p:nvCxnSpPr>
        <p:spPr>
          <a:xfrm rot="16200000" flipH="1">
            <a:off x="3329862" y="350658"/>
            <a:ext cx="1404156" cy="252028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23528" y="5013176"/>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smtClean="0"/>
              <a:t>Transposition</a:t>
            </a:r>
            <a:endParaRPr lang="en-GB" dirty="0"/>
          </a:p>
        </p:txBody>
      </p:sp>
      <p:sp>
        <p:nvSpPr>
          <p:cNvPr id="2" name="Rectangle 1"/>
          <p:cNvSpPr/>
          <p:nvPr/>
        </p:nvSpPr>
        <p:spPr>
          <a:xfrm>
            <a:off x="4464496" y="4748951"/>
            <a:ext cx="4572000" cy="120032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algn="ctr"/>
            <a:r>
              <a:rPr lang="en-GB" dirty="0"/>
              <a:t>incorporation of EU environmental legislation into national laws, rules and procedures</a:t>
            </a:r>
          </a:p>
        </p:txBody>
      </p:sp>
      <p:sp>
        <p:nvSpPr>
          <p:cNvPr id="3" name="Right Arrow 2"/>
          <p:cNvSpPr/>
          <p:nvPr/>
        </p:nvSpPr>
        <p:spPr>
          <a:xfrm>
            <a:off x="3563888" y="5157192"/>
            <a:ext cx="576064" cy="191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Left Bracket 4"/>
          <p:cNvSpPr/>
          <p:nvPr/>
        </p:nvSpPr>
        <p:spPr>
          <a:xfrm>
            <a:off x="5508104" y="260648"/>
            <a:ext cx="216024" cy="4176464"/>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Rectangle 6"/>
          <p:cNvSpPr/>
          <p:nvPr/>
        </p:nvSpPr>
        <p:spPr>
          <a:xfrm>
            <a:off x="5724128" y="404664"/>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a:t>Transposition</a:t>
            </a:r>
            <a:endParaRPr lang="en-GB" dirty="0"/>
          </a:p>
        </p:txBody>
      </p:sp>
      <p:sp>
        <p:nvSpPr>
          <p:cNvPr id="16" name="Rectangle 7"/>
          <p:cNvSpPr/>
          <p:nvPr/>
        </p:nvSpPr>
        <p:spPr>
          <a:xfrm>
            <a:off x="5724128" y="112474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Implementation </a:t>
            </a:r>
            <a:endParaRPr lang="en-GB" dirty="0"/>
          </a:p>
        </p:txBody>
      </p:sp>
      <p:sp>
        <p:nvSpPr>
          <p:cNvPr id="17" name="Rectangle 8"/>
          <p:cNvSpPr/>
          <p:nvPr/>
        </p:nvSpPr>
        <p:spPr>
          <a:xfrm>
            <a:off x="5724128" y="184482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Enforcement</a:t>
            </a:r>
            <a:endParaRPr lang="en-GB" dirty="0"/>
          </a:p>
        </p:txBody>
      </p:sp>
      <p:sp>
        <p:nvSpPr>
          <p:cNvPr id="18" name="Rectangle 9"/>
          <p:cNvSpPr/>
          <p:nvPr/>
        </p:nvSpPr>
        <p:spPr>
          <a:xfrm>
            <a:off x="5724128" y="256490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Investments </a:t>
            </a:r>
            <a:endParaRPr lang="en-GB" dirty="0"/>
          </a:p>
        </p:txBody>
      </p:sp>
      <p:sp>
        <p:nvSpPr>
          <p:cNvPr id="19" name="Rectangle 10"/>
          <p:cNvSpPr/>
          <p:nvPr/>
        </p:nvSpPr>
        <p:spPr>
          <a:xfrm>
            <a:off x="5724128" y="3212976"/>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Costs</a:t>
            </a:r>
            <a:r>
              <a:rPr lang="pl-PL" dirty="0"/>
              <a:t> of </a:t>
            </a:r>
            <a:r>
              <a:rPr lang="pl-PL" dirty="0" err="1"/>
              <a:t>compliance</a:t>
            </a:r>
            <a:r>
              <a:rPr lang="pl-PL" dirty="0"/>
              <a:t> </a:t>
            </a:r>
            <a:endParaRPr lang="en-GB" dirty="0"/>
          </a:p>
        </p:txBody>
      </p:sp>
      <p:sp>
        <p:nvSpPr>
          <p:cNvPr id="20" name="Rectangle 10"/>
          <p:cNvSpPr/>
          <p:nvPr/>
        </p:nvSpPr>
        <p:spPr>
          <a:xfrm>
            <a:off x="5724128" y="3789040"/>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smtClean="0"/>
              <a:t>Funding</a:t>
            </a:r>
            <a:r>
              <a:rPr lang="pl-PL" dirty="0" smtClean="0"/>
              <a:t> </a:t>
            </a:r>
            <a:endParaRPr lang="en-GB" dirty="0"/>
          </a:p>
        </p:txBody>
      </p:sp>
    </p:spTree>
    <p:extLst>
      <p:ext uri="{BB962C8B-B14F-4D97-AF65-F5344CB8AC3E}">
        <p14:creationId xmlns:p14="http://schemas.microsoft.com/office/powerpoint/2010/main" val="929691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15"/>
                                        </p:tgtEl>
                                      </p:cBhvr>
                                      <p:by x="150000" y="150000"/>
                                    </p:animScale>
                                  </p:childTnLst>
                                </p:cTn>
                              </p:par>
                              <p:par>
                                <p:cTn id="7" presetID="6" presetClass="emph" presetSubtype="0" fill="hold" grpId="0" nodeType="withEffect">
                                  <p:stCondLst>
                                    <p:cond delay="0"/>
                                  </p:stCondLst>
                                  <p:childTnLst>
                                    <p:animScale>
                                      <p:cBhvr>
                                        <p:cTn id="8" dur="2000" fill="hold"/>
                                        <p:tgtEl>
                                          <p:spTgt spid="16"/>
                                        </p:tgtEl>
                                      </p:cBhvr>
                                      <p:by x="150000" y="150000"/>
                                    </p:animScale>
                                  </p:childTnLst>
                                </p:cTn>
                              </p:par>
                              <p:par>
                                <p:cTn id="9" presetID="6" presetClass="emph" presetSubtype="0" fill="hold" grpId="0" nodeType="withEffect">
                                  <p:stCondLst>
                                    <p:cond delay="0"/>
                                  </p:stCondLst>
                                  <p:childTnLst>
                                    <p:animScale>
                                      <p:cBhvr>
                                        <p:cTn id="10" dur="2000" fill="hold"/>
                                        <p:tgtEl>
                                          <p:spTgt spid="17"/>
                                        </p:tgtEl>
                                      </p:cBhvr>
                                      <p:by x="150000" y="150000"/>
                                    </p:animScale>
                                  </p:childTnLst>
                                </p:cTn>
                              </p:par>
                              <p:par>
                                <p:cTn id="11" presetID="6" presetClass="emph" presetSubtype="0" fill="hold" grpId="0" nodeType="withEffect">
                                  <p:stCondLst>
                                    <p:cond delay="0"/>
                                  </p:stCondLst>
                                  <p:childTnLst>
                                    <p:animScale>
                                      <p:cBhvr>
                                        <p:cTn id="12" dur="2000" fill="hold"/>
                                        <p:tgtEl>
                                          <p:spTgt spid="18"/>
                                        </p:tgtEl>
                                      </p:cBhvr>
                                      <p:by x="150000" y="150000"/>
                                    </p:animScale>
                                  </p:childTnLst>
                                </p:cTn>
                              </p:par>
                              <p:par>
                                <p:cTn id="13" presetID="6" presetClass="emph" presetSubtype="0" fill="hold" grpId="0" nodeType="withEffect">
                                  <p:stCondLst>
                                    <p:cond delay="0"/>
                                  </p:stCondLst>
                                  <p:childTnLst>
                                    <p:animScale>
                                      <p:cBhvr>
                                        <p:cTn id="14" dur="2000" fill="hold"/>
                                        <p:tgtEl>
                                          <p:spTgt spid="19"/>
                                        </p:tgtEl>
                                      </p:cBhvr>
                                      <p:by x="150000" y="150000"/>
                                    </p:animScale>
                                  </p:childTnLst>
                                </p:cTn>
                              </p:par>
                              <p:par>
                                <p:cTn id="15" presetID="6" presetClass="emph" presetSubtype="0" fill="hold" grpId="0" nodeType="withEffect">
                                  <p:stCondLst>
                                    <p:cond delay="0"/>
                                  </p:stCondLst>
                                  <p:childTnLst>
                                    <p:animScale>
                                      <p:cBhvr>
                                        <p:cTn id="16" dur="2000" fill="hold"/>
                                        <p:tgtEl>
                                          <p:spTgt spid="2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70A830-B11B-495A-A12F-1268BD4C5C04}" type="slidenum">
              <a:rPr lang="en-GB" smtClean="0"/>
              <a:pPr>
                <a:defRPr/>
              </a:pPr>
              <a:t>9</a:t>
            </a:fld>
            <a:endParaRPr lang="en-GB"/>
          </a:p>
        </p:txBody>
      </p:sp>
      <p:sp>
        <p:nvSpPr>
          <p:cNvPr id="3"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defPPr>
              <a:defRPr lang="en-GB"/>
            </a:defPPr>
            <a:lvl1pPr algn="r" rtl="0" fontAlgn="base">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defRPr/>
            </a:pPr>
            <a:fld id="{2398784B-56B0-433C-B1EE-044453047639}" type="slidenum">
              <a:rPr lang="en-GB" smtClean="0"/>
              <a:pPr>
                <a:defRPr/>
              </a:pPr>
              <a:t>9</a:t>
            </a:fld>
            <a:endParaRPr lang="en-GB" dirty="0"/>
          </a:p>
        </p:txBody>
      </p:sp>
      <p:sp>
        <p:nvSpPr>
          <p:cNvPr id="4" name="Rectangle 3"/>
          <p:cNvSpPr/>
          <p:nvPr/>
        </p:nvSpPr>
        <p:spPr>
          <a:xfrm>
            <a:off x="827584" y="116632"/>
            <a:ext cx="38884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Elements</a:t>
            </a:r>
            <a:r>
              <a:rPr lang="pl-PL" dirty="0"/>
              <a:t> of Planning </a:t>
            </a:r>
            <a:r>
              <a:rPr lang="pl-PL" dirty="0" err="1"/>
              <a:t>Convergence</a:t>
            </a:r>
            <a:endParaRPr lang="en-GB" dirty="0"/>
          </a:p>
        </p:txBody>
      </p:sp>
      <p:cxnSp>
        <p:nvCxnSpPr>
          <p:cNvPr id="5" name="Elbow Connector 4"/>
          <p:cNvCxnSpPr>
            <a:stCxn id="4" idx="2"/>
          </p:cNvCxnSpPr>
          <p:nvPr/>
        </p:nvCxnSpPr>
        <p:spPr>
          <a:xfrm rot="16200000" flipH="1">
            <a:off x="3113838" y="566682"/>
            <a:ext cx="1404156" cy="2088232"/>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23528" y="5013176"/>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smtClean="0"/>
              <a:t>Implementation </a:t>
            </a:r>
            <a:endParaRPr lang="en-GB" dirty="0"/>
          </a:p>
        </p:txBody>
      </p:sp>
      <p:sp>
        <p:nvSpPr>
          <p:cNvPr id="11" name="Rectangle 10"/>
          <p:cNvSpPr/>
          <p:nvPr/>
        </p:nvSpPr>
        <p:spPr>
          <a:xfrm>
            <a:off x="4464496" y="4748951"/>
            <a:ext cx="4572000" cy="120032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spAutoFit/>
          </a:bodyPr>
          <a:lstStyle/>
          <a:p>
            <a:pPr algn="ctr"/>
            <a:r>
              <a:rPr lang="en-GB" dirty="0"/>
              <a:t>development of institutions, </a:t>
            </a:r>
            <a:r>
              <a:rPr lang="en-GB" dirty="0" smtClean="0"/>
              <a:t>human </a:t>
            </a:r>
            <a:r>
              <a:rPr lang="pl-PL" dirty="0" err="1" smtClean="0"/>
              <a:t>resources</a:t>
            </a:r>
            <a:r>
              <a:rPr lang="pl-PL" dirty="0" smtClean="0"/>
              <a:t> development, management </a:t>
            </a:r>
            <a:r>
              <a:rPr lang="pl-PL" dirty="0" err="1" smtClean="0"/>
              <a:t>systems</a:t>
            </a:r>
            <a:r>
              <a:rPr lang="pl-PL" dirty="0" smtClean="0"/>
              <a:t> etc. </a:t>
            </a:r>
            <a:endParaRPr lang="en-GB" dirty="0"/>
          </a:p>
        </p:txBody>
      </p:sp>
      <p:sp>
        <p:nvSpPr>
          <p:cNvPr id="12" name="Right Arrow 11"/>
          <p:cNvSpPr/>
          <p:nvPr/>
        </p:nvSpPr>
        <p:spPr>
          <a:xfrm>
            <a:off x="3563888" y="5157192"/>
            <a:ext cx="576064" cy="1919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Left Bracket 13"/>
          <p:cNvSpPr/>
          <p:nvPr/>
        </p:nvSpPr>
        <p:spPr>
          <a:xfrm>
            <a:off x="5508104" y="404664"/>
            <a:ext cx="216024" cy="3744416"/>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Rectangle 6"/>
          <p:cNvSpPr/>
          <p:nvPr/>
        </p:nvSpPr>
        <p:spPr>
          <a:xfrm>
            <a:off x="5724128" y="40466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Transposition</a:t>
            </a:r>
            <a:endParaRPr lang="en-GB" dirty="0"/>
          </a:p>
        </p:txBody>
      </p:sp>
      <p:sp>
        <p:nvSpPr>
          <p:cNvPr id="16" name="Rectangle 7"/>
          <p:cNvSpPr/>
          <p:nvPr/>
        </p:nvSpPr>
        <p:spPr>
          <a:xfrm>
            <a:off x="5724128" y="1124744"/>
            <a:ext cx="2952328" cy="50405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l-PL" dirty="0"/>
              <a:t>Implementation </a:t>
            </a:r>
            <a:endParaRPr lang="en-GB" dirty="0"/>
          </a:p>
        </p:txBody>
      </p:sp>
      <p:sp>
        <p:nvSpPr>
          <p:cNvPr id="17" name="Rectangle 8"/>
          <p:cNvSpPr/>
          <p:nvPr/>
        </p:nvSpPr>
        <p:spPr>
          <a:xfrm>
            <a:off x="5724128" y="184482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Enforcement</a:t>
            </a:r>
            <a:endParaRPr lang="en-GB" dirty="0"/>
          </a:p>
        </p:txBody>
      </p:sp>
      <p:sp>
        <p:nvSpPr>
          <p:cNvPr id="18" name="Rectangle 9"/>
          <p:cNvSpPr/>
          <p:nvPr/>
        </p:nvSpPr>
        <p:spPr>
          <a:xfrm>
            <a:off x="5724128" y="2564904"/>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t>Investments </a:t>
            </a:r>
            <a:endParaRPr lang="en-GB" dirty="0"/>
          </a:p>
        </p:txBody>
      </p:sp>
      <p:sp>
        <p:nvSpPr>
          <p:cNvPr id="19" name="Rectangle 10"/>
          <p:cNvSpPr/>
          <p:nvPr/>
        </p:nvSpPr>
        <p:spPr>
          <a:xfrm>
            <a:off x="5724128" y="3212976"/>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Costs</a:t>
            </a:r>
            <a:r>
              <a:rPr lang="pl-PL" dirty="0"/>
              <a:t> of </a:t>
            </a:r>
            <a:r>
              <a:rPr lang="pl-PL" dirty="0" err="1"/>
              <a:t>compliance</a:t>
            </a:r>
            <a:r>
              <a:rPr lang="pl-PL" dirty="0"/>
              <a:t> </a:t>
            </a:r>
            <a:endParaRPr lang="en-GB" dirty="0"/>
          </a:p>
        </p:txBody>
      </p:sp>
      <p:sp>
        <p:nvSpPr>
          <p:cNvPr id="20" name="Rectangle 10"/>
          <p:cNvSpPr/>
          <p:nvPr/>
        </p:nvSpPr>
        <p:spPr>
          <a:xfrm>
            <a:off x="5724128" y="3789040"/>
            <a:ext cx="29523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smtClean="0"/>
              <a:t>Funding</a:t>
            </a:r>
            <a:r>
              <a:rPr lang="pl-PL" dirty="0" smtClean="0"/>
              <a:t> </a:t>
            </a:r>
            <a:endParaRPr lang="en-GB" dirty="0"/>
          </a:p>
        </p:txBody>
      </p:sp>
    </p:spTree>
    <p:extLst>
      <p:ext uri="{BB962C8B-B14F-4D97-AF65-F5344CB8AC3E}">
        <p14:creationId xmlns:p14="http://schemas.microsoft.com/office/powerpoint/2010/main" val="5678648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ppt_x"/>
                                          </p:val>
                                        </p:tav>
                                        <p:tav tm="100000">
                                          <p:val>
                                            <p:strVal val="#ppt_x"/>
                                          </p:val>
                                        </p:tav>
                                      </p:tavLst>
                                    </p:anim>
                                    <p:anim calcmode="lin" valueType="num">
                                      <p:cBhvr additive="base">
                                        <p:cTn id="12" dur="500" fill="hold"/>
                                        <p:tgtEl>
                                          <p:spTgt spid="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500" fill="hold"/>
                                        <p:tgtEl>
                                          <p:spTgt spid="20"/>
                                        </p:tgtEl>
                                        <p:attrNameLst>
                                          <p:attrName>ppt_x</p:attrName>
                                        </p:attrNameLst>
                                      </p:cBhvr>
                                      <p:tavLst>
                                        <p:tav tm="0">
                                          <p:val>
                                            <p:strVal val="#ppt_x"/>
                                          </p:val>
                                        </p:tav>
                                        <p:tav tm="100000">
                                          <p:val>
                                            <p:strVal val="#ppt_x"/>
                                          </p:val>
                                        </p:tav>
                                      </p:tavLst>
                                    </p:anim>
                                    <p:anim calcmode="lin" valueType="num">
                                      <p:cBhvr additive="base">
                                        <p:cTn id="16" dur="500" fill="hold"/>
                                        <p:tgtEl>
                                          <p:spTgt spid="2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0" grpId="0" animBg="1"/>
    </p:bldLst>
  </p:timing>
</p:sld>
</file>

<file path=ppt/theme/theme1.xml><?xml version="1.0" encoding="utf-8"?>
<a:theme xmlns:a="http://schemas.openxmlformats.org/drawingml/2006/main" name="Office Them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2611</TotalTime>
  <Words>2396</Words>
  <Application>Microsoft Office PowerPoint</Application>
  <PresentationFormat>Pokaz na ekranie (4:3)</PresentationFormat>
  <Paragraphs>412</Paragraphs>
  <Slides>32</Slides>
  <Notes>1</Notes>
  <HiddenSlides>0</HiddenSlides>
  <MMClips>0</MMClips>
  <ScaleCrop>false</ScaleCrop>
  <HeadingPairs>
    <vt:vector size="4" baseType="variant">
      <vt:variant>
        <vt:lpstr>Motyw</vt:lpstr>
      </vt:variant>
      <vt:variant>
        <vt:i4>1</vt:i4>
      </vt:variant>
      <vt:variant>
        <vt:lpstr>Tytuły slajdów</vt:lpstr>
      </vt:variant>
      <vt:variant>
        <vt:i4>32</vt:i4>
      </vt:variant>
    </vt:vector>
  </HeadingPairs>
  <TitlesOfParts>
    <vt:vector size="33" baseType="lpstr">
      <vt:lpstr>Office Theme</vt:lpstr>
      <vt:lpstr>Convergence of Ukrainian Legislation to EU Directives in Environment  </vt:lpstr>
      <vt:lpstr>Formal and legal basis </vt:lpstr>
      <vt:lpstr>Directives included in the Annex to EU Ukraine AA</vt:lpstr>
      <vt:lpstr>Directives included in the Annex to EU Ukraine AA</vt:lpstr>
      <vt:lpstr>Directives included in the Annex to EU Ukraine AA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 </vt:lpstr>
      <vt:lpstr>Prezentacja programu PowerPoint</vt:lpstr>
      <vt:lpstr>Thank you very much for your attention !   jerzy.sarnacki@sbs-envir.com</vt:lpstr>
    </vt:vector>
  </TitlesOfParts>
  <Company>Päästeamet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Jevgeni</dc:creator>
  <cp:lastModifiedBy>Jerzy Sarnacki</cp:lastModifiedBy>
  <cp:revision>271</cp:revision>
  <cp:lastPrinted>2012-10-10T13:41:38Z</cp:lastPrinted>
  <dcterms:created xsi:type="dcterms:W3CDTF">2011-01-06T09:53:38Z</dcterms:created>
  <dcterms:modified xsi:type="dcterms:W3CDTF">2013-10-15T21:16:43Z</dcterms:modified>
</cp:coreProperties>
</file>