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702" r:id="rId2"/>
    <p:sldMasterId id="2147483704" r:id="rId3"/>
    <p:sldMasterId id="2147484054" r:id="rId4"/>
    <p:sldMasterId id="2147484378" r:id="rId5"/>
  </p:sldMasterIdLst>
  <p:notesMasterIdLst>
    <p:notesMasterId r:id="rId41"/>
  </p:notesMasterIdLst>
  <p:handoutMasterIdLst>
    <p:handoutMasterId r:id="rId42"/>
  </p:handoutMasterIdLst>
  <p:sldIdLst>
    <p:sldId id="621" r:id="rId6"/>
    <p:sldId id="1041" r:id="rId7"/>
    <p:sldId id="1044" r:id="rId8"/>
    <p:sldId id="1045" r:id="rId9"/>
    <p:sldId id="1046" r:id="rId10"/>
    <p:sldId id="1047" r:id="rId11"/>
    <p:sldId id="1000" r:id="rId12"/>
    <p:sldId id="1027" r:id="rId13"/>
    <p:sldId id="1051" r:id="rId14"/>
    <p:sldId id="1048" r:id="rId15"/>
    <p:sldId id="1038" r:id="rId16"/>
    <p:sldId id="1037" r:id="rId17"/>
    <p:sldId id="1049" r:id="rId18"/>
    <p:sldId id="1003" r:id="rId19"/>
    <p:sldId id="1050" r:id="rId20"/>
    <p:sldId id="1024" r:id="rId21"/>
    <p:sldId id="1054" r:id="rId22"/>
    <p:sldId id="1053" r:id="rId23"/>
    <p:sldId id="1061" r:id="rId24"/>
    <p:sldId id="1062" r:id="rId25"/>
    <p:sldId id="1063" r:id="rId26"/>
    <p:sldId id="1066" r:id="rId27"/>
    <p:sldId id="1064" r:id="rId28"/>
    <p:sldId id="1065" r:id="rId29"/>
    <p:sldId id="1067" r:id="rId30"/>
    <p:sldId id="1039" r:id="rId31"/>
    <p:sldId id="1014" r:id="rId32"/>
    <p:sldId id="1040" r:id="rId33"/>
    <p:sldId id="1055" r:id="rId34"/>
    <p:sldId id="1056" r:id="rId35"/>
    <p:sldId id="1057" r:id="rId36"/>
    <p:sldId id="1059" r:id="rId37"/>
    <p:sldId id="1058" r:id="rId38"/>
    <p:sldId id="1060" r:id="rId39"/>
    <p:sldId id="684" r:id="rId40"/>
  </p:sldIdLst>
  <p:sldSz cx="9144000" cy="6858000" type="screen4x3"/>
  <p:notesSz cx="7315200" cy="9601200"/>
  <p:defaultTextStyle>
    <a:defPPr>
      <a:defRPr lang="en-GB"/>
    </a:defPPr>
    <a:lvl1pPr algn="l" rtl="0" fontAlgn="base">
      <a:lnSpc>
        <a:spcPts val="3200"/>
      </a:lnSpc>
      <a:spcBef>
        <a:spcPct val="0"/>
      </a:spcBef>
      <a:spcAft>
        <a:spcPct val="0"/>
      </a:spcAft>
      <a:defRPr sz="2600" b="1" kern="1200">
        <a:solidFill>
          <a:srgbClr val="0087D4"/>
        </a:solidFill>
        <a:latin typeface="Arial" charset="0"/>
        <a:ea typeface="+mn-ea"/>
        <a:cs typeface="+mn-cs"/>
      </a:defRPr>
    </a:lvl1pPr>
    <a:lvl2pPr marL="455613" indent="1588" algn="l" rtl="0" fontAlgn="base">
      <a:lnSpc>
        <a:spcPts val="3200"/>
      </a:lnSpc>
      <a:spcBef>
        <a:spcPct val="0"/>
      </a:spcBef>
      <a:spcAft>
        <a:spcPct val="0"/>
      </a:spcAft>
      <a:defRPr sz="2600" b="1" kern="1200">
        <a:solidFill>
          <a:srgbClr val="0087D4"/>
        </a:solidFill>
        <a:latin typeface="Arial" charset="0"/>
        <a:ea typeface="+mn-ea"/>
        <a:cs typeface="+mn-cs"/>
      </a:defRPr>
    </a:lvl2pPr>
    <a:lvl3pPr marL="912813" indent="1588" algn="l" rtl="0" fontAlgn="base">
      <a:lnSpc>
        <a:spcPts val="3200"/>
      </a:lnSpc>
      <a:spcBef>
        <a:spcPct val="0"/>
      </a:spcBef>
      <a:spcAft>
        <a:spcPct val="0"/>
      </a:spcAft>
      <a:defRPr sz="2600" b="1" kern="1200">
        <a:solidFill>
          <a:srgbClr val="0087D4"/>
        </a:solidFill>
        <a:latin typeface="Arial" charset="0"/>
        <a:ea typeface="+mn-ea"/>
        <a:cs typeface="+mn-cs"/>
      </a:defRPr>
    </a:lvl3pPr>
    <a:lvl4pPr marL="1370013" indent="1588" algn="l" rtl="0" fontAlgn="base">
      <a:lnSpc>
        <a:spcPts val="3200"/>
      </a:lnSpc>
      <a:spcBef>
        <a:spcPct val="0"/>
      </a:spcBef>
      <a:spcAft>
        <a:spcPct val="0"/>
      </a:spcAft>
      <a:defRPr sz="2600" b="1" kern="1200">
        <a:solidFill>
          <a:srgbClr val="0087D4"/>
        </a:solidFill>
        <a:latin typeface="Arial" charset="0"/>
        <a:ea typeface="+mn-ea"/>
        <a:cs typeface="+mn-cs"/>
      </a:defRPr>
    </a:lvl4pPr>
    <a:lvl5pPr marL="1827213" indent="1588" algn="l" rtl="0" fontAlgn="base">
      <a:lnSpc>
        <a:spcPts val="3200"/>
      </a:lnSpc>
      <a:spcBef>
        <a:spcPct val="0"/>
      </a:spcBef>
      <a:spcAft>
        <a:spcPct val="0"/>
      </a:spcAft>
      <a:defRPr sz="2600" b="1" kern="1200">
        <a:solidFill>
          <a:srgbClr val="0087D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rgbClr val="0087D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rgbClr val="0087D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rgbClr val="0087D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rgbClr val="0087D4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6600"/>
    <a:srgbClr val="333333"/>
    <a:srgbClr val="3366FF"/>
    <a:srgbClr val="FFFF99"/>
    <a:srgbClr val="CC0099"/>
    <a:srgbClr val="FFCC00"/>
    <a:srgbClr val="FFFF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6451" autoAdjust="0"/>
  </p:normalViewPr>
  <p:slideViewPr>
    <p:cSldViewPr>
      <p:cViewPr>
        <p:scale>
          <a:sx n="70" d="100"/>
          <a:sy n="70" d="100"/>
        </p:scale>
        <p:origin x="-13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F2451-2714-48EB-9AA9-EE73278FFA69}" type="doc">
      <dgm:prSet loTypeId="urn:microsoft.com/office/officeart/2005/8/layout/pyramid3" loCatId="pyramid" qsTypeId="urn:microsoft.com/office/officeart/2005/8/quickstyle/simple1" qsCatId="simple" csTypeId="urn:microsoft.com/office/officeart/2005/8/colors/accent1_4" csCatId="accent1" phldr="1"/>
      <dgm:spPr/>
    </dgm:pt>
    <dgm:pt modelId="{EB3C2221-D7CC-4B7D-9FCC-FD6D663ABD0E}">
      <dgm:prSet phldrT="[Текст]"/>
      <dgm:spPr/>
      <dgm:t>
        <a:bodyPr/>
        <a:lstStyle/>
        <a:p>
          <a:r>
            <a:rPr lang="en-US" b="1" smtClean="0"/>
            <a:t>1. </a:t>
          </a:r>
          <a:r>
            <a:rPr lang="ru-RU" b="1" smtClean="0"/>
            <a:t>Минимизация потерь энергии</a:t>
          </a:r>
          <a:endParaRPr lang="en-US" b="1" dirty="0"/>
        </a:p>
      </dgm:t>
    </dgm:pt>
    <dgm:pt modelId="{8207C635-B3C9-41D6-ADDE-54DDDFA6316B}" type="parTrans" cxnId="{EE4E326D-BDAD-4B86-A0D6-17788818D273}">
      <dgm:prSet/>
      <dgm:spPr/>
      <dgm:t>
        <a:bodyPr/>
        <a:lstStyle/>
        <a:p>
          <a:endParaRPr lang="en-US"/>
        </a:p>
      </dgm:t>
    </dgm:pt>
    <dgm:pt modelId="{DB7DA293-4783-4667-81C1-FB63420C3390}" type="sibTrans" cxnId="{EE4E326D-BDAD-4B86-A0D6-17788818D273}">
      <dgm:prSet/>
      <dgm:spPr/>
      <dgm:t>
        <a:bodyPr/>
        <a:lstStyle/>
        <a:p>
          <a:endParaRPr lang="en-US"/>
        </a:p>
      </dgm:t>
    </dgm:pt>
    <dgm:pt modelId="{659A4EC0-2012-489A-81BC-F3ACED1EF2B3}">
      <dgm:prSet phldrT="[Текст]"/>
      <dgm:spPr/>
      <dgm:t>
        <a:bodyPr/>
        <a:lstStyle/>
        <a:p>
          <a:r>
            <a:rPr lang="ru-RU"/>
            <a:t>2. Использование возобновляемых источников энергии</a:t>
          </a:r>
          <a:endParaRPr lang="en-US"/>
        </a:p>
      </dgm:t>
    </dgm:pt>
    <dgm:pt modelId="{7EB66244-B688-4FA7-9872-BBCA72C5106C}" type="parTrans" cxnId="{174387AC-66D5-423E-BEDA-57D212331B92}">
      <dgm:prSet/>
      <dgm:spPr/>
      <dgm:t>
        <a:bodyPr/>
        <a:lstStyle/>
        <a:p>
          <a:endParaRPr lang="en-US"/>
        </a:p>
      </dgm:t>
    </dgm:pt>
    <dgm:pt modelId="{79919583-E38F-4CBE-A01F-7FB799BCA05F}" type="sibTrans" cxnId="{174387AC-66D5-423E-BEDA-57D212331B92}">
      <dgm:prSet/>
      <dgm:spPr/>
      <dgm:t>
        <a:bodyPr/>
        <a:lstStyle/>
        <a:p>
          <a:endParaRPr lang="en-US"/>
        </a:p>
      </dgm:t>
    </dgm:pt>
    <dgm:pt modelId="{1D1C44E5-6F99-4921-9B8A-84B11681976F}">
      <dgm:prSet phldrT="[Текст]"/>
      <dgm:spPr/>
      <dgm:t>
        <a:bodyPr/>
        <a:lstStyle/>
        <a:p>
          <a:r>
            <a:rPr lang="ru-RU"/>
            <a:t>3. Эффективное использование ископаемых источников энергии</a:t>
          </a:r>
          <a:endParaRPr lang="en-US"/>
        </a:p>
      </dgm:t>
    </dgm:pt>
    <dgm:pt modelId="{C86629EE-5FE2-4E8F-9BD0-7A33843316A0}" type="parTrans" cxnId="{E133709D-D164-40A2-834C-962357149368}">
      <dgm:prSet/>
      <dgm:spPr/>
      <dgm:t>
        <a:bodyPr/>
        <a:lstStyle/>
        <a:p>
          <a:endParaRPr lang="en-US"/>
        </a:p>
      </dgm:t>
    </dgm:pt>
    <dgm:pt modelId="{A7D75A0A-6C18-4B7C-BFA5-5CC52531ABC6}" type="sibTrans" cxnId="{E133709D-D164-40A2-834C-962357149368}">
      <dgm:prSet/>
      <dgm:spPr/>
      <dgm:t>
        <a:bodyPr/>
        <a:lstStyle/>
        <a:p>
          <a:endParaRPr lang="en-US"/>
        </a:p>
      </dgm:t>
    </dgm:pt>
    <dgm:pt modelId="{176A4164-D3BD-4D30-BD52-EC69E41BE529}" type="pres">
      <dgm:prSet presAssocID="{BE6F2451-2714-48EB-9AA9-EE73278FFA69}" presName="Name0" presStyleCnt="0">
        <dgm:presLayoutVars>
          <dgm:dir/>
          <dgm:animLvl val="lvl"/>
          <dgm:resizeHandles val="exact"/>
        </dgm:presLayoutVars>
      </dgm:prSet>
      <dgm:spPr/>
    </dgm:pt>
    <dgm:pt modelId="{F63371DA-C23A-4F1B-A845-BDDA929DAE75}" type="pres">
      <dgm:prSet presAssocID="{EB3C2221-D7CC-4B7D-9FCC-FD6D663ABD0E}" presName="Name8" presStyleCnt="0"/>
      <dgm:spPr/>
    </dgm:pt>
    <dgm:pt modelId="{D362A783-F534-43A8-9A19-F205AFB5217B}" type="pres">
      <dgm:prSet presAssocID="{EB3C2221-D7CC-4B7D-9FCC-FD6D663ABD0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61D0E-9D64-45C9-8952-C2435F7DE9E6}" type="pres">
      <dgm:prSet presAssocID="{EB3C2221-D7CC-4B7D-9FCC-FD6D663ABD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5643E-6B3C-492E-9EDA-9CAFB76C5882}" type="pres">
      <dgm:prSet presAssocID="{659A4EC0-2012-489A-81BC-F3ACED1EF2B3}" presName="Name8" presStyleCnt="0"/>
      <dgm:spPr/>
    </dgm:pt>
    <dgm:pt modelId="{0B940BF9-B74F-4FF4-BF75-EA86DB7B6A38}" type="pres">
      <dgm:prSet presAssocID="{659A4EC0-2012-489A-81BC-F3ACED1EF2B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A49B4-C65A-4231-9F91-5454F251B04A}" type="pres">
      <dgm:prSet presAssocID="{659A4EC0-2012-489A-81BC-F3ACED1EF2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058E5-BB74-4D51-A26C-A33E00A6296D}" type="pres">
      <dgm:prSet presAssocID="{1D1C44E5-6F99-4921-9B8A-84B11681976F}" presName="Name8" presStyleCnt="0"/>
      <dgm:spPr/>
    </dgm:pt>
    <dgm:pt modelId="{764AE76E-CD7F-4BBB-9EF3-6012CF4A2760}" type="pres">
      <dgm:prSet presAssocID="{1D1C44E5-6F99-4921-9B8A-84B11681976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8166E-EDB5-4F4C-B169-D45C6422D5FA}" type="pres">
      <dgm:prSet presAssocID="{1D1C44E5-6F99-4921-9B8A-84B1168197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33709D-D164-40A2-834C-962357149368}" srcId="{BE6F2451-2714-48EB-9AA9-EE73278FFA69}" destId="{1D1C44E5-6F99-4921-9B8A-84B11681976F}" srcOrd="2" destOrd="0" parTransId="{C86629EE-5FE2-4E8F-9BD0-7A33843316A0}" sibTransId="{A7D75A0A-6C18-4B7C-BFA5-5CC52531ABC6}"/>
    <dgm:cxn modelId="{174387AC-66D5-423E-BEDA-57D212331B92}" srcId="{BE6F2451-2714-48EB-9AA9-EE73278FFA69}" destId="{659A4EC0-2012-489A-81BC-F3ACED1EF2B3}" srcOrd="1" destOrd="0" parTransId="{7EB66244-B688-4FA7-9872-BBCA72C5106C}" sibTransId="{79919583-E38F-4CBE-A01F-7FB799BCA05F}"/>
    <dgm:cxn modelId="{B7A4B0CC-CC55-4553-9D48-49D2C7493966}" type="presOf" srcId="{1D1C44E5-6F99-4921-9B8A-84B11681976F}" destId="{DC78166E-EDB5-4F4C-B169-D45C6422D5FA}" srcOrd="1" destOrd="0" presId="urn:microsoft.com/office/officeart/2005/8/layout/pyramid3"/>
    <dgm:cxn modelId="{D997E1B5-AC1E-45BF-B7CE-A3F5AE7B3F91}" type="presOf" srcId="{1D1C44E5-6F99-4921-9B8A-84B11681976F}" destId="{764AE76E-CD7F-4BBB-9EF3-6012CF4A2760}" srcOrd="0" destOrd="0" presId="urn:microsoft.com/office/officeart/2005/8/layout/pyramid3"/>
    <dgm:cxn modelId="{FFDB50DD-018A-49A4-B208-CBC778E09F6B}" type="presOf" srcId="{EB3C2221-D7CC-4B7D-9FCC-FD6D663ABD0E}" destId="{4DC61D0E-9D64-45C9-8952-C2435F7DE9E6}" srcOrd="1" destOrd="0" presId="urn:microsoft.com/office/officeart/2005/8/layout/pyramid3"/>
    <dgm:cxn modelId="{EE4E326D-BDAD-4B86-A0D6-17788818D273}" srcId="{BE6F2451-2714-48EB-9AA9-EE73278FFA69}" destId="{EB3C2221-D7CC-4B7D-9FCC-FD6D663ABD0E}" srcOrd="0" destOrd="0" parTransId="{8207C635-B3C9-41D6-ADDE-54DDDFA6316B}" sibTransId="{DB7DA293-4783-4667-81C1-FB63420C3390}"/>
    <dgm:cxn modelId="{D3E87EFD-7B70-46F2-81E9-B5F5052A217A}" type="presOf" srcId="{EB3C2221-D7CC-4B7D-9FCC-FD6D663ABD0E}" destId="{D362A783-F534-43A8-9A19-F205AFB5217B}" srcOrd="0" destOrd="0" presId="urn:microsoft.com/office/officeart/2005/8/layout/pyramid3"/>
    <dgm:cxn modelId="{1954D033-2722-4817-95D5-4E5F16BF78AD}" type="presOf" srcId="{659A4EC0-2012-489A-81BC-F3ACED1EF2B3}" destId="{817A49B4-C65A-4231-9F91-5454F251B04A}" srcOrd="1" destOrd="0" presId="urn:microsoft.com/office/officeart/2005/8/layout/pyramid3"/>
    <dgm:cxn modelId="{D1E09C0B-55C9-4834-9AAF-FCD8D35CF7EA}" type="presOf" srcId="{BE6F2451-2714-48EB-9AA9-EE73278FFA69}" destId="{176A4164-D3BD-4D30-BD52-EC69E41BE529}" srcOrd="0" destOrd="0" presId="urn:microsoft.com/office/officeart/2005/8/layout/pyramid3"/>
    <dgm:cxn modelId="{44213B4C-2DCC-4D4E-AB4C-05F030BE8C09}" type="presOf" srcId="{659A4EC0-2012-489A-81BC-F3ACED1EF2B3}" destId="{0B940BF9-B74F-4FF4-BF75-EA86DB7B6A38}" srcOrd="0" destOrd="0" presId="urn:microsoft.com/office/officeart/2005/8/layout/pyramid3"/>
    <dgm:cxn modelId="{ADEDF9AF-BFFA-4FD3-A75B-D97DC14616A5}" type="presParOf" srcId="{176A4164-D3BD-4D30-BD52-EC69E41BE529}" destId="{F63371DA-C23A-4F1B-A845-BDDA929DAE75}" srcOrd="0" destOrd="0" presId="urn:microsoft.com/office/officeart/2005/8/layout/pyramid3"/>
    <dgm:cxn modelId="{679061BE-D8AA-4448-B86C-31932E7E5647}" type="presParOf" srcId="{F63371DA-C23A-4F1B-A845-BDDA929DAE75}" destId="{D362A783-F534-43A8-9A19-F205AFB5217B}" srcOrd="0" destOrd="0" presId="urn:microsoft.com/office/officeart/2005/8/layout/pyramid3"/>
    <dgm:cxn modelId="{97682187-89FC-48E0-AE62-6EE4F54AD92F}" type="presParOf" srcId="{F63371DA-C23A-4F1B-A845-BDDA929DAE75}" destId="{4DC61D0E-9D64-45C9-8952-C2435F7DE9E6}" srcOrd="1" destOrd="0" presId="urn:microsoft.com/office/officeart/2005/8/layout/pyramid3"/>
    <dgm:cxn modelId="{54E96D59-8CAA-4BF2-B345-A67DC1949E49}" type="presParOf" srcId="{176A4164-D3BD-4D30-BD52-EC69E41BE529}" destId="{1FA5643E-6B3C-492E-9EDA-9CAFB76C5882}" srcOrd="1" destOrd="0" presId="urn:microsoft.com/office/officeart/2005/8/layout/pyramid3"/>
    <dgm:cxn modelId="{1A678D20-A0DB-4A53-88B5-5FD27ADC4424}" type="presParOf" srcId="{1FA5643E-6B3C-492E-9EDA-9CAFB76C5882}" destId="{0B940BF9-B74F-4FF4-BF75-EA86DB7B6A38}" srcOrd="0" destOrd="0" presId="urn:microsoft.com/office/officeart/2005/8/layout/pyramid3"/>
    <dgm:cxn modelId="{7120C3AB-9630-4C1E-A3F0-6088EA14A96D}" type="presParOf" srcId="{1FA5643E-6B3C-492E-9EDA-9CAFB76C5882}" destId="{817A49B4-C65A-4231-9F91-5454F251B04A}" srcOrd="1" destOrd="0" presId="urn:microsoft.com/office/officeart/2005/8/layout/pyramid3"/>
    <dgm:cxn modelId="{6989C632-5FE3-425D-ABF0-0B8EF4A79008}" type="presParOf" srcId="{176A4164-D3BD-4D30-BD52-EC69E41BE529}" destId="{CC5058E5-BB74-4D51-A26C-A33E00A6296D}" srcOrd="2" destOrd="0" presId="urn:microsoft.com/office/officeart/2005/8/layout/pyramid3"/>
    <dgm:cxn modelId="{1E86BD5B-86E7-408B-91D8-7F0B7F1AEA5C}" type="presParOf" srcId="{CC5058E5-BB74-4D51-A26C-A33E00A6296D}" destId="{764AE76E-CD7F-4BBB-9EF3-6012CF4A2760}" srcOrd="0" destOrd="0" presId="urn:microsoft.com/office/officeart/2005/8/layout/pyramid3"/>
    <dgm:cxn modelId="{8258A7CA-A36D-4214-989F-702DBCAF866F}" type="presParOf" srcId="{CC5058E5-BB74-4D51-A26C-A33E00A6296D}" destId="{DC78166E-EDB5-4F4C-B169-D45C6422D5F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2A783-F534-43A8-9A19-F205AFB5217B}">
      <dsp:nvSpPr>
        <dsp:cNvPr id="0" name=""/>
        <dsp:cNvSpPr/>
      </dsp:nvSpPr>
      <dsp:spPr>
        <a:xfrm rot="10800000">
          <a:off x="0" y="0"/>
          <a:ext cx="5486400" cy="1066800"/>
        </a:xfrm>
        <a:prstGeom prst="trapezoid">
          <a:avLst>
            <a:gd name="adj" fmla="val 85714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1. </a:t>
          </a:r>
          <a:r>
            <a:rPr lang="ru-RU" sz="1500" b="1" kern="1200" smtClean="0"/>
            <a:t>Минимизация потерь энергии</a:t>
          </a:r>
          <a:endParaRPr lang="en-US" sz="1500" b="1" kern="1200" dirty="0"/>
        </a:p>
      </dsp:txBody>
      <dsp:txXfrm rot="-10800000">
        <a:off x="960119" y="0"/>
        <a:ext cx="3566160" cy="1066800"/>
      </dsp:txXfrm>
    </dsp:sp>
    <dsp:sp modelId="{0B940BF9-B74F-4FF4-BF75-EA86DB7B6A38}">
      <dsp:nvSpPr>
        <dsp:cNvPr id="0" name=""/>
        <dsp:cNvSpPr/>
      </dsp:nvSpPr>
      <dsp:spPr>
        <a:xfrm rot="10800000">
          <a:off x="914400" y="1066800"/>
          <a:ext cx="3657600" cy="1066800"/>
        </a:xfrm>
        <a:prstGeom prst="trapezoid">
          <a:avLst>
            <a:gd name="adj" fmla="val 85714"/>
          </a:avLst>
        </a:prstGeom>
        <a:solidFill>
          <a:schemeClr val="accent1">
            <a:shade val="50000"/>
            <a:hueOff val="11637"/>
            <a:satOff val="16422"/>
            <a:lumOff val="206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2. Использование возобновляемых источников энергии</a:t>
          </a:r>
          <a:endParaRPr lang="en-US" sz="1500" kern="1200"/>
        </a:p>
      </dsp:txBody>
      <dsp:txXfrm rot="-10800000">
        <a:off x="1554480" y="1066800"/>
        <a:ext cx="2377440" cy="1066800"/>
      </dsp:txXfrm>
    </dsp:sp>
    <dsp:sp modelId="{764AE76E-CD7F-4BBB-9EF3-6012CF4A2760}">
      <dsp:nvSpPr>
        <dsp:cNvPr id="0" name=""/>
        <dsp:cNvSpPr/>
      </dsp:nvSpPr>
      <dsp:spPr>
        <a:xfrm rot="10800000">
          <a:off x="1828800" y="2133600"/>
          <a:ext cx="1828800" cy="1066800"/>
        </a:xfrm>
        <a:prstGeom prst="trapezoid">
          <a:avLst>
            <a:gd name="adj" fmla="val 85714"/>
          </a:avLst>
        </a:prstGeom>
        <a:solidFill>
          <a:schemeClr val="accent1">
            <a:shade val="50000"/>
            <a:hueOff val="11637"/>
            <a:satOff val="16422"/>
            <a:lumOff val="206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3. Эффективное использование ископаемых источников энергии</a:t>
          </a:r>
          <a:endParaRPr lang="en-US" sz="1500" kern="1200"/>
        </a:p>
      </dsp:txBody>
      <dsp:txXfrm rot="-10800000">
        <a:off x="1828800" y="2133600"/>
        <a:ext cx="1828800" cy="106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0" tIns="48595" rIns="97190" bIns="48595" numCol="1" anchor="t" anchorCtr="0" compatLnSpc="1">
            <a:prstTxWarp prst="textNoShape">
              <a:avLst/>
            </a:prstTxWarp>
          </a:bodyPr>
          <a:lstStyle>
            <a:lvl1pPr defTabSz="971550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0" tIns="48595" rIns="97190" bIns="48595" numCol="1" anchor="t" anchorCtr="0" compatLnSpc="1">
            <a:prstTxWarp prst="textNoShape">
              <a:avLst/>
            </a:prstTxWarp>
          </a:bodyPr>
          <a:lstStyle>
            <a:lvl1pPr algn="r" defTabSz="971550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0" tIns="48595" rIns="97190" bIns="48595" numCol="1" anchor="b" anchorCtr="0" compatLnSpc="1">
            <a:prstTxWarp prst="textNoShape">
              <a:avLst/>
            </a:prstTxWarp>
          </a:bodyPr>
          <a:lstStyle>
            <a:lvl1pPr defTabSz="971550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0" tIns="48595" rIns="97190" bIns="48595" numCol="1" anchor="b" anchorCtr="0" compatLnSpc="1">
            <a:prstTxWarp prst="textNoShape">
              <a:avLst/>
            </a:prstTxWarp>
          </a:bodyPr>
          <a:lstStyle>
            <a:lvl1pPr algn="r" defTabSz="971550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1241A5C-5CAF-4BAE-98C0-DAF8ADDF03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18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8-16T07:00:44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16545 8334,'0'25,"0"0,50 25,-26-1,26 1,-25-1,25 26,-50-26,49 1,-24 0,25 24,-1 0,-24 1,25-1,24 26,-24-26,24 25,0-24,-49 24,25-25,-1 1,1-1,0 25,-26-24,26-26,-25 1,24 49,-24-49,0-1,25 26,-1-1,-24-24,50 24,-51 1,1-26,25 26,-25-26,24 26,-24-26,0 1,0 24,-1-49,51 49,-50 1,24-1,1-24,24 24,-24-24,24 49,1-24,24-1,-50-24,51 24,-26 25,25-49,-49 24,49-49,-24 49,24-24,0 0,-25-25,-24 24,0-24,24 25,-49-50,0 49,24-24,-24 0,25 0,-25-1,24 1,1 0,-25 0,24 0,1-1,-1-24,1 25,0 0,-26-25,26 25,0 0,-26-1,26 1,0 0,-1 0,1-25,-1 25,1-1,-25-24,24 25,-24 0,25-25,-25 25,0-25,24 0,-24 25,0-1,49-24,-24 25,-25-25,-1 0,-24 25,25-25,-25-25,0 0,-49-24,24-26,-25 26,25 24,-49-74,24 49,1 1,24 24,-25 0,50 0,-49 25,49-25,0 25,-25 0,25-24,-25 24,0-25,25 25,-25-25,25 25,-24 0,24-25,-25 25,50 0,-25 50,74-25,-24 24,24 1,25 24,25 1,-49-26,-1-24,-24 25,-50-50,25 0,-25 24,24-24,-24 25,0-25,0 25,0-25,0 25,0-25,0 25,-24-1,24-24,0 25,0-25,-25 0,-50 25,-24 0,0-25,-50 25,75-1,-26-24,-24 25,50-25,0 0,24 0,-24 0,49 0,-25 0,50 0,-25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0" tIns="48595" rIns="97190" bIns="48595" numCol="1" anchor="t" anchorCtr="0" compatLnSpc="1">
            <a:prstTxWarp prst="textNoShape">
              <a:avLst/>
            </a:prstTxWarp>
          </a:bodyPr>
          <a:lstStyle>
            <a:lvl1pPr defTabSz="971550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0" tIns="48595" rIns="97190" bIns="48595" numCol="1" anchor="t" anchorCtr="0" compatLnSpc="1">
            <a:prstTxWarp prst="textNoShape">
              <a:avLst/>
            </a:prstTxWarp>
          </a:bodyPr>
          <a:lstStyle>
            <a:lvl1pPr algn="r" defTabSz="971550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0" tIns="48595" rIns="97190" bIns="485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0" tIns="48595" rIns="97190" bIns="48595" numCol="1" anchor="b" anchorCtr="0" compatLnSpc="1">
            <a:prstTxWarp prst="textNoShape">
              <a:avLst/>
            </a:prstTxWarp>
          </a:bodyPr>
          <a:lstStyle>
            <a:lvl1pPr defTabSz="971550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0" tIns="48595" rIns="97190" bIns="48595" numCol="1" anchor="b" anchorCtr="0" compatLnSpc="1">
            <a:prstTxWarp prst="textNoShape">
              <a:avLst/>
            </a:prstTxWarp>
          </a:bodyPr>
          <a:lstStyle>
            <a:lvl1pPr algn="r" defTabSz="971550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9454375-C1A3-48E1-B453-B158831971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906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defTabSz="96996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defTabSz="96996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defTabSz="96996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defTabSz="96996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defTabSz="96996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defTabSz="96996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defTabSz="96996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defTabSz="96996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FFC594C8-9CF5-44B7-BFF1-DFC13C58BD61}" type="slidenum">
              <a:rPr lang="en-GB" sz="1300" b="0" smtClean="0">
                <a:solidFill>
                  <a:schemeClr val="tx1"/>
                </a:solidFill>
              </a:rPr>
              <a:pPr eaLnBrk="1" hangingPunct="1"/>
              <a:t>1</a:t>
            </a:fld>
            <a:endParaRPr lang="en-GB" sz="1300" b="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5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defTabSz="9715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defTabSz="9715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defTabSz="9715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defTabSz="9715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defTabSz="9715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defTabSz="9715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defTabSz="9715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defTabSz="9715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5AF9041D-9A64-4842-98F0-45E157664348}" type="slidenum">
              <a:rPr lang="en-GB" sz="1300" b="0" smtClean="0">
                <a:solidFill>
                  <a:schemeClr val="tx1"/>
                </a:solidFill>
              </a:rPr>
              <a:pPr eaLnBrk="1" hangingPunct="1"/>
              <a:t>8</a:t>
            </a:fld>
            <a:endParaRPr lang="en-GB" sz="1300" b="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5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defTabSz="9715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defTabSz="9715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defTabSz="9715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defTabSz="9715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defTabSz="9715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defTabSz="9715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defTabSz="9715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defTabSz="9715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F5191C53-8337-48DA-B3AA-9FB2BE2A2546}" type="slidenum">
              <a:rPr lang="en-GB" sz="1300" b="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GB" sz="1300" b="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5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defTabSz="9715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defTabSz="9715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defTabSz="9715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defTabSz="9715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defTabSz="9715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defTabSz="9715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defTabSz="9715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defTabSz="9715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F5191C53-8337-48DA-B3AA-9FB2BE2A2546}" type="slidenum">
              <a:rPr lang="en-GB" sz="1300" b="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GB" sz="1300" b="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A8836-7917-4908-9F99-D576EA843C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3CD2B-777C-4B5D-998D-6EB9A68C1CB3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4745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FC434-FA91-4192-AF92-330FAEFEEC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CEA98-E0EB-4FA2-9755-D765EEF75963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80669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549275"/>
            <a:ext cx="2105025" cy="532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549275"/>
            <a:ext cx="6167438" cy="532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1BAC2-9C93-463E-8D1C-4C1319EA7B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1E1E-8BE2-4FD3-B73A-F4F535C85464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3707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5832475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98525" y="1412875"/>
            <a:ext cx="7777163" cy="446405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C5C59-0F9B-4C49-905E-C3DD35EB69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4A5A-416D-4A39-B338-FE4D805CE53B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55111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366838"/>
            <a:ext cx="7305675" cy="5272087"/>
          </a:xfrm>
          <a:prstGeom prst="rect">
            <a:avLst/>
          </a:prstGeom>
          <a:solidFill>
            <a:srgbClr val="A5A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05675" y="1366838"/>
            <a:ext cx="1838325" cy="5507037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305675" y="6638925"/>
            <a:ext cx="1838325" cy="233363"/>
          </a:xfrm>
          <a:prstGeom prst="rect">
            <a:avLst/>
          </a:prstGeom>
          <a:solidFill>
            <a:srgbClr val="0088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0" descr="KI claim RU_Q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42875"/>
            <a:ext cx="2971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8525" y="2159000"/>
            <a:ext cx="7772400" cy="609600"/>
          </a:xfrm>
        </p:spPr>
        <p:txBody>
          <a:bodyPr/>
          <a:lstStyle>
            <a:lvl1pPr>
              <a:lnSpc>
                <a:spcPts val="48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BE"/>
              <a:t>Cliquez et modifiez le titre</a:t>
            </a:r>
            <a:endParaRPr lang="en-GB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98525" y="3716338"/>
            <a:ext cx="6400800" cy="914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37717-0651-4321-9FB4-0EC58E5F9E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1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AA69FE-A130-47DB-8837-96C9F235E3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1E2F35-5335-4B61-88CF-FE37CFF8279B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87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D45C904-5931-4D18-A31C-49FC25A3AD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C018F8-8EED-44CC-BA87-271692F00363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43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7CB641-1FEF-462F-8487-71C0F12210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9236AE-2C15-42B4-B2E0-A11CA6913A96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4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412875"/>
            <a:ext cx="3811588" cy="134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412875"/>
            <a:ext cx="3813175" cy="134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8C45AB8-16AB-454A-BF4A-BC4FF9986D0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9989F5-F3BF-4C87-BE98-6283B23568B8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274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30FF0A-5B8E-43E8-A361-A9F7E91609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3BE9D3-9BF4-46E2-B1E8-17E16D10ED48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293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5B630A-4A3A-4CAB-8573-A8422441EA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258CBF9-CF75-4763-A744-1D63BDC73A79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5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D8BF5-6241-4F37-A2E8-F9372A9C3D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FDF39-0281-42E1-8AAF-9E15CB06E1A7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67220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67B8E4-E72D-41AF-829E-2FF1B0A8AE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DA07C8-590B-439F-8BA4-F6A4D6BCCDF8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20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1A22E3-D902-4BE4-A52C-AF0B41CFDB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65578D-1A69-497E-9906-43029ADA6252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59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3DA470-8E52-468A-B2E2-CF19945776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BC2A13-B1B1-4589-A8C0-6564B240D31E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642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7A1988F-CD60-4FBD-BBE4-7686558D6E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8975D7-3981-48D7-8857-DF9A76444304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61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549275"/>
            <a:ext cx="2105025" cy="220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549275"/>
            <a:ext cx="6167438" cy="220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7200CE-8015-479D-B896-44409339C0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805C5F-BEA8-4868-AFDA-A0EF753D4B2D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801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5832475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8525" y="1412875"/>
            <a:ext cx="3811588" cy="1344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62513" y="1412875"/>
            <a:ext cx="3813175" cy="595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62513" y="2160588"/>
            <a:ext cx="3813175" cy="59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CFF4DE0-6526-4BD2-B409-C8CAF3A4A8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C59808-9246-4ADC-8699-9C411DD84A4C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15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5ABF563-2AB9-4914-99A1-DFE71983DC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91430D-63AD-4B2D-A200-63873DE7B7AD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10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F25765B-95C9-4849-BDBC-2A9C0F02B3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269708B-D0FD-46D3-8E90-BF6E7B876DFF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995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E8AAC9C-AD18-44AD-AA5D-F543796759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861B198-D913-4140-82F0-76CB0F0FA498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665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412875"/>
            <a:ext cx="3811588" cy="134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412875"/>
            <a:ext cx="3813175" cy="134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501B11-4776-4EAE-A0C0-F63E329094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6EC922-5736-4CC0-AFB8-A8D5DBB9D44F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88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90ED9-4F1E-4A47-8DB5-7D7D4DC999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9555F-C288-4FF6-A772-F3CBCD3B668A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4054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1662EE9-9C79-43C1-81EB-4A8B0B82DD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5BCFB30-F247-4184-928E-52BA2A292E52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774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F0C1BF-191F-4531-9A80-C545B5EB3F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D9F2AF-FCBA-4E12-86FE-F58E55C0E683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431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02044C-BD9C-4347-AF10-00CBCD89AF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3481127-A341-4D2F-A2FB-C566AAFAE62E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42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2867A87-E1BE-4A1A-9270-3ECC3F5433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C8B29D-ACD9-4E1B-849D-FB4AD967218E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14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E126B0-E575-4888-9446-05AA35D5A12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B85B77-2033-4B25-BFEB-AFA265B6F70D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988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F9F661-65C5-4025-A037-967CD56BC5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5D5A878-AFEC-4881-ACCD-CC17B913C944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33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549275"/>
            <a:ext cx="2105025" cy="220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549275"/>
            <a:ext cx="6167438" cy="220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C50CC6-9860-46DB-BC9C-7BF703314D6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2B48269-4F0D-490A-9961-97DFA7039D56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26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5832475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8525" y="1412875"/>
            <a:ext cx="3811588" cy="1344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412875"/>
            <a:ext cx="3813175" cy="1344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97BC707-A1D5-49F4-930E-CE5B9177847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CB9A81-1212-4B18-8BDB-9227B9EC240B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839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5832475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98525" y="1412875"/>
            <a:ext cx="7777163" cy="1344613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CFA9F7B-A08F-4246-8672-616167F9BD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0AA3CA7-9CA0-4BE5-8BE5-74B3496A5FB7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12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5832475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8525" y="1412875"/>
            <a:ext cx="3811588" cy="1344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62513" y="1412875"/>
            <a:ext cx="3813175" cy="595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62513" y="2160588"/>
            <a:ext cx="3813175" cy="59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2EC684-40AA-48F0-8EC6-A3ECB63C2A2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DEEA214-CE9D-4107-B49F-59D237A9663B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90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412875"/>
            <a:ext cx="3811588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412875"/>
            <a:ext cx="38131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4C67B-4D1B-4041-9AD7-5421093908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C0B55-7483-4FD5-BEDF-A48A153FBAEA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151493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5832475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412875"/>
            <a:ext cx="3811588" cy="1344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62513" y="1412875"/>
            <a:ext cx="3813175" cy="595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62513" y="2160588"/>
            <a:ext cx="3813175" cy="59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58DC626-0E8D-4D3F-832E-20F34DC6AD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2ABEC6-5B56-4E4E-B8E4-989936CFC5C8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874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8B95CA36-CAE4-4E2A-88D1-E7F70E9FE0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BBE08A5C-49EA-4A80-9396-171A7E19021D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00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6E0E7806-AC03-4C58-80F9-C87C69287E9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910159E8-E8CE-4FA6-9045-BEF43CC292FB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41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9BCBEA70-8BE0-466E-843A-C316E1BBA25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BFAE2D63-1F06-4EBB-9EFC-29A8EC75363F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936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412875"/>
            <a:ext cx="3811588" cy="134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412875"/>
            <a:ext cx="3813175" cy="134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6898B6A9-CC94-439A-81AE-C5ACE283F7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7228496E-57B9-46A8-B4DA-4C8B51E068DC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30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E95CA6FD-A665-4672-8DA6-00935AB1915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BE11C86B-9578-4713-B3FB-2DE47DD6AB26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88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B6FE3255-821C-4E48-AC7C-86130F5F6F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DB569EE0-C53B-4B6C-8A40-99CA3388608C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517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F321FC05-4AB0-4655-9EB7-E12B8BC3D6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C0F648B0-E09D-4E22-B2FC-84B3583E86E5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85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B9AF7BF8-6BCB-48DF-8039-FFD9A06A6A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9CBD8DD1-D1C8-457F-A2DA-E73E4C3FB6E6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838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2133AF56-B5A2-45A6-ADA8-427FB6DEF2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8228887C-C9EB-4E73-ABFB-F8C667BB10EA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73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BFEB4-6B90-422A-A311-1011C6EFAF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5F7C2-1D2E-4572-9828-1E3CC341ABC2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013839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005BF839-55D2-45FF-A7DA-22E0CC6296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CA7EF342-EF0B-4899-B6AB-6BB84DABCB1C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6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549275"/>
            <a:ext cx="2105025" cy="220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549275"/>
            <a:ext cx="6167438" cy="220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066D4785-D26C-4DB2-968C-F634F1A804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271B78B2-4376-49AC-B533-DA2C0B7DB217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264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5832475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8525" y="1412875"/>
            <a:ext cx="3811588" cy="1344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412875"/>
            <a:ext cx="3813175" cy="1344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04D41E0D-4EA5-4002-91AA-9AD08AF6E9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82BDDDCC-B7A6-4FA3-BF7F-755760A22437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613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5832475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98525" y="1412875"/>
            <a:ext cx="7777163" cy="1344613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EAAAE8D3-0326-4A99-AAA3-919EAD662A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9D59AA25-2F14-4F2F-B283-8B57FE088564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709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5832475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8525" y="1412875"/>
            <a:ext cx="3811588" cy="1344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62513" y="1412875"/>
            <a:ext cx="3813175" cy="595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62513" y="2160588"/>
            <a:ext cx="3813175" cy="59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F58033E2-9CD8-4979-B92A-C90E6F9B66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570F6398-13D0-43C4-95EA-C92FE8BAE60D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862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5832475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412875"/>
            <a:ext cx="3811588" cy="1344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62513" y="1412875"/>
            <a:ext cx="3813175" cy="595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62513" y="2160588"/>
            <a:ext cx="3813175" cy="59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1169B5C0-0B23-48E7-BD91-EF034DFEDA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9A67B2DF-2888-4DCB-B887-64214E596AD1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6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859C-35D9-4FB2-93FB-3843631601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0C783-7D43-4926-BA77-19C6BE933D46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47415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DE26A-0D88-49D5-BD8A-810F186577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876A7-489A-4CDA-B196-1C271578EF35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84491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09A23-6EEB-49A0-99C5-E3D4187D76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7AEC4-9116-47A6-A5FC-DFCB470491F9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34222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15AD4-6BB6-4E32-89E5-FC79D4BBF2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2A1E6-1B7B-42A4-9319-5D66E81F85C8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5776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549275"/>
            <a:ext cx="5832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412875"/>
            <a:ext cx="77771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Cliquez pour modifier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en-GB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638925"/>
            <a:ext cx="7305675" cy="233363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305675" y="6638925"/>
            <a:ext cx="1838325" cy="233363"/>
          </a:xfrm>
          <a:prstGeom prst="rect">
            <a:avLst/>
          </a:prstGeom>
          <a:solidFill>
            <a:srgbClr val="0087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6623050" cy="233363"/>
          </a:xfrm>
          <a:prstGeom prst="rect">
            <a:avLst/>
          </a:prstGeom>
          <a:solidFill>
            <a:srgbClr val="A5A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696075"/>
            <a:ext cx="87471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8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3AEA273-A085-4866-9895-6274257A47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98525" y="6696075"/>
            <a:ext cx="5757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de-DE" sz="800" b="0">
              <a:solidFill>
                <a:schemeClr val="tx1"/>
              </a:solidFill>
            </a:endParaRPr>
          </a:p>
        </p:txBody>
      </p:sp>
      <p:sp>
        <p:nvSpPr>
          <p:cNvPr id="258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51625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8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A7FD40E-4EC6-4638-89E7-AAE733FC24BD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1034" name="Line 18"/>
          <p:cNvSpPr>
            <a:spLocks noChangeShapeType="1"/>
          </p:cNvSpPr>
          <p:nvPr userDrawn="1"/>
        </p:nvSpPr>
        <p:spPr bwMode="auto">
          <a:xfrm>
            <a:off x="179388" y="1052513"/>
            <a:ext cx="87137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  <p:pic>
        <p:nvPicPr>
          <p:cNvPr id="1035" name="Picture 12" descr="KI claim RU_Q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"/>
            <a:ext cx="2209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47" r:id="rId1"/>
    <p:sldLayoutId id="2147485848" r:id="rId2"/>
    <p:sldLayoutId id="2147485849" r:id="rId3"/>
    <p:sldLayoutId id="2147485850" r:id="rId4"/>
    <p:sldLayoutId id="2147485851" r:id="rId5"/>
    <p:sldLayoutId id="2147485852" r:id="rId6"/>
    <p:sldLayoutId id="2147485853" r:id="rId7"/>
    <p:sldLayoutId id="2147485854" r:id="rId8"/>
    <p:sldLayoutId id="2147485855" r:id="rId9"/>
    <p:sldLayoutId id="2147485856" r:id="rId10"/>
    <p:sldLayoutId id="2147485857" r:id="rId11"/>
    <p:sldLayoutId id="2147485858" r:id="rId12"/>
  </p:sldLayoutIdLst>
  <p:transition spd="med">
    <p:fade/>
  </p:transition>
  <p:hf hdr="0" ftr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549275"/>
            <a:ext cx="5832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412875"/>
            <a:ext cx="77771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Cliquez pour modifier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  <a:endParaRPr lang="en-GB" smtClean="0"/>
          </a:p>
        </p:txBody>
      </p:sp>
      <p:sp>
        <p:nvSpPr>
          <p:cNvPr id="1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696075"/>
            <a:ext cx="5757863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8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9607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8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6A41096-B089-4608-AF22-9098A5445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9" r:id="rId1"/>
  </p:sldLayoutIdLst>
  <p:transition spd="med">
    <p:fade/>
  </p:transition>
  <p:hf hdr="0" ftr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§"/>
        <a:defRPr sz="16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§"/>
        <a:defRPr sz="14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549275"/>
            <a:ext cx="58324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Heading in blue, 26 pt Arial bold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412875"/>
            <a:ext cx="7777163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BE" smtClean="0"/>
              <a:t>Level 1 bullet points </a:t>
            </a:r>
          </a:p>
          <a:p>
            <a:pPr lvl="0"/>
            <a:r>
              <a:rPr lang="fr-BE" smtClean="0"/>
              <a:t>Level 1</a:t>
            </a:r>
          </a:p>
          <a:p>
            <a:pPr lvl="1"/>
            <a:r>
              <a:rPr lang="fr-BE" smtClean="0"/>
              <a:t>Level 2 bullet points </a:t>
            </a:r>
          </a:p>
          <a:p>
            <a:pPr lvl="1"/>
            <a:r>
              <a:rPr lang="fr-BE" smtClean="0"/>
              <a:t>Level 2 </a:t>
            </a:r>
            <a:endParaRPr lang="en-GB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638925"/>
            <a:ext cx="7305675" cy="233363"/>
          </a:xfrm>
          <a:prstGeom prst="rect">
            <a:avLst/>
          </a:prstGeom>
          <a:solidFill>
            <a:srgbClr val="E98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200" b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305675" y="6638925"/>
            <a:ext cx="1838325" cy="233363"/>
          </a:xfrm>
          <a:prstGeom prst="rect">
            <a:avLst/>
          </a:prstGeom>
          <a:solidFill>
            <a:srgbClr val="0087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200" b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6623050" cy="233363"/>
          </a:xfrm>
          <a:prstGeom prst="rect">
            <a:avLst/>
          </a:prstGeom>
          <a:solidFill>
            <a:srgbClr val="A5AC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200" b="0"/>
          </a:p>
        </p:txBody>
      </p:sp>
      <p:sp>
        <p:nvSpPr>
          <p:cNvPr id="129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696075"/>
            <a:ext cx="8747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8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61C9BF-5536-46B4-BE54-2A9755359C6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922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51625"/>
            <a:ext cx="2133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0E6FCCB-4D9A-42EB-A3A9-B1750124BF36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179388" y="1052513"/>
            <a:ext cx="8713787" cy="0"/>
          </a:xfrm>
          <a:prstGeom prst="line">
            <a:avLst/>
          </a:prstGeom>
          <a:noFill/>
          <a:ln w="12700">
            <a:solidFill>
              <a:srgbClr val="A5AC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  <p:pic>
        <p:nvPicPr>
          <p:cNvPr id="3082" name="Picture 17" descr="KI claim RU_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"/>
            <a:ext cx="2209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60" r:id="rId1"/>
    <p:sldLayoutId id="2147485861" r:id="rId2"/>
    <p:sldLayoutId id="2147485862" r:id="rId3"/>
    <p:sldLayoutId id="2147485863" r:id="rId4"/>
    <p:sldLayoutId id="2147485864" r:id="rId5"/>
    <p:sldLayoutId id="2147485865" r:id="rId6"/>
    <p:sldLayoutId id="2147485866" r:id="rId7"/>
    <p:sldLayoutId id="2147485867" r:id="rId8"/>
    <p:sldLayoutId id="2147485868" r:id="rId9"/>
    <p:sldLayoutId id="2147485869" r:id="rId10"/>
    <p:sldLayoutId id="2147485870" r:id="rId11"/>
    <p:sldLayoutId id="214748587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rgbClr val="FF9933"/>
        </a:buClr>
        <a:buSzPct val="70000"/>
        <a:buFont typeface="Wingdings" pitchFamily="2" charset="2"/>
        <a:buBlip>
          <a:blip r:embed="rId15"/>
        </a:buBlip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600075" indent="-303213" algn="l" rtl="0" eaLnBrk="0" fontAlgn="base" hangingPunct="0">
        <a:spcBef>
          <a:spcPct val="50000"/>
        </a:spcBef>
        <a:spcAft>
          <a:spcPct val="0"/>
        </a:spcAft>
        <a:buClr>
          <a:srgbClr val="E98300"/>
        </a:buClr>
        <a:buSzPct val="70000"/>
        <a:buFont typeface="Arial" charset="0"/>
        <a:buBlip>
          <a:blip r:embed="rId16"/>
        </a:buBlip>
        <a:defRPr sz="1600">
          <a:solidFill>
            <a:srgbClr val="0087D4"/>
          </a:solidFill>
          <a:latin typeface="+mn-lt"/>
        </a:defRPr>
      </a:lvl2pPr>
      <a:lvl3pPr marL="94773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Font typeface="Arial" charset="0"/>
        <a:buChar char="-"/>
        <a:defRPr sz="1600">
          <a:solidFill>
            <a:schemeClr val="bg2"/>
          </a:solidFill>
          <a:latin typeface="+mn-lt"/>
        </a:defRPr>
      </a:lvl3pPr>
      <a:lvl4pPr marL="1635125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549275"/>
            <a:ext cx="58324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Heading in blue, 26 pt Arial bold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412875"/>
            <a:ext cx="7777163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BE" smtClean="0"/>
              <a:t>Level 1 bullet points </a:t>
            </a:r>
          </a:p>
          <a:p>
            <a:pPr lvl="0"/>
            <a:r>
              <a:rPr lang="fr-BE" smtClean="0"/>
              <a:t>Level 1</a:t>
            </a:r>
          </a:p>
          <a:p>
            <a:pPr lvl="1"/>
            <a:r>
              <a:rPr lang="fr-BE" smtClean="0"/>
              <a:t>Level 2 bullet points </a:t>
            </a:r>
          </a:p>
          <a:p>
            <a:pPr lvl="1"/>
            <a:r>
              <a:rPr lang="fr-BE" smtClean="0"/>
              <a:t>Level 2 </a:t>
            </a:r>
            <a:endParaRPr lang="en-GB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638925"/>
            <a:ext cx="7305675" cy="233363"/>
          </a:xfrm>
          <a:prstGeom prst="rect">
            <a:avLst/>
          </a:prstGeom>
          <a:solidFill>
            <a:srgbClr val="E98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200" b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305675" y="6638925"/>
            <a:ext cx="1838325" cy="233363"/>
          </a:xfrm>
          <a:prstGeom prst="rect">
            <a:avLst/>
          </a:prstGeom>
          <a:solidFill>
            <a:srgbClr val="0087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200" b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6623050" cy="233363"/>
          </a:xfrm>
          <a:prstGeom prst="rect">
            <a:avLst/>
          </a:prstGeom>
          <a:solidFill>
            <a:srgbClr val="A5AC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200" b="0"/>
          </a:p>
        </p:txBody>
      </p:sp>
      <p:sp>
        <p:nvSpPr>
          <p:cNvPr id="128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696075"/>
            <a:ext cx="8747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8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E3D6B0D-F242-491B-807B-3ACB00157C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8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51625"/>
            <a:ext cx="2133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054DDBF-2E31-4895-8557-56308F2DD51B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79388" y="1052513"/>
            <a:ext cx="8713787" cy="0"/>
          </a:xfrm>
          <a:prstGeom prst="line">
            <a:avLst/>
          </a:prstGeom>
          <a:noFill/>
          <a:ln w="12700">
            <a:solidFill>
              <a:srgbClr val="A5AC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  <p:pic>
        <p:nvPicPr>
          <p:cNvPr id="4106" name="Picture 14" descr="KI claim RU_Q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15802" r="8809" b="13086"/>
          <a:stretch>
            <a:fillRect/>
          </a:stretch>
        </p:blipFill>
        <p:spPr bwMode="auto">
          <a:xfrm>
            <a:off x="6705600" y="76200"/>
            <a:ext cx="2209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72" r:id="rId1"/>
    <p:sldLayoutId id="2147485873" r:id="rId2"/>
    <p:sldLayoutId id="2147485874" r:id="rId3"/>
    <p:sldLayoutId id="2147485875" r:id="rId4"/>
    <p:sldLayoutId id="2147485876" r:id="rId5"/>
    <p:sldLayoutId id="2147485877" r:id="rId6"/>
    <p:sldLayoutId id="2147485878" r:id="rId7"/>
    <p:sldLayoutId id="2147485879" r:id="rId8"/>
    <p:sldLayoutId id="2147485880" r:id="rId9"/>
    <p:sldLayoutId id="2147485881" r:id="rId10"/>
    <p:sldLayoutId id="2147485882" r:id="rId11"/>
    <p:sldLayoutId id="2147485883" r:id="rId12"/>
    <p:sldLayoutId id="2147485884" r:id="rId13"/>
    <p:sldLayoutId id="2147485885" r:id="rId14"/>
    <p:sldLayoutId id="2147485886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rgbClr val="FF9933"/>
        </a:buClr>
        <a:buSzPct val="70000"/>
        <a:buFont typeface="Wingdings" pitchFamily="2" charset="2"/>
        <a:buBlip>
          <a:blip r:embed="rId18"/>
        </a:buBlip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600075" indent="-303213" algn="l" rtl="0" eaLnBrk="0" fontAlgn="base" hangingPunct="0">
        <a:spcBef>
          <a:spcPct val="50000"/>
        </a:spcBef>
        <a:spcAft>
          <a:spcPct val="0"/>
        </a:spcAft>
        <a:buClr>
          <a:srgbClr val="E98300"/>
        </a:buClr>
        <a:buSzPct val="70000"/>
        <a:buFont typeface="Arial" charset="0"/>
        <a:buBlip>
          <a:blip r:embed="rId19"/>
        </a:buBlip>
        <a:defRPr sz="1600">
          <a:solidFill>
            <a:srgbClr val="0087D4"/>
          </a:solidFill>
          <a:latin typeface="+mn-lt"/>
        </a:defRPr>
      </a:lvl2pPr>
      <a:lvl3pPr marL="94773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Font typeface="Arial" charset="0"/>
        <a:buChar char="-"/>
        <a:defRPr sz="1600">
          <a:solidFill>
            <a:schemeClr val="bg2"/>
          </a:solidFill>
          <a:latin typeface="+mn-lt"/>
        </a:defRPr>
      </a:lvl3pPr>
      <a:lvl4pPr marL="1635125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549275"/>
            <a:ext cx="58324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Heading in blue, 26 pt Arial bold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412875"/>
            <a:ext cx="7777163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BE" smtClean="0"/>
              <a:t>Level 1 bullet points </a:t>
            </a:r>
          </a:p>
          <a:p>
            <a:pPr lvl="0"/>
            <a:r>
              <a:rPr lang="fr-BE" smtClean="0"/>
              <a:t>Level 1</a:t>
            </a:r>
          </a:p>
          <a:p>
            <a:pPr lvl="1"/>
            <a:r>
              <a:rPr lang="fr-BE" smtClean="0"/>
              <a:t>Level 2 bullet points </a:t>
            </a:r>
          </a:p>
          <a:p>
            <a:pPr lvl="1"/>
            <a:r>
              <a:rPr lang="fr-BE" smtClean="0"/>
              <a:t>Level 2 </a:t>
            </a:r>
            <a:endParaRPr lang="en-GB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6638925"/>
            <a:ext cx="7305675" cy="233363"/>
          </a:xfrm>
          <a:prstGeom prst="rect">
            <a:avLst/>
          </a:prstGeom>
          <a:solidFill>
            <a:srgbClr val="E98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200" b="0">
              <a:cs typeface="Arial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305675" y="6638925"/>
            <a:ext cx="1838325" cy="233363"/>
          </a:xfrm>
          <a:prstGeom prst="rect">
            <a:avLst/>
          </a:prstGeom>
          <a:solidFill>
            <a:srgbClr val="0087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200" b="0">
              <a:cs typeface="Arial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6623050" cy="233363"/>
          </a:xfrm>
          <a:prstGeom prst="rect">
            <a:avLst/>
          </a:prstGeom>
          <a:solidFill>
            <a:srgbClr val="A5AC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200" b="0">
              <a:cs typeface="Arial" charset="0"/>
            </a:endParaRPr>
          </a:p>
        </p:txBody>
      </p:sp>
      <p:sp>
        <p:nvSpPr>
          <p:cNvPr id="128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696075"/>
            <a:ext cx="8747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8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4E9494-FA8C-45EC-8664-C2EBD4A46E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8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51625"/>
            <a:ext cx="2133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E17908-21A3-4657-9D11-B5919DFE0347}" type="datetime1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179388" y="1052513"/>
            <a:ext cx="8713787" cy="0"/>
          </a:xfrm>
          <a:prstGeom prst="line">
            <a:avLst/>
          </a:prstGeom>
          <a:noFill/>
          <a:ln w="12700">
            <a:solidFill>
              <a:srgbClr val="A5AC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  <p:pic>
        <p:nvPicPr>
          <p:cNvPr id="5130" name="Picture 14" descr="KI claim RU_Q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"/>
            <a:ext cx="2209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87" r:id="rId1"/>
    <p:sldLayoutId id="2147485888" r:id="rId2"/>
    <p:sldLayoutId id="2147485889" r:id="rId3"/>
    <p:sldLayoutId id="2147485890" r:id="rId4"/>
    <p:sldLayoutId id="2147485891" r:id="rId5"/>
    <p:sldLayoutId id="2147485892" r:id="rId6"/>
    <p:sldLayoutId id="2147485893" r:id="rId7"/>
    <p:sldLayoutId id="2147485894" r:id="rId8"/>
    <p:sldLayoutId id="2147485895" r:id="rId9"/>
    <p:sldLayoutId id="2147485896" r:id="rId10"/>
    <p:sldLayoutId id="2147485897" r:id="rId11"/>
    <p:sldLayoutId id="2147485898" r:id="rId12"/>
    <p:sldLayoutId id="2147485899" r:id="rId13"/>
    <p:sldLayoutId id="2147485900" r:id="rId14"/>
    <p:sldLayoutId id="2147485901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87D4"/>
          </a:solidFill>
          <a:latin typeface="Arial" pitchFamily="34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rgbClr val="FF9933"/>
        </a:buClr>
        <a:buSzPct val="70000"/>
        <a:buFont typeface="Wingdings" pitchFamily="2" charset="2"/>
        <a:buBlip>
          <a:blip r:embed="rId18"/>
        </a:buBlip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600075" indent="-303213" algn="l" rtl="0" eaLnBrk="0" fontAlgn="base" hangingPunct="0">
        <a:spcBef>
          <a:spcPct val="50000"/>
        </a:spcBef>
        <a:spcAft>
          <a:spcPct val="0"/>
        </a:spcAft>
        <a:buClr>
          <a:srgbClr val="E98300"/>
        </a:buClr>
        <a:buSzPct val="70000"/>
        <a:buFont typeface="Arial" charset="0"/>
        <a:buBlip>
          <a:blip r:embed="rId19"/>
        </a:buBlip>
        <a:defRPr sz="1600">
          <a:solidFill>
            <a:srgbClr val="0087D4"/>
          </a:solidFill>
          <a:latin typeface="+mn-lt"/>
        </a:defRPr>
      </a:lvl2pPr>
      <a:lvl3pPr marL="94773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Font typeface="Arial" charset="0"/>
        <a:buChar char="-"/>
        <a:defRPr sz="1600">
          <a:solidFill>
            <a:schemeClr val="bg2"/>
          </a:solidFill>
          <a:latin typeface="+mn-lt"/>
        </a:defRPr>
      </a:lvl3pPr>
      <a:lvl4pPr marL="1635125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ua/url?sa=i&amp;source=images&amp;cd=&amp;cad=rja&amp;docid=vX8zp-ibym-tLM&amp;tbnid=xUxy4TqQo9ov5M:&amp;ved=0CAgQjRwwADg7&amp;url=http://zavtra.ru/content/view/zelyonaya-volna/&amp;ei=Xf9cUrjDGeqm0AW4l4EI&amp;psig=AFQjCNG0UO5q4MixyLueQLyhtRyX50nrJw&amp;ust=1381912797501637" TargetMode="Externa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ua/url?sa=i&amp;source=images&amp;cd=&amp;cad=rja&amp;docid=8IhAoVZTeYKe-M&amp;tbnid=edAK_nAnLq0spM:&amp;ved=0CAgQjRwwAA&amp;url=http://www.oknakomforta.com/company/o-kompanii/manufacture/&amp;ei=7WpNUumuIPOY0QWupICADw&amp;psig=AFQjCNHsCgkrYmOXHwYrQm30CMbZO1Tk3A&amp;ust=1380891757582170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ua/url?sa=i&amp;source=images&amp;cd=&amp;cad=rja&amp;docid=Cv4OrHaTCDB78M&amp;tbnid=mrBTgpdpQzUcbM:&amp;ved=0CAgQjRwwAA&amp;url=http://www.industryleadersmagazine.com/japans-construction-index-surges-on-reconstruction-demand-prospects/&amp;ei=G2xOUt-dKamw0AWstYD4Ag&amp;psig=AFQjCNEV8FEiiNY-R31dftY-7ZnCCUo0pg&amp;ust=1380957595729507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ua/url?sa=i&amp;source=images&amp;cd=&amp;cad=rja&amp;docid=dGiiDI7zIwB6lM&amp;tbnid=U_hsiH4OJ2FnHM:&amp;ved=0CAgQjRwwAA&amp;url=http://www.hunterdouglas.asia/greenguard/greenguard-certs-en.html&amp;ei=rgVdUom_JOWg0QX6i4CYAQ&amp;psig=AFQjCNHIq15KnC1Yx2J_axlpN0SWNVIthQ&amp;ust=13819144146721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.ua/url?sa=i&amp;source=images&amp;cd=&amp;cad=rja&amp;docid=TocDXe4Il2M1sM&amp;tbnid=gE75R0cABnk5cM:&amp;ved=0CAgQjRwwAA&amp;url=http://www.minjust.crimea.ua/news/1747/&amp;ei=92xOUomWN8Wa0AXCy4HQDA&amp;psig=AFQjCNGSlc5FQTT6LSD5iU1BEbw4xTminw&amp;ust=138095781596582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.ua/url?sa=i&amp;source=images&amp;cd=&amp;cad=rja&amp;docid=ud5NcuFxFj4C4M&amp;tbnid=61WyQS1pWUksNM:&amp;ved=0CAgQjRwwAA&amp;url=http://www.somersetwaste.gov.uk/sites/&amp;ei=xG5OUpC6NYyX0QWpvIDADg&amp;psig=AFQjCNEu6LBs2Di3hakMjL6OTvrD377ZbA&amp;ust=1380958276940219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frm=1&amp;source=images&amp;cd=&amp;cad=rja&amp;docid=MUpGs9v765FGkM&amp;tbnid=kU237xESBegzWM:&amp;ved=0CAUQjRw&amp;url=http://www.railsaverpro.com/2012/06/ecological-packaging/&amp;ei=OjZVUrOkIIjetAbkj4DADg&amp;bvm=bv.53760139,d.d2k&amp;psig=AFQjCNGfW3PMT4wYIhBJO0qkUa8scrOdOQ&amp;ust=1381402541327734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hyperlink" Target="http://www.google.com.ua/url?sa=i&amp;source=images&amp;cd=&amp;cad=rja&amp;docid=FiMIZCl3SpN8oM&amp;tbnid=JKBU6Nj9BcSscM:&amp;ved=0CAgQjRwwADgM&amp;url=http://odessa.od.slando.ua/obyavlenie/konsultatsii-po-stroitelstvu-v-odesse-ID6VDbt.html&amp;ei=G80NUp3mC--y7Aai-IDICg&amp;psig=AFQjCNF4CDn5ilIhNk-BPakag4EWMR2jog&amp;ust=137672258728635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7.jpeg"/><Relationship Id="rId4" Type="http://schemas.openxmlformats.org/officeDocument/2006/relationships/hyperlink" Target="http://www.google.com.ua/url?sa=i&amp;source=images&amp;cd=&amp;cad=rja&amp;docid=BkFrzVP9jOuzmM&amp;tbnid=IguG6EgDn6FyQM:&amp;ved=0CAgQjRwwADg2&amp;url=http://7770003.ru/articles/uteplitel/uteplitel_45.html&amp;ei=p80NUtmOKoaFhQfG8IBI&amp;psig=AFQjCNGL9lTzPhC7RQzPS9J7c6914LoSSQ&amp;ust=1376722727785613" TargetMode="External"/><Relationship Id="rId9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m.ua/url?sa=i&amp;source=images&amp;cd=&amp;cad=rja&amp;docid=hTXleJA73mgvHM&amp;tbnid=TT2T8oGzRfkbhM:&amp;ved=0CAgQjRwwAA&amp;url=http://www.constructionweekonline.in/article-7477-building_sustainable_future/&amp;ei=7AxdUqyQOoKG0AWKwIDYBQ&amp;psig=AFQjCNH-EpBgqwB78mRJPIWni4OTXty1TA&amp;ust=1381916269015680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.ua/url?sa=i&amp;source=images&amp;cd=&amp;cad=rja&amp;docid=Wq-EgTjEIoLFaM&amp;tbnid=yyAGIFKGnd0DWM:&amp;ved=0CAgQjRwwAA&amp;url=http://www.zaxar.tv/newlife/&amp;ei=K-2dUbGtA-jl4QTJzYDgAw&amp;psig=AFQjCNGFGPZ0XjFdviC9SJRnCQNVPRiiFg&amp;ust=1369390763100551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ua/url?sa=i&amp;source=images&amp;cd=&amp;cad=rja&amp;docid=DHg7Edoqh4hryM&amp;tbnid=mrRc19HetnCgzM:&amp;ved=0CAgQjRwwAA&amp;url=http://www.andrewdoyle.ie/2013/07/23/wicklow-to-receive-over-e300000-for-energy-efficient-local-authority-housing-doyle/&amp;ei=H_lUUpetK4ia0AWR5oDICQ&amp;psig=AFQjCNFmJURYiu2oYZO_G0SKG5ooCRMdpg&amp;ust=1381386911784272" TargetMode="Externa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source=images&amp;cd=&amp;cad=rja&amp;docid=laMcZdV1_dKgYM&amp;tbnid=kXoDXysWmRAhIM:&amp;ved=0CAgQjRwwAA&amp;url=http://ec.europa.eu/environment/resource_efficiency/&amp;ei=TwJdUoeUEY-00QWe6oGoDg&amp;psig=AFQjCNE78OVOwi1VQo486-Z2MRu-xcW0ew&amp;ust=138191355134360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m.ua/url?sa=i&amp;source=images&amp;cd=&amp;cad=rja&amp;docid=r9H0mAdF5du41M&amp;tbnid=DqP3fMmjhEa1OM:&amp;ved=0CAgQjRwwAA&amp;url=http://www.ehi.eu/article/resource-efficiency&amp;ei=QQJdUpPCK8qs0QW_uIDABg&amp;psig=AFQjCNH4yrsHy5L0bntMZbY1AI1HA_qMcQ&amp;ust=138191353777737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6934200" cy="2462213"/>
          </a:xfrm>
          <a:noFill/>
        </p:spPr>
        <p:txBody>
          <a:bodyPr/>
          <a:lstStyle/>
          <a:p>
            <a:r>
              <a:rPr lang="ru-RU" sz="2800" dirty="0" smtClean="0"/>
              <a:t>Важность применения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err="1" smtClean="0"/>
              <a:t>экоустойчивых</a:t>
            </a:r>
            <a:r>
              <a:rPr lang="ru-RU" sz="2800" dirty="0" smtClean="0"/>
              <a:t> материалов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при строительстве </a:t>
            </a:r>
            <a:r>
              <a:rPr lang="ru-RU" sz="2800" dirty="0" err="1" smtClean="0"/>
              <a:t>энергоэффективных</a:t>
            </a:r>
            <a:r>
              <a:rPr lang="ru-RU" sz="2800" dirty="0" smtClean="0"/>
              <a:t> зданий </a:t>
            </a:r>
          </a:p>
        </p:txBody>
      </p:sp>
      <p:sp>
        <p:nvSpPr>
          <p:cNvPr id="5017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257800"/>
            <a:ext cx="6400800" cy="9906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</a:pPr>
            <a:r>
              <a:rPr lang="ru-RU" dirty="0" smtClean="0"/>
              <a:t>Анна </a:t>
            </a:r>
            <a:r>
              <a:rPr lang="ru-RU" dirty="0" err="1" smtClean="0"/>
              <a:t>Духно</a:t>
            </a:r>
            <a:endParaRPr lang="en-US" dirty="0" smtClean="0"/>
          </a:p>
          <a:p>
            <a:pPr defTabSz="912813" eaLnBrk="1" hangingPunct="1">
              <a:lnSpc>
                <a:spcPct val="90000"/>
              </a:lnSpc>
            </a:pPr>
            <a:r>
              <a:rPr lang="ru-RU" dirty="0" smtClean="0"/>
              <a:t>менеджер по развитию бизнеса Knauf </a:t>
            </a:r>
            <a:r>
              <a:rPr lang="ru-RU" dirty="0" err="1" smtClean="0"/>
              <a:t>Insulat</a:t>
            </a:r>
            <a:r>
              <a:rPr lang="en-US" dirty="0" err="1" smtClean="0"/>
              <a:t>i</a:t>
            </a:r>
            <a:r>
              <a:rPr lang="ru-RU" dirty="0" err="1" smtClean="0"/>
              <a:t>on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en-US" dirty="0" smtClean="0"/>
          </a:p>
          <a:p>
            <a:pPr defTabSz="912813" eaLnBrk="1" hangingPunct="1">
              <a:lnSpc>
                <a:spcPct val="90000"/>
              </a:lnSpc>
            </a:pPr>
            <a:r>
              <a:rPr lang="ru-RU" sz="1600" dirty="0" smtClean="0"/>
              <a:t>Украина, Беларусь, Молдова и Закавказье</a:t>
            </a:r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Номер слайда 3"/>
          <p:cNvSpPr txBox="1">
            <a:spLocks noGrp="1"/>
          </p:cNvSpPr>
          <p:nvPr/>
        </p:nvSpPr>
        <p:spPr bwMode="auto">
          <a:xfrm>
            <a:off x="7812088" y="6696075"/>
            <a:ext cx="8747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DA999FFA-0935-4C9D-9847-9D7E8F320B3A}" type="slidenum">
              <a:rPr lang="de-DE" sz="800" b="0">
                <a:solidFill>
                  <a:schemeClr val="tx1"/>
                </a:solidFill>
              </a:rPr>
              <a:pPr algn="r" eaLnBrk="1" hangingPunct="1">
                <a:lnSpc>
                  <a:spcPct val="100000"/>
                </a:lnSpc>
              </a:pPr>
              <a:t>10</a:t>
            </a:fld>
            <a:endParaRPr lang="de-DE" sz="800" b="0">
              <a:solidFill>
                <a:schemeClr val="tx1"/>
              </a:solidFill>
            </a:endParaRPr>
          </a:p>
        </p:txBody>
      </p:sp>
      <p:sp>
        <p:nvSpPr>
          <p:cNvPr id="276483" name="Дата 4"/>
          <p:cNvSpPr txBox="1">
            <a:spLocks noGrp="1"/>
          </p:cNvSpPr>
          <p:nvPr/>
        </p:nvSpPr>
        <p:spPr bwMode="auto">
          <a:xfrm>
            <a:off x="457200" y="6651625"/>
            <a:ext cx="213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2C721763-A935-4C5C-9773-56D12712A63E}" type="datetime1">
              <a:rPr lang="en-GB" sz="800" b="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</a:pPr>
              <a:t>15/10/2013</a:t>
            </a:fld>
            <a:endParaRPr lang="en-GB" sz="800" b="0">
              <a:solidFill>
                <a:schemeClr val="tx1"/>
              </a:solidFill>
            </a:endParaRPr>
          </a:p>
        </p:txBody>
      </p:sp>
      <p:sp>
        <p:nvSpPr>
          <p:cNvPr id="276484" name="Rectangle 2"/>
          <p:cNvSpPr>
            <a:spLocks noChangeArrowheads="1"/>
          </p:cNvSpPr>
          <p:nvPr/>
        </p:nvSpPr>
        <p:spPr bwMode="auto">
          <a:xfrm>
            <a:off x="152400" y="584200"/>
            <a:ext cx="6683375" cy="38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2813"/>
            <a:r>
              <a:rPr lang="ru-RU" dirty="0" smtClean="0"/>
              <a:t>Признаки нового времени</a:t>
            </a:r>
            <a:endParaRPr lang="uk-UA" dirty="0"/>
          </a:p>
        </p:txBody>
      </p:sp>
      <p:pic>
        <p:nvPicPr>
          <p:cNvPr id="276485" name="Picture 5" descr="Sustainability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1600200"/>
            <a:ext cx="6286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261991"/>
            <a:ext cx="12668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io-sign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562083"/>
            <a:ext cx="1428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harter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3886200"/>
            <a:ext cx="1319213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re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47" y="5468772"/>
            <a:ext cx="1005682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4845E-832D-40AD-ABBB-078C578A08AD}" type="slidenum">
              <a:rPr lang="de-DE" b="0" smtClean="0"/>
              <a:pPr>
                <a:defRPr/>
              </a:pPr>
              <a:t>11</a:t>
            </a:fld>
            <a:endParaRPr lang="de-DE" b="0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67BBCD17-1A0D-46D7-8CDF-2EB0182ADFF5}" type="datetime1">
              <a:rPr lang="en-GB" b="0" smtClean="0"/>
              <a:pPr>
                <a:defRPr/>
              </a:pPr>
              <a:t>15/10/2013</a:t>
            </a:fld>
            <a:endParaRPr lang="en-GB" b="0" dirty="0"/>
          </a:p>
        </p:txBody>
      </p:sp>
      <p:sp>
        <p:nvSpPr>
          <p:cNvPr id="51204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7777163" cy="21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65113" indent="-265113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100000"/>
              </a:spcBef>
              <a:buClr>
                <a:srgbClr val="FF6600"/>
              </a:buClr>
              <a:buSzPct val="100000"/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bg2"/>
                </a:solidFill>
                <a:cs typeface="Arial" charset="0"/>
              </a:rPr>
              <a:t>Более </a:t>
            </a:r>
            <a:r>
              <a:rPr lang="ru-RU" sz="2000" dirty="0">
                <a:solidFill>
                  <a:schemeClr val="bg2"/>
                </a:solidFill>
                <a:cs typeface="Arial" charset="0"/>
              </a:rPr>
              <a:t>90% времени </a:t>
            </a:r>
            <a:r>
              <a:rPr lang="ru-RU" sz="2000" dirty="0" smtClean="0">
                <a:solidFill>
                  <a:schemeClr val="bg2"/>
                </a:solidFill>
                <a:cs typeface="Arial" charset="0"/>
              </a:rPr>
              <a:t>человек проводит </a:t>
            </a:r>
            <a:r>
              <a:rPr lang="ru-RU" sz="2000" dirty="0">
                <a:solidFill>
                  <a:schemeClr val="bg2"/>
                </a:solidFill>
                <a:cs typeface="Arial" charset="0"/>
              </a:rPr>
              <a:t>в помещениях</a:t>
            </a:r>
          </a:p>
          <a:p>
            <a:pPr marL="342900" indent="-342900" eaLnBrk="1" hangingPunct="1">
              <a:spcBef>
                <a:spcPct val="100000"/>
              </a:spcBef>
              <a:buClr>
                <a:srgbClr val="FF66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bg2"/>
                </a:solidFill>
                <a:cs typeface="Arial" charset="0"/>
              </a:rPr>
              <a:t>Качество нашей жизни зависит от качества помещений, в которых мы находимся</a:t>
            </a:r>
            <a:endParaRPr lang="en-US" sz="2000" dirty="0">
              <a:solidFill>
                <a:schemeClr val="bg2"/>
              </a:solidFill>
              <a:cs typeface="Arial" charset="0"/>
            </a:endParaRPr>
          </a:p>
          <a:p>
            <a:pPr marL="285750" indent="-285750" eaLnBrk="1" hangingPunct="1">
              <a:spcBef>
                <a:spcPct val="100000"/>
              </a:spcBef>
              <a:buClr>
                <a:srgbClr val="FF6600"/>
              </a:buClr>
              <a:buSzPct val="100000"/>
              <a:buFont typeface="Wingdings" pitchFamily="2" charset="2"/>
              <a:buChar char="§"/>
            </a:pPr>
            <a:endParaRPr lang="en-US" sz="1600" dirty="0">
              <a:solidFill>
                <a:schemeClr val="bg2"/>
              </a:solidFill>
              <a:cs typeface="Arial" charset="0"/>
            </a:endParaRPr>
          </a:p>
        </p:txBody>
      </p:sp>
      <p:pic>
        <p:nvPicPr>
          <p:cNvPr id="6" name="Picture 6" descr="ubor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1548"/>
            <a:ext cx="3505200" cy="3104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2"/>
          <p:cNvSpPr txBox="1">
            <a:spLocks noChangeArrowheads="1"/>
          </p:cNvSpPr>
          <p:nvPr/>
        </p:nvSpPr>
        <p:spPr bwMode="auto">
          <a:xfrm>
            <a:off x="179388" y="549275"/>
            <a:ext cx="72024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r>
              <a:rPr lang="ru-RU" dirty="0"/>
              <a:t>Где мы обитаем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Синдром больного здан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1720850"/>
            <a:ext cx="29781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549275"/>
            <a:ext cx="7202487" cy="406400"/>
          </a:xfrm>
        </p:spPr>
        <p:txBody>
          <a:bodyPr/>
          <a:lstStyle/>
          <a:p>
            <a:pPr defTabSz="912813"/>
            <a:r>
              <a:rPr lang="ru-RU" dirty="0" smtClean="0"/>
              <a:t>Где мы обитаем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001000" cy="2339102"/>
          </a:xfrm>
        </p:spPr>
        <p:txBody>
          <a:bodyPr/>
          <a:lstStyle/>
          <a:p>
            <a:pPr defTabSz="912813">
              <a:spcBef>
                <a:spcPct val="100000"/>
              </a:spcBef>
              <a:buSzPct val="100000"/>
              <a:buFont typeface="Wingdings" pitchFamily="2" charset="2"/>
              <a:buChar char="§"/>
            </a:pPr>
            <a:r>
              <a:rPr lang="ru-RU" sz="2000" b="1" kern="1200" dirty="0">
                <a:latin typeface="Arial" charset="0"/>
                <a:cs typeface="Arial" charset="0"/>
              </a:rPr>
              <a:t>Синдром больного здания </a:t>
            </a:r>
            <a:r>
              <a:rPr lang="ru-RU" b="1" kern="1200" dirty="0">
                <a:latin typeface="Arial" charset="0"/>
                <a:cs typeface="Arial" charset="0"/>
              </a:rPr>
              <a:t>(</a:t>
            </a:r>
            <a:r>
              <a:rPr lang="ru-RU" b="1" kern="1200" dirty="0" err="1">
                <a:latin typeface="Arial" charset="0"/>
                <a:cs typeface="Arial" charset="0"/>
              </a:rPr>
              <a:t>Sick</a:t>
            </a:r>
            <a:r>
              <a:rPr lang="ru-RU" b="1" kern="1200" dirty="0">
                <a:latin typeface="Arial" charset="0"/>
                <a:cs typeface="Arial" charset="0"/>
              </a:rPr>
              <a:t> </a:t>
            </a:r>
            <a:r>
              <a:rPr lang="ru-RU" b="1" kern="1200" dirty="0" err="1">
                <a:latin typeface="Arial" charset="0"/>
                <a:cs typeface="Arial" charset="0"/>
              </a:rPr>
              <a:t>building</a:t>
            </a:r>
            <a:r>
              <a:rPr lang="ru-RU" b="1" kern="1200" dirty="0">
                <a:latin typeface="Arial" charset="0"/>
                <a:cs typeface="Arial" charset="0"/>
              </a:rPr>
              <a:t> </a:t>
            </a:r>
            <a:r>
              <a:rPr lang="ru-RU" b="1" kern="1200" dirty="0" err="1">
                <a:latin typeface="Arial" charset="0"/>
                <a:cs typeface="Arial" charset="0"/>
              </a:rPr>
              <a:t>syndrome</a:t>
            </a:r>
            <a:r>
              <a:rPr lang="ru-RU" b="1" kern="1200" dirty="0">
                <a:latin typeface="Arial" charset="0"/>
                <a:cs typeface="Arial" charset="0"/>
              </a:rPr>
              <a:t>, SBS) </a:t>
            </a:r>
          </a:p>
          <a:p>
            <a:pPr defTabSz="912813">
              <a:spcBef>
                <a:spcPct val="100000"/>
              </a:spcBef>
            </a:pPr>
            <a:endParaRPr lang="ru-RU" b="1" dirty="0" smtClean="0"/>
          </a:p>
          <a:p>
            <a:pPr defTabSz="912813">
              <a:spcBef>
                <a:spcPct val="100000"/>
              </a:spcBef>
            </a:pPr>
            <a:endParaRPr lang="ru-RU" b="1" dirty="0" smtClean="0"/>
          </a:p>
          <a:p>
            <a:pPr defTabSz="912813">
              <a:spcBef>
                <a:spcPct val="100000"/>
              </a:spcBef>
            </a:pPr>
            <a:endParaRPr lang="ru-RU" b="1" dirty="0" smtClean="0"/>
          </a:p>
          <a:p>
            <a:pPr defTabSz="912813">
              <a:spcBef>
                <a:spcPct val="100000"/>
              </a:spcBef>
            </a:pPr>
            <a:endParaRPr lang="ru-RU" b="1" dirty="0" smtClean="0"/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381000" y="5867400"/>
            <a:ext cx="77771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912813" eaLnBrk="0" hangingPunct="0">
              <a:spcBef>
                <a:spcPct val="100000"/>
              </a:spcBef>
              <a:buClr>
                <a:srgbClr val="FF9933"/>
              </a:buClr>
              <a:buFont typeface="Wingdings" pitchFamily="2" charset="2"/>
              <a:buNone/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52230" name="Rectangle 3"/>
          <p:cNvSpPr>
            <a:spLocks noChangeArrowheads="1"/>
          </p:cNvSpPr>
          <p:nvPr/>
        </p:nvSpPr>
        <p:spPr bwMode="auto">
          <a:xfrm>
            <a:off x="685800" y="1905000"/>
            <a:ext cx="419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5113" indent="-265113" defTabSz="912813" eaLnBrk="0" hangingPunct="0">
              <a:spcBef>
                <a:spcPct val="100000"/>
              </a:spcBef>
              <a:buClr>
                <a:srgbClr val="FF9933"/>
              </a:buClr>
              <a:buSzPct val="100000"/>
              <a:buFont typeface="Wingdings" pitchFamily="2" charset="2"/>
              <a:buChar char="§"/>
            </a:pPr>
            <a:r>
              <a:rPr lang="ru-RU" sz="1600" dirty="0">
                <a:solidFill>
                  <a:schemeClr val="bg2"/>
                </a:solidFill>
                <a:cs typeface="Arial" charset="0"/>
              </a:rPr>
              <a:t>управление по охране окружающей среды подсчитало, что около 30 % всех офисов США могут оказаться «больными» </a:t>
            </a:r>
          </a:p>
        </p:txBody>
      </p:sp>
      <p:sp>
        <p:nvSpPr>
          <p:cNvPr id="52231" name="Rectangle 3"/>
          <p:cNvSpPr>
            <a:spLocks noChangeArrowheads="1"/>
          </p:cNvSpPr>
          <p:nvPr/>
        </p:nvSpPr>
        <p:spPr bwMode="auto">
          <a:xfrm>
            <a:off x="381000" y="3886200"/>
            <a:ext cx="8001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 defTabSz="912813" eaLnBrk="0" hangingPunct="0">
              <a:spcBef>
                <a:spcPct val="100000"/>
              </a:spcBef>
              <a:buClr>
                <a:srgbClr val="FF9933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schemeClr val="bg2"/>
                </a:solidFill>
                <a:cs typeface="Arial" charset="0"/>
              </a:rPr>
              <a:t>Различные проявления аллергии</a:t>
            </a:r>
          </a:p>
        </p:txBody>
      </p:sp>
      <p:sp>
        <p:nvSpPr>
          <p:cNvPr id="52232" name="Rectangle 3"/>
          <p:cNvSpPr>
            <a:spLocks noChangeArrowheads="1"/>
          </p:cNvSpPr>
          <p:nvPr/>
        </p:nvSpPr>
        <p:spPr bwMode="auto">
          <a:xfrm>
            <a:off x="685800" y="4238625"/>
            <a:ext cx="4191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912813" eaLnBrk="0" hangingPunct="0">
              <a:spcBef>
                <a:spcPct val="100000"/>
              </a:spcBef>
              <a:buClr>
                <a:srgbClr val="FF9933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bg2"/>
                </a:solidFill>
                <a:cs typeface="Arial" charset="0"/>
              </a:rPr>
              <a:t>подвержены более 25% населения Украины</a:t>
            </a:r>
          </a:p>
          <a:p>
            <a:pPr marL="341313" indent="-341313" defTabSz="912813" eaLnBrk="0" hangingPunct="0">
              <a:spcBef>
                <a:spcPct val="100000"/>
              </a:spcBef>
              <a:buClr>
                <a:srgbClr val="FF9933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chemeClr val="bg2"/>
                </a:solidFill>
                <a:cs typeface="Arial" charset="0"/>
              </a:rPr>
              <a:t>более 50% европейцев будут подвержены до 2020 г.</a:t>
            </a:r>
          </a:p>
        </p:txBody>
      </p:sp>
      <p:pic>
        <p:nvPicPr>
          <p:cNvPr id="52233" name="Picture 9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50569"/>
            <a:ext cx="18716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5" name="Дата 4"/>
          <p:cNvSpPr txBox="1">
            <a:spLocks noGrp="1"/>
          </p:cNvSpPr>
          <p:nvPr/>
        </p:nvSpPr>
        <p:spPr bwMode="auto">
          <a:xfrm>
            <a:off x="457200" y="6651625"/>
            <a:ext cx="2133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0">
                <a:solidFill>
                  <a:srgbClr val="000000"/>
                </a:solidFill>
                <a:latin typeface="+mn-lt"/>
              </a:defRPr>
            </a:lvl1pPr>
          </a:lstStyle>
          <a:p>
            <a:fld id="{B3D21A8A-8027-4674-83E4-E4B8E686CA8E}" type="datetime1">
              <a:rPr lang="en-GB"/>
              <a:pPr/>
              <a:t>15/10/2013</a:t>
            </a:fld>
            <a:endParaRPr lang="en-GB" dirty="0"/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812088" y="6696075"/>
            <a:ext cx="874712" cy="161925"/>
          </a:xfrm>
        </p:spPr>
        <p:txBody>
          <a:bodyPr/>
          <a:lstStyle/>
          <a:p>
            <a:pPr>
              <a:defRPr/>
            </a:pPr>
            <a:fld id="{88E4845E-832D-40AD-ABBB-078C578A08AD}" type="slidenum">
              <a:rPr lang="de-DE" b="0" smtClean="0"/>
              <a:pPr>
                <a:defRPr/>
              </a:pPr>
              <a:t>12</a:t>
            </a:fld>
            <a:endParaRPr lang="de-DE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447800" y="1155700"/>
            <a:ext cx="68580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Наиболее распространенный источник негативного воздействия и загрязнения окружающей среды – </a:t>
            </a:r>
          </a:p>
          <a:p>
            <a:pPr algn="ctr">
              <a:lnSpc>
                <a:spcPct val="100000"/>
              </a:lnSpc>
            </a:pP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неэкологичные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стройматериалы</a:t>
            </a:r>
          </a:p>
        </p:txBody>
      </p:sp>
      <p:pic>
        <p:nvPicPr>
          <p:cNvPr id="93187" name="Picture 3" descr="skip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943600" cy="3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50825" y="549275"/>
            <a:ext cx="58324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ru-RU" dirty="0"/>
              <a:t>Проблема</a:t>
            </a:r>
            <a:endParaRPr lang="en-US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812088" y="6696075"/>
            <a:ext cx="874712" cy="161925"/>
          </a:xfrm>
        </p:spPr>
        <p:txBody>
          <a:bodyPr/>
          <a:lstStyle/>
          <a:p>
            <a:pPr>
              <a:defRPr/>
            </a:pPr>
            <a:fld id="{88E4845E-832D-40AD-ABBB-078C578A08AD}" type="slidenum">
              <a:rPr lang="de-DE" b="0" smtClean="0"/>
              <a:pPr>
                <a:defRPr/>
              </a:pPr>
              <a:t>13</a:t>
            </a:fld>
            <a:endParaRPr lang="de-DE" b="0" dirty="0"/>
          </a:p>
        </p:txBody>
      </p:sp>
      <p:sp>
        <p:nvSpPr>
          <p:cNvPr id="6" name="Дата 2"/>
          <p:cNvSpPr>
            <a:spLocks noGrp="1"/>
          </p:cNvSpPr>
          <p:nvPr>
            <p:ph type="dt" sz="quarter" idx="11"/>
          </p:nvPr>
        </p:nvSpPr>
        <p:spPr>
          <a:xfrm>
            <a:off x="457200" y="6651625"/>
            <a:ext cx="2133600" cy="206375"/>
          </a:xfrm>
        </p:spPr>
        <p:txBody>
          <a:bodyPr/>
          <a:lstStyle/>
          <a:p>
            <a:pPr>
              <a:defRPr/>
            </a:pPr>
            <a:fld id="{67BBCD17-1A0D-46D7-8CDF-2EB0182ADFF5}" type="datetime1">
              <a:rPr lang="en-GB" b="0" smtClean="0"/>
              <a:pPr>
                <a:defRPr/>
              </a:pPr>
              <a:t>15/10/2013</a:t>
            </a:fld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231532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Требования повышаются…</a:t>
            </a:r>
            <a:endParaRPr lang="en-US" smtClean="0"/>
          </a:p>
        </p:txBody>
      </p:sp>
      <p:pic>
        <p:nvPicPr>
          <p:cNvPr id="55299" name="Picture 3" descr="3950904383_941dece4d7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92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914400" y="5308600"/>
            <a:ext cx="57912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Концепция 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Sustainable</a:t>
            </a:r>
            <a:r>
              <a:rPr lang="uk-UA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/ 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Green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building </a:t>
            </a:r>
            <a:r>
              <a:rPr lang="ru-RU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предусматривает не только </a:t>
            </a:r>
            <a:r>
              <a:rPr lang="ru-RU" sz="1800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энергоэффективность</a:t>
            </a:r>
            <a:r>
              <a:rPr lang="ru-RU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, но и создание б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иопозитивно</a:t>
            </a:r>
            <a:r>
              <a:rPr lang="ru-RU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й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искусственно</a:t>
            </a:r>
            <a:r>
              <a:rPr lang="ru-RU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й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среды</a:t>
            </a:r>
            <a:r>
              <a:rPr lang="en-US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обитания</a:t>
            </a:r>
            <a:r>
              <a:rPr lang="ru-RU" sz="18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– среды безопасности и комфорта</a:t>
            </a:r>
            <a:endParaRPr lang="en-US" sz="18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01" name="Номер слайда 3"/>
          <p:cNvSpPr txBox="1">
            <a:spLocks noGrp="1"/>
          </p:cNvSpPr>
          <p:nvPr/>
        </p:nvSpPr>
        <p:spPr bwMode="auto">
          <a:xfrm>
            <a:off x="7812088" y="6696075"/>
            <a:ext cx="8747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B4C8490F-8BAF-4DD9-BD74-18538E5DADEF}" type="slidenum">
              <a:rPr lang="de-DE" sz="800" b="0">
                <a:solidFill>
                  <a:srgbClr val="000000"/>
                </a:solidFill>
                <a:cs typeface="Arial" charset="0"/>
              </a:rPr>
              <a:pPr algn="r" eaLnBrk="1" hangingPunct="1">
                <a:lnSpc>
                  <a:spcPct val="100000"/>
                </a:lnSpc>
              </a:pPr>
              <a:t>14</a:t>
            </a:fld>
            <a:endParaRPr lang="de-DE" sz="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302" name="Дата 4"/>
          <p:cNvSpPr txBox="1">
            <a:spLocks noGrp="1"/>
          </p:cNvSpPr>
          <p:nvPr/>
        </p:nvSpPr>
        <p:spPr bwMode="auto">
          <a:xfrm>
            <a:off x="457200" y="6651625"/>
            <a:ext cx="213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6EDFFE18-D629-4BF8-A0C7-C885BEAE92B0}" type="datetime1">
              <a:rPr lang="en-GB" sz="800" b="0">
                <a:solidFill>
                  <a:srgbClr val="000000"/>
                </a:solidFill>
                <a:cs typeface="Arial" charset="0"/>
              </a:rPr>
              <a:pPr eaLnBrk="1" hangingPunct="1">
                <a:lnSpc>
                  <a:spcPct val="100000"/>
                </a:lnSpc>
              </a:pPr>
              <a:t>15/10/2013</a:t>
            </a:fld>
            <a:endParaRPr lang="en-GB" sz="800" b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BCFDDAA6-EC27-4CF9-B835-CAEC03B7A20C}" type="slidenum">
              <a:rPr lang="de-DE" sz="800" b="0" smtClean="0">
                <a:solidFill>
                  <a:schemeClr val="tx1"/>
                </a:solidFill>
              </a:rPr>
              <a:pPr eaLnBrk="1" hangingPunct="1"/>
              <a:t>15</a:t>
            </a:fld>
            <a:endParaRPr lang="de-DE" sz="800" b="0" smtClean="0">
              <a:solidFill>
                <a:schemeClr val="tx1"/>
              </a:solidFill>
            </a:endParaRPr>
          </a:p>
        </p:txBody>
      </p:sp>
      <p:sp>
        <p:nvSpPr>
          <p:cNvPr id="57347" name="Дата 2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D98C7D39-2B6B-482B-B1DA-ABFA2064E3B3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smtClean="0">
              <a:solidFill>
                <a:schemeClr val="tx1"/>
              </a:solidFill>
            </a:endParaRPr>
          </a:p>
        </p:txBody>
      </p:sp>
      <p:sp>
        <p:nvSpPr>
          <p:cNvPr id="57348" name="Rectangle 2"/>
          <p:cNvSpPr txBox="1">
            <a:spLocks noChangeArrowheads="1"/>
          </p:cNvSpPr>
          <p:nvPr/>
        </p:nvSpPr>
        <p:spPr bwMode="auto">
          <a:xfrm>
            <a:off x="152400" y="533400"/>
            <a:ext cx="8077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Требуется новое мышление</a:t>
            </a:r>
            <a:endParaRPr lang="en-US" dirty="0"/>
          </a:p>
        </p:txBody>
      </p:sp>
      <p:pic>
        <p:nvPicPr>
          <p:cNvPr id="139266" name="Picture 2" descr="http://zavtra.ru/media/useruploads_new/georg/070613-sablin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7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7228DC-8E00-45AC-8618-C7A580E28895}" type="slidenum">
              <a:rPr lang="de-DE" sz="800" b="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sz="800" b="0" smtClean="0">
              <a:solidFill>
                <a:srgbClr val="000000"/>
              </a:solidFill>
            </a:endParaRPr>
          </a:p>
        </p:txBody>
      </p:sp>
      <p:sp>
        <p:nvSpPr>
          <p:cNvPr id="54275" name="Date Placeholder 2"/>
          <p:cNvSpPr>
            <a:spLocks noGrp="1"/>
          </p:cNvSpPr>
          <p:nvPr>
            <p:ph type="dt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501CF47-044C-44B8-9C53-FD9F7F902C7A}" type="datetime1">
              <a:rPr lang="en-GB" sz="800" b="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15/10/2013</a:t>
            </a:fld>
            <a:endParaRPr lang="en-GB" sz="800" b="0" smtClean="0">
              <a:solidFill>
                <a:srgbClr val="000000"/>
              </a:solidFill>
            </a:endParaRPr>
          </a:p>
        </p:txBody>
      </p:sp>
      <p:sp>
        <p:nvSpPr>
          <p:cNvPr id="54276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188913"/>
            <a:ext cx="8964612" cy="912812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dirty="0" smtClean="0"/>
              <a:t>Green building – </a:t>
            </a:r>
            <a:r>
              <a:rPr lang="ru-RU" dirty="0" smtClean="0"/>
              <a:t>глобальный подход: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не только </a:t>
            </a:r>
            <a:r>
              <a:rPr lang="ru-RU" dirty="0" err="1" smtClean="0"/>
              <a:t>энергоэффективность</a:t>
            </a:r>
            <a:endParaRPr lang="en-US" dirty="0" smtClean="0"/>
          </a:p>
        </p:txBody>
      </p:sp>
      <p:pic>
        <p:nvPicPr>
          <p:cNvPr id="54277" name="Picture 4" descr="http://www.theepochtimes.com/n2/images/stories/large/2010/07/08/green+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700213"/>
            <a:ext cx="551815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12875"/>
            <a:ext cx="8713787" cy="4425950"/>
          </a:xfrm>
        </p:spPr>
        <p:txBody>
          <a:bodyPr lIns="91440" tIns="45720" rIns="91440" bIns="45720"/>
          <a:lstStyle/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B050"/>
                </a:solidFill>
              </a:rPr>
              <a:t>Green building: </a:t>
            </a:r>
            <a:r>
              <a:rPr lang="ru-RU" b="1" dirty="0" smtClean="0">
                <a:solidFill>
                  <a:srgbClr val="00B050"/>
                </a:solidFill>
              </a:rPr>
              <a:t>не только здание, но и расположение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ru-RU" b="1" dirty="0" smtClean="0">
                <a:solidFill>
                  <a:srgbClr val="00B050"/>
                </a:solidFill>
              </a:rPr>
              <a:t>доступность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ru-RU" b="1" dirty="0" smtClean="0">
                <a:solidFill>
                  <a:srgbClr val="00B050"/>
                </a:solidFill>
              </a:rPr>
              <a:t>интеграция в окружающую среду, но и:</a:t>
            </a:r>
            <a:endParaRPr lang="en-US" b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Звукоизоляция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Качество воздушной среды</a:t>
            </a:r>
            <a:endParaRPr lang="en-US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Освещение</a:t>
            </a:r>
            <a:endParaRPr lang="en-US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Водоснабжение 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Вентиляция </a:t>
            </a:r>
            <a:endParaRPr lang="en-US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FF3300"/>
                </a:solidFill>
              </a:rPr>
              <a:t>Стройматериалы</a:t>
            </a:r>
            <a:endParaRPr lang="en-US" b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Обслуживание </a:t>
            </a:r>
            <a:endParaRPr lang="en-US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Управление отходами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Жизненный цикл</a:t>
            </a:r>
            <a:endParaRPr lang="en-US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3F1BF600-065C-4F4D-91C7-A27707BB93B9}" type="slidenum">
              <a:rPr lang="de-DE" sz="800" b="0" smtClean="0">
                <a:solidFill>
                  <a:schemeClr val="tx1"/>
                </a:solidFill>
              </a:rPr>
              <a:pPr eaLnBrk="1" hangingPunct="1"/>
              <a:t>17</a:t>
            </a:fld>
            <a:endParaRPr lang="de-DE" sz="800" b="0" smtClean="0">
              <a:solidFill>
                <a:schemeClr val="tx1"/>
              </a:solidFill>
            </a:endParaRPr>
          </a:p>
        </p:txBody>
      </p:sp>
      <p:sp>
        <p:nvSpPr>
          <p:cNvPr id="62467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94A5CFAE-5D1D-49C9-8D52-AA0B92C50FBD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smtClean="0">
              <a:solidFill>
                <a:schemeClr val="tx1"/>
              </a:solidFill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09600"/>
            <a:ext cx="7924800" cy="383695"/>
          </a:xfrm>
        </p:spPr>
        <p:txBody>
          <a:bodyPr/>
          <a:lstStyle/>
          <a:p>
            <a:r>
              <a:rPr lang="ru-RU" dirty="0" smtClean="0"/>
              <a:t>Влияние материалов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4" b="27392"/>
          <a:stretch/>
        </p:blipFill>
        <p:spPr bwMode="auto">
          <a:xfrm>
            <a:off x="990600" y="2286000"/>
            <a:ext cx="6991266" cy="394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133" y="1219200"/>
            <a:ext cx="84582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Соотношение воздействия на окружающую среду 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стройматериалов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и эксплуатационных затрат 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течение жизненного цикла здания</a:t>
            </a:r>
            <a:endParaRPr lang="de-DE" sz="1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3256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3F1BF600-065C-4F4D-91C7-A27707BB93B9}" type="slidenum">
              <a:rPr lang="de-DE" sz="800" b="0" smtClean="0">
                <a:solidFill>
                  <a:schemeClr val="tx1"/>
                </a:solidFill>
              </a:rPr>
              <a:pPr eaLnBrk="1" hangingPunct="1"/>
              <a:t>18</a:t>
            </a:fld>
            <a:endParaRPr lang="de-DE" sz="800" b="0" smtClean="0">
              <a:solidFill>
                <a:schemeClr val="tx1"/>
              </a:solidFill>
            </a:endParaRPr>
          </a:p>
        </p:txBody>
      </p:sp>
      <p:sp>
        <p:nvSpPr>
          <p:cNvPr id="62467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94A5CFAE-5D1D-49C9-8D52-AA0B92C50FBD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smtClean="0">
              <a:solidFill>
                <a:schemeClr val="tx1"/>
              </a:solidFill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09600"/>
            <a:ext cx="7924800" cy="363538"/>
          </a:xfrm>
        </p:spPr>
        <p:txBody>
          <a:bodyPr/>
          <a:lstStyle/>
          <a:p>
            <a:pPr eaLnBrk="1" hangingPunct="1"/>
            <a:r>
              <a:rPr lang="ru-RU" smtClean="0"/>
              <a:t>Решение </a:t>
            </a:r>
            <a:r>
              <a:rPr lang="en-GB" smtClean="0"/>
              <a:t>– </a:t>
            </a:r>
            <a:r>
              <a:rPr lang="ru-RU" smtClean="0"/>
              <a:t>оценка жизненного цикла продукта</a:t>
            </a:r>
            <a:endParaRPr lang="en-GB" smtClean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70" y="1116629"/>
            <a:ext cx="5358206" cy="543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055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2DDD3C05-E1FD-402D-9494-3881F2FE86E3}" type="slidenum">
              <a:rPr lang="de-DE" sz="800" b="0" smtClean="0">
                <a:solidFill>
                  <a:schemeClr val="tx1"/>
                </a:solidFill>
              </a:rPr>
              <a:pPr eaLnBrk="1" hangingPunct="1"/>
              <a:t>19</a:t>
            </a:fld>
            <a:endParaRPr lang="de-DE" sz="800" b="0" smtClean="0">
              <a:solidFill>
                <a:schemeClr val="tx1"/>
              </a:solidFill>
            </a:endParaRPr>
          </a:p>
        </p:txBody>
      </p:sp>
      <p:sp>
        <p:nvSpPr>
          <p:cNvPr id="68611" name="Дата 2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2E249750-EA49-4604-AA67-DF9034E7711B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smtClean="0">
              <a:solidFill>
                <a:schemeClr val="tx1"/>
              </a:solidFill>
            </a:endParaRPr>
          </a:p>
        </p:txBody>
      </p:sp>
      <p:sp>
        <p:nvSpPr>
          <p:cNvPr id="68612" name="TextBox 5"/>
          <p:cNvSpPr txBox="1">
            <a:spLocks noChangeArrowheads="1"/>
          </p:cNvSpPr>
          <p:nvPr/>
        </p:nvSpPr>
        <p:spPr bwMode="auto">
          <a:xfrm>
            <a:off x="228600" y="487363"/>
            <a:ext cx="4343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/>
              <a:t>Сырье</a:t>
            </a:r>
            <a:endParaRPr lang="de-DE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8001000" cy="9130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20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Использовать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вторичное и возобновляемое сырье</a:t>
            </a:r>
            <a:endParaRPr lang="de-DE" sz="2000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Использовать сырье оптимально</a:t>
            </a:r>
            <a:endParaRPr lang="de-DE" sz="2000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9" descr="benefits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67777"/>
            <a:ext cx="3886200" cy="2328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ld54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7" y="4794364"/>
            <a:ext cx="3552825" cy="143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085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A3B33047-11E4-4154-AC91-5DB82D00D246}" type="slidenum">
              <a:rPr lang="de-DE" sz="800" b="0">
                <a:solidFill>
                  <a:schemeClr val="tx1"/>
                </a:solidFill>
              </a:rPr>
              <a:pPr eaLnBrk="1" hangingPunct="1"/>
              <a:t>2</a:t>
            </a:fld>
            <a:endParaRPr lang="de-DE" sz="800" b="0">
              <a:solidFill>
                <a:schemeClr val="tx1"/>
              </a:solidFill>
            </a:endParaRPr>
          </a:p>
        </p:txBody>
      </p:sp>
      <p:sp>
        <p:nvSpPr>
          <p:cNvPr id="5123" name="Дата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defTabSz="912813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defTabSz="91281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E348BBA1-02C9-42C4-8AC8-8152E8B599D9}" type="datetime1">
              <a:rPr lang="en-GB" sz="800" b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>
              <a:solidFill>
                <a:schemeClr val="tx1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ru-RU" smtClean="0"/>
              <a:t>Поговорим о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777163" cy="2462213"/>
          </a:xfrm>
        </p:spPr>
        <p:txBody>
          <a:bodyPr/>
          <a:lstStyle/>
          <a:p>
            <a:pPr defTabSz="912813" eaLnBrk="1" hangingPunct="1">
              <a:spcAft>
                <a:spcPct val="50000"/>
              </a:spcAft>
              <a:buSzPct val="100000"/>
              <a:buFont typeface="Wingdings" pitchFamily="2" charset="2"/>
              <a:buChar char="§"/>
            </a:pPr>
            <a:r>
              <a:rPr lang="ru-RU" sz="2000" dirty="0" smtClean="0"/>
              <a:t>основах </a:t>
            </a:r>
            <a:r>
              <a:rPr lang="ru-RU" sz="2000" dirty="0" err="1" smtClean="0"/>
              <a:t>энергоэффективности</a:t>
            </a:r>
            <a:r>
              <a:rPr lang="ru-RU" sz="2000" dirty="0" smtClean="0"/>
              <a:t> и влиянии эко-факторов на нашу жизнь</a:t>
            </a:r>
          </a:p>
          <a:p>
            <a:pPr defTabSz="912813" eaLnBrk="1" hangingPunct="1">
              <a:spcAft>
                <a:spcPct val="50000"/>
              </a:spcAft>
              <a:buSzPct val="100000"/>
              <a:buFont typeface="Wingdings" pitchFamily="2" charset="2"/>
              <a:buChar char="§"/>
            </a:pPr>
            <a:r>
              <a:rPr lang="ru-RU" sz="2000" dirty="0" smtClean="0"/>
              <a:t>подходах к повышению </a:t>
            </a:r>
            <a:r>
              <a:rPr lang="ru-RU" sz="2000" dirty="0" err="1" smtClean="0"/>
              <a:t>энергоэффективности</a:t>
            </a:r>
            <a:r>
              <a:rPr lang="ru-RU" sz="2000" dirty="0" smtClean="0"/>
              <a:t>  и </a:t>
            </a:r>
            <a:r>
              <a:rPr lang="ru-RU" sz="2000" dirty="0" err="1" smtClean="0"/>
              <a:t>экоустойчивости</a:t>
            </a:r>
            <a:r>
              <a:rPr lang="ru-RU" sz="2000" dirty="0" smtClean="0"/>
              <a:t> зданий </a:t>
            </a:r>
          </a:p>
          <a:p>
            <a:pPr defTabSz="912813" eaLnBrk="1" hangingPunct="1">
              <a:spcAft>
                <a:spcPct val="50000"/>
              </a:spcAft>
              <a:buSzPct val="100000"/>
              <a:buFont typeface="Wingdings" pitchFamily="2" charset="2"/>
              <a:buChar char="§"/>
            </a:pPr>
            <a:r>
              <a:rPr lang="ru-RU" sz="2000" dirty="0" smtClean="0"/>
              <a:t>том, что нужно знать при выборе материалов для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261520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FF979233-21E7-449C-A9AC-5C0717AA86C0}" type="slidenum">
              <a:rPr lang="de-DE" sz="800" b="0" smtClean="0">
                <a:solidFill>
                  <a:schemeClr val="tx1"/>
                </a:solidFill>
              </a:rPr>
              <a:pPr eaLnBrk="1" hangingPunct="1"/>
              <a:t>20</a:t>
            </a:fld>
            <a:endParaRPr lang="de-DE" sz="800" b="0" smtClean="0">
              <a:solidFill>
                <a:schemeClr val="tx1"/>
              </a:solidFill>
            </a:endParaRPr>
          </a:p>
        </p:txBody>
      </p:sp>
      <p:sp>
        <p:nvSpPr>
          <p:cNvPr id="69635" name="Дата 2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FD2814AF-D44E-4A1D-9358-30F565D4EBA2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smtClean="0">
              <a:solidFill>
                <a:schemeClr val="tx1"/>
              </a:solidFill>
            </a:endParaRPr>
          </a:p>
        </p:txBody>
      </p:sp>
      <p:sp>
        <p:nvSpPr>
          <p:cNvPr id="69636" name="TextBox 5"/>
          <p:cNvSpPr txBox="1">
            <a:spLocks noChangeArrowheads="1"/>
          </p:cNvSpPr>
          <p:nvPr/>
        </p:nvSpPr>
        <p:spPr bwMode="auto">
          <a:xfrm>
            <a:off x="228600" y="487363"/>
            <a:ext cx="6858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/>
              <a:t>Производство  </a:t>
            </a:r>
            <a:r>
              <a:rPr lang="ru-RU" sz="2800" dirty="0"/>
              <a:t>материала </a:t>
            </a:r>
            <a:endParaRPr lang="de-DE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0188" y="1524000"/>
            <a:ext cx="800100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GB"/>
            </a:defPPr>
            <a:lvl1pPr marL="457200" indent="-457200">
              <a:buClr>
                <a:srgbClr val="FF6600"/>
              </a:buClr>
              <a:buFont typeface="Wingdings" pitchFamily="2" charset="2"/>
              <a:buChar char="§"/>
              <a:defRPr sz="20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Рациональное потребление ресурсов</a:t>
            </a:r>
          </a:p>
          <a:p>
            <a:r>
              <a:rPr lang="ru-RU" dirty="0"/>
              <a:t>Создание универсальных материалов</a:t>
            </a:r>
          </a:p>
          <a:p>
            <a:r>
              <a:rPr lang="ru-RU" dirty="0"/>
              <a:t>Снижение количества этапов обработки</a:t>
            </a:r>
          </a:p>
        </p:txBody>
      </p:sp>
      <p:pic>
        <p:nvPicPr>
          <p:cNvPr id="342018" name="Picture 2" descr="http://www.oknakomforta.com/img3/proizv_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32" y="3256355"/>
            <a:ext cx="5013420" cy="3344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695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6F526FAF-047C-4F96-A410-C289B9DB5C6A}" type="slidenum">
              <a:rPr lang="de-DE" sz="800" b="0" smtClean="0">
                <a:solidFill>
                  <a:schemeClr val="tx1"/>
                </a:solidFill>
              </a:rPr>
              <a:pPr eaLnBrk="1" hangingPunct="1"/>
              <a:t>21</a:t>
            </a:fld>
            <a:endParaRPr lang="de-DE" sz="800" b="0" smtClean="0">
              <a:solidFill>
                <a:schemeClr val="tx1"/>
              </a:solidFill>
            </a:endParaRPr>
          </a:p>
        </p:txBody>
      </p:sp>
      <p:sp>
        <p:nvSpPr>
          <p:cNvPr id="70659" name="Дата 2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51F379BA-1D6A-4F50-AE4B-33BD262C38F7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smtClean="0">
              <a:solidFill>
                <a:schemeClr val="tx1"/>
              </a:solidFill>
            </a:endParaRPr>
          </a:p>
        </p:txBody>
      </p:sp>
      <p:sp>
        <p:nvSpPr>
          <p:cNvPr id="70660" name="TextBox 5"/>
          <p:cNvSpPr txBox="1">
            <a:spLocks noChangeArrowheads="1"/>
          </p:cNvSpPr>
          <p:nvPr/>
        </p:nvSpPr>
        <p:spPr bwMode="auto">
          <a:xfrm>
            <a:off x="228600" y="487363"/>
            <a:ext cx="6858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Строительство</a:t>
            </a:r>
            <a:endParaRPr lang="de-DE" sz="2800"/>
          </a:p>
        </p:txBody>
      </p:sp>
      <p:sp>
        <p:nvSpPr>
          <p:cNvPr id="100357" name="TextBox 6"/>
          <p:cNvSpPr txBox="1">
            <a:spLocks noChangeArrowheads="1"/>
          </p:cNvSpPr>
          <p:nvPr/>
        </p:nvSpPr>
        <p:spPr bwMode="auto">
          <a:xfrm>
            <a:off x="519752" y="1373874"/>
            <a:ext cx="8001000" cy="2964914"/>
          </a:xfrm>
          <a:prstGeom prst="rect">
            <a:avLst/>
          </a:prstGeom>
          <a:noFill/>
          <a:extLst/>
        </p:spPr>
        <p:txBody>
          <a:bodyPr>
            <a:spAutoFit/>
          </a:bodyPr>
          <a:lstStyle>
            <a:defPPr>
              <a:defRPr lang="en-GB"/>
            </a:defPPr>
            <a:lvl1pPr marL="457200" indent="-457200">
              <a:buClr>
                <a:srgbClr val="FF6600"/>
              </a:buClr>
              <a:buFont typeface="Wingdings" pitchFamily="2" charset="2"/>
              <a:buChar char="§"/>
              <a:defRPr sz="20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Использование качественных </a:t>
            </a:r>
            <a:r>
              <a:rPr lang="ru-RU" dirty="0" smtClean="0"/>
              <a:t>материалов</a:t>
            </a:r>
            <a:endParaRPr lang="ru-RU" dirty="0"/>
          </a:p>
          <a:p>
            <a:r>
              <a:rPr lang="ru-RU" dirty="0"/>
              <a:t>Отказ от использования материалов с органическими растворителями и </a:t>
            </a:r>
            <a:r>
              <a:rPr lang="ru-RU" dirty="0" smtClean="0"/>
              <a:t>другими вредными </a:t>
            </a:r>
            <a:r>
              <a:rPr lang="ru-RU" dirty="0"/>
              <a:t>для человека </a:t>
            </a:r>
            <a:r>
              <a:rPr lang="ru-RU" dirty="0" smtClean="0"/>
              <a:t>веществами</a:t>
            </a:r>
            <a:endParaRPr lang="ru-RU" dirty="0"/>
          </a:p>
          <a:p>
            <a:r>
              <a:rPr lang="ru-RU" dirty="0"/>
              <a:t>Соответствие долговечности отдельных материалов, узлов, сроку службы всего </a:t>
            </a:r>
            <a:r>
              <a:rPr lang="ru-RU" dirty="0" smtClean="0"/>
              <a:t>здания</a:t>
            </a:r>
          </a:p>
          <a:p>
            <a:r>
              <a:rPr lang="ru-RU" dirty="0" smtClean="0"/>
              <a:t>Эко-сертификация / эко-декларация</a:t>
            </a:r>
            <a:endParaRPr lang="ru-RU" dirty="0"/>
          </a:p>
        </p:txBody>
      </p:sp>
      <p:pic>
        <p:nvPicPr>
          <p:cNvPr id="100359" name="Picture 7" descr="http://www.industryleadersmagazine.com/wp-content/uploads/2011/03/j04016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00" y="4114800"/>
            <a:ext cx="38913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050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250825" y="474137"/>
            <a:ext cx="5832475" cy="50270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dirty="0" smtClean="0"/>
              <a:t>Некоторые знаки отличия</a:t>
            </a:r>
            <a:endParaRPr lang="de-DE" dirty="0"/>
          </a:p>
        </p:txBody>
      </p:sp>
      <p:sp>
        <p:nvSpPr>
          <p:cNvPr id="39952" name="Номер слайда 3"/>
          <p:cNvSpPr txBox="1">
            <a:spLocks noGrp="1"/>
          </p:cNvSpPr>
          <p:nvPr/>
        </p:nvSpPr>
        <p:spPr bwMode="auto">
          <a:xfrm>
            <a:off x="7961313" y="6696075"/>
            <a:ext cx="8747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39F43E20-E02E-4434-9409-DEAAF4CAEFCF}" type="slidenum">
              <a:rPr lang="de-DE" sz="900" b="0">
                <a:latin typeface="Arial" charset="0"/>
              </a:rPr>
              <a:pPr algn="r" eaLnBrk="1" hangingPunct="1">
                <a:lnSpc>
                  <a:spcPct val="100000"/>
                </a:lnSpc>
              </a:pPr>
              <a:t>22</a:t>
            </a:fld>
            <a:endParaRPr lang="de-DE" sz="900" b="0" dirty="0">
              <a:latin typeface="Arial" charset="0"/>
            </a:endParaRPr>
          </a:p>
        </p:txBody>
      </p:sp>
      <p:sp>
        <p:nvSpPr>
          <p:cNvPr id="17" name="Дата 2"/>
          <p:cNvSpPr>
            <a:spLocks noGrp="1"/>
          </p:cNvSpPr>
          <p:nvPr>
            <p:ph type="dt" sz="quarter" idx="11"/>
          </p:nvPr>
        </p:nvSpPr>
        <p:spPr>
          <a:xfrm>
            <a:off x="457200" y="6651625"/>
            <a:ext cx="2133600" cy="206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DA0F17D5-66DD-4F6A-9248-B6C652724A7C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dirty="0" smtClean="0">
              <a:solidFill>
                <a:schemeClr val="tx1"/>
              </a:solidFill>
            </a:endParaRPr>
          </a:p>
        </p:txBody>
      </p:sp>
      <p:pic>
        <p:nvPicPr>
          <p:cNvPr id="207874" name="Picture 2" descr="http://www.hunterdouglas.asia/greenguard/GEI-IAQ-Certified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43" y="4234818"/>
            <a:ext cx="4636764" cy="231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6" y="1295400"/>
            <a:ext cx="2610134" cy="307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97" y="1219201"/>
            <a:ext cx="3078678" cy="31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070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E4D0C24B-9A24-4B3A-AD29-BC67BCF514A8}" type="slidenum">
              <a:rPr lang="de-DE" sz="800" b="0" smtClean="0">
                <a:solidFill>
                  <a:schemeClr val="tx1"/>
                </a:solidFill>
              </a:rPr>
              <a:pPr eaLnBrk="1" hangingPunct="1"/>
              <a:t>23</a:t>
            </a:fld>
            <a:endParaRPr lang="de-DE" sz="800" b="0" smtClean="0">
              <a:solidFill>
                <a:schemeClr val="tx1"/>
              </a:solidFill>
            </a:endParaRPr>
          </a:p>
        </p:txBody>
      </p:sp>
      <p:sp>
        <p:nvSpPr>
          <p:cNvPr id="71683" name="Дата 2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304E65C1-36FF-4D42-8632-4DF8B1BF89E6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smtClean="0">
              <a:solidFill>
                <a:schemeClr val="tx1"/>
              </a:solidFill>
            </a:endParaRPr>
          </a:p>
        </p:txBody>
      </p:sp>
      <p:sp>
        <p:nvSpPr>
          <p:cNvPr id="71684" name="TextBox 5"/>
          <p:cNvSpPr txBox="1">
            <a:spLocks noChangeArrowheads="1"/>
          </p:cNvSpPr>
          <p:nvPr/>
        </p:nvSpPr>
        <p:spPr bwMode="auto">
          <a:xfrm>
            <a:off x="228600" y="487363"/>
            <a:ext cx="6858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Эксплуатация</a:t>
            </a:r>
            <a:endParaRPr lang="de-DE" sz="2800"/>
          </a:p>
        </p:txBody>
      </p:sp>
      <p:sp>
        <p:nvSpPr>
          <p:cNvPr id="101381" name="TextBox 6"/>
          <p:cNvSpPr txBox="1">
            <a:spLocks noChangeArrowheads="1"/>
          </p:cNvSpPr>
          <p:nvPr/>
        </p:nvSpPr>
        <p:spPr bwMode="auto">
          <a:xfrm>
            <a:off x="533400" y="1371600"/>
            <a:ext cx="5257800" cy="2144177"/>
          </a:xfrm>
          <a:prstGeom prst="rect">
            <a:avLst/>
          </a:prstGeom>
          <a:noFill/>
          <a:extLst/>
        </p:spPr>
        <p:txBody>
          <a:bodyPr>
            <a:spAutoFit/>
          </a:bodyPr>
          <a:lstStyle>
            <a:defPPr>
              <a:defRPr lang="en-GB"/>
            </a:defPPr>
            <a:lvl1pPr marL="457200" indent="-457200">
              <a:buClr>
                <a:srgbClr val="FF6600"/>
              </a:buClr>
              <a:buFont typeface="Wingdings" pitchFamily="2" charset="2"/>
              <a:buChar char="§"/>
              <a:defRPr sz="20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Контроль за состоянием </a:t>
            </a:r>
            <a:r>
              <a:rPr lang="ru-RU" dirty="0" smtClean="0"/>
              <a:t>материала</a:t>
            </a:r>
          </a:p>
          <a:p>
            <a:r>
              <a:rPr lang="ru-RU" dirty="0" smtClean="0"/>
              <a:t>Уход </a:t>
            </a:r>
            <a:r>
              <a:rPr lang="ru-RU" dirty="0"/>
              <a:t>за </a:t>
            </a:r>
            <a:r>
              <a:rPr lang="ru-RU" dirty="0" smtClean="0"/>
              <a:t>материалом</a:t>
            </a:r>
            <a:endParaRPr lang="ru-RU" dirty="0"/>
          </a:p>
          <a:p>
            <a:r>
              <a:rPr lang="ru-RU" dirty="0"/>
              <a:t>Восстановление его </a:t>
            </a:r>
            <a:r>
              <a:rPr lang="ru-RU" dirty="0" smtClean="0"/>
              <a:t>свойств</a:t>
            </a:r>
            <a:endParaRPr lang="ru-RU" dirty="0"/>
          </a:p>
          <a:p>
            <a:r>
              <a:rPr lang="ru-RU" dirty="0"/>
              <a:t>Своевременная замена состарившегося </a:t>
            </a:r>
            <a:r>
              <a:rPr lang="ru-RU" dirty="0" smtClean="0"/>
              <a:t>материала</a:t>
            </a:r>
          </a:p>
        </p:txBody>
      </p:sp>
      <p:pic>
        <p:nvPicPr>
          <p:cNvPr id="71686" name="Picture 7" descr="http://www.minjust.crimea.ua/upload/medialibrary/8dd/8dd8f984b34049ae379f2b17fffea46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5283" r="13745" b="7623"/>
          <a:stretch>
            <a:fillRect/>
          </a:stretch>
        </p:blipFill>
        <p:spPr bwMode="auto">
          <a:xfrm>
            <a:off x="1981200" y="3781425"/>
            <a:ext cx="366236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828800"/>
            <a:ext cx="32861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850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7" descr="http://www.somersetwaste.gov.uk/wp-content/uploads/2011/11/Recycle-for-all-its-worth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2185988"/>
            <a:ext cx="6657975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E55EFAD9-C91D-43E6-B3F5-CBB7C5D400E5}" type="slidenum">
              <a:rPr lang="de-DE" sz="800" b="0" smtClean="0">
                <a:solidFill>
                  <a:schemeClr val="tx1"/>
                </a:solidFill>
              </a:rPr>
              <a:pPr eaLnBrk="1" hangingPunct="1"/>
              <a:t>24</a:t>
            </a:fld>
            <a:endParaRPr lang="de-DE" sz="800" b="0" smtClean="0">
              <a:solidFill>
                <a:schemeClr val="tx1"/>
              </a:solidFill>
            </a:endParaRPr>
          </a:p>
        </p:txBody>
      </p:sp>
      <p:sp>
        <p:nvSpPr>
          <p:cNvPr id="72708" name="Дата 2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49A30735-40D9-4AD7-AB3D-E3C02EDF1545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dirty="0" smtClean="0">
              <a:solidFill>
                <a:schemeClr val="tx1"/>
              </a:solidFill>
            </a:endParaRPr>
          </a:p>
        </p:txBody>
      </p:sp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228600" y="228600"/>
            <a:ext cx="68580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Утилизация или повторное использование</a:t>
            </a:r>
            <a:endParaRPr lang="de-DE" dirty="0"/>
          </a:p>
        </p:txBody>
      </p:sp>
      <p:sp>
        <p:nvSpPr>
          <p:cNvPr id="102405" name="TextBox 6"/>
          <p:cNvSpPr txBox="1">
            <a:spLocks noChangeArrowheads="1"/>
          </p:cNvSpPr>
          <p:nvPr/>
        </p:nvSpPr>
        <p:spPr bwMode="auto">
          <a:xfrm>
            <a:off x="202442" y="1219200"/>
            <a:ext cx="8001000" cy="2554545"/>
          </a:xfrm>
          <a:prstGeom prst="rect">
            <a:avLst/>
          </a:prstGeom>
          <a:noFill/>
          <a:extLst/>
        </p:spPr>
        <p:txBody>
          <a:bodyPr>
            <a:spAutoFit/>
          </a:bodyPr>
          <a:lstStyle>
            <a:defPPr>
              <a:defRPr lang="en-GB"/>
            </a:defPPr>
            <a:lvl1pPr marL="457200" indent="-457200">
              <a:buClr>
                <a:srgbClr val="FF6600"/>
              </a:buClr>
              <a:buFont typeface="Wingdings" pitchFamily="2" charset="2"/>
              <a:buChar char="§"/>
              <a:defRPr sz="20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/>
              <a:t>Ремонт / реставрация</a:t>
            </a:r>
            <a:endParaRPr lang="ru-RU" dirty="0"/>
          </a:p>
          <a:p>
            <a:r>
              <a:rPr lang="ru-RU" dirty="0"/>
              <a:t>Отказ от </a:t>
            </a:r>
            <a:r>
              <a:rPr lang="ru-RU" dirty="0" smtClean="0"/>
              <a:t>свалок </a:t>
            </a:r>
            <a:endParaRPr lang="ru-RU" dirty="0"/>
          </a:p>
          <a:p>
            <a:r>
              <a:rPr lang="ru-RU" dirty="0"/>
              <a:t>Отказ от </a:t>
            </a:r>
            <a:r>
              <a:rPr lang="ru-RU" dirty="0" smtClean="0"/>
              <a:t>сжигания</a:t>
            </a:r>
            <a:endParaRPr lang="ru-RU" dirty="0"/>
          </a:p>
          <a:p>
            <a:r>
              <a:rPr lang="ru-RU" dirty="0"/>
              <a:t>Утилизация строительных </a:t>
            </a:r>
            <a:r>
              <a:rPr lang="ru-RU" dirty="0" smtClean="0"/>
              <a:t>отходов</a:t>
            </a:r>
            <a:endParaRPr lang="ru-RU" dirty="0"/>
          </a:p>
          <a:p>
            <a:r>
              <a:rPr lang="ru-RU" dirty="0" smtClean="0"/>
              <a:t>Сортировка мусора</a:t>
            </a:r>
            <a:endParaRPr lang="ru-RU" dirty="0"/>
          </a:p>
          <a:p>
            <a:r>
              <a:rPr lang="ru-RU" dirty="0"/>
              <a:t>Предпочтение </a:t>
            </a:r>
            <a:r>
              <a:rPr lang="ru-RU" dirty="0" smtClean="0"/>
              <a:t>повторному использованию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577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5832475" cy="383695"/>
          </a:xfrm>
        </p:spPr>
        <p:txBody>
          <a:bodyPr/>
          <a:lstStyle/>
          <a:p>
            <a:r>
              <a:rPr lang="ru-RU" dirty="0" smtClean="0"/>
              <a:t>Зачем нужна теплоизоляция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D8BF5-6241-4F37-A2E8-F9372A9C3D63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16FDF39-0281-42E1-8AAF-9E15CB06E1A7}" type="datetime1">
              <a:rPr lang="en-GB" smtClean="0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78486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0070C0"/>
              </a:buClr>
              <a:defRPr/>
            </a:pP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Теплопотери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через неутепленные элементы здания</a:t>
            </a: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n-GB" sz="1800" dirty="0" smtClean="0"/>
          </a:p>
          <a:p>
            <a:pPr marL="457200" lvl="2" indent="-457200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стены</a:t>
            </a: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35%</a:t>
            </a:r>
          </a:p>
          <a:p>
            <a:pPr marL="457200" lvl="2" indent="-457200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en-GB" sz="2000" b="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lvl="2" indent="-457200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кровля</a:t>
            </a: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25%</a:t>
            </a:r>
          </a:p>
          <a:p>
            <a:pPr marL="457200" lvl="2" indent="-457200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en-GB" sz="2000" b="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lvl="2" indent="-457200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пол</a:t>
            </a: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15%</a:t>
            </a:r>
          </a:p>
          <a:p>
            <a:pPr marL="457200" lvl="2" indent="-457200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en-GB" sz="2000" b="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lvl="2" indent="-457200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двери</a:t>
            </a: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15%</a:t>
            </a:r>
          </a:p>
          <a:p>
            <a:pPr marL="457200" lvl="2" indent="-457200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en-GB" sz="2000" b="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lvl="2" indent="-457200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окна</a:t>
            </a: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10%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n-GB" sz="2100" b="1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en-GB" sz="2100" b="1" dirty="0" smtClean="0">
              <a:latin typeface="Tahoma" pitchFamily="34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009929"/>
              </p:ext>
            </p:extLst>
          </p:nvPr>
        </p:nvGraphicFramePr>
        <p:xfrm>
          <a:off x="4041775" y="2311400"/>
          <a:ext cx="4673600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5" name="Photo Editor Photo" r:id="rId3" imgW="12276190" imgH="9685714" progId="MSPhotoEd.3">
                  <p:embed/>
                </p:oleObj>
              </mc:Choice>
              <mc:Fallback>
                <p:oleObj name="Photo Editor Photo" r:id="rId3" imgW="12276190" imgH="96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2311400"/>
                        <a:ext cx="4673600" cy="360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67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BCFDDAA6-EC27-4CF9-B835-CAEC03B7A20C}" type="slidenum">
              <a:rPr lang="de-DE" sz="800" b="0" smtClean="0">
                <a:solidFill>
                  <a:schemeClr val="tx1"/>
                </a:solidFill>
              </a:rPr>
              <a:pPr eaLnBrk="1" hangingPunct="1"/>
              <a:t>26</a:t>
            </a:fld>
            <a:endParaRPr lang="de-DE" sz="800" b="0" smtClean="0">
              <a:solidFill>
                <a:schemeClr val="tx1"/>
              </a:solidFill>
            </a:endParaRPr>
          </a:p>
        </p:txBody>
      </p:sp>
      <p:sp>
        <p:nvSpPr>
          <p:cNvPr id="57347" name="Дата 2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D98C7D39-2B6B-482B-B1DA-ABFA2064E3B3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smtClean="0">
              <a:solidFill>
                <a:schemeClr val="tx1"/>
              </a:solidFill>
            </a:endParaRPr>
          </a:p>
        </p:txBody>
      </p:sp>
      <p:sp>
        <p:nvSpPr>
          <p:cNvPr id="57348" name="Rectangle 2"/>
          <p:cNvSpPr txBox="1">
            <a:spLocks noChangeArrowheads="1"/>
          </p:cNvSpPr>
          <p:nvPr/>
        </p:nvSpPr>
        <p:spPr bwMode="auto">
          <a:xfrm>
            <a:off x="152400" y="533400"/>
            <a:ext cx="8077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Требования к материалам повышаются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7010400"/>
            <a:chOff x="902560" y="1284027"/>
            <a:chExt cx="7303155" cy="5159622"/>
          </a:xfrm>
        </p:grpSpPr>
        <p:pic>
          <p:nvPicPr>
            <p:cNvPr id="5734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560" y="1284027"/>
              <a:ext cx="7303155" cy="5103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350" name="TextBox 3"/>
            <p:cNvSpPr txBox="1">
              <a:spLocks noChangeArrowheads="1"/>
            </p:cNvSpPr>
            <p:nvPr/>
          </p:nvSpPr>
          <p:spPr bwMode="auto">
            <a:xfrm>
              <a:off x="924169" y="6011415"/>
              <a:ext cx="6477000" cy="43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87D4"/>
                  </a:solidFill>
                  <a:latin typeface="Arial" charset="0"/>
                </a:defRPr>
              </a:lvl1pPr>
              <a:lvl2pPr marL="742950" indent="-285750" eaLnBrk="0" hangingPunct="0">
                <a:defRPr sz="2600" b="1">
                  <a:solidFill>
                    <a:srgbClr val="0087D4"/>
                  </a:solidFill>
                  <a:latin typeface="Arial" charset="0"/>
                </a:defRPr>
              </a:lvl2pPr>
              <a:lvl3pPr marL="1143000" indent="-228600" eaLnBrk="0" hangingPunct="0">
                <a:defRPr sz="2600" b="1">
                  <a:solidFill>
                    <a:srgbClr val="0087D4"/>
                  </a:solidFill>
                  <a:latin typeface="Arial" charset="0"/>
                </a:defRPr>
              </a:lvl3pPr>
              <a:lvl4pPr marL="1600200" indent="-228600" eaLnBrk="0" hangingPunct="0">
                <a:defRPr sz="2600" b="1">
                  <a:solidFill>
                    <a:srgbClr val="0087D4"/>
                  </a:solidFill>
                  <a:latin typeface="Arial" charset="0"/>
                </a:defRPr>
              </a:lvl4pPr>
              <a:lvl5pPr marL="2057400" indent="-228600" eaLnBrk="0" hangingPunct="0">
                <a:defRPr sz="2600" b="1">
                  <a:solidFill>
                    <a:srgbClr val="0087D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87D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87D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87D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87D4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EURIMA Mineral Wool I Putting Natural Resources </a:t>
              </a:r>
              <a:r>
                <a:rPr lang="de-DE" sz="1100" dirty="0" err="1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to</a:t>
              </a: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 Work </a:t>
              </a:r>
              <a:r>
                <a:rPr lang="de-DE" sz="1100" dirty="0" err="1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for</a:t>
              </a: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 </a:t>
              </a:r>
              <a:r>
                <a:rPr lang="de-DE" sz="1100" dirty="0" err="1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the</a:t>
              </a: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 </a:t>
              </a:r>
              <a:r>
                <a:rPr lang="de-DE" sz="1100" dirty="0" err="1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Benefit</a:t>
              </a: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 </a:t>
              </a:r>
              <a:r>
                <a:rPr lang="de-DE" sz="1100" dirty="0" err="1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of</a:t>
              </a: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 </a:t>
              </a:r>
              <a:r>
                <a:rPr lang="de-DE" sz="1100" dirty="0" err="1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our</a:t>
              </a: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 Planet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EF806331-B496-412D-AF0B-16280465B244}" type="slidenum">
              <a:rPr lang="de-DE" sz="800" b="0" smtClean="0">
                <a:solidFill>
                  <a:schemeClr val="tx1"/>
                </a:solidFill>
              </a:rPr>
              <a:pPr eaLnBrk="1" hangingPunct="1"/>
              <a:t>27</a:t>
            </a:fld>
            <a:endParaRPr lang="de-DE" sz="800" b="0" smtClean="0">
              <a:solidFill>
                <a:schemeClr val="tx1"/>
              </a:solidFill>
            </a:endParaRPr>
          </a:p>
        </p:txBody>
      </p:sp>
      <p:sp>
        <p:nvSpPr>
          <p:cNvPr id="67588" name="Дата 2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75488878-480F-4585-828F-C11036005E96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smtClean="0">
              <a:solidFill>
                <a:schemeClr val="tx1"/>
              </a:solidFill>
            </a:endParaRPr>
          </a:p>
        </p:txBody>
      </p:sp>
      <p:sp>
        <p:nvSpPr>
          <p:cNvPr id="67590" name="TextBox 4"/>
          <p:cNvSpPr txBox="1">
            <a:spLocks noChangeArrowheads="1"/>
          </p:cNvSpPr>
          <p:nvPr/>
        </p:nvSpPr>
        <p:spPr bwMode="auto">
          <a:xfrm>
            <a:off x="152400" y="546100"/>
            <a:ext cx="6934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 smtClean="0"/>
              <a:t>Принцип </a:t>
            </a:r>
            <a:r>
              <a:rPr lang="ru-RU" sz="2400" dirty="0"/>
              <a:t>«всегда и везде»</a:t>
            </a:r>
            <a:endParaRPr lang="de-DE" sz="2400" dirty="0"/>
          </a:p>
        </p:txBody>
      </p:sp>
      <p:pic>
        <p:nvPicPr>
          <p:cNvPr id="7" name="Picture 2" descr="http://ies.jrc.ec.europa.eu/uploads/images/our%20activities/LCA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9442"/>
            <a:ext cx="3710490" cy="357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railsaverpro.com/wp-content/uploads/2012/06/Reuse-Reduce-Recycl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18052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54EF1F49-7012-47C5-9B90-56A11C1D48E9}" type="slidenum">
              <a:rPr lang="de-DE" sz="800" b="0" smtClean="0">
                <a:solidFill>
                  <a:schemeClr val="tx1"/>
                </a:solidFill>
              </a:rPr>
              <a:pPr eaLnBrk="1" hangingPunct="1"/>
              <a:t>28</a:t>
            </a:fld>
            <a:endParaRPr lang="de-DE" sz="800" b="0" smtClean="0">
              <a:solidFill>
                <a:schemeClr val="tx1"/>
              </a:solidFill>
            </a:endParaRPr>
          </a:p>
        </p:txBody>
      </p:sp>
      <p:sp>
        <p:nvSpPr>
          <p:cNvPr id="56323" name="Дата 2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1869435C-96F0-406B-AC0F-6A1831476600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320800"/>
            <a:ext cx="8153400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Октябрь, 2013</a:t>
            </a:r>
          </a:p>
          <a:p>
            <a:pPr>
              <a:defRPr/>
            </a:pPr>
            <a:r>
              <a:rPr lang="ru-RU" sz="18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	Верховная Рада не приняла во втором чтении проект Закона 	№ 0856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«Об энергетической эффективности жилых и 	общественных зданий»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(</a:t>
            </a:r>
            <a:r>
              <a:rPr lang="ru-RU" sz="1800" b="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энергопаспорта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)</a:t>
            </a:r>
            <a:endParaRPr lang="de-DE" sz="1800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6325" name="Rectangle 2"/>
          <p:cNvSpPr txBox="1">
            <a:spLocks noChangeArrowheads="1"/>
          </p:cNvSpPr>
          <p:nvPr/>
        </p:nvSpPr>
        <p:spPr bwMode="auto">
          <a:xfrm>
            <a:off x="250825" y="549275"/>
            <a:ext cx="5832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Украинские </a:t>
            </a:r>
            <a:r>
              <a:rPr lang="ru-RU" dirty="0">
                <a:latin typeface="+mj-lt"/>
                <a:ea typeface="+mj-ea"/>
                <a:cs typeface="+mj-cs"/>
              </a:rPr>
              <a:t>реалии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47767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238149" y="571950"/>
            <a:ext cx="58324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600" b="1" dirty="0">
                <a:solidFill>
                  <a:srgbClr val="0088CE"/>
                </a:solidFill>
                <a:latin typeface="Arial" charset="0"/>
              </a:rPr>
              <a:t>Украинский строительный рынок</a:t>
            </a:r>
            <a:endParaRPr lang="de-DE" sz="2600" b="1" dirty="0">
              <a:solidFill>
                <a:srgbClr val="0088CE"/>
              </a:solidFill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81200" y="6477000"/>
            <a:ext cx="68310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defRPr/>
            </a:pPr>
            <a:r>
              <a:rPr lang="uk-UA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</a:t>
            </a:r>
            <a:r>
              <a:rPr lang="uk-UA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uk-UA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Исследование</a:t>
            </a:r>
            <a:r>
              <a:rPr lang="uk-UA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доверия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обеспеченных</a:t>
            </a:r>
            <a:r>
              <a:rPr lang="uk-UA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потребителей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Noblet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Media CIS/GfK, </a:t>
            </a:r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Украина, 2012</a:t>
            </a:r>
            <a:endParaRPr lang="en-US" sz="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666875"/>
            <a:ext cx="85693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4752975" y="3276600"/>
            <a:ext cx="504825" cy="2663825"/>
          </a:xfrm>
          <a:prstGeom prst="rect">
            <a:avLst/>
          </a:prstGeom>
          <a:solidFill>
            <a:srgbClr val="008000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67" name="TextBox 6"/>
          <p:cNvSpPr txBox="1">
            <a:spLocks noChangeArrowheads="1"/>
          </p:cNvSpPr>
          <p:nvPr/>
        </p:nvSpPr>
        <p:spPr bwMode="auto">
          <a:xfrm>
            <a:off x="828675" y="1628775"/>
            <a:ext cx="7848600" cy="400050"/>
          </a:xfrm>
          <a:prstGeom prst="rect">
            <a:avLst/>
          </a:prstGeom>
          <a:solidFill>
            <a:srgbClr val="FFD3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sz="1000" b="1" dirty="0">
                <a:latin typeface="Tahoma" pitchFamily="34" charset="0"/>
                <a:cs typeface="Tahoma" pitchFamily="34" charset="0"/>
              </a:rPr>
              <a:t>В какой мере Вы доверяете бизнесу в каждой из приведенных отраслей поступать так, как он считает правильным? 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[</a:t>
            </a:r>
            <a:r>
              <a:rPr lang="ru-RU" sz="1000" b="1" dirty="0">
                <a:latin typeface="Tahoma" pitchFamily="34" charset="0"/>
                <a:cs typeface="Tahoma" pitchFamily="34" charset="0"/>
              </a:rPr>
              <a:t>9-балльная шкала, где «1» означает — совсем не доверяю, а «9» — полностью доверяю</a:t>
            </a:r>
            <a:r>
              <a:rPr lang="en-US" sz="1000" b="1" dirty="0">
                <a:latin typeface="Tahoma" pitchFamily="34" charset="0"/>
                <a:cs typeface="Tahoma" pitchFamily="34" charset="0"/>
              </a:rPr>
              <a:t>]</a:t>
            </a:r>
            <a:endParaRPr lang="uk-UA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8" name="Rectangle 3"/>
          <p:cNvSpPr>
            <a:spLocks noChangeArrowheads="1"/>
          </p:cNvSpPr>
          <p:nvPr/>
        </p:nvSpPr>
        <p:spPr bwMode="auto">
          <a:xfrm>
            <a:off x="284163" y="1001713"/>
            <a:ext cx="6056723" cy="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D65700"/>
                </a:solidFill>
              </a:rPr>
              <a:t>Уровень доверия к строительной отрасли - низкий</a:t>
            </a:r>
            <a:endParaRPr lang="de-DE" sz="1800" b="1" dirty="0">
              <a:solidFill>
                <a:srgbClr val="D65700"/>
              </a:solidFill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812088" y="6696075"/>
            <a:ext cx="874712" cy="161925"/>
          </a:xfrm>
        </p:spPr>
        <p:txBody>
          <a:bodyPr/>
          <a:lstStyle/>
          <a:p>
            <a:pPr>
              <a:defRPr/>
            </a:pPr>
            <a:fld id="{88E4845E-832D-40AD-ABBB-078C578A08AD}" type="slidenum">
              <a:rPr lang="de-DE" b="0" smtClean="0"/>
              <a:pPr>
                <a:defRPr/>
              </a:pPr>
              <a:t>29</a:t>
            </a:fld>
            <a:endParaRPr lang="de-DE" b="0" dirty="0"/>
          </a:p>
        </p:txBody>
      </p:sp>
      <p:sp>
        <p:nvSpPr>
          <p:cNvPr id="10" name="Дата 2"/>
          <p:cNvSpPr>
            <a:spLocks noGrp="1"/>
          </p:cNvSpPr>
          <p:nvPr>
            <p:ph type="dt" sz="quarter" idx="11"/>
          </p:nvPr>
        </p:nvSpPr>
        <p:spPr>
          <a:xfrm>
            <a:off x="457200" y="6651625"/>
            <a:ext cx="2133600" cy="206375"/>
          </a:xfrm>
        </p:spPr>
        <p:txBody>
          <a:bodyPr/>
          <a:lstStyle/>
          <a:p>
            <a:pPr>
              <a:defRPr/>
            </a:pPr>
            <a:fld id="{67BBCD17-1A0D-46D7-8CDF-2EB0182ADFF5}" type="datetime1">
              <a:rPr lang="en-GB" b="0" smtClean="0"/>
              <a:pPr>
                <a:defRPr/>
              </a:pPr>
              <a:t>15/10/2013</a:t>
            </a:fld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137328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647113" cy="406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mtClean="0"/>
              <a:t>Здания играют решающую роль</a:t>
            </a:r>
            <a:endParaRPr lang="en-GB" smtClean="0"/>
          </a:p>
        </p:txBody>
      </p:sp>
      <p:grpSp>
        <p:nvGrpSpPr>
          <p:cNvPr id="174083" name="Group 3"/>
          <p:cNvGrpSpPr>
            <a:grpSpLocks/>
          </p:cNvGrpSpPr>
          <p:nvPr/>
        </p:nvGrpSpPr>
        <p:grpSpPr bwMode="auto">
          <a:xfrm>
            <a:off x="180975" y="1430338"/>
            <a:ext cx="3422650" cy="4765675"/>
            <a:chOff x="96" y="901"/>
            <a:chExt cx="2156" cy="3002"/>
          </a:xfrm>
        </p:grpSpPr>
        <p:sp>
          <p:nvSpPr>
            <p:cNvPr id="16409" name="Text Box 4"/>
            <p:cNvSpPr txBox="1">
              <a:spLocks noChangeArrowheads="1"/>
            </p:cNvSpPr>
            <p:nvPr/>
          </p:nvSpPr>
          <p:spPr bwMode="auto">
            <a:xfrm>
              <a:off x="182" y="954"/>
              <a:ext cx="20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E98300"/>
                </a:buClr>
                <a:buSzPct val="70000"/>
                <a:buFont typeface="Arial" charset="0"/>
                <a:buNone/>
              </a:pPr>
              <a:r>
                <a:rPr lang="en-GB" sz="1600">
                  <a:solidFill>
                    <a:srgbClr val="808080"/>
                  </a:solidFill>
                </a:rPr>
                <a:t>Global CO</a:t>
              </a:r>
              <a:r>
                <a:rPr lang="en-GB" sz="1600" baseline="-25000">
                  <a:solidFill>
                    <a:srgbClr val="808080"/>
                  </a:solidFill>
                </a:rPr>
                <a:t>2</a:t>
              </a:r>
              <a:r>
                <a:rPr lang="en-GB" sz="1600">
                  <a:solidFill>
                    <a:srgbClr val="808080"/>
                  </a:solidFill>
                </a:rPr>
                <a:t> reduction potential</a:t>
              </a:r>
            </a:p>
            <a:p>
              <a:pPr eaLnBrk="1" hangingPunct="1">
                <a:lnSpc>
                  <a:spcPct val="100000"/>
                </a:lnSpc>
                <a:buClr>
                  <a:srgbClr val="E98300"/>
                </a:buClr>
                <a:buSzPct val="70000"/>
                <a:buFont typeface="Arial" charset="0"/>
                <a:buNone/>
              </a:pPr>
              <a:r>
                <a:rPr lang="en-GB" sz="1600">
                  <a:solidFill>
                    <a:srgbClr val="808080"/>
                  </a:solidFill>
                </a:rPr>
                <a:t>in 2030</a:t>
              </a:r>
              <a:r>
                <a:rPr lang="en-GB" sz="1400">
                  <a:solidFill>
                    <a:srgbClr val="808080"/>
                  </a:solidFill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buClr>
                  <a:srgbClr val="E98300"/>
                </a:buClr>
                <a:buSzPct val="70000"/>
                <a:buFont typeface="Arial" charset="0"/>
                <a:buNone/>
              </a:pPr>
              <a:r>
                <a:rPr lang="en-GB" sz="1000" b="0">
                  <a:solidFill>
                    <a:srgbClr val="808080"/>
                  </a:solidFill>
                </a:rPr>
                <a:t>[By sector in GT CO</a:t>
              </a:r>
              <a:r>
                <a:rPr lang="en-GB" sz="1000" b="0" baseline="-25000">
                  <a:solidFill>
                    <a:srgbClr val="808080"/>
                  </a:solidFill>
                </a:rPr>
                <a:t>2</a:t>
              </a:r>
              <a:r>
                <a:rPr lang="en-GB" sz="1000" b="0">
                  <a:solidFill>
                    <a:srgbClr val="808080"/>
                  </a:solidFill>
                </a:rPr>
                <a:t>-eq]</a:t>
              </a:r>
            </a:p>
          </p:txBody>
        </p:sp>
        <p:grpSp>
          <p:nvGrpSpPr>
            <p:cNvPr id="16410" name="Group 5"/>
            <p:cNvGrpSpPr>
              <a:grpSpLocks/>
            </p:cNvGrpSpPr>
            <p:nvPr/>
          </p:nvGrpSpPr>
          <p:grpSpPr bwMode="auto">
            <a:xfrm>
              <a:off x="96" y="901"/>
              <a:ext cx="2016" cy="3002"/>
              <a:chOff x="96" y="901"/>
              <a:chExt cx="2016" cy="3002"/>
            </a:xfrm>
          </p:grpSpPr>
          <p:pic>
            <p:nvPicPr>
              <p:cNvPr id="16411" name="Picture 6" descr="sld42_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" y="901"/>
                <a:ext cx="1998" cy="3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12" name="Text Box 7"/>
              <p:cNvSpPr txBox="1">
                <a:spLocks noChangeArrowheads="1"/>
              </p:cNvSpPr>
              <p:nvPr/>
            </p:nvSpPr>
            <p:spPr bwMode="auto">
              <a:xfrm>
                <a:off x="96" y="1997"/>
                <a:ext cx="636" cy="1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120000"/>
                  </a:spcBef>
                  <a:buClr>
                    <a:srgbClr val="E98300"/>
                  </a:buClr>
                  <a:buSzPct val="70000"/>
                  <a:buFont typeface="Arial" charset="0"/>
                  <a:buNone/>
                </a:pPr>
                <a:r>
                  <a:rPr lang="en-GB" sz="1000">
                    <a:solidFill>
                      <a:srgbClr val="808080"/>
                    </a:solidFill>
                  </a:rPr>
                  <a:t>Energy</a:t>
                </a:r>
              </a:p>
              <a:p>
                <a:pPr algn="r" eaLnBrk="1" hangingPunct="1">
                  <a:lnSpc>
                    <a:spcPct val="100000"/>
                  </a:lnSpc>
                  <a:spcBef>
                    <a:spcPct val="120000"/>
                  </a:spcBef>
                  <a:buClr>
                    <a:srgbClr val="E98300"/>
                  </a:buClr>
                  <a:buSzPct val="70000"/>
                  <a:buFont typeface="Arial" charset="0"/>
                  <a:buNone/>
                </a:pPr>
                <a:r>
                  <a:rPr lang="en-GB" sz="1000">
                    <a:solidFill>
                      <a:srgbClr val="808080"/>
                    </a:solidFill>
                  </a:rPr>
                  <a:t>Transport</a:t>
                </a:r>
              </a:p>
              <a:p>
                <a:pPr algn="r" eaLnBrk="1" hangingPunct="1">
                  <a:lnSpc>
                    <a:spcPct val="100000"/>
                  </a:lnSpc>
                  <a:spcBef>
                    <a:spcPct val="120000"/>
                  </a:spcBef>
                  <a:buClr>
                    <a:srgbClr val="E98300"/>
                  </a:buClr>
                  <a:buSzPct val="70000"/>
                  <a:buFont typeface="Arial" charset="0"/>
                  <a:buNone/>
                </a:pPr>
                <a:r>
                  <a:rPr lang="en-GB" sz="1000">
                    <a:solidFill>
                      <a:srgbClr val="808080"/>
                    </a:solidFill>
                  </a:rPr>
                  <a:t>Buildings</a:t>
                </a:r>
              </a:p>
              <a:p>
                <a:pPr algn="r" eaLnBrk="1" hangingPunct="1">
                  <a:lnSpc>
                    <a:spcPct val="100000"/>
                  </a:lnSpc>
                  <a:spcBef>
                    <a:spcPct val="120000"/>
                  </a:spcBef>
                  <a:buClr>
                    <a:srgbClr val="E98300"/>
                  </a:buClr>
                  <a:buSzPct val="70000"/>
                  <a:buFont typeface="Arial" charset="0"/>
                  <a:buNone/>
                </a:pPr>
                <a:r>
                  <a:rPr lang="en-GB" sz="1000">
                    <a:solidFill>
                      <a:srgbClr val="808080"/>
                    </a:solidFill>
                  </a:rPr>
                  <a:t>Industry</a:t>
                </a:r>
              </a:p>
              <a:p>
                <a:pPr algn="r" eaLnBrk="1" hangingPunct="1">
                  <a:lnSpc>
                    <a:spcPct val="100000"/>
                  </a:lnSpc>
                  <a:spcBef>
                    <a:spcPct val="120000"/>
                  </a:spcBef>
                  <a:buClr>
                    <a:srgbClr val="E98300"/>
                  </a:buClr>
                  <a:buSzPct val="70000"/>
                  <a:buFont typeface="Arial" charset="0"/>
                  <a:buNone/>
                </a:pPr>
                <a:r>
                  <a:rPr lang="en-GB" sz="1000">
                    <a:solidFill>
                      <a:srgbClr val="808080"/>
                    </a:solidFill>
                  </a:rPr>
                  <a:t>Agriculture</a:t>
                </a:r>
              </a:p>
              <a:p>
                <a:pPr algn="r" eaLnBrk="1" hangingPunct="1">
                  <a:lnSpc>
                    <a:spcPct val="100000"/>
                  </a:lnSpc>
                  <a:spcBef>
                    <a:spcPct val="120000"/>
                  </a:spcBef>
                  <a:buClr>
                    <a:srgbClr val="E98300"/>
                  </a:buClr>
                  <a:buSzPct val="70000"/>
                  <a:buFont typeface="Arial" charset="0"/>
                  <a:buNone/>
                </a:pPr>
                <a:r>
                  <a:rPr lang="en-GB" sz="1000">
                    <a:solidFill>
                      <a:srgbClr val="808080"/>
                    </a:solidFill>
                  </a:rPr>
                  <a:t>Forestry</a:t>
                </a:r>
              </a:p>
              <a:p>
                <a:pPr algn="r" eaLnBrk="1" hangingPunct="1">
                  <a:lnSpc>
                    <a:spcPct val="100000"/>
                  </a:lnSpc>
                  <a:spcBef>
                    <a:spcPct val="120000"/>
                  </a:spcBef>
                  <a:buClr>
                    <a:srgbClr val="E98300"/>
                  </a:buClr>
                  <a:buSzPct val="70000"/>
                  <a:buFont typeface="Arial" charset="0"/>
                  <a:buNone/>
                </a:pPr>
                <a:r>
                  <a:rPr lang="en-GB" sz="1000">
                    <a:solidFill>
                      <a:srgbClr val="808080"/>
                    </a:solidFill>
                  </a:rPr>
                  <a:t>Waste</a:t>
                </a:r>
                <a:endParaRPr lang="en-GB" sz="1000" b="0">
                  <a:solidFill>
                    <a:srgbClr val="808080"/>
                  </a:solidFill>
                </a:endParaRPr>
              </a:p>
            </p:txBody>
          </p:sp>
        </p:grpSp>
      </p:grpSp>
      <p:grpSp>
        <p:nvGrpSpPr>
          <p:cNvPr id="174088" name="Group 8"/>
          <p:cNvGrpSpPr>
            <a:grpSpLocks/>
          </p:cNvGrpSpPr>
          <p:nvPr/>
        </p:nvGrpSpPr>
        <p:grpSpPr bwMode="auto">
          <a:xfrm>
            <a:off x="4254500" y="1435100"/>
            <a:ext cx="4643438" cy="1292225"/>
            <a:chOff x="2680" y="930"/>
            <a:chExt cx="2925" cy="814"/>
          </a:xfrm>
        </p:grpSpPr>
        <p:sp>
          <p:nvSpPr>
            <p:cNvPr id="16407" name="Text Box 9"/>
            <p:cNvSpPr txBox="1">
              <a:spLocks noChangeArrowheads="1"/>
            </p:cNvSpPr>
            <p:nvPr/>
          </p:nvSpPr>
          <p:spPr bwMode="auto">
            <a:xfrm>
              <a:off x="2680" y="930"/>
              <a:ext cx="5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E98300"/>
                </a:buClr>
                <a:buSzPct val="70000"/>
                <a:buFont typeface="Arial" charset="0"/>
                <a:buNone/>
              </a:pPr>
              <a:r>
                <a:rPr lang="en-GB" sz="3400" dirty="0">
                  <a:solidFill>
                    <a:srgbClr val="FF6600"/>
                  </a:solidFill>
                </a:rPr>
                <a:t>40%</a:t>
              </a:r>
              <a:endParaRPr lang="en-GB" sz="3400" b="0" dirty="0">
                <a:solidFill>
                  <a:srgbClr val="FF6600"/>
                </a:solidFill>
              </a:endParaRPr>
            </a:p>
          </p:txBody>
        </p:sp>
        <p:sp>
          <p:nvSpPr>
            <p:cNvPr id="16408" name="Text Box 10"/>
            <p:cNvSpPr txBox="1">
              <a:spLocks noChangeArrowheads="1"/>
            </p:cNvSpPr>
            <p:nvPr/>
          </p:nvSpPr>
          <p:spPr bwMode="auto">
            <a:xfrm>
              <a:off x="3594" y="930"/>
              <a:ext cx="2011" cy="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E98300"/>
                </a:buClr>
                <a:buSzPct val="70000"/>
                <a:buFont typeface="Arial" charset="0"/>
                <a:buNone/>
              </a:pPr>
              <a:r>
                <a:rPr lang="ru-RU" sz="1400" dirty="0">
                  <a:solidFill>
                    <a:srgbClr val="333333"/>
                  </a:solidFill>
                </a:rPr>
                <a:t>Доля энергии, используемой в зданиях, в общеевропейском энергопотреблении</a:t>
              </a:r>
              <a:r>
                <a:rPr lang="en-GB" sz="1400" dirty="0">
                  <a:solidFill>
                    <a:srgbClr val="333333"/>
                  </a:solidFill>
                </a:rPr>
                <a:t/>
              </a:r>
              <a:br>
                <a:rPr lang="en-GB" sz="1400" dirty="0">
                  <a:solidFill>
                    <a:srgbClr val="333333"/>
                  </a:solidFill>
                </a:rPr>
              </a:br>
              <a:r>
                <a:rPr lang="ru-RU" sz="1400" b="0" dirty="0">
                  <a:solidFill>
                    <a:srgbClr val="333333"/>
                  </a:solidFill>
                </a:rPr>
                <a:t>Половину</a:t>
              </a:r>
              <a:r>
                <a:rPr lang="ru-RU" sz="1400" dirty="0">
                  <a:solidFill>
                    <a:srgbClr val="333333"/>
                  </a:solidFill>
                </a:rPr>
                <a:t> </a:t>
              </a:r>
              <a:r>
                <a:rPr lang="ru-RU" sz="1400" b="0" dirty="0">
                  <a:solidFill>
                    <a:srgbClr val="333333"/>
                  </a:solidFill>
                </a:rPr>
                <a:t>этой энергии можно сберечь посредством таких простых мер как теплоизоляция</a:t>
              </a:r>
              <a:endParaRPr lang="en-GB" sz="1400" b="0" dirty="0">
                <a:solidFill>
                  <a:srgbClr val="333333"/>
                </a:solidFill>
              </a:endParaRPr>
            </a:p>
          </p:txBody>
        </p:sp>
      </p:grpSp>
      <p:grpSp>
        <p:nvGrpSpPr>
          <p:cNvPr id="174091" name="Group 11"/>
          <p:cNvGrpSpPr>
            <a:grpSpLocks/>
          </p:cNvGrpSpPr>
          <p:nvPr/>
        </p:nvGrpSpPr>
        <p:grpSpPr bwMode="auto">
          <a:xfrm>
            <a:off x="4254500" y="2855915"/>
            <a:ext cx="4643438" cy="646113"/>
            <a:chOff x="2680" y="1492"/>
            <a:chExt cx="2925" cy="407"/>
          </a:xfrm>
        </p:grpSpPr>
        <p:sp>
          <p:nvSpPr>
            <p:cNvPr id="16405" name="Text Box 12"/>
            <p:cNvSpPr txBox="1">
              <a:spLocks noChangeArrowheads="1"/>
            </p:cNvSpPr>
            <p:nvPr/>
          </p:nvSpPr>
          <p:spPr bwMode="auto">
            <a:xfrm>
              <a:off x="2680" y="1492"/>
              <a:ext cx="84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E98300"/>
                </a:buClr>
                <a:buSzPct val="70000"/>
                <a:buFont typeface="Arial" charset="0"/>
                <a:buNone/>
              </a:pPr>
              <a:r>
                <a:rPr lang="en-GB" sz="2800">
                  <a:solidFill>
                    <a:srgbClr val="0087D4"/>
                  </a:solidFill>
                </a:rPr>
                <a:t>270 </a:t>
              </a:r>
              <a:r>
                <a:rPr lang="ru-RU" sz="1400">
                  <a:solidFill>
                    <a:srgbClr val="0087D4"/>
                  </a:solidFill>
                </a:rPr>
                <a:t>млрд.</a:t>
              </a:r>
              <a:endParaRPr lang="en-GB" sz="1400" b="0">
                <a:solidFill>
                  <a:srgbClr val="0087D4"/>
                </a:solidFill>
              </a:endParaRPr>
            </a:p>
          </p:txBody>
        </p:sp>
        <p:sp>
          <p:nvSpPr>
            <p:cNvPr id="16406" name="Text Box 13"/>
            <p:cNvSpPr txBox="1">
              <a:spLocks noChangeArrowheads="1"/>
            </p:cNvSpPr>
            <p:nvPr/>
          </p:nvSpPr>
          <p:spPr bwMode="auto">
            <a:xfrm>
              <a:off x="3594" y="1492"/>
              <a:ext cx="201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E98300"/>
                </a:buClr>
                <a:buSzPct val="70000"/>
                <a:buFont typeface="Arial" charset="0"/>
                <a:buNone/>
              </a:pPr>
              <a:r>
                <a:rPr lang="ru-RU" sz="1400" b="0" dirty="0">
                  <a:solidFill>
                    <a:srgbClr val="333333"/>
                  </a:solidFill>
                </a:rPr>
                <a:t>Сумма в евро, в которую Европе обходится недостаток </a:t>
              </a:r>
              <a:r>
                <a:rPr lang="ru-RU" sz="1400" b="0" dirty="0" err="1">
                  <a:solidFill>
                    <a:srgbClr val="333333"/>
                  </a:solidFill>
                </a:rPr>
                <a:t>энергоэффективности</a:t>
              </a:r>
              <a:r>
                <a:rPr lang="ru-RU" sz="1400" b="0" dirty="0">
                  <a:solidFill>
                    <a:srgbClr val="333333"/>
                  </a:solidFill>
                </a:rPr>
                <a:t> в зданиях в год</a:t>
              </a:r>
              <a:endParaRPr lang="en-GB" sz="1400" b="0" dirty="0">
                <a:solidFill>
                  <a:srgbClr val="333333"/>
                </a:solidFill>
              </a:endParaRPr>
            </a:p>
          </p:txBody>
        </p:sp>
      </p:grpSp>
      <p:grpSp>
        <p:nvGrpSpPr>
          <p:cNvPr id="174094" name="Group 14"/>
          <p:cNvGrpSpPr>
            <a:grpSpLocks/>
          </p:cNvGrpSpPr>
          <p:nvPr/>
        </p:nvGrpSpPr>
        <p:grpSpPr bwMode="auto">
          <a:xfrm>
            <a:off x="4349750" y="3581402"/>
            <a:ext cx="4548188" cy="862013"/>
            <a:chOff x="2740" y="1997"/>
            <a:chExt cx="2865" cy="543"/>
          </a:xfrm>
        </p:grpSpPr>
        <p:sp>
          <p:nvSpPr>
            <p:cNvPr id="16403" name="Text Box 15"/>
            <p:cNvSpPr txBox="1">
              <a:spLocks noChangeArrowheads="1"/>
            </p:cNvSpPr>
            <p:nvPr/>
          </p:nvSpPr>
          <p:spPr bwMode="auto">
            <a:xfrm>
              <a:off x="2740" y="1997"/>
              <a:ext cx="82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E98300"/>
                </a:buClr>
                <a:buSzPct val="70000"/>
                <a:buFont typeface="Arial" charset="0"/>
                <a:buNone/>
              </a:pPr>
              <a:r>
                <a:rPr lang="en-GB" sz="2800">
                  <a:solidFill>
                    <a:srgbClr val="0087D4"/>
                  </a:solidFill>
                </a:rPr>
                <a:t>3</a:t>
              </a:r>
              <a:r>
                <a:rPr lang="ru-RU" sz="2800">
                  <a:solidFill>
                    <a:srgbClr val="0087D4"/>
                  </a:solidFill>
                </a:rPr>
                <a:t>,</a:t>
              </a:r>
              <a:r>
                <a:rPr lang="en-GB" sz="2800">
                  <a:solidFill>
                    <a:srgbClr val="0087D4"/>
                  </a:solidFill>
                </a:rPr>
                <a:t>3 </a:t>
              </a:r>
              <a:r>
                <a:rPr lang="ru-RU" sz="1400">
                  <a:solidFill>
                    <a:srgbClr val="0087D4"/>
                  </a:solidFill>
                </a:rPr>
                <a:t>млн.</a:t>
              </a:r>
              <a:endParaRPr lang="en-GB" sz="1400">
                <a:solidFill>
                  <a:srgbClr val="0087D4"/>
                </a:solidFill>
              </a:endParaRPr>
            </a:p>
          </p:txBody>
        </p:sp>
        <p:sp>
          <p:nvSpPr>
            <p:cNvPr id="16404" name="Text Box 16"/>
            <p:cNvSpPr txBox="1">
              <a:spLocks noChangeArrowheads="1"/>
            </p:cNvSpPr>
            <p:nvPr/>
          </p:nvSpPr>
          <p:spPr bwMode="auto">
            <a:xfrm>
              <a:off x="3594" y="1997"/>
              <a:ext cx="2011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E98300"/>
                </a:buClr>
                <a:buSzPct val="70000"/>
                <a:buFont typeface="Arial" charset="0"/>
                <a:buNone/>
              </a:pPr>
              <a:r>
                <a:rPr lang="ru-RU" sz="1400" b="0" dirty="0">
                  <a:solidFill>
                    <a:srgbClr val="333333"/>
                  </a:solidFill>
                </a:rPr>
                <a:t>Баррели нефтяного эквивалента, которые можно сэкономить каждый день благодаря эффективному использованию энергии в зданиях</a:t>
              </a:r>
              <a:endParaRPr lang="en-GB" sz="1400" b="0" dirty="0">
                <a:solidFill>
                  <a:srgbClr val="333333"/>
                </a:solidFill>
              </a:endParaRPr>
            </a:p>
          </p:txBody>
        </p:sp>
      </p:grpSp>
      <p:grpSp>
        <p:nvGrpSpPr>
          <p:cNvPr id="174097" name="Group 17"/>
          <p:cNvGrpSpPr>
            <a:grpSpLocks/>
          </p:cNvGrpSpPr>
          <p:nvPr/>
        </p:nvGrpSpPr>
        <p:grpSpPr bwMode="auto">
          <a:xfrm>
            <a:off x="4254500" y="4572003"/>
            <a:ext cx="4643438" cy="646113"/>
            <a:chOff x="2680" y="2484"/>
            <a:chExt cx="2925" cy="407"/>
          </a:xfrm>
        </p:grpSpPr>
        <p:sp>
          <p:nvSpPr>
            <p:cNvPr id="16401" name="Text Box 18"/>
            <p:cNvSpPr txBox="1">
              <a:spLocks noChangeArrowheads="1"/>
            </p:cNvSpPr>
            <p:nvPr/>
          </p:nvSpPr>
          <p:spPr bwMode="auto">
            <a:xfrm>
              <a:off x="2680" y="2484"/>
              <a:ext cx="88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E98300"/>
                </a:buClr>
                <a:buSzPct val="70000"/>
                <a:buFont typeface="Arial" charset="0"/>
                <a:buNone/>
              </a:pPr>
              <a:r>
                <a:rPr lang="en-GB" sz="2800">
                  <a:solidFill>
                    <a:srgbClr val="0087D4"/>
                  </a:solidFill>
                </a:rPr>
                <a:t>460 </a:t>
              </a:r>
              <a:r>
                <a:rPr lang="ru-RU" sz="1400">
                  <a:solidFill>
                    <a:srgbClr val="0087D4"/>
                  </a:solidFill>
                </a:rPr>
                <a:t>млн.</a:t>
              </a:r>
              <a:endParaRPr lang="en-GB" sz="1400" b="0">
                <a:solidFill>
                  <a:srgbClr val="0087D4"/>
                </a:solidFill>
              </a:endParaRPr>
            </a:p>
          </p:txBody>
        </p:sp>
        <p:sp>
          <p:nvSpPr>
            <p:cNvPr id="16402" name="Text Box 19"/>
            <p:cNvSpPr txBox="1">
              <a:spLocks noChangeArrowheads="1"/>
            </p:cNvSpPr>
            <p:nvPr/>
          </p:nvSpPr>
          <p:spPr bwMode="auto">
            <a:xfrm>
              <a:off x="3594" y="2484"/>
              <a:ext cx="201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E98300"/>
                </a:buClr>
                <a:buSzPct val="70000"/>
                <a:buFont typeface="Arial" charset="0"/>
                <a:buNone/>
              </a:pPr>
              <a:r>
                <a:rPr lang="ru-RU" sz="1400" b="0" dirty="0">
                  <a:solidFill>
                    <a:srgbClr val="333333"/>
                  </a:solidFill>
                </a:rPr>
                <a:t>Тонны выбросов углекислого газа , которые можно сократить ежегодно за счет зданий</a:t>
              </a:r>
              <a:endParaRPr lang="en-GB" sz="1400" b="0" dirty="0">
                <a:solidFill>
                  <a:srgbClr val="333333"/>
                </a:solidFill>
              </a:endParaRPr>
            </a:p>
          </p:txBody>
        </p:sp>
      </p:grpSp>
      <p:grpSp>
        <p:nvGrpSpPr>
          <p:cNvPr id="174100" name="Group 20"/>
          <p:cNvGrpSpPr>
            <a:grpSpLocks/>
          </p:cNvGrpSpPr>
          <p:nvPr/>
        </p:nvGrpSpPr>
        <p:grpSpPr bwMode="auto">
          <a:xfrm>
            <a:off x="4254500" y="5326065"/>
            <a:ext cx="4643438" cy="1077913"/>
            <a:chOff x="2680" y="2886"/>
            <a:chExt cx="2925" cy="679"/>
          </a:xfrm>
        </p:grpSpPr>
        <p:sp>
          <p:nvSpPr>
            <p:cNvPr id="16399" name="Text Box 21"/>
            <p:cNvSpPr txBox="1">
              <a:spLocks noChangeArrowheads="1"/>
            </p:cNvSpPr>
            <p:nvPr/>
          </p:nvSpPr>
          <p:spPr bwMode="auto">
            <a:xfrm>
              <a:off x="2680" y="2886"/>
              <a:ext cx="83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E98300"/>
                </a:buClr>
                <a:buSzPct val="70000"/>
                <a:buFont typeface="Arial" charset="0"/>
                <a:buNone/>
              </a:pPr>
              <a:r>
                <a:rPr lang="en-GB" sz="2800">
                  <a:solidFill>
                    <a:srgbClr val="0087D4"/>
                  </a:solidFill>
                </a:rPr>
                <a:t>530</a:t>
              </a:r>
              <a:r>
                <a:rPr lang="ru-RU" sz="2800">
                  <a:solidFill>
                    <a:srgbClr val="0087D4"/>
                  </a:solidFill>
                </a:rPr>
                <a:t> </a:t>
              </a:r>
              <a:r>
                <a:rPr lang="en-GB" sz="2800">
                  <a:solidFill>
                    <a:srgbClr val="0087D4"/>
                  </a:solidFill>
                </a:rPr>
                <a:t>000</a:t>
              </a:r>
              <a:endParaRPr lang="en-GB" sz="2800" b="0">
                <a:solidFill>
                  <a:srgbClr val="0087D4"/>
                </a:solidFill>
              </a:endParaRPr>
            </a:p>
          </p:txBody>
        </p:sp>
        <p:sp>
          <p:nvSpPr>
            <p:cNvPr id="16400" name="Text Box 22"/>
            <p:cNvSpPr txBox="1">
              <a:spLocks noChangeArrowheads="1"/>
            </p:cNvSpPr>
            <p:nvPr/>
          </p:nvSpPr>
          <p:spPr bwMode="auto">
            <a:xfrm>
              <a:off x="3594" y="2886"/>
              <a:ext cx="2011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E98300"/>
                </a:buClr>
                <a:buSzPct val="70000"/>
                <a:buFont typeface="Arial" charset="0"/>
                <a:buNone/>
              </a:pPr>
              <a:r>
                <a:rPr lang="ru-RU" sz="1400" b="0" dirty="0">
                  <a:solidFill>
                    <a:srgbClr val="333333"/>
                  </a:solidFill>
                </a:rPr>
                <a:t>Количество рабочих мест, которое может быть создано благодаря амбициозной стратегии по повышению </a:t>
              </a:r>
              <a:r>
                <a:rPr lang="ru-RU" sz="1400" b="0" dirty="0" err="1">
                  <a:solidFill>
                    <a:srgbClr val="333333"/>
                  </a:solidFill>
                </a:rPr>
                <a:t>энергоэффективности</a:t>
              </a:r>
              <a:r>
                <a:rPr lang="ru-RU" sz="1400" b="0" dirty="0">
                  <a:solidFill>
                    <a:srgbClr val="333333"/>
                  </a:solidFill>
                </a:rPr>
                <a:t> в зданиях</a:t>
              </a:r>
              <a:endParaRPr lang="en-GB" sz="1400" b="0" dirty="0">
                <a:solidFill>
                  <a:srgbClr val="333333"/>
                </a:solidFill>
              </a:endParaRPr>
            </a:p>
          </p:txBody>
        </p:sp>
      </p:grpSp>
      <p:pic>
        <p:nvPicPr>
          <p:cNvPr id="174103" name="Picture 23" descr="pijl_bla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414713"/>
            <a:ext cx="215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4" name="Text Box 24"/>
          <p:cNvSpPr txBox="1">
            <a:spLocks noChangeArrowheads="1"/>
          </p:cNvSpPr>
          <p:nvPr/>
        </p:nvSpPr>
        <p:spPr bwMode="auto">
          <a:xfrm>
            <a:off x="3200400" y="6223000"/>
            <a:ext cx="5697538" cy="33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800" b="0" i="1" dirty="0">
                <a:solidFill>
                  <a:srgbClr val="333333"/>
                </a:solidFill>
              </a:rPr>
              <a:t>Источник: IPCC, </a:t>
            </a:r>
            <a:r>
              <a:rPr lang="ru-RU" sz="800" b="0" i="1" dirty="0" err="1">
                <a:solidFill>
                  <a:srgbClr val="333333"/>
                </a:solidFill>
              </a:rPr>
              <a:t>Fourth</a:t>
            </a:r>
            <a:r>
              <a:rPr lang="ru-RU" sz="800" b="0" i="1" dirty="0">
                <a:solidFill>
                  <a:srgbClr val="333333"/>
                </a:solidFill>
              </a:rPr>
              <a:t> </a:t>
            </a:r>
            <a:r>
              <a:rPr lang="ru-RU" sz="800" b="0" i="1" dirty="0" err="1">
                <a:solidFill>
                  <a:srgbClr val="333333"/>
                </a:solidFill>
              </a:rPr>
              <a:t>Assessment</a:t>
            </a:r>
            <a:r>
              <a:rPr lang="ru-RU" sz="800" b="0" i="1" dirty="0">
                <a:solidFill>
                  <a:srgbClr val="333333"/>
                </a:solidFill>
              </a:rPr>
              <a:t>  </a:t>
            </a:r>
            <a:r>
              <a:rPr lang="ru-RU" sz="800" b="0" i="1" dirty="0" err="1">
                <a:solidFill>
                  <a:srgbClr val="333333"/>
                </a:solidFill>
              </a:rPr>
              <a:t>Report</a:t>
            </a:r>
            <a:r>
              <a:rPr lang="ru-RU" sz="800" b="0" i="1" dirty="0">
                <a:solidFill>
                  <a:srgbClr val="333333"/>
                </a:solidFill>
              </a:rPr>
              <a:t>  2007, EURIMA, Ассоциация европейских производителей теплоизоляции</a:t>
            </a:r>
          </a:p>
        </p:txBody>
      </p:sp>
      <p:sp>
        <p:nvSpPr>
          <p:cNvPr id="16395" name="Номер слайда 3"/>
          <p:cNvSpPr txBox="1">
            <a:spLocks noGrp="1"/>
          </p:cNvSpPr>
          <p:nvPr/>
        </p:nvSpPr>
        <p:spPr bwMode="auto">
          <a:xfrm>
            <a:off x="7812088" y="6696075"/>
            <a:ext cx="8747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370B2236-B66A-46CE-B0A2-04E72E279AFD}" type="slidenum">
              <a:rPr lang="de-DE" sz="800" b="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</a:pPr>
              <a:t>3</a:t>
            </a:fld>
            <a:endParaRPr lang="de-DE" sz="800" b="0">
              <a:solidFill>
                <a:srgbClr val="000000"/>
              </a:solidFill>
            </a:endParaRPr>
          </a:p>
        </p:txBody>
      </p:sp>
      <p:sp>
        <p:nvSpPr>
          <p:cNvPr id="16396" name="Дата 4"/>
          <p:cNvSpPr txBox="1">
            <a:spLocks noGrp="1"/>
          </p:cNvSpPr>
          <p:nvPr/>
        </p:nvSpPr>
        <p:spPr bwMode="auto">
          <a:xfrm>
            <a:off x="457200" y="6651625"/>
            <a:ext cx="213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A6535E6F-81C8-4F3B-8446-7A02F7FB9841}" type="datetime1">
              <a:rPr lang="en-GB" sz="800" b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</a:pPr>
              <a:t>15/10/2013</a:t>
            </a:fld>
            <a:endParaRPr lang="en-GB" sz="800" b="0">
              <a:solidFill>
                <a:srgbClr val="000000"/>
              </a:solidFill>
            </a:endParaRPr>
          </a:p>
        </p:txBody>
      </p:sp>
      <p:sp>
        <p:nvSpPr>
          <p:cNvPr id="16397" name="Rectangle 28"/>
          <p:cNvSpPr>
            <a:spLocks noChangeArrowheads="1"/>
          </p:cNvSpPr>
          <p:nvPr/>
        </p:nvSpPr>
        <p:spPr bwMode="auto">
          <a:xfrm>
            <a:off x="228600" y="14478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>
              <a:cs typeface="Arial" charset="0"/>
            </a:endParaRPr>
          </a:p>
        </p:txBody>
      </p:sp>
      <p:sp>
        <p:nvSpPr>
          <p:cNvPr id="16398" name="Text Box 27"/>
          <p:cNvSpPr txBox="1">
            <a:spLocks noChangeArrowheads="1"/>
          </p:cNvSpPr>
          <p:nvPr/>
        </p:nvSpPr>
        <p:spPr bwMode="auto">
          <a:xfrm>
            <a:off x="228600" y="1492250"/>
            <a:ext cx="3124200" cy="717550"/>
          </a:xfrm>
          <a:prstGeom prst="rect">
            <a:avLst/>
          </a:prstGeom>
          <a:solidFill>
            <a:srgbClr val="C0C0C0">
              <a:alpha val="1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ru-RU" sz="1600">
                <a:solidFill>
                  <a:srgbClr val="808080"/>
                </a:solidFill>
              </a:rPr>
              <a:t>Мировой потенциал снижения выбросов СО</a:t>
            </a:r>
            <a:r>
              <a:rPr lang="ru-RU" sz="1600" baseline="-25000">
                <a:solidFill>
                  <a:srgbClr val="808080"/>
                </a:solidFill>
              </a:rPr>
              <a:t>2</a:t>
            </a:r>
            <a:r>
              <a:rPr lang="ru-RU" sz="1600">
                <a:solidFill>
                  <a:srgbClr val="808080"/>
                </a:solidFill>
              </a:rPr>
              <a:t> к 2030 г.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ru-RU" sz="1000">
                <a:solidFill>
                  <a:srgbClr val="808080"/>
                </a:solidFill>
              </a:rPr>
              <a:t>(по секторам, в тоннах эквивалента СО</a:t>
            </a:r>
            <a:r>
              <a:rPr lang="ru-RU" sz="1000" baseline="-25000">
                <a:solidFill>
                  <a:srgbClr val="808080"/>
                </a:solidFill>
              </a:rPr>
              <a:t>2</a:t>
            </a:r>
            <a:r>
              <a:rPr lang="ru-RU" sz="1000">
                <a:solidFill>
                  <a:srgbClr val="808080"/>
                </a:solidFill>
              </a:rPr>
              <a:t>)</a:t>
            </a:r>
            <a:endParaRPr lang="en-US" sz="10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22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1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http://img15.slando.ua/images_slandocomua/98303069_1_644x461_konsultatsii-po-stroitelstvu-v-odesse-odessa_rev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3663"/>
            <a:ext cx="396240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Заголовок 1"/>
          <p:cNvSpPr txBox="1">
            <a:spLocks/>
          </p:cNvSpPr>
          <p:nvPr/>
        </p:nvSpPr>
        <p:spPr bwMode="auto">
          <a:xfrm>
            <a:off x="250825" y="381000"/>
            <a:ext cx="58324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600" b="1" dirty="0">
                <a:solidFill>
                  <a:srgbClr val="0088CE"/>
                </a:solidFill>
                <a:latin typeface="Arial" charset="0"/>
              </a:rPr>
              <a:t>Украинский строительный рынок</a:t>
            </a:r>
            <a:endParaRPr lang="de-DE" sz="2600" b="1" dirty="0">
              <a:solidFill>
                <a:srgbClr val="0088CE"/>
              </a:solidFill>
              <a:latin typeface="Arial" charset="0"/>
            </a:endParaRPr>
          </a:p>
        </p:txBody>
      </p:sp>
      <p:pic>
        <p:nvPicPr>
          <p:cNvPr id="41989" name="Picture 9" descr="http://7770003.ru/netcat_files/userfiles/teplopot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378618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 descr="78CC1E9463005E4591E6FC7DF1B71321@danfo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1" y="1363663"/>
            <a:ext cx="387191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DD281CD7CE1E454392F68F54AB64F826@danfo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26" y="3664363"/>
            <a:ext cx="2212173" cy="295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5956200" y="3000240"/>
              <a:ext cx="1723680" cy="1741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46840" y="2990880"/>
                <a:ext cx="1742400" cy="1760400"/>
              </a:xfrm>
              <a:prstGeom prst="rect">
                <a:avLst/>
              </a:prstGeom>
            </p:spPr>
          </p:pic>
        </mc:Fallback>
      </mc:AlternateContent>
      <p:sp>
        <p:nvSpPr>
          <p:cNvPr id="41993" name="Rectangle 14"/>
          <p:cNvSpPr>
            <a:spLocks noChangeArrowheads="1"/>
          </p:cNvSpPr>
          <p:nvPr/>
        </p:nvSpPr>
        <p:spPr bwMode="auto">
          <a:xfrm>
            <a:off x="76200" y="906463"/>
            <a:ext cx="7256667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D65700"/>
                </a:solidFill>
              </a:rPr>
              <a:t>Не всегда высокое качество </a:t>
            </a:r>
            <a:r>
              <a:rPr lang="ru-RU" sz="1800" dirty="0" smtClean="0">
                <a:solidFill>
                  <a:srgbClr val="D65700"/>
                </a:solidFill>
              </a:rPr>
              <a:t>материалов и выполнения </a:t>
            </a:r>
            <a:r>
              <a:rPr lang="ru-RU" sz="1800" dirty="0">
                <a:solidFill>
                  <a:srgbClr val="D65700"/>
                </a:solidFill>
              </a:rPr>
              <a:t>работ</a:t>
            </a:r>
            <a:endParaRPr lang="de-DE" sz="1800" dirty="0">
              <a:solidFill>
                <a:srgbClr val="D65700"/>
              </a:solidFill>
            </a:endParaRPr>
          </a:p>
        </p:txBody>
      </p:sp>
      <p:pic>
        <p:nvPicPr>
          <p:cNvPr id="16" name="Рисунок 5"/>
          <p:cNvPicPr>
            <a:picLocks noChangeAspect="1"/>
          </p:cNvPicPr>
          <p:nvPr/>
        </p:nvPicPr>
        <p:blipFill rotWithShape="1">
          <a:blip r:embed="rId10"/>
          <a:srcRect l="17411" t="1896" r="9977" b="7928"/>
          <a:stretch/>
        </p:blipFill>
        <p:spPr>
          <a:xfrm>
            <a:off x="76200" y="4287838"/>
            <a:ext cx="2811463" cy="232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812088" y="6696075"/>
            <a:ext cx="874712" cy="161925"/>
          </a:xfrm>
        </p:spPr>
        <p:txBody>
          <a:bodyPr/>
          <a:lstStyle/>
          <a:p>
            <a:pPr>
              <a:defRPr/>
            </a:pPr>
            <a:fld id="{88E4845E-832D-40AD-ABBB-078C578A08AD}" type="slidenum">
              <a:rPr lang="de-DE" b="0" smtClean="0"/>
              <a:pPr>
                <a:defRPr/>
              </a:pPr>
              <a:t>30</a:t>
            </a:fld>
            <a:endParaRPr lang="de-DE" b="0" dirty="0"/>
          </a:p>
        </p:txBody>
      </p:sp>
      <p:sp>
        <p:nvSpPr>
          <p:cNvPr id="11" name="Дата 2"/>
          <p:cNvSpPr>
            <a:spLocks noGrp="1"/>
          </p:cNvSpPr>
          <p:nvPr>
            <p:ph type="dt" sz="quarter" idx="11"/>
          </p:nvPr>
        </p:nvSpPr>
        <p:spPr>
          <a:xfrm>
            <a:off x="457200" y="6651625"/>
            <a:ext cx="2133600" cy="206375"/>
          </a:xfrm>
        </p:spPr>
        <p:txBody>
          <a:bodyPr/>
          <a:lstStyle/>
          <a:p>
            <a:pPr>
              <a:defRPr/>
            </a:pPr>
            <a:fld id="{67BBCD17-1A0D-46D7-8CDF-2EB0182ADFF5}" type="datetime1">
              <a:rPr lang="en-GB" b="0" smtClean="0"/>
              <a:pPr>
                <a:defRPr/>
              </a:pPr>
              <a:t>15/10/2013</a:t>
            </a:fld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1409645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161088" cy="383695"/>
          </a:xfrm>
        </p:spPr>
        <p:txBody>
          <a:bodyPr/>
          <a:lstStyle/>
          <a:p>
            <a:r>
              <a:rPr lang="ru-RU" dirty="0">
                <a:solidFill>
                  <a:srgbClr val="0088CE"/>
                </a:solidFill>
                <a:latin typeface="Arial" charset="0"/>
              </a:rPr>
              <a:t>Украинский строительный рынок</a:t>
            </a:r>
            <a:endParaRPr lang="de-DE" dirty="0">
              <a:solidFill>
                <a:srgbClr val="0088CE"/>
              </a:solidFill>
              <a:latin typeface="Arial" charset="0"/>
            </a:endParaRPr>
          </a:p>
        </p:txBody>
      </p:sp>
      <p:pic>
        <p:nvPicPr>
          <p:cNvPr id="8" name="Picture 3" descr="\\KIEV11\Group\DEPARTMENTS\MARKET\LAUNCHES\12_PROFITEP_dec 2012\photo_UA_POS\South_19.04.13 Са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62000"/>
            <a:ext cx="4460875" cy="594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812088" y="6696075"/>
            <a:ext cx="874712" cy="161925"/>
          </a:xfrm>
        </p:spPr>
        <p:txBody>
          <a:bodyPr/>
          <a:lstStyle/>
          <a:p>
            <a:pPr>
              <a:defRPr/>
            </a:pPr>
            <a:fld id="{88E4845E-832D-40AD-ABBB-078C578A08AD}" type="slidenum">
              <a:rPr lang="de-DE" b="0" smtClean="0"/>
              <a:pPr>
                <a:defRPr/>
              </a:pPr>
              <a:t>31</a:t>
            </a:fld>
            <a:endParaRPr lang="de-DE" b="0" dirty="0"/>
          </a:p>
        </p:txBody>
      </p:sp>
      <p:sp>
        <p:nvSpPr>
          <p:cNvPr id="6" name="Дата 2"/>
          <p:cNvSpPr>
            <a:spLocks noGrp="1"/>
          </p:cNvSpPr>
          <p:nvPr>
            <p:ph type="dt" sz="quarter" idx="11"/>
          </p:nvPr>
        </p:nvSpPr>
        <p:spPr>
          <a:xfrm>
            <a:off x="457200" y="6651625"/>
            <a:ext cx="2133600" cy="206375"/>
          </a:xfrm>
        </p:spPr>
        <p:txBody>
          <a:bodyPr/>
          <a:lstStyle/>
          <a:p>
            <a:pPr>
              <a:defRPr/>
            </a:pPr>
            <a:fld id="{67BBCD17-1A0D-46D7-8CDF-2EB0182ADFF5}" type="datetime1">
              <a:rPr lang="en-GB" b="0" smtClean="0"/>
              <a:pPr>
                <a:defRPr/>
              </a:pPr>
              <a:t>15/10/2013</a:t>
            </a:fld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945626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Зачем использовать?</a:t>
            </a:r>
            <a:endParaRPr lang="en-US" smtClean="0"/>
          </a:p>
        </p:txBody>
      </p:sp>
      <p:pic>
        <p:nvPicPr>
          <p:cNvPr id="91139" name="Picture 3" descr="22739"/>
          <p:cNvPicPr>
            <a:picLocks noChangeAspect="1" noChangeArrowheads="1"/>
          </p:cNvPicPr>
          <p:nvPr/>
        </p:nvPicPr>
        <p:blipFill>
          <a:blip r:embed="rId2">
            <a:lum bright="-2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01" y="-152400"/>
            <a:ext cx="1052482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707164" y="685800"/>
            <a:ext cx="82348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Строительство и ремонт -  это не только обновление и благоустройство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здания,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но и возможность улучшить микроклимат, чтобы обеспечить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жильцам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хорошее самочувствие на долгие годы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668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161088" cy="487363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Украинский рынок стройматериалов</a:t>
            </a:r>
            <a:endParaRPr lang="de-DE" b="1" smtClean="0">
              <a:latin typeface="Arial" charset="0"/>
              <a:cs typeface="Arial" charset="0"/>
            </a:endParaRPr>
          </a:p>
        </p:txBody>
      </p:sp>
      <p:pic>
        <p:nvPicPr>
          <p:cNvPr id="211970" name="Picture 2" descr="http://www.constructionweekonline.in/pictures/Green-Buil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506" y="0"/>
            <a:ext cx="99752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51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Заголовок 1"/>
          <p:cNvSpPr>
            <a:spLocks noGrp="1"/>
          </p:cNvSpPr>
          <p:nvPr>
            <p:ph type="title"/>
          </p:nvPr>
        </p:nvSpPr>
        <p:spPr>
          <a:xfrm>
            <a:off x="228600" y="606905"/>
            <a:ext cx="6161088" cy="383695"/>
          </a:xfrm>
        </p:spPr>
        <p:txBody>
          <a:bodyPr/>
          <a:lstStyle/>
          <a:p>
            <a:r>
              <a:rPr lang="ru-RU" b="1" dirty="0" smtClean="0">
                <a:latin typeface="Arial" charset="0"/>
                <a:cs typeface="Arial" charset="0"/>
              </a:rPr>
              <a:t>Зеленое строительство в Украине</a:t>
            </a:r>
            <a:endParaRPr lang="de-DE" b="1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2" descr="http://upload.wikimedia.org/wikipedia/commons/thumb/5/54/Under_construction_icon-green.svg/600px-Under_construction_icon-gre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629275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7812088" y="6696075"/>
            <a:ext cx="874712" cy="161925"/>
          </a:xfrm>
        </p:spPr>
        <p:txBody>
          <a:bodyPr/>
          <a:lstStyle/>
          <a:p>
            <a:pPr>
              <a:defRPr/>
            </a:pPr>
            <a:fld id="{88E4845E-832D-40AD-ABBB-078C578A08AD}" type="slidenum">
              <a:rPr lang="de-DE" b="0" smtClean="0"/>
              <a:pPr>
                <a:defRPr/>
              </a:pPr>
              <a:t>34</a:t>
            </a:fld>
            <a:endParaRPr lang="de-DE" b="0" dirty="0"/>
          </a:p>
        </p:txBody>
      </p:sp>
      <p:sp>
        <p:nvSpPr>
          <p:cNvPr id="6" name="Дата 2"/>
          <p:cNvSpPr>
            <a:spLocks noGrp="1"/>
          </p:cNvSpPr>
          <p:nvPr>
            <p:ph type="dt" sz="quarter" idx="11"/>
          </p:nvPr>
        </p:nvSpPr>
        <p:spPr>
          <a:xfrm>
            <a:off x="457200" y="6651625"/>
            <a:ext cx="2133600" cy="206375"/>
          </a:xfrm>
        </p:spPr>
        <p:txBody>
          <a:bodyPr/>
          <a:lstStyle/>
          <a:p>
            <a:pPr>
              <a:defRPr/>
            </a:pPr>
            <a:fld id="{67BBCD17-1A0D-46D7-8CDF-2EB0182ADFF5}" type="datetime1">
              <a:rPr lang="en-GB" b="0" smtClean="0"/>
              <a:pPr>
                <a:defRPr/>
              </a:pPr>
              <a:t>15/10/2013</a:t>
            </a:fld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541900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533400" y="2205038"/>
            <a:ext cx="69865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2813">
              <a:lnSpc>
                <a:spcPts val="4800"/>
              </a:lnSpc>
            </a:pPr>
            <a:r>
              <a:rPr lang="ru-RU" sz="3200">
                <a:solidFill>
                  <a:schemeClr val="tx1"/>
                </a:solidFill>
              </a:rPr>
              <a:t>Благодарю за внимание!</a:t>
            </a:r>
            <a:r>
              <a:rPr lang="ru-RU" sz="3200">
                <a:solidFill>
                  <a:schemeClr val="bg1"/>
                </a:solidFill>
              </a:rPr>
              <a:t/>
            </a:r>
            <a:br>
              <a:rPr lang="ru-RU" sz="3200">
                <a:solidFill>
                  <a:schemeClr val="bg1"/>
                </a:solidFill>
              </a:rPr>
            </a:b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609600" y="4267200"/>
            <a:ext cx="64008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13">
              <a:lnSpc>
                <a:spcPct val="100000"/>
              </a:lnSpc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defTabSz="912813">
              <a:lnSpc>
                <a:spcPct val="100000"/>
              </a:lnSpc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endParaRPr lang="uk-UA" sz="1800" dirty="0">
              <a:solidFill>
                <a:schemeClr val="tx1"/>
              </a:solidFill>
            </a:endParaRPr>
          </a:p>
          <a:p>
            <a:pPr defTabSz="912813">
              <a:lnSpc>
                <a:spcPct val="100000"/>
              </a:lnSpc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defTabSz="912813">
              <a:lnSpc>
                <a:spcPct val="100000"/>
              </a:lnSpc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uk-UA" sz="1600" dirty="0">
                <a:solidFill>
                  <a:schemeClr val="tx1"/>
                </a:solidFill>
              </a:rPr>
              <a:t>ООО “Кнауф </a:t>
            </a:r>
            <a:r>
              <a:rPr lang="uk-UA" sz="1600" dirty="0" err="1">
                <a:solidFill>
                  <a:schemeClr val="tx1"/>
                </a:solidFill>
              </a:rPr>
              <a:t>Инсулейшн</a:t>
            </a:r>
            <a:r>
              <a:rPr lang="uk-UA" sz="1600" dirty="0">
                <a:solidFill>
                  <a:schemeClr val="tx1"/>
                </a:solidFill>
              </a:rPr>
              <a:t> </a:t>
            </a:r>
            <a:r>
              <a:rPr lang="uk-UA" sz="1600" dirty="0" err="1">
                <a:solidFill>
                  <a:schemeClr val="tx1"/>
                </a:solidFill>
              </a:rPr>
              <a:t>Украина</a:t>
            </a:r>
            <a:r>
              <a:rPr lang="uk-UA" sz="1600" dirty="0">
                <a:solidFill>
                  <a:schemeClr val="tx1"/>
                </a:solidFill>
              </a:rPr>
              <a:t>”</a:t>
            </a:r>
          </a:p>
          <a:p>
            <a:pPr defTabSz="912813">
              <a:lnSpc>
                <a:spcPct val="100000"/>
              </a:lnSpc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uk-UA" sz="1600" dirty="0" smtClean="0">
                <a:solidFill>
                  <a:schemeClr val="tx1"/>
                </a:solidFill>
              </a:rPr>
              <a:t>тел</a:t>
            </a:r>
            <a:r>
              <a:rPr lang="uk-UA" sz="1600" dirty="0">
                <a:solidFill>
                  <a:schemeClr val="tx1"/>
                </a:solidFill>
              </a:rPr>
              <a:t>.   +38 044 391 17 27 </a:t>
            </a:r>
            <a:endParaRPr lang="uk-UA" sz="1600" dirty="0" smtClean="0">
              <a:solidFill>
                <a:schemeClr val="tx1"/>
              </a:solidFill>
            </a:endParaRPr>
          </a:p>
          <a:p>
            <a:pPr defTabSz="912813">
              <a:lnSpc>
                <a:spcPct val="100000"/>
              </a:lnSpc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info.ua@knaufinsulation.com</a:t>
            </a:r>
            <a:endParaRPr lang="en-US" sz="1600" dirty="0">
              <a:solidFill>
                <a:schemeClr val="tx1"/>
              </a:solidFill>
            </a:endParaRPr>
          </a:p>
          <a:p>
            <a:pPr defTabSz="912813">
              <a:lnSpc>
                <a:spcPct val="100000"/>
              </a:lnSpc>
              <a:spcBef>
                <a:spcPct val="20000"/>
              </a:spcBef>
              <a:buClr>
                <a:srgbClr val="FF9933"/>
              </a:buClr>
            </a:pPr>
            <a:r>
              <a:rPr lang="en-US" sz="1600" dirty="0">
                <a:solidFill>
                  <a:schemeClr val="tx1"/>
                </a:solidFill>
              </a:rPr>
              <a:t>www.knaufinsulation.ua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t2.gstatic.com/images?q=tbn:ANd9GcQq8AyzKLvapn9uloIds1mwuNuIIA4yO2szd4k0GT80M1cJtSG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33143"/>
            <a:ext cx="2585143" cy="2068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BCFDDAA6-EC27-4CF9-B835-CAEC03B7A20C}" type="slidenum">
              <a:rPr lang="de-DE" sz="800" b="0" smtClean="0">
                <a:solidFill>
                  <a:schemeClr val="tx1"/>
                </a:solidFill>
              </a:rPr>
              <a:pPr eaLnBrk="1" hangingPunct="1"/>
              <a:t>4</a:t>
            </a:fld>
            <a:endParaRPr lang="de-DE" sz="800" b="0" smtClean="0">
              <a:solidFill>
                <a:schemeClr val="tx1"/>
              </a:solidFill>
            </a:endParaRPr>
          </a:p>
        </p:txBody>
      </p:sp>
      <p:sp>
        <p:nvSpPr>
          <p:cNvPr id="57347" name="Дата 2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D98C7D39-2B6B-482B-B1DA-ABFA2064E3B3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smtClean="0">
              <a:solidFill>
                <a:schemeClr val="tx1"/>
              </a:solidFill>
            </a:endParaRPr>
          </a:p>
        </p:txBody>
      </p:sp>
      <p:sp>
        <p:nvSpPr>
          <p:cNvPr id="57348" name="Rectangle 2"/>
          <p:cNvSpPr txBox="1">
            <a:spLocks noChangeArrowheads="1"/>
          </p:cNvSpPr>
          <p:nvPr/>
        </p:nvSpPr>
        <p:spPr bwMode="auto">
          <a:xfrm>
            <a:off x="152400" y="533400"/>
            <a:ext cx="8077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Потребление энергии в зданиях</a:t>
            </a:r>
            <a:endParaRPr lang="en-US" dirty="0"/>
          </a:p>
        </p:txBody>
      </p:sp>
      <p:sp>
        <p:nvSpPr>
          <p:cNvPr id="57350" name="TextBox 3"/>
          <p:cNvSpPr txBox="1">
            <a:spLocks noChangeArrowheads="1"/>
          </p:cNvSpPr>
          <p:nvPr/>
        </p:nvSpPr>
        <p:spPr bwMode="auto">
          <a:xfrm>
            <a:off x="304800" y="6211888"/>
            <a:ext cx="6477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>
                <a:solidFill>
                  <a:schemeClr val="tx1"/>
                </a:solidFill>
                <a:cs typeface="Arial" charset="0"/>
              </a:rPr>
              <a:t>EURIMA Mineral Wool I Putting Natural Resources </a:t>
            </a:r>
            <a:r>
              <a:rPr lang="de-DE" sz="1100">
                <a:solidFill>
                  <a:schemeClr val="tx1"/>
                </a:solidFill>
                <a:cs typeface="Arial" charset="0"/>
              </a:rPr>
              <a:t>to Work for the Benefit of our Planet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7488"/>
            <a:ext cx="86106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3500" y="3276600"/>
            <a:ext cx="2374900" cy="1752600"/>
          </a:xfrm>
          <a:prstGeom prst="ellipse">
            <a:avLst/>
          </a:prstGeom>
          <a:noFill/>
          <a:ln>
            <a:solidFill>
              <a:srgbClr val="006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930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2" y="1354137"/>
            <a:ext cx="87630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BCFDDAA6-EC27-4CF9-B835-CAEC03B7A20C}" type="slidenum">
              <a:rPr lang="de-DE" sz="800" b="0" smtClean="0">
                <a:solidFill>
                  <a:schemeClr val="tx1"/>
                </a:solidFill>
              </a:rPr>
              <a:pPr eaLnBrk="1" hangingPunct="1"/>
              <a:t>5</a:t>
            </a:fld>
            <a:endParaRPr lang="de-DE" sz="800" b="0" smtClean="0">
              <a:solidFill>
                <a:schemeClr val="tx1"/>
              </a:solidFill>
            </a:endParaRPr>
          </a:p>
        </p:txBody>
      </p:sp>
      <p:sp>
        <p:nvSpPr>
          <p:cNvPr id="57347" name="Дата 2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D98C7D39-2B6B-482B-B1DA-ABFA2064E3B3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smtClean="0">
              <a:solidFill>
                <a:schemeClr val="tx1"/>
              </a:solidFill>
            </a:endParaRPr>
          </a:p>
        </p:txBody>
      </p:sp>
      <p:sp>
        <p:nvSpPr>
          <p:cNvPr id="57348" name="Rectangle 2"/>
          <p:cNvSpPr txBox="1">
            <a:spLocks noChangeArrowheads="1"/>
          </p:cNvSpPr>
          <p:nvPr/>
        </p:nvSpPr>
        <p:spPr bwMode="auto">
          <a:xfrm>
            <a:off x="152400" y="533400"/>
            <a:ext cx="8077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Потребление энергии в зданиях</a:t>
            </a:r>
            <a:endParaRPr lang="en-US" dirty="0"/>
          </a:p>
        </p:txBody>
      </p:sp>
      <p:sp>
        <p:nvSpPr>
          <p:cNvPr id="57350" name="TextBox 3"/>
          <p:cNvSpPr txBox="1">
            <a:spLocks noChangeArrowheads="1"/>
          </p:cNvSpPr>
          <p:nvPr/>
        </p:nvSpPr>
        <p:spPr bwMode="auto">
          <a:xfrm>
            <a:off x="304800" y="6211888"/>
            <a:ext cx="6477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>
                <a:solidFill>
                  <a:schemeClr val="tx1"/>
                </a:solidFill>
                <a:cs typeface="Arial" charset="0"/>
              </a:rPr>
              <a:t>EURIMA Mineral Wool I Putting Natural Resources </a:t>
            </a:r>
            <a:r>
              <a:rPr lang="de-DE" sz="1100">
                <a:solidFill>
                  <a:schemeClr val="tx1"/>
                </a:solidFill>
                <a:cs typeface="Arial" charset="0"/>
              </a:rPr>
              <a:t>to Work for the Benefit of our Planet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1060450"/>
            <a:ext cx="8229600" cy="46355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rPr>
              <a:t>ежегодные расходы на отопление</a:t>
            </a:r>
            <a:endParaRPr lang="en-US" sz="2000" i="1" dirty="0">
              <a:solidFill>
                <a:schemeClr val="bg2">
                  <a:lumMod val="75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0" y="4572000"/>
            <a:ext cx="4419600" cy="1447800"/>
          </a:xfrm>
          <a:prstGeom prst="ellipse">
            <a:avLst/>
          </a:prstGeom>
          <a:noFill/>
          <a:ln>
            <a:solidFill>
              <a:srgbClr val="006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991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BCFDDAA6-EC27-4CF9-B835-CAEC03B7A20C}" type="slidenum">
              <a:rPr lang="de-DE" sz="800" b="0" smtClean="0">
                <a:solidFill>
                  <a:schemeClr val="tx1"/>
                </a:solidFill>
              </a:rPr>
              <a:pPr eaLnBrk="1" hangingPunct="1"/>
              <a:t>6</a:t>
            </a:fld>
            <a:endParaRPr lang="de-DE" sz="800" b="0" smtClean="0">
              <a:solidFill>
                <a:schemeClr val="tx1"/>
              </a:solidFill>
            </a:endParaRPr>
          </a:p>
        </p:txBody>
      </p:sp>
      <p:sp>
        <p:nvSpPr>
          <p:cNvPr id="57347" name="Дата 2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D98C7D39-2B6B-482B-B1DA-ABFA2064E3B3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smtClean="0">
              <a:solidFill>
                <a:schemeClr val="tx1"/>
              </a:solidFill>
            </a:endParaRPr>
          </a:p>
        </p:txBody>
      </p:sp>
      <p:sp>
        <p:nvSpPr>
          <p:cNvPr id="57348" name="Rectangle 2"/>
          <p:cNvSpPr txBox="1">
            <a:spLocks noChangeArrowheads="1"/>
          </p:cNvSpPr>
          <p:nvPr/>
        </p:nvSpPr>
        <p:spPr bwMode="auto">
          <a:xfrm>
            <a:off x="104016" y="603250"/>
            <a:ext cx="8077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Европейские принципы формирования политики по </a:t>
            </a:r>
            <a:r>
              <a:rPr lang="ru-RU" dirty="0" err="1" smtClean="0"/>
              <a:t>энергоэффективности</a:t>
            </a:r>
            <a:endParaRPr lang="ru-RU" dirty="0" smtClean="0"/>
          </a:p>
          <a:p>
            <a:pPr eaLnBrk="1" hangingPunct="1"/>
            <a:r>
              <a:rPr lang="ru-RU" dirty="0" smtClean="0"/>
              <a:t> </a:t>
            </a:r>
            <a:endParaRPr lang="en-US" dirty="0"/>
          </a:p>
        </p:txBody>
      </p:sp>
      <p:graphicFrame>
        <p:nvGraphicFramePr>
          <p:cNvPr id="9" name="Схема 27"/>
          <p:cNvGraphicFramePr/>
          <p:nvPr>
            <p:extLst>
              <p:ext uri="{D42A27DB-BD31-4B8C-83A1-F6EECF244321}">
                <p14:modId xmlns:p14="http://schemas.microsoft.com/office/powerpoint/2010/main" val="1432250577"/>
              </p:ext>
            </p:extLst>
          </p:nvPr>
        </p:nvGraphicFramePr>
        <p:xfrm>
          <a:off x="1905000" y="18288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81200" y="5334000"/>
            <a:ext cx="5638800" cy="89852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0" bIns="144000">
            <a:spAutoFit/>
          </a:bodyPr>
          <a:lstStyle>
            <a:lvl1pPr marL="185738" defTabSz="912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65000"/>
              </a:spcBef>
            </a:pPr>
            <a:r>
              <a:rPr lang="ru-RU" sz="2000" b="1" dirty="0">
                <a:solidFill>
                  <a:schemeClr val="bg1"/>
                </a:solidFill>
              </a:rPr>
              <a:t>Главный принцип – снижение потерь энергии и сокращение потребления!</a:t>
            </a:r>
          </a:p>
        </p:txBody>
      </p:sp>
      <p:sp>
        <p:nvSpPr>
          <p:cNvPr id="12" name="TextBox 34"/>
          <p:cNvSpPr txBox="1">
            <a:spLocks noChangeArrowheads="1"/>
          </p:cNvSpPr>
          <p:nvPr/>
        </p:nvSpPr>
        <p:spPr bwMode="auto">
          <a:xfrm>
            <a:off x="3556000" y="1352550"/>
            <a:ext cx="216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201F1F"/>
                </a:solidFill>
              </a:rPr>
              <a:t>Trias Energetica</a:t>
            </a:r>
          </a:p>
        </p:txBody>
      </p:sp>
      <p:cxnSp>
        <p:nvCxnSpPr>
          <p:cNvPr id="13" name="Прямая со стрелкой 33"/>
          <p:cNvCxnSpPr>
            <a:cxnSpLocks noChangeShapeType="1"/>
          </p:cNvCxnSpPr>
          <p:nvPr/>
        </p:nvCxnSpPr>
        <p:spPr bwMode="auto">
          <a:xfrm rot="5400000">
            <a:off x="1753394" y="3885406"/>
            <a:ext cx="2743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Прямая соединительная линия 35"/>
          <p:cNvCxnSpPr>
            <a:cxnSpLocks noChangeShapeType="1"/>
          </p:cNvCxnSpPr>
          <p:nvPr/>
        </p:nvCxnSpPr>
        <p:spPr bwMode="auto">
          <a:xfrm>
            <a:off x="3124200" y="2514600"/>
            <a:ext cx="3048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13905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3B6C0D1-5BC5-4D77-9F83-65A797F28379}" type="slidenum">
              <a:rPr lang="de-DE" sz="8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sz="800" smtClean="0">
              <a:solidFill>
                <a:srgbClr val="000000"/>
              </a:solidFill>
            </a:endParaRPr>
          </a:p>
        </p:txBody>
      </p:sp>
      <p:sp>
        <p:nvSpPr>
          <p:cNvPr id="53251" name="Date Placeholder 2"/>
          <p:cNvSpPr>
            <a:spLocks noGrp="1"/>
          </p:cNvSpPr>
          <p:nvPr>
            <p:ph type="dt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3D611C-DC4D-41F7-849A-CFA82FCB44D1}" type="datetime1">
              <a:rPr lang="en-GB" sz="800" b="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15/10/2013</a:t>
            </a:fld>
            <a:endParaRPr lang="en-GB" sz="800" b="0" smtClean="0">
              <a:solidFill>
                <a:srgbClr val="000000"/>
              </a:solidFill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229600" cy="7940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2813"/>
            <a:r>
              <a:rPr lang="ru-RU" dirty="0" err="1"/>
              <a:t>Энергоэффективность</a:t>
            </a:r>
            <a:r>
              <a:rPr lang="ru-RU" dirty="0"/>
              <a:t>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комплексный </a:t>
            </a:r>
            <a:r>
              <a:rPr lang="ru-RU" dirty="0"/>
              <a:t>подход</a:t>
            </a:r>
            <a:endParaRPr lang="en-US" dirty="0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57338"/>
            <a:ext cx="8642350" cy="2092881"/>
          </a:xfrm>
        </p:spPr>
        <p:txBody>
          <a:bodyPr lIns="91440" tIns="45720" rIns="91440" bIns="45720"/>
          <a:lstStyle/>
          <a:p>
            <a:pPr eaLnBrk="1" hangingPunct="1">
              <a:buSzPct val="105000"/>
              <a:buFont typeface="Wingdings" pitchFamily="2" charset="2"/>
              <a:buChar char="§"/>
            </a:pPr>
            <a:r>
              <a:rPr lang="ru-RU" sz="2000" dirty="0" smtClean="0">
                <a:sym typeface="Wingdings" pitchFamily="2" charset="2"/>
              </a:rPr>
              <a:t>Теплоизоляция</a:t>
            </a:r>
            <a:endParaRPr lang="en-US" sz="2000" dirty="0" smtClean="0">
              <a:sym typeface="Wingdings" pitchFamily="2" charset="2"/>
            </a:endParaRPr>
          </a:p>
          <a:p>
            <a:pPr eaLnBrk="1" hangingPunct="1">
              <a:buSzPct val="105000"/>
              <a:buFont typeface="Wingdings" pitchFamily="2" charset="2"/>
              <a:buChar char="§"/>
            </a:pPr>
            <a:r>
              <a:rPr lang="ru-RU" sz="2000" dirty="0" smtClean="0">
                <a:sym typeface="Wingdings" pitchFamily="2" charset="2"/>
              </a:rPr>
              <a:t>Естественное/рациональное освещение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ru-RU" sz="2000" dirty="0" smtClean="0">
                <a:sym typeface="Wingdings" pitchFamily="2" charset="2"/>
              </a:rPr>
              <a:t>                                                           солнечное отопление</a:t>
            </a:r>
            <a:endParaRPr lang="en-US" sz="2000" dirty="0" smtClean="0">
              <a:sym typeface="Wingdings" pitchFamily="2" charset="2"/>
            </a:endParaRPr>
          </a:p>
          <a:p>
            <a:pPr eaLnBrk="1" hangingPunct="1">
              <a:buSzPct val="105000"/>
              <a:buFont typeface="Wingdings" pitchFamily="2" charset="2"/>
              <a:buChar char="§"/>
            </a:pPr>
            <a:r>
              <a:rPr lang="ru-RU" sz="2000" dirty="0" smtClean="0">
                <a:sym typeface="Wingdings" pitchFamily="2" charset="2"/>
              </a:rPr>
              <a:t>Герметичность</a:t>
            </a:r>
          </a:p>
          <a:p>
            <a:pPr eaLnBrk="1" hangingPunct="1">
              <a:buSzPct val="105000"/>
              <a:buFont typeface="Wingdings" pitchFamily="2" charset="2"/>
              <a:buChar char="§"/>
            </a:pPr>
            <a:r>
              <a:rPr lang="ru-RU" sz="2000" dirty="0" smtClean="0">
                <a:sym typeface="Wingdings" pitchFamily="2" charset="2"/>
              </a:rPr>
              <a:t>Инженерные решения</a:t>
            </a:r>
            <a:endParaRPr lang="en-US" sz="2000" dirty="0" smtClean="0">
              <a:sym typeface="Wingdings" pitchFamily="2" charset="2"/>
            </a:endParaRPr>
          </a:p>
        </p:txBody>
      </p:sp>
      <p:pic>
        <p:nvPicPr>
          <p:cNvPr id="53254" name="Picture 10" descr="http://www.andrewdoyle.ie/wp-content/uploads/2013/07/EnergyEfficienc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4424"/>
          <a:stretch>
            <a:fillRect/>
          </a:stretch>
        </p:blipFill>
        <p:spPr bwMode="auto">
          <a:xfrm>
            <a:off x="4953000" y="3124200"/>
            <a:ext cx="38496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5E6043CB-47CB-42B1-BF6A-CF8F3486E621}" type="slidenum">
              <a:rPr lang="de-DE" sz="800" b="0" smtClean="0">
                <a:solidFill>
                  <a:schemeClr val="tx1"/>
                </a:solidFill>
              </a:rPr>
              <a:pPr eaLnBrk="1" hangingPunct="1"/>
              <a:t>8</a:t>
            </a:fld>
            <a:endParaRPr lang="de-DE" sz="800" b="0" smtClean="0">
              <a:solidFill>
                <a:schemeClr val="tx1"/>
              </a:solidFill>
            </a:endParaRPr>
          </a:p>
        </p:txBody>
      </p:sp>
      <p:sp>
        <p:nvSpPr>
          <p:cNvPr id="58371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E5189AF7-FE54-4C57-BF5B-410B09032AE5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smtClean="0">
              <a:solidFill>
                <a:schemeClr val="tx1"/>
              </a:solidFill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5832475" cy="384175"/>
          </a:xfrm>
        </p:spPr>
        <p:txBody>
          <a:bodyPr/>
          <a:lstStyle/>
          <a:p>
            <a:pPr eaLnBrk="1" hangingPunct="1"/>
            <a:r>
              <a:rPr lang="ru-RU" dirty="0" smtClean="0"/>
              <a:t>Европейский контекст</a:t>
            </a:r>
            <a:endParaRPr lang="en-GB" dirty="0" smtClean="0"/>
          </a:p>
        </p:txBody>
      </p:sp>
      <p:sp>
        <p:nvSpPr>
          <p:cNvPr id="55301" name="Rectangle 1"/>
          <p:cNvSpPr>
            <a:spLocks noChangeArrowheads="1"/>
          </p:cNvSpPr>
          <p:nvPr/>
        </p:nvSpPr>
        <p:spPr bwMode="auto">
          <a:xfrm>
            <a:off x="457200" y="1196738"/>
            <a:ext cx="80010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  <a:defRPr/>
            </a:pP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The Roadmap to Resource Efficient Europe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(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лидирующая инициатива 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EU 2020 strategy)</a:t>
            </a:r>
          </a:p>
          <a:p>
            <a:pPr>
              <a:spcBef>
                <a:spcPct val="50000"/>
              </a:spcBef>
              <a:buClr>
                <a:srgbClr val="FF6600"/>
              </a:buClr>
              <a:defRPr/>
            </a:pP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Внимание к строительству и эксплуатации зданий в ЕС повлияет:</a:t>
            </a:r>
          </a:p>
          <a:p>
            <a:pPr marL="342900" indent="-342900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42% конечного потребления энергии,</a:t>
            </a:r>
          </a:p>
          <a:p>
            <a:pPr marL="342900" indent="-342900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35% выбросов парниковых газов</a:t>
            </a:r>
          </a:p>
          <a:p>
            <a:pPr marL="342900" indent="-342900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и более 50% всей добываемой материалов;</a:t>
            </a: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помочь сэкономить до 30% воды.</a:t>
            </a:r>
          </a:p>
        </p:txBody>
      </p:sp>
      <p:pic>
        <p:nvPicPr>
          <p:cNvPr id="58376" name="Picture 8" descr="http://ec.europa.eu/environment/resource_efficiency/images/logohp5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22" y="4191000"/>
            <a:ext cx="29908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BCFDDAA6-EC27-4CF9-B835-CAEC03B7A20C}" type="slidenum">
              <a:rPr lang="de-DE" sz="800" b="0" smtClean="0">
                <a:solidFill>
                  <a:schemeClr val="tx1"/>
                </a:solidFill>
              </a:rPr>
              <a:pPr eaLnBrk="1" hangingPunct="1"/>
              <a:t>9</a:t>
            </a:fld>
            <a:endParaRPr lang="de-DE" sz="800" b="0" smtClean="0">
              <a:solidFill>
                <a:schemeClr val="tx1"/>
              </a:solidFill>
            </a:endParaRPr>
          </a:p>
        </p:txBody>
      </p:sp>
      <p:sp>
        <p:nvSpPr>
          <p:cNvPr id="57347" name="Дата 2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fld id="{D98C7D39-2B6B-482B-B1DA-ABFA2064E3B3}" type="datetime1">
              <a:rPr lang="en-GB" sz="800" b="0" smtClean="0">
                <a:solidFill>
                  <a:schemeClr val="tx1"/>
                </a:solidFill>
              </a:rPr>
              <a:pPr eaLnBrk="1" hangingPunct="1"/>
              <a:t>15/10/2013</a:t>
            </a:fld>
            <a:endParaRPr lang="en-GB" sz="800" b="0" smtClean="0">
              <a:solidFill>
                <a:schemeClr val="tx1"/>
              </a:solidFill>
            </a:endParaRPr>
          </a:p>
        </p:txBody>
      </p:sp>
      <p:sp>
        <p:nvSpPr>
          <p:cNvPr id="57348" name="Rectangle 2"/>
          <p:cNvSpPr txBox="1">
            <a:spLocks noChangeArrowheads="1"/>
          </p:cNvSpPr>
          <p:nvPr/>
        </p:nvSpPr>
        <p:spPr bwMode="auto">
          <a:xfrm>
            <a:off x="152400" y="533400"/>
            <a:ext cx="8077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87D4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rgbClr val="0087D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87D4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Требуется новое мышление</a:t>
            </a:r>
            <a:endParaRPr lang="en-US" dirty="0"/>
          </a:p>
        </p:txBody>
      </p:sp>
      <p:pic>
        <p:nvPicPr>
          <p:cNvPr id="6" name="Picture 10" descr="http://www.ehi.eu/files/imagecache/picture_large/share/pictures/resource%20efficienc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76200"/>
            <a:ext cx="1034955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94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Suggestion1KI">
  <a:themeElements>
    <a:clrScheme name="3_Suggestion1K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uggestion1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uggestion1K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uggestion1K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uggestion1K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uggestion1K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uggestion1K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uggestion1K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uggestion1K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uggestion1K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uggestion1K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uggestion1K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uggestion1K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uggestion1K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uggestion1KI">
  <a:themeElements>
    <a:clrScheme name="Suggestion1K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uggestion1K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600" b="1" i="0" u="none" strike="noStrike" cap="none" normalizeH="0" baseline="0" smtClean="0">
            <a:ln>
              <a:noFill/>
            </a:ln>
            <a:solidFill>
              <a:srgbClr val="0087D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600" b="1" i="0" u="none" strike="noStrike" cap="none" normalizeH="0" baseline="0" smtClean="0">
            <a:ln>
              <a:noFill/>
            </a:ln>
            <a:solidFill>
              <a:srgbClr val="0087D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uggestion1K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ggestion1K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ggestion1K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ggestion1K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ggestion1K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ggestion1K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ggestion1K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ggestion1K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ggestion1K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ggestion1K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ggestion1K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ggestion1K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I_Sustainability">
  <a:themeElements>
    <a:clrScheme name="KI_Sustainability 14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I_Sustainabili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rgbClr val="0087D4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rgbClr val="0087D4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KI_Sustainabil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Sustainabili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Sustainabili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Sustainabili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Sustainabili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Sustainabili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Sustainabili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Sustainabili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Sustainabili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Sustainabili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Sustainabili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Sustainabili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Sustainability 13">
        <a:dk1>
          <a:srgbClr val="000000"/>
        </a:dk1>
        <a:lt1>
          <a:srgbClr val="FFFFFF"/>
        </a:lt1>
        <a:dk2>
          <a:srgbClr val="000000"/>
        </a:dk2>
        <a:lt2>
          <a:srgbClr val="222222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Sustainability 14">
        <a:dk1>
          <a:srgbClr val="000000"/>
        </a:dk1>
        <a:lt1>
          <a:srgbClr val="FFFFFF"/>
        </a:lt1>
        <a:dk2>
          <a:srgbClr val="000000"/>
        </a:dk2>
        <a:lt2>
          <a:srgbClr val="474747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I_CompanyProfile">
  <a:themeElements>
    <a:clrScheme name="KI_CompanyProfile 14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I_Company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rgbClr val="0087D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rgbClr val="0087D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_CompanyProfi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CompanyProfi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CompanyProfi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CompanyProfi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CompanyProfi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CompanyProfi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CompanyProfi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CompanyProfi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CompanyProfi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CompanyProfi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CompanyProfi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CompanyProfi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CompanyProfile 13">
        <a:dk1>
          <a:srgbClr val="000000"/>
        </a:dk1>
        <a:lt1>
          <a:srgbClr val="FFFFFF"/>
        </a:lt1>
        <a:dk2>
          <a:srgbClr val="000000"/>
        </a:dk2>
        <a:lt2>
          <a:srgbClr val="222222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CompanyProfile 14">
        <a:dk1>
          <a:srgbClr val="000000"/>
        </a:dk1>
        <a:lt1>
          <a:srgbClr val="FFFFFF"/>
        </a:lt1>
        <a:dk2>
          <a:srgbClr val="000000"/>
        </a:dk2>
        <a:lt2>
          <a:srgbClr val="474747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KI_CompanyProfile">
  <a:themeElements>
    <a:clrScheme name="KI_CompanyProfile 14">
      <a:dk1>
        <a:srgbClr val="000000"/>
      </a:dk1>
      <a:lt1>
        <a:srgbClr val="FFFFFF"/>
      </a:lt1>
      <a:dk2>
        <a:srgbClr val="000000"/>
      </a:dk2>
      <a:lt2>
        <a:srgbClr val="474747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I_Company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rgbClr val="0087D4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2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rgbClr val="0087D4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KI_CompanyProfi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CompanyProfi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CompanyProfi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CompanyProfi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CompanyProfi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CompanyProfi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CompanyProfi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CompanyProfi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CompanyProfi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CompanyProfi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CompanyProfi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CompanyProfi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_CompanyProfile 13">
        <a:dk1>
          <a:srgbClr val="000000"/>
        </a:dk1>
        <a:lt1>
          <a:srgbClr val="FFFFFF"/>
        </a:lt1>
        <a:dk2>
          <a:srgbClr val="000000"/>
        </a:dk2>
        <a:lt2>
          <a:srgbClr val="222222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_CompanyProfile 14">
        <a:dk1>
          <a:srgbClr val="000000"/>
        </a:dk1>
        <a:lt1>
          <a:srgbClr val="FFFFFF"/>
        </a:lt1>
        <a:dk2>
          <a:srgbClr val="000000"/>
        </a:dk2>
        <a:lt2>
          <a:srgbClr val="474747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Suggestion1KI</Template>
  <TotalTime>0</TotalTime>
  <Words>821</Words>
  <Application>Microsoft Office PowerPoint</Application>
  <PresentationFormat>On-screen Show (4:3)</PresentationFormat>
  <Paragraphs>220</Paragraphs>
  <Slides>35</Slides>
  <Notes>5</Notes>
  <HiddenSlides>4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3_Suggestion1KI</vt:lpstr>
      <vt:lpstr>2_Suggestion1KI</vt:lpstr>
      <vt:lpstr>KI_Sustainability</vt:lpstr>
      <vt:lpstr>KI_CompanyProfile</vt:lpstr>
      <vt:lpstr>1_KI_CompanyProfile</vt:lpstr>
      <vt:lpstr>Photo Editor Photo</vt:lpstr>
      <vt:lpstr>Важность применения  экоустойчивых материалов  при строительстве энергоэффективных зданий </vt:lpstr>
      <vt:lpstr>Поговорим о</vt:lpstr>
      <vt:lpstr>Здания играют решающую роль</vt:lpstr>
      <vt:lpstr>PowerPoint Presentation</vt:lpstr>
      <vt:lpstr>PowerPoint Presentation</vt:lpstr>
      <vt:lpstr>PowerPoint Presentation</vt:lpstr>
      <vt:lpstr>Энергоэффективность –  комплексный подход</vt:lpstr>
      <vt:lpstr>Европейский контекст</vt:lpstr>
      <vt:lpstr>PowerPoint Presentation</vt:lpstr>
      <vt:lpstr>PowerPoint Presentation</vt:lpstr>
      <vt:lpstr>PowerPoint Presentation</vt:lpstr>
      <vt:lpstr>Где мы обитаем</vt:lpstr>
      <vt:lpstr>PowerPoint Presentation</vt:lpstr>
      <vt:lpstr>Требования повышаются…</vt:lpstr>
      <vt:lpstr>PowerPoint Presentation</vt:lpstr>
      <vt:lpstr>Green building – глобальный подход: не только энергоэффективность</vt:lpstr>
      <vt:lpstr>Влияние материалов</vt:lpstr>
      <vt:lpstr>Решение – оценка жизненного цикла продукта</vt:lpstr>
      <vt:lpstr>PowerPoint Presentation</vt:lpstr>
      <vt:lpstr>PowerPoint Presentation</vt:lpstr>
      <vt:lpstr>PowerPoint Presentation</vt:lpstr>
      <vt:lpstr>Некоторые знаки отличия</vt:lpstr>
      <vt:lpstr>PowerPoint Presentation</vt:lpstr>
      <vt:lpstr>PowerPoint Presentation</vt:lpstr>
      <vt:lpstr>Зачем нужна теплоизоляция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Украинский строительный рынок</vt:lpstr>
      <vt:lpstr>Зачем использовать?</vt:lpstr>
      <vt:lpstr>Украинский рынок стройматериалов</vt:lpstr>
      <vt:lpstr>Зеленое строительство в Украине</vt:lpstr>
      <vt:lpstr>PowerPoint Presentation</vt:lpstr>
    </vt:vector>
  </TitlesOfParts>
  <Company>KNAUF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heading 32pt Arial bold, with 48pt line spacing</dc:title>
  <dc:creator>momberse</dc:creator>
  <cp:lastModifiedBy>Anna Dukhno</cp:lastModifiedBy>
  <cp:revision>533</cp:revision>
  <dcterms:created xsi:type="dcterms:W3CDTF">2009-01-05T14:18:14Z</dcterms:created>
  <dcterms:modified xsi:type="dcterms:W3CDTF">2013-10-15T10:51:04Z</dcterms:modified>
</cp:coreProperties>
</file>