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90" r:id="rId3"/>
    <p:sldId id="289" r:id="rId4"/>
    <p:sldId id="265" r:id="rId5"/>
    <p:sldId id="263" r:id="rId6"/>
    <p:sldId id="285" r:id="rId7"/>
    <p:sldId id="286" r:id="rId8"/>
    <p:sldId id="269" r:id="rId9"/>
    <p:sldId id="257" r:id="rId10"/>
    <p:sldId id="273" r:id="rId11"/>
    <p:sldId id="292" r:id="rId12"/>
    <p:sldId id="291" r:id="rId13"/>
    <p:sldId id="277" r:id="rId14"/>
    <p:sldId id="282" r:id="rId15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2815-9AA5-4F00-8265-75B0C63E11D3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8AAFC-847F-4558-B6E4-9781FD08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86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2815-9AA5-4F00-8265-75B0C63E11D3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8AAFC-847F-4558-B6E4-9781FD08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19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2815-9AA5-4F00-8265-75B0C63E11D3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8AAFC-847F-4558-B6E4-9781FD08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40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E6528-BF1E-43AE-A1A5-371273DBA2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3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2815-9AA5-4F00-8265-75B0C63E11D3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8AAFC-847F-4558-B6E4-9781FD08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330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2815-9AA5-4F00-8265-75B0C63E11D3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8AAFC-847F-4558-B6E4-9781FD08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41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2815-9AA5-4F00-8265-75B0C63E11D3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8AAFC-847F-4558-B6E4-9781FD08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536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2815-9AA5-4F00-8265-75B0C63E11D3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8AAFC-847F-4558-B6E4-9781FD08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8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2815-9AA5-4F00-8265-75B0C63E11D3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8AAFC-847F-4558-B6E4-9781FD08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06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2815-9AA5-4F00-8265-75B0C63E11D3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8AAFC-847F-4558-B6E4-9781FD08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91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2815-9AA5-4F00-8265-75B0C63E11D3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8AAFC-847F-4558-B6E4-9781FD08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41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F2815-9AA5-4F00-8265-75B0C63E11D3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8AAFC-847F-4558-B6E4-9781FD08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82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2815-9AA5-4F00-8265-75B0C63E11D3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8AAFC-847F-4558-B6E4-9781FD080F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04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emf"/><Relationship Id="rId7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18" Type="http://schemas.openxmlformats.org/officeDocument/2006/relationships/image" Target="../media/image47.png"/><Relationship Id="rId3" Type="http://schemas.openxmlformats.org/officeDocument/2006/relationships/image" Target="../media/image32.jpeg"/><Relationship Id="rId21" Type="http://schemas.openxmlformats.org/officeDocument/2006/relationships/image" Target="../media/image50.pn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" Type="http://schemas.openxmlformats.org/officeDocument/2006/relationships/image" Target="../media/image7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png"/><Relationship Id="rId19" Type="http://schemas.openxmlformats.org/officeDocument/2006/relationships/image" Target="../media/image48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openxmlformats.org/officeDocument/2006/relationships/image" Target="../media/image69.jpe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25.emf"/><Relationship Id="rId9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0.jpeg"/><Relationship Id="rId7" Type="http://schemas.openxmlformats.org/officeDocument/2006/relationships/image" Target="../media/image5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3.png"/><Relationship Id="rId10" Type="http://schemas.openxmlformats.org/officeDocument/2006/relationships/image" Target="../media/image37.png"/><Relationship Id="rId4" Type="http://schemas.openxmlformats.org/officeDocument/2006/relationships/image" Target="../media/image62.pn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"/>
          <p:cNvSpPr txBox="1">
            <a:spLocks noChangeArrowheads="1"/>
          </p:cNvSpPr>
          <p:nvPr/>
        </p:nvSpPr>
        <p:spPr bwMode="auto">
          <a:xfrm>
            <a:off x="468313" y="6453188"/>
            <a:ext cx="828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7" tIns="45540" rIns="91077" bIns="4554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uk-UA" altLang="uk-UA" sz="1400" dirty="0">
                <a:latin typeface="Calibri" pitchFamily="34" charset="0"/>
              </a:rPr>
              <a:t>Київ</a:t>
            </a:r>
            <a:r>
              <a:rPr lang="ru-RU" altLang="uk-UA" sz="1400" dirty="0">
                <a:latin typeface="Calibri" pitchFamily="34" charset="0"/>
              </a:rPr>
              <a:t>,</a:t>
            </a:r>
            <a:r>
              <a:rPr lang="en-US" altLang="uk-UA" sz="1400" dirty="0">
                <a:latin typeface="Calibri" pitchFamily="34" charset="0"/>
              </a:rPr>
              <a:t> </a:t>
            </a:r>
            <a:r>
              <a:rPr lang="uk-UA" altLang="uk-UA" sz="1400" dirty="0">
                <a:latin typeface="Calibri" pitchFamily="34" charset="0"/>
              </a:rPr>
              <a:t>серпень</a:t>
            </a:r>
            <a:r>
              <a:rPr lang="ru-RU" altLang="uk-UA" sz="1400" dirty="0">
                <a:latin typeface="Calibri" pitchFamily="34" charset="0"/>
              </a:rPr>
              <a:t> 2021 </a:t>
            </a:r>
          </a:p>
        </p:txBody>
      </p:sp>
      <p:pic>
        <p:nvPicPr>
          <p:cNvPr id="3075" name="Picture 18" descr="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0288" y="188913"/>
            <a:ext cx="23495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0" descr="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7888" y="188913"/>
            <a:ext cx="23495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88913"/>
            <a:ext cx="22590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8663" y="188913"/>
            <a:ext cx="2065337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" descr="C:\Users\I.Pokras\Documents\Маркетинг\Открытки\Лого новые - мы создаем кирпич\sbk_logo_new-0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820737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305"/>
            <a:ext cx="9144000" cy="9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84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0" y="-26988"/>
            <a:ext cx="9144000" cy="79375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0" y="0"/>
            <a:ext cx="7308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uk-UA" altLang="uk-UA" sz="2000" b="1" dirty="0"/>
              <a:t>Географія експорту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63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168" y="1217356"/>
            <a:ext cx="8765663" cy="475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299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0" y="-26988"/>
            <a:ext cx="9144000" cy="79375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0" y="0"/>
            <a:ext cx="7308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uk-UA" altLang="uk-UA" sz="2000" b="1" dirty="0"/>
              <a:t>Реалізовані проекти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63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33"/>
          <p:cNvSpPr>
            <a:spLocks noChangeArrowheads="1"/>
          </p:cNvSpPr>
          <p:nvPr/>
        </p:nvSpPr>
        <p:spPr bwMode="auto">
          <a:xfrm>
            <a:off x="6475675" y="1052736"/>
            <a:ext cx="1858789" cy="54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20" tIns="45611" rIns="91220" bIns="456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uk-UA" altLang="en-US" sz="2800" b="1" dirty="0">
                <a:latin typeface="Calibri" pitchFamily="34" charset="0"/>
                <a:cs typeface="Arial" charset="0"/>
              </a:rPr>
              <a:t>Ізраїль</a:t>
            </a:r>
            <a:endParaRPr lang="uk-UA" altLang="en-US" dirty="0">
              <a:latin typeface="Calibri" pitchFamily="34" charset="0"/>
              <a:cs typeface="Arial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052736"/>
            <a:ext cx="3330416" cy="47352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4881" y="2060848"/>
            <a:ext cx="3330416" cy="430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27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0" y="-26988"/>
            <a:ext cx="9144000" cy="79375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0" y="0"/>
            <a:ext cx="7308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uk-UA" altLang="uk-UA" sz="2000" b="1" dirty="0"/>
              <a:t>Реалізовані проекти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63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2700" y="836613"/>
            <a:ext cx="4414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Calibri" pitchFamily="34" charset="0"/>
              </a:rPr>
              <a:t>ЖК </a:t>
            </a:r>
            <a:r>
              <a:rPr lang="en-US" altLang="ru-RU" sz="1800" b="1">
                <a:latin typeface="Calibri" pitchFamily="34" charset="0"/>
              </a:rPr>
              <a:t>Central Park</a:t>
            </a:r>
            <a:endParaRPr lang="ru-RU" altLang="ru-RU" sz="1800" b="1">
              <a:latin typeface="Calibri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-36513" y="3851275"/>
            <a:ext cx="4414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Calibri" pitchFamily="34" charset="0"/>
              </a:rPr>
              <a:t>ЖК </a:t>
            </a:r>
            <a:r>
              <a:rPr lang="en-US" altLang="ru-RU" sz="1800" b="1">
                <a:latin typeface="Calibri" pitchFamily="34" charset="0"/>
              </a:rPr>
              <a:t>Tetris Hall</a:t>
            </a:r>
            <a:endParaRPr lang="ru-RU" altLang="ru-RU" sz="1800" b="1">
              <a:latin typeface="Calibri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549775" y="765175"/>
            <a:ext cx="4414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Calibri" pitchFamily="34" charset="0"/>
              </a:rPr>
              <a:t>ЖК </a:t>
            </a:r>
            <a:r>
              <a:rPr lang="ru-RU" altLang="ru-RU" sz="1800" b="1" dirty="0" err="1">
                <a:latin typeface="Calibri" pitchFamily="34" charset="0"/>
              </a:rPr>
              <a:t>Зарічний</a:t>
            </a:r>
            <a:endParaRPr lang="ru-RU" altLang="ru-RU" sz="1800" b="1" dirty="0">
              <a:latin typeface="Calibri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621213" y="3792538"/>
            <a:ext cx="4414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1800" b="1" dirty="0">
                <a:latin typeface="Calibri" pitchFamily="34" charset="0"/>
              </a:rPr>
              <a:t>ЖК Французький квартал 2</a:t>
            </a:r>
            <a:endParaRPr lang="ru-RU" altLang="ru-RU" sz="1800" b="1" dirty="0">
              <a:latin typeface="Calibri" pitchFamily="34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273175"/>
            <a:ext cx="33607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r="11159"/>
          <a:stretch>
            <a:fillRect/>
          </a:stretch>
        </p:blipFill>
        <p:spPr bwMode="auto">
          <a:xfrm>
            <a:off x="4733925" y="1273175"/>
            <a:ext cx="37750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4156075"/>
            <a:ext cx="336073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r="9796"/>
          <a:stretch/>
        </p:blipFill>
        <p:spPr>
          <a:xfrm>
            <a:off x="4733925" y="4138281"/>
            <a:ext cx="377507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0" y="-26988"/>
            <a:ext cx="9144000" cy="79375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0" y="0"/>
            <a:ext cx="7308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uk-UA" altLang="uk-UA" sz="2000" b="1" dirty="0"/>
              <a:t>Реалізовані проекти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63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" r="3119"/>
          <a:stretch/>
        </p:blipFill>
        <p:spPr>
          <a:xfrm>
            <a:off x="139704" y="1269040"/>
            <a:ext cx="420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12" y="1306997"/>
            <a:ext cx="3972973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4" y="4149360"/>
            <a:ext cx="4200000" cy="252000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2700" y="3779193"/>
            <a:ext cx="4414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Calibri" pitchFamily="34" charset="0"/>
              </a:rPr>
              <a:t>ЖК </a:t>
            </a:r>
            <a:r>
              <a:rPr lang="uk-UA" altLang="ru-RU" sz="1800" b="1" dirty="0">
                <a:latin typeface="Calibri" pitchFamily="34" charset="0"/>
              </a:rPr>
              <a:t>Нивки Парк</a:t>
            </a:r>
            <a:endParaRPr lang="ru-RU" altLang="ru-RU" sz="1800" b="1" dirty="0">
              <a:latin typeface="Calibri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07504" y="836712"/>
            <a:ext cx="4414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Calibri" pitchFamily="34" charset="0"/>
              </a:rPr>
              <a:t>ЖК </a:t>
            </a:r>
            <a:r>
              <a:rPr lang="uk-UA" altLang="ru-RU" sz="1800" b="1" dirty="0" err="1">
                <a:latin typeface="Calibri" pitchFamily="34" charset="0"/>
              </a:rPr>
              <a:t>Сирецькі</a:t>
            </a:r>
            <a:r>
              <a:rPr lang="uk-UA" altLang="ru-RU" sz="1800" b="1" dirty="0">
                <a:latin typeface="Calibri" pitchFamily="34" charset="0"/>
              </a:rPr>
              <a:t> сади</a:t>
            </a:r>
            <a:endParaRPr lang="ru-RU" altLang="ru-RU" sz="1800" b="1" dirty="0">
              <a:latin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4"/>
          <a:stretch/>
        </p:blipFill>
        <p:spPr>
          <a:xfrm>
            <a:off x="4860031" y="4155437"/>
            <a:ext cx="4106736" cy="2520000"/>
          </a:xfrm>
          <a:prstGeom prst="rect">
            <a:avLst/>
          </a:prstGeom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729162" y="844887"/>
            <a:ext cx="4414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Calibri" pitchFamily="34" charset="0"/>
              </a:rPr>
              <a:t>ЖК </a:t>
            </a:r>
            <a:r>
              <a:rPr lang="uk-UA" altLang="ru-RU" sz="1800" b="1" dirty="0">
                <a:latin typeface="Calibri" pitchFamily="34" charset="0"/>
              </a:rPr>
              <a:t>Володимирський</a:t>
            </a:r>
            <a:endParaRPr lang="ru-RU" altLang="ru-RU" sz="1800" b="1" dirty="0">
              <a:latin typeface="Calibri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881562" y="3789040"/>
            <a:ext cx="4154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Calibri" pitchFamily="34" charset="0"/>
              </a:rPr>
              <a:t>ЖК </a:t>
            </a:r>
            <a:r>
              <a:rPr lang="uk-UA" altLang="ru-RU" sz="1800" b="1" dirty="0" err="1">
                <a:latin typeface="Calibri" pitchFamily="34" charset="0"/>
              </a:rPr>
              <a:t>Академ-Квартал</a:t>
            </a:r>
            <a:endParaRPr lang="ru-RU" altLang="ru-RU" sz="1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02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0" y="-26988"/>
            <a:ext cx="9144000" cy="79375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0" y="0"/>
            <a:ext cx="7308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uk-UA" altLang="uk-UA" sz="2000" b="1" dirty="0"/>
              <a:t>Дякуємо за увагу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63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2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0" y="-26988"/>
            <a:ext cx="9144000" cy="79375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0" y="0"/>
            <a:ext cx="7308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uk-UA" altLang="uk-UA" sz="2000" b="1" dirty="0"/>
              <a:t>Істрія компанії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63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736" y="748895"/>
            <a:ext cx="739248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000"/>
            <a:ext cx="739248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2" y="738000"/>
            <a:ext cx="4425935" cy="61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28" y="738000"/>
            <a:ext cx="439756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0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0" y="-26988"/>
            <a:ext cx="9144000" cy="79375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0" y="0"/>
            <a:ext cx="7308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uk-UA" altLang="uk-UA" sz="2000" b="1" dirty="0"/>
              <a:t>25 років лідерства та інновацій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63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7" y="861215"/>
            <a:ext cx="255580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6"/>
          <a:stretch/>
        </p:blipFill>
        <p:spPr bwMode="auto">
          <a:xfrm>
            <a:off x="971600" y="4005264"/>
            <a:ext cx="308850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86" y="861215"/>
            <a:ext cx="285230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939769" y="5910371"/>
            <a:ext cx="31543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uk-UA" sz="1600" dirty="0"/>
              <a:t>Найпотужніше виробництво цегли в Україні - до 150 млн. ум. шт. на рік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843808" y="2751108"/>
            <a:ext cx="29708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uk-UA" sz="1600" dirty="0"/>
              <a:t>Сучасне автоматизоване та </a:t>
            </a:r>
            <a:r>
              <a:rPr lang="uk-UA" sz="1600" dirty="0" err="1"/>
              <a:t>роботизоване</a:t>
            </a:r>
            <a:r>
              <a:rPr lang="uk-UA" sz="1600" dirty="0"/>
              <a:t> виробництво</a:t>
            </a:r>
            <a:r>
              <a:rPr lang="uk-UA" sz="1600" dirty="0">
                <a:latin typeface="Calibri" pitchFamily="34" charset="0"/>
              </a:rPr>
              <a:t>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8" b="15462"/>
          <a:stretch/>
        </p:blipFill>
        <p:spPr bwMode="auto">
          <a:xfrm>
            <a:off x="5148064" y="4005264"/>
            <a:ext cx="309517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61215"/>
            <a:ext cx="27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4611720" y="5838363"/>
            <a:ext cx="44243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uk-UA" sz="1600" dirty="0"/>
              <a:t>СБК – Національний Лідер Продаж блоку 2НФ; вироблено та поставлено на об’єкти будівництва більше 1 млрд. одиниць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5814665" y="2670474"/>
            <a:ext cx="332933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uk-UA" sz="1600" dirty="0"/>
              <a:t>З керамічних блоків СБК побудовано 17 млн. </a:t>
            </a:r>
            <a:r>
              <a:rPr lang="uk-UA" sz="1600" dirty="0" err="1"/>
              <a:t>кв.м</a:t>
            </a:r>
            <a:r>
              <a:rPr lang="uk-UA" sz="1600" dirty="0"/>
              <a:t> житла – цього блоку вистачило б, щоб розділити північну і південні півкулі стіною висотою 1 метр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54832" y="2739859"/>
            <a:ext cx="27889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uk-UA" sz="1600" dirty="0"/>
              <a:t>Компанія повного циклу – від кар’єру та виробництва до об’єкту будівництва</a:t>
            </a:r>
          </a:p>
        </p:txBody>
      </p:sp>
    </p:spTree>
    <p:extLst>
      <p:ext uri="{BB962C8B-B14F-4D97-AF65-F5344CB8AC3E}">
        <p14:creationId xmlns:p14="http://schemas.microsoft.com/office/powerpoint/2010/main" val="1755668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0" y="-26988"/>
            <a:ext cx="9144000" cy="79375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0" y="0"/>
            <a:ext cx="7308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uk-UA" altLang="uk-UA" sz="2000" b="1" dirty="0"/>
              <a:t>Компанія повного циклу. Від кар´єру виробництва до об´єкту будівництва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63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25812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9938" y="1125538"/>
            <a:ext cx="25923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350" y="1125538"/>
            <a:ext cx="259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946400"/>
            <a:ext cx="25923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9938" y="2946400"/>
            <a:ext cx="25923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350" y="2925763"/>
            <a:ext cx="259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725988"/>
            <a:ext cx="25923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9938" y="4725988"/>
            <a:ext cx="25923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350" y="4725988"/>
            <a:ext cx="259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255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0" y="-26988"/>
            <a:ext cx="9144000" cy="79375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0" y="0"/>
            <a:ext cx="7308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uk-UA" altLang="uk-UA" sz="2000" b="1" dirty="0"/>
              <a:t>Виробничі потужності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63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1700808"/>
            <a:ext cx="19442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33"/>
          <p:cNvSpPr>
            <a:spLocks noChangeArrowheads="1"/>
          </p:cNvSpPr>
          <p:nvPr/>
        </p:nvSpPr>
        <p:spPr bwMode="auto">
          <a:xfrm>
            <a:off x="3356124" y="980728"/>
            <a:ext cx="2232025" cy="267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0" tIns="45611" rIns="91220" bIns="456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uk-UA" altLang="en-US" sz="1400" b="1" dirty="0" err="1">
                <a:solidFill>
                  <a:srgbClr val="595959"/>
                </a:solidFill>
                <a:cs typeface="Arial" charset="0"/>
              </a:rPr>
              <a:t>СБК-Озера</a:t>
            </a:r>
            <a:r>
              <a:rPr lang="uk-UA" altLang="en-US" sz="1400" b="1" dirty="0">
                <a:solidFill>
                  <a:srgbClr val="595959"/>
                </a:solidFill>
                <a:cs typeface="Arial" charset="0"/>
              </a:rPr>
              <a:t>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uk-UA" altLang="en-US" sz="1200" b="1" dirty="0">
                <a:solidFill>
                  <a:srgbClr val="595959"/>
                </a:solidFill>
                <a:cs typeface="Arial" charset="0"/>
              </a:rPr>
              <a:t>Будівництво 200</a:t>
            </a:r>
            <a:r>
              <a:rPr lang="en-US" altLang="en-US" sz="1200" b="1" dirty="0">
                <a:solidFill>
                  <a:srgbClr val="595959"/>
                </a:solidFill>
                <a:cs typeface="Arial" charset="0"/>
              </a:rPr>
              <a:t>7</a:t>
            </a:r>
            <a:r>
              <a:rPr lang="uk-UA" altLang="en-US" sz="1200" b="1" dirty="0">
                <a:solidFill>
                  <a:srgbClr val="595959"/>
                </a:solidFill>
                <a:cs typeface="Arial" charset="0"/>
              </a:rPr>
              <a:t>-2008р.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uk-UA" altLang="en-US" sz="1200" b="1" dirty="0">
                <a:solidFill>
                  <a:srgbClr val="595959"/>
                </a:solidFill>
                <a:cs typeface="Arial" charset="0"/>
              </a:rPr>
              <a:t>Запуск в  2009р.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uk-UA" altLang="en-US" sz="1200" b="1" dirty="0">
                <a:solidFill>
                  <a:srgbClr val="595959"/>
                </a:solidFill>
                <a:cs typeface="Arial" charset="0"/>
              </a:rPr>
              <a:t>Виробнича потужність: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595959"/>
                </a:solidFill>
                <a:cs typeface="Arial" charset="0"/>
              </a:rPr>
              <a:t>1</a:t>
            </a:r>
            <a:r>
              <a:rPr lang="uk-UA" altLang="en-US" sz="1200" dirty="0">
                <a:solidFill>
                  <a:srgbClr val="595959"/>
                </a:solidFill>
                <a:cs typeface="Arial" charset="0"/>
              </a:rPr>
              <a:t>00 млн. </a:t>
            </a:r>
            <a:r>
              <a:rPr lang="en-US" altLang="en-US" sz="1200" dirty="0">
                <a:solidFill>
                  <a:srgbClr val="595959"/>
                </a:solidFill>
                <a:cs typeface="Arial" charset="0"/>
              </a:rPr>
              <a:t>у</a:t>
            </a:r>
            <a:r>
              <a:rPr lang="uk-UA" altLang="en-US" sz="1200" dirty="0">
                <a:solidFill>
                  <a:srgbClr val="595959"/>
                </a:solidFill>
                <a:cs typeface="Arial" charset="0"/>
              </a:rPr>
              <a:t>м</a:t>
            </a:r>
            <a:r>
              <a:rPr lang="ru-RU" altLang="en-US" sz="1200" dirty="0">
                <a:solidFill>
                  <a:srgbClr val="595959"/>
                </a:solidFill>
                <a:cs typeface="Arial" charset="0"/>
              </a:rPr>
              <a:t>. </a:t>
            </a:r>
            <a:r>
              <a:rPr lang="uk-UA" altLang="en-US" sz="1200" dirty="0">
                <a:solidFill>
                  <a:srgbClr val="595959"/>
                </a:solidFill>
                <a:cs typeface="Arial" charset="0"/>
              </a:rPr>
              <a:t>цегли на рік</a:t>
            </a:r>
            <a:r>
              <a:rPr lang="en-US" altLang="en-US" sz="1200" dirty="0">
                <a:solidFill>
                  <a:srgbClr val="595959"/>
                </a:solidFill>
                <a:cs typeface="Arial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uk-UA" altLang="en-US" sz="1200" b="1" dirty="0">
                <a:solidFill>
                  <a:srgbClr val="595959"/>
                </a:solidFill>
                <a:cs typeface="Arial" charset="0"/>
              </a:rPr>
              <a:t>Продукти</a:t>
            </a:r>
            <a:r>
              <a:rPr lang="en-US" altLang="en-US" sz="1200" b="1" dirty="0">
                <a:solidFill>
                  <a:srgbClr val="595959"/>
                </a:solidFill>
                <a:cs typeface="Arial" charset="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en-US" sz="1200" dirty="0">
                <a:solidFill>
                  <a:srgbClr val="595959"/>
                </a:solidFill>
                <a:cs typeface="Arial" charset="0"/>
              </a:rPr>
              <a:t> Блок </a:t>
            </a:r>
            <a:r>
              <a:rPr lang="uk-UA" altLang="en-US" sz="1200" dirty="0">
                <a:solidFill>
                  <a:srgbClr val="595959"/>
                </a:solidFill>
                <a:cs typeface="Arial" charset="0"/>
              </a:rPr>
              <a:t>2</a:t>
            </a:r>
            <a:r>
              <a:rPr lang="en-US" altLang="en-US" sz="1200" dirty="0">
                <a:solidFill>
                  <a:srgbClr val="595959"/>
                </a:solidFill>
                <a:cs typeface="Arial" charset="0"/>
              </a:rPr>
              <a:t>NF</a:t>
            </a:r>
            <a:endParaRPr lang="ru-RU" altLang="en-US" sz="1200" dirty="0">
              <a:solidFill>
                <a:srgbClr val="595959"/>
              </a:solidFill>
              <a:cs typeface="Arial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Blip>
                <a:blip r:embed="rId3"/>
              </a:buBlip>
            </a:pPr>
            <a:r>
              <a:rPr lang="ru-RU" altLang="en-US" sz="1200" dirty="0">
                <a:solidFill>
                  <a:srgbClr val="595959"/>
                </a:solidFill>
                <a:cs typeface="Arial" charset="0"/>
              </a:rPr>
              <a:t> Керамкомфорт-10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en-US" sz="1200" dirty="0">
                <a:solidFill>
                  <a:srgbClr val="595959"/>
                </a:solidFill>
                <a:cs typeface="Arial" charset="0"/>
              </a:rPr>
              <a:t> Керамкомфорт-20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en-US" sz="1200" dirty="0">
                <a:solidFill>
                  <a:srgbClr val="595959"/>
                </a:solidFill>
                <a:cs typeface="Arial" charset="0"/>
              </a:rPr>
              <a:t> Керамкомфорт-25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en-US" sz="1200" dirty="0">
                <a:solidFill>
                  <a:srgbClr val="595959"/>
                </a:solidFill>
                <a:cs typeface="Arial" charset="0"/>
              </a:rPr>
              <a:t> Керамкомфорт-38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en-US" sz="1200" dirty="0">
                <a:solidFill>
                  <a:srgbClr val="595959"/>
                </a:solidFill>
                <a:cs typeface="Arial" charset="0"/>
              </a:rPr>
              <a:t> Керамкомфорт-44</a:t>
            </a:r>
          </a:p>
        </p:txBody>
      </p:sp>
      <p:sp>
        <p:nvSpPr>
          <p:cNvPr id="10" name="Прямоугольник 33"/>
          <p:cNvSpPr>
            <a:spLocks noChangeArrowheads="1"/>
          </p:cNvSpPr>
          <p:nvPr/>
        </p:nvSpPr>
        <p:spPr bwMode="auto">
          <a:xfrm>
            <a:off x="3356124" y="3701395"/>
            <a:ext cx="2160588" cy="289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20" tIns="45611" rIns="91220" bIns="4561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en-US" sz="1400" b="1" dirty="0">
                <a:solidFill>
                  <a:srgbClr val="595959"/>
                </a:solidFill>
                <a:cs typeface="Arial" charset="0"/>
              </a:rPr>
              <a:t>СБК</a:t>
            </a:r>
            <a:r>
              <a:rPr lang="en-US" altLang="en-US" sz="1400" b="1" dirty="0">
                <a:solidFill>
                  <a:srgbClr val="595959"/>
                </a:solidFill>
                <a:cs typeface="Arial" charset="0"/>
              </a:rPr>
              <a:t>-Р</a:t>
            </a:r>
            <a:r>
              <a:rPr lang="ru-RU" altLang="en-US" sz="1400" b="1" dirty="0" err="1">
                <a:solidFill>
                  <a:srgbClr val="595959"/>
                </a:solidFill>
                <a:cs typeface="Arial" charset="0"/>
              </a:rPr>
              <a:t>омни</a:t>
            </a:r>
            <a:r>
              <a:rPr lang="en-US" altLang="en-US" sz="1400" b="1" dirty="0">
                <a:solidFill>
                  <a:srgbClr val="595959"/>
                </a:solidFill>
                <a:cs typeface="Arial" charset="0"/>
              </a:rPr>
              <a:t>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uk-UA" altLang="en-US" sz="1200" b="1" dirty="0">
                <a:solidFill>
                  <a:srgbClr val="595959"/>
                </a:solidFill>
                <a:cs typeface="Arial" charset="0"/>
              </a:rPr>
              <a:t>Запуск в  1997р.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uk-UA" altLang="en-US" sz="1200" b="1" dirty="0">
                <a:solidFill>
                  <a:srgbClr val="595959"/>
                </a:solidFill>
                <a:cs typeface="Arial" charset="0"/>
              </a:rPr>
              <a:t>Модернізація 2007р.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uk-UA" altLang="en-US" sz="1200" b="1" dirty="0">
                <a:solidFill>
                  <a:srgbClr val="595959"/>
                </a:solidFill>
                <a:cs typeface="Arial" charset="0"/>
              </a:rPr>
              <a:t>Виробнича потужність: 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uk-UA" altLang="en-US" sz="1200" dirty="0">
                <a:solidFill>
                  <a:srgbClr val="595959"/>
                </a:solidFill>
                <a:cs typeface="Arial" charset="0"/>
              </a:rPr>
              <a:t>50 млн. ум. цегли на рік</a:t>
            </a:r>
            <a:endParaRPr lang="en-US" altLang="en-US" sz="1200" dirty="0">
              <a:solidFill>
                <a:srgbClr val="595959"/>
              </a:solidFill>
              <a:cs typeface="Arial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uk-UA" altLang="en-US" sz="1200" b="1" dirty="0">
                <a:solidFill>
                  <a:srgbClr val="595959"/>
                </a:solidFill>
                <a:cs typeface="Arial" charset="0"/>
              </a:rPr>
              <a:t>Продукти</a:t>
            </a:r>
            <a:r>
              <a:rPr lang="en-US" altLang="en-US" sz="1200" b="1" dirty="0">
                <a:solidFill>
                  <a:srgbClr val="595959"/>
                </a:solidFill>
                <a:cs typeface="Arial" charset="0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ru-RU" altLang="en-US" sz="1200" dirty="0">
                <a:solidFill>
                  <a:srgbClr val="595959"/>
                </a:solidFill>
                <a:cs typeface="Arial" charset="0"/>
              </a:rPr>
              <a:t> </a:t>
            </a:r>
            <a:r>
              <a:rPr lang="uk-UA" altLang="en-US" sz="1200" dirty="0">
                <a:solidFill>
                  <a:srgbClr val="595959"/>
                </a:solidFill>
                <a:cs typeface="Arial" charset="0"/>
              </a:rPr>
              <a:t>Лицьова цегла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en-US" sz="1200" dirty="0">
                <a:solidFill>
                  <a:srgbClr val="595959"/>
                </a:solidFill>
                <a:cs typeface="Arial" charset="0"/>
              </a:rPr>
              <a:t> Клінкерна цегла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en-US" sz="1200" dirty="0">
                <a:solidFill>
                  <a:srgbClr val="595959"/>
                </a:solidFill>
                <a:cs typeface="Arial" charset="0"/>
              </a:rPr>
              <a:t> Фасоні вироби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en-US" sz="1200" dirty="0">
                <a:solidFill>
                  <a:srgbClr val="595959"/>
                </a:solidFill>
                <a:cs typeface="Arial" charset="0"/>
              </a:rPr>
              <a:t> Фактурна цегла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en-US" sz="1200" dirty="0">
                <a:solidFill>
                  <a:srgbClr val="595959"/>
                </a:solidFill>
                <a:cs typeface="Arial" charset="0"/>
              </a:rPr>
              <a:t> </a:t>
            </a:r>
            <a:r>
              <a:rPr lang="uk-UA" altLang="en-US" sz="1200" dirty="0" err="1">
                <a:solidFill>
                  <a:srgbClr val="595959"/>
                </a:solidFill>
                <a:cs typeface="Arial" charset="0"/>
              </a:rPr>
              <a:t>Ангобована</a:t>
            </a:r>
            <a:r>
              <a:rPr lang="uk-UA" altLang="en-US" sz="1200" dirty="0">
                <a:solidFill>
                  <a:srgbClr val="595959"/>
                </a:solidFill>
                <a:cs typeface="Arial" charset="0"/>
              </a:rPr>
              <a:t> цегла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en-US" sz="1200" dirty="0">
                <a:solidFill>
                  <a:srgbClr val="595959"/>
                </a:solidFill>
                <a:cs typeface="Arial" charset="0"/>
              </a:rPr>
              <a:t> Глазурована цегла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en-US" sz="1200" dirty="0">
                <a:solidFill>
                  <a:srgbClr val="595959"/>
                </a:solidFill>
                <a:cs typeface="Arial" charset="0"/>
              </a:rPr>
              <a:t> Цегла ручної формовки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36096" y="1081165"/>
            <a:ext cx="3376339" cy="33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4562" tIns="42282" rIns="84562" bIns="4228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600" b="1" dirty="0">
                <a:cs typeface="Arial" charset="0"/>
              </a:rPr>
              <a:t>СБК-Ромни (</a:t>
            </a:r>
            <a:r>
              <a:rPr lang="uk-UA" altLang="en-US" sz="1600" b="1" dirty="0">
                <a:cs typeface="Arial" charset="0"/>
              </a:rPr>
              <a:t>Сумська</a:t>
            </a:r>
            <a:r>
              <a:rPr lang="ru-RU" altLang="en-US" sz="1600" b="1" dirty="0">
                <a:cs typeface="Arial" charset="0"/>
              </a:rPr>
              <a:t> область)</a:t>
            </a:r>
          </a:p>
        </p:txBody>
      </p:sp>
      <p:pic>
        <p:nvPicPr>
          <p:cNvPr id="12" name="Picture 17" descr="pict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5287" y="1463690"/>
            <a:ext cx="3097212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ro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5287" y="3109928"/>
            <a:ext cx="3097212" cy="1535112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romn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5287" y="4754578"/>
            <a:ext cx="3098800" cy="158432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C:\Users\Y.Lutsenko\Pictures\_Смоляр\Ozera_SBK\Ozera_SBK_WEB_jpg\Ozera_SBK_00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087" y="4645040"/>
            <a:ext cx="301783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512" y="1081165"/>
            <a:ext cx="3312368" cy="33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4562" tIns="42282" rIns="84562" bIns="4228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600" b="1" dirty="0">
                <a:cs typeface="Arial" charset="0"/>
              </a:rPr>
              <a:t>СБК</a:t>
            </a:r>
            <a:r>
              <a:rPr lang="en-US" altLang="en-US" sz="1600" b="1" dirty="0">
                <a:cs typeface="Arial" charset="0"/>
              </a:rPr>
              <a:t>-</a:t>
            </a:r>
            <a:r>
              <a:rPr lang="ru-RU" altLang="en-US" sz="1600" b="1" dirty="0">
                <a:cs typeface="Arial" charset="0"/>
              </a:rPr>
              <a:t>Озера (</a:t>
            </a:r>
            <a:r>
              <a:rPr lang="uk-UA" altLang="en-US" sz="1600" b="1" dirty="0">
                <a:cs typeface="Arial" charset="0"/>
              </a:rPr>
              <a:t>Київська</a:t>
            </a:r>
            <a:r>
              <a:rPr lang="ru-RU" altLang="en-US" sz="1600" b="1" dirty="0">
                <a:cs typeface="Arial" charset="0"/>
              </a:rPr>
              <a:t> область)</a:t>
            </a:r>
            <a:endParaRPr lang="ru-RU" altLang="uk-UA" sz="1600" b="1" dirty="0">
              <a:cs typeface="Arial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73" y="1464161"/>
            <a:ext cx="3024000" cy="2016000"/>
          </a:xfrm>
          <a:prstGeom prst="rect">
            <a:avLst/>
          </a:prstGeom>
        </p:spPr>
      </p:pic>
      <p:pic>
        <p:nvPicPr>
          <p:cNvPr id="19" name="Picture 19" descr="C:\Users\Y.Lutsenko\Pictures\_Смоляр\Ozera_SBK\Ozera_SBK_WEB_jpg\Ozera_SBK_012 - копия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737" y="3023409"/>
            <a:ext cx="302418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948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0" y="-26988"/>
            <a:ext cx="9144000" cy="79375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0" y="0"/>
            <a:ext cx="7308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uk-UA" altLang="uk-UA" sz="2000" b="1" dirty="0"/>
              <a:t>Фасадна керамічна цегла 9 кольорів 5 форматів 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63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E3DF82A-98E2-42B4-853F-6AA30FBEA2E6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grpSp>
        <p:nvGrpSpPr>
          <p:cNvPr id="39" name="Группа 72"/>
          <p:cNvGrpSpPr>
            <a:grpSpLocks/>
          </p:cNvGrpSpPr>
          <p:nvPr/>
        </p:nvGrpSpPr>
        <p:grpSpPr bwMode="auto">
          <a:xfrm>
            <a:off x="-541338" y="603250"/>
            <a:ext cx="2809876" cy="2138363"/>
            <a:chOff x="-540568" y="602640"/>
            <a:chExt cx="2808312" cy="2138339"/>
          </a:xfrm>
        </p:grpSpPr>
        <p:grpSp>
          <p:nvGrpSpPr>
            <p:cNvPr id="40" name="Группа 30"/>
            <p:cNvGrpSpPr>
              <a:grpSpLocks/>
            </p:cNvGrpSpPr>
            <p:nvPr/>
          </p:nvGrpSpPr>
          <p:grpSpPr bwMode="auto">
            <a:xfrm>
              <a:off x="-540568" y="602640"/>
              <a:ext cx="2777999" cy="2138339"/>
              <a:chOff x="-382865" y="916596"/>
              <a:chExt cx="2777999" cy="2138339"/>
            </a:xfrm>
          </p:grpSpPr>
          <p:pic>
            <p:nvPicPr>
              <p:cNvPr id="42" name="Рисунок 1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738" y="2154935"/>
                <a:ext cx="1791396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Рисунок 2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82865" y="916596"/>
                <a:ext cx="2647808" cy="18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" name="Прямоугольник 20"/>
            <p:cNvSpPr>
              <a:spLocks noChangeArrowheads="1"/>
            </p:cNvSpPr>
            <p:nvPr/>
          </p:nvSpPr>
          <p:spPr bwMode="auto">
            <a:xfrm>
              <a:off x="1355922" y="766763"/>
              <a:ext cx="911822" cy="380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 err="1">
                  <a:solidFill>
                    <a:srgbClr val="595959"/>
                  </a:solidFill>
                  <a:latin typeface="Calibri" pitchFamily="34" charset="0"/>
                </a:rPr>
                <a:t>Солом'яний</a:t>
              </a:r>
              <a:endParaRPr lang="ru-RU" altLang="en-US" sz="900" dirty="0">
                <a:solidFill>
                  <a:srgbClr val="595959"/>
                </a:solidFill>
                <a:latin typeface="Calibri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>
                  <a:solidFill>
                    <a:srgbClr val="595959"/>
                  </a:solidFill>
                  <a:latin typeface="Calibri" pitchFamily="34" charset="0"/>
                </a:rPr>
                <a:t>(Ж0)</a:t>
              </a:r>
              <a:endParaRPr lang="ru-RU" altLang="en-US" sz="1000" dirty="0">
                <a:solidFill>
                  <a:srgbClr val="595959"/>
                </a:solidFill>
                <a:latin typeface="Calibri" pitchFamily="34" charset="0"/>
              </a:endParaRPr>
            </a:p>
          </p:txBody>
        </p:sp>
      </p:grpSp>
      <p:grpSp>
        <p:nvGrpSpPr>
          <p:cNvPr id="44" name="Группа 73"/>
          <p:cNvGrpSpPr>
            <a:grpSpLocks/>
          </p:cNvGrpSpPr>
          <p:nvPr/>
        </p:nvGrpSpPr>
        <p:grpSpPr bwMode="auto">
          <a:xfrm>
            <a:off x="1763713" y="549275"/>
            <a:ext cx="2741612" cy="2195513"/>
            <a:chOff x="1764368" y="548680"/>
            <a:chExt cx="2741217" cy="2196622"/>
          </a:xfrm>
        </p:grpSpPr>
        <p:grpSp>
          <p:nvGrpSpPr>
            <p:cNvPr id="45" name="Группа 31"/>
            <p:cNvGrpSpPr>
              <a:grpSpLocks/>
            </p:cNvGrpSpPr>
            <p:nvPr/>
          </p:nvGrpSpPr>
          <p:grpSpPr bwMode="auto">
            <a:xfrm>
              <a:off x="1764368" y="548680"/>
              <a:ext cx="2733382" cy="2196622"/>
              <a:chOff x="2015876" y="862636"/>
              <a:chExt cx="2733382" cy="2196622"/>
            </a:xfrm>
          </p:grpSpPr>
          <p:pic>
            <p:nvPicPr>
              <p:cNvPr id="47" name="Рисунок 1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5861" y="2159258"/>
                <a:ext cx="1713397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Рисунок 21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5876" y="862636"/>
                <a:ext cx="2647808" cy="18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6" name="Прямоугольник 21"/>
            <p:cNvSpPr>
              <a:spLocks noChangeArrowheads="1"/>
            </p:cNvSpPr>
            <p:nvPr/>
          </p:nvSpPr>
          <p:spPr bwMode="auto">
            <a:xfrm>
              <a:off x="3592305" y="753810"/>
              <a:ext cx="913280" cy="380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 err="1">
                  <a:solidFill>
                    <a:srgbClr val="595959"/>
                  </a:solidFill>
                  <a:latin typeface="Calibri" pitchFamily="34" charset="0"/>
                </a:rPr>
                <a:t>Персиковий</a:t>
              </a:r>
              <a:endParaRPr lang="ru-RU" altLang="en-US" sz="900" dirty="0">
                <a:solidFill>
                  <a:srgbClr val="595959"/>
                </a:solidFill>
                <a:latin typeface="Calibri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>
                  <a:solidFill>
                    <a:srgbClr val="595959"/>
                  </a:solidFill>
                  <a:latin typeface="Calibri" pitchFamily="34" charset="0"/>
                </a:rPr>
                <a:t>Ж(1)</a:t>
              </a:r>
            </a:p>
          </p:txBody>
        </p:sp>
      </p:grpSp>
      <p:grpSp>
        <p:nvGrpSpPr>
          <p:cNvPr id="49" name="Группа 74"/>
          <p:cNvGrpSpPr>
            <a:grpSpLocks/>
          </p:cNvGrpSpPr>
          <p:nvPr/>
        </p:nvGrpSpPr>
        <p:grpSpPr bwMode="auto">
          <a:xfrm>
            <a:off x="3997325" y="549275"/>
            <a:ext cx="2736850" cy="2189163"/>
            <a:chOff x="3997529" y="548680"/>
            <a:chExt cx="2736160" cy="2189248"/>
          </a:xfrm>
        </p:grpSpPr>
        <p:grpSp>
          <p:nvGrpSpPr>
            <p:cNvPr id="50" name="Группа 32"/>
            <p:cNvGrpSpPr>
              <a:grpSpLocks/>
            </p:cNvGrpSpPr>
            <p:nvPr/>
          </p:nvGrpSpPr>
          <p:grpSpPr bwMode="auto">
            <a:xfrm>
              <a:off x="3997529" y="548680"/>
              <a:ext cx="2736160" cy="2189248"/>
              <a:chOff x="4443860" y="862636"/>
              <a:chExt cx="2736160" cy="2189248"/>
            </a:xfrm>
          </p:grpSpPr>
          <p:pic>
            <p:nvPicPr>
              <p:cNvPr id="52" name="Рисунок 1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8847" y="2151884"/>
                <a:ext cx="1791173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Рисунок 22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3860" y="862636"/>
                <a:ext cx="2647808" cy="18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" name="Прямоугольник 22"/>
            <p:cNvSpPr>
              <a:spLocks noChangeArrowheads="1"/>
            </p:cNvSpPr>
            <p:nvPr/>
          </p:nvSpPr>
          <p:spPr bwMode="auto">
            <a:xfrm>
              <a:off x="5820409" y="766763"/>
              <a:ext cx="913280" cy="380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 err="1">
                  <a:solidFill>
                    <a:srgbClr val="595959"/>
                  </a:solidFill>
                  <a:latin typeface="Calibri" pitchFamily="34" charset="0"/>
                </a:rPr>
                <a:t>Абрикосовий</a:t>
              </a:r>
              <a:endParaRPr lang="ru-RU" altLang="en-US" sz="900" dirty="0">
                <a:solidFill>
                  <a:srgbClr val="595959"/>
                </a:solidFill>
                <a:latin typeface="Calibri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>
                  <a:solidFill>
                    <a:srgbClr val="595959"/>
                  </a:solidFill>
                  <a:latin typeface="Calibri" pitchFamily="34" charset="0"/>
                </a:rPr>
                <a:t>Ж(2)</a:t>
              </a:r>
            </a:p>
          </p:txBody>
        </p:sp>
      </p:grpSp>
      <p:grpSp>
        <p:nvGrpSpPr>
          <p:cNvPr id="54" name="Группа 75"/>
          <p:cNvGrpSpPr>
            <a:grpSpLocks/>
          </p:cNvGrpSpPr>
          <p:nvPr/>
        </p:nvGrpSpPr>
        <p:grpSpPr bwMode="auto">
          <a:xfrm>
            <a:off x="6303963" y="619125"/>
            <a:ext cx="2732087" cy="2119313"/>
            <a:chOff x="6303952" y="618876"/>
            <a:chExt cx="2732098" cy="2119052"/>
          </a:xfrm>
        </p:grpSpPr>
        <p:grpSp>
          <p:nvGrpSpPr>
            <p:cNvPr id="55" name="Группа 33"/>
            <p:cNvGrpSpPr>
              <a:grpSpLocks/>
            </p:cNvGrpSpPr>
            <p:nvPr/>
          </p:nvGrpSpPr>
          <p:grpSpPr bwMode="auto">
            <a:xfrm>
              <a:off x="6303952" y="618876"/>
              <a:ext cx="2717504" cy="2119052"/>
              <a:chOff x="6496192" y="903895"/>
              <a:chExt cx="2717504" cy="2119052"/>
            </a:xfrm>
          </p:grpSpPr>
          <p:pic>
            <p:nvPicPr>
              <p:cNvPr id="57" name="Рисунок 13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2523" y="2122947"/>
                <a:ext cx="1791173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Рисунок 23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96192" y="903895"/>
                <a:ext cx="2647808" cy="18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Прямоугольник 23"/>
            <p:cNvSpPr>
              <a:spLocks noChangeArrowheads="1"/>
            </p:cNvSpPr>
            <p:nvPr/>
          </p:nvSpPr>
          <p:spPr bwMode="auto">
            <a:xfrm>
              <a:off x="8122770" y="766763"/>
              <a:ext cx="913280" cy="380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 err="1">
                  <a:solidFill>
                    <a:srgbClr val="595959"/>
                  </a:solidFill>
                  <a:latin typeface="Calibri" pitchFamily="34" charset="0"/>
                </a:rPr>
                <a:t>Морквяний</a:t>
              </a:r>
              <a:endParaRPr lang="ru-RU" altLang="en-US" sz="900" dirty="0">
                <a:solidFill>
                  <a:srgbClr val="595959"/>
                </a:solidFill>
                <a:latin typeface="Calibri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>
                  <a:solidFill>
                    <a:srgbClr val="595959"/>
                  </a:solidFill>
                  <a:latin typeface="Calibri" pitchFamily="34" charset="0"/>
                </a:rPr>
                <a:t>Ч(0)</a:t>
              </a:r>
            </a:p>
          </p:txBody>
        </p:sp>
      </p:grpSp>
      <p:grpSp>
        <p:nvGrpSpPr>
          <p:cNvPr id="59" name="Группа 50"/>
          <p:cNvGrpSpPr>
            <a:grpSpLocks/>
          </p:cNvGrpSpPr>
          <p:nvPr/>
        </p:nvGrpSpPr>
        <p:grpSpPr bwMode="auto">
          <a:xfrm>
            <a:off x="-503238" y="2562225"/>
            <a:ext cx="2771776" cy="2162175"/>
            <a:chOff x="-502562" y="2780928"/>
            <a:chExt cx="2770306" cy="2163331"/>
          </a:xfrm>
        </p:grpSpPr>
        <p:grpSp>
          <p:nvGrpSpPr>
            <p:cNvPr id="60" name="Группа 37"/>
            <p:cNvGrpSpPr>
              <a:grpSpLocks/>
            </p:cNvGrpSpPr>
            <p:nvPr/>
          </p:nvGrpSpPr>
          <p:grpSpPr bwMode="auto">
            <a:xfrm>
              <a:off x="-502562" y="2780928"/>
              <a:ext cx="2770306" cy="2163331"/>
              <a:chOff x="-324544" y="2924944"/>
              <a:chExt cx="2770306" cy="2163331"/>
            </a:xfrm>
          </p:grpSpPr>
          <p:pic>
            <p:nvPicPr>
              <p:cNvPr id="62" name="Рисунок 14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439" y="4188275"/>
                <a:ext cx="1791323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Рисунок 25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24544" y="2924944"/>
                <a:ext cx="2647808" cy="18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" name="Прямоугольник 24"/>
            <p:cNvSpPr>
              <a:spLocks noChangeArrowheads="1"/>
            </p:cNvSpPr>
            <p:nvPr/>
          </p:nvSpPr>
          <p:spPr bwMode="auto">
            <a:xfrm>
              <a:off x="1324151" y="2996952"/>
              <a:ext cx="913280" cy="507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 err="1">
                  <a:solidFill>
                    <a:srgbClr val="595959"/>
                  </a:solidFill>
                  <a:latin typeface="Calibri" pitchFamily="34" charset="0"/>
                </a:rPr>
                <a:t>Червоний</a:t>
              </a:r>
              <a:endParaRPr lang="ru-RU" altLang="en-US" sz="900" dirty="0">
                <a:solidFill>
                  <a:srgbClr val="595959"/>
                </a:solidFill>
                <a:latin typeface="Calibri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 err="1">
                  <a:solidFill>
                    <a:srgbClr val="595959"/>
                  </a:solidFill>
                  <a:latin typeface="Calibri" pitchFamily="34" charset="0"/>
                </a:rPr>
                <a:t>Класичний</a:t>
              </a:r>
              <a:endParaRPr lang="ru-RU" altLang="en-US" sz="900" dirty="0">
                <a:solidFill>
                  <a:srgbClr val="595959"/>
                </a:solidFill>
                <a:latin typeface="Calibri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>
                  <a:solidFill>
                    <a:srgbClr val="595959"/>
                  </a:solidFill>
                  <a:latin typeface="Calibri" pitchFamily="34" charset="0"/>
                </a:rPr>
                <a:t>Ч(2)</a:t>
              </a:r>
            </a:p>
          </p:txBody>
        </p:sp>
      </p:grpSp>
      <p:grpSp>
        <p:nvGrpSpPr>
          <p:cNvPr id="64" name="Группа 51"/>
          <p:cNvGrpSpPr>
            <a:grpSpLocks/>
          </p:cNvGrpSpPr>
          <p:nvPr/>
        </p:nvGrpSpPr>
        <p:grpSpPr bwMode="auto">
          <a:xfrm>
            <a:off x="1763713" y="2562225"/>
            <a:ext cx="2736850" cy="2162175"/>
            <a:chOff x="1764368" y="2780928"/>
            <a:chExt cx="2736537" cy="2163331"/>
          </a:xfrm>
        </p:grpSpPr>
        <p:grpSp>
          <p:nvGrpSpPr>
            <p:cNvPr id="65" name="Группа 47"/>
            <p:cNvGrpSpPr>
              <a:grpSpLocks/>
            </p:cNvGrpSpPr>
            <p:nvPr/>
          </p:nvGrpSpPr>
          <p:grpSpPr bwMode="auto">
            <a:xfrm>
              <a:off x="1764368" y="2780928"/>
              <a:ext cx="2736537" cy="2163331"/>
              <a:chOff x="2051720" y="2924944"/>
              <a:chExt cx="2736537" cy="2163331"/>
            </a:xfrm>
          </p:grpSpPr>
          <p:pic>
            <p:nvPicPr>
              <p:cNvPr id="67" name="Рисунок 15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6861" y="4188275"/>
                <a:ext cx="1791396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Рисунок 26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720" y="2924944"/>
                <a:ext cx="2647808" cy="18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6" name="Прямоугольник 25"/>
            <p:cNvSpPr>
              <a:spLocks noChangeArrowheads="1"/>
            </p:cNvSpPr>
            <p:nvPr/>
          </p:nvSpPr>
          <p:spPr bwMode="auto">
            <a:xfrm>
              <a:off x="3568731" y="2996952"/>
              <a:ext cx="911821" cy="380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 err="1">
                  <a:solidFill>
                    <a:srgbClr val="595959"/>
                  </a:solidFill>
                  <a:latin typeface="Calibri" pitchFamily="34" charset="0"/>
                </a:rPr>
                <a:t>Вишневий</a:t>
              </a:r>
              <a:endParaRPr lang="ru-RU" altLang="en-US" sz="900" dirty="0">
                <a:solidFill>
                  <a:srgbClr val="595959"/>
                </a:solidFill>
                <a:latin typeface="Calibri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>
                  <a:solidFill>
                    <a:srgbClr val="595959"/>
                  </a:solidFill>
                  <a:latin typeface="Calibri" pitchFamily="34" charset="0"/>
                </a:rPr>
                <a:t>Ч(7)</a:t>
              </a:r>
            </a:p>
          </p:txBody>
        </p:sp>
      </p:grpSp>
      <p:grpSp>
        <p:nvGrpSpPr>
          <p:cNvPr id="69" name="Группа 52"/>
          <p:cNvGrpSpPr>
            <a:grpSpLocks/>
          </p:cNvGrpSpPr>
          <p:nvPr/>
        </p:nvGrpSpPr>
        <p:grpSpPr bwMode="auto">
          <a:xfrm>
            <a:off x="3924300" y="2562225"/>
            <a:ext cx="2781300" cy="2162175"/>
            <a:chOff x="3923928" y="2780928"/>
            <a:chExt cx="2782124" cy="2163331"/>
          </a:xfrm>
        </p:grpSpPr>
        <p:grpSp>
          <p:nvGrpSpPr>
            <p:cNvPr id="70" name="Группа 49"/>
            <p:cNvGrpSpPr>
              <a:grpSpLocks/>
            </p:cNvGrpSpPr>
            <p:nvPr/>
          </p:nvGrpSpPr>
          <p:grpSpPr bwMode="auto">
            <a:xfrm>
              <a:off x="3923928" y="2780928"/>
              <a:ext cx="2772044" cy="2163331"/>
              <a:chOff x="6460696" y="2924944"/>
              <a:chExt cx="2772044" cy="2163331"/>
            </a:xfrm>
          </p:grpSpPr>
          <p:pic>
            <p:nvPicPr>
              <p:cNvPr id="72" name="Рисунок 19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1467" y="4188275"/>
                <a:ext cx="1791273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Рисунок 28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0696" y="2924944"/>
                <a:ext cx="2647808" cy="18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1" name="Прямоугольник 26"/>
            <p:cNvSpPr>
              <a:spLocks noChangeArrowheads="1"/>
            </p:cNvSpPr>
            <p:nvPr/>
          </p:nvSpPr>
          <p:spPr bwMode="auto">
            <a:xfrm>
              <a:off x="5792772" y="2996952"/>
              <a:ext cx="913280" cy="380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>
                  <a:solidFill>
                    <a:srgbClr val="595959"/>
                  </a:solidFill>
                  <a:latin typeface="Calibri" pitchFamily="34" charset="0"/>
                </a:rPr>
                <a:t>Какао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>
                  <a:solidFill>
                    <a:srgbClr val="595959"/>
                  </a:solidFill>
                  <a:latin typeface="Calibri" pitchFamily="34" charset="0"/>
                </a:rPr>
                <a:t>КЧ(1)</a:t>
              </a:r>
            </a:p>
          </p:txBody>
        </p:sp>
      </p:grpSp>
      <p:grpSp>
        <p:nvGrpSpPr>
          <p:cNvPr id="74" name="Группа 53"/>
          <p:cNvGrpSpPr>
            <a:grpSpLocks/>
          </p:cNvGrpSpPr>
          <p:nvPr/>
        </p:nvGrpSpPr>
        <p:grpSpPr bwMode="auto">
          <a:xfrm>
            <a:off x="6196013" y="2563813"/>
            <a:ext cx="2825750" cy="2160587"/>
            <a:chOff x="6195579" y="2782157"/>
            <a:chExt cx="2825877" cy="2162102"/>
          </a:xfrm>
        </p:grpSpPr>
        <p:grpSp>
          <p:nvGrpSpPr>
            <p:cNvPr id="75" name="Группа 48"/>
            <p:cNvGrpSpPr>
              <a:grpSpLocks/>
            </p:cNvGrpSpPr>
            <p:nvPr/>
          </p:nvGrpSpPr>
          <p:grpSpPr bwMode="auto">
            <a:xfrm>
              <a:off x="6195579" y="2782157"/>
              <a:ext cx="2755260" cy="2162102"/>
              <a:chOff x="4423849" y="2926173"/>
              <a:chExt cx="2755260" cy="2162102"/>
            </a:xfrm>
          </p:grpSpPr>
          <p:pic>
            <p:nvPicPr>
              <p:cNvPr id="77" name="Рисунок 16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7836" y="4188275"/>
                <a:ext cx="1791273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8" name="Рисунок 27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3849" y="2926173"/>
                <a:ext cx="2647808" cy="18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6" name="Прямоугольник 27"/>
            <p:cNvSpPr>
              <a:spLocks noChangeArrowheads="1"/>
            </p:cNvSpPr>
            <p:nvPr/>
          </p:nvSpPr>
          <p:spPr bwMode="auto">
            <a:xfrm>
              <a:off x="8108176" y="2996952"/>
              <a:ext cx="913280" cy="380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 err="1">
                  <a:solidFill>
                    <a:srgbClr val="595959"/>
                  </a:solidFill>
                  <a:latin typeface="Calibri" pitchFamily="34" charset="0"/>
                </a:rPr>
                <a:t>Кавовий</a:t>
              </a:r>
              <a:endParaRPr lang="ru-RU" altLang="en-US" sz="900" dirty="0">
                <a:solidFill>
                  <a:srgbClr val="595959"/>
                </a:solidFill>
                <a:latin typeface="Calibri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>
                  <a:solidFill>
                    <a:srgbClr val="595959"/>
                  </a:solidFill>
                  <a:latin typeface="Calibri" pitchFamily="34" charset="0"/>
                </a:rPr>
                <a:t>КЧ(2)</a:t>
              </a:r>
            </a:p>
          </p:txBody>
        </p:sp>
      </p:grpSp>
      <p:grpSp>
        <p:nvGrpSpPr>
          <p:cNvPr id="79" name="Группа 76"/>
          <p:cNvGrpSpPr>
            <a:grpSpLocks/>
          </p:cNvGrpSpPr>
          <p:nvPr/>
        </p:nvGrpSpPr>
        <p:grpSpPr bwMode="auto">
          <a:xfrm>
            <a:off x="-612775" y="4508500"/>
            <a:ext cx="2825750" cy="2136775"/>
            <a:chOff x="-380064" y="4797152"/>
            <a:chExt cx="2825826" cy="2136805"/>
          </a:xfrm>
        </p:grpSpPr>
        <p:grpSp>
          <p:nvGrpSpPr>
            <p:cNvPr id="80" name="Группа 36"/>
            <p:cNvGrpSpPr>
              <a:grpSpLocks/>
            </p:cNvGrpSpPr>
            <p:nvPr/>
          </p:nvGrpSpPr>
          <p:grpSpPr bwMode="auto">
            <a:xfrm>
              <a:off x="-380064" y="4797152"/>
              <a:ext cx="2825826" cy="2136805"/>
              <a:chOff x="-380064" y="4653344"/>
              <a:chExt cx="2825826" cy="2136805"/>
            </a:xfrm>
          </p:grpSpPr>
          <p:pic>
            <p:nvPicPr>
              <p:cNvPr id="82" name="Рисунок 18"/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409" y="5890149"/>
                <a:ext cx="1791353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" name="Рисунок 29"/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80064" y="4653344"/>
                <a:ext cx="2647808" cy="18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1" name="Прямоугольник 27"/>
            <p:cNvSpPr>
              <a:spLocks noChangeArrowheads="1"/>
            </p:cNvSpPr>
            <p:nvPr/>
          </p:nvSpPr>
          <p:spPr bwMode="auto">
            <a:xfrm>
              <a:off x="1532482" y="5013176"/>
              <a:ext cx="913280" cy="380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 err="1">
                  <a:solidFill>
                    <a:srgbClr val="595959"/>
                  </a:solidFill>
                  <a:latin typeface="Calibri" pitchFamily="34" charset="0"/>
                </a:rPr>
                <a:t>Кремовий</a:t>
              </a:r>
              <a:endParaRPr lang="ru-RU" altLang="en-US" sz="900" dirty="0">
                <a:solidFill>
                  <a:srgbClr val="595959"/>
                </a:solidFill>
                <a:latin typeface="Calibri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900" dirty="0">
                  <a:solidFill>
                    <a:srgbClr val="595959"/>
                  </a:solidFill>
                  <a:latin typeface="Calibri" pitchFamily="34" charset="0"/>
                </a:rPr>
                <a:t>Б(0)</a:t>
              </a:r>
            </a:p>
          </p:txBody>
        </p:sp>
      </p:grpSp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3088" y="4914900"/>
            <a:ext cx="228123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687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0" y="-26988"/>
            <a:ext cx="9144000" cy="79375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0" y="0"/>
            <a:ext cx="7308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uk-UA" altLang="uk-UA" sz="2000" b="1" dirty="0"/>
              <a:t>Цегла ручного формування – неповторність кожної цеглини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63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5E3DF82A-98E2-42B4-853F-6AA30FBEA2E6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grpSp>
        <p:nvGrpSpPr>
          <p:cNvPr id="17" name="Группа 4"/>
          <p:cNvGrpSpPr>
            <a:grpSpLocks/>
          </p:cNvGrpSpPr>
          <p:nvPr/>
        </p:nvGrpSpPr>
        <p:grpSpPr bwMode="auto">
          <a:xfrm>
            <a:off x="457200" y="855663"/>
            <a:ext cx="2541588" cy="3184525"/>
            <a:chOff x="457200" y="855663"/>
            <a:chExt cx="2541588" cy="3184525"/>
          </a:xfrm>
        </p:grpSpPr>
        <p:pic>
          <p:nvPicPr>
            <p:cNvPr id="18" name="Picture 2" descr="C:\Users\Y.Lutsenko\Dropbox\Фото\_Handmade_and_textured_bricks_SBK_NEW_small\Гленбург_коричневый_ЛК_ручной_формовки_СБК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2636838"/>
              <a:ext cx="1450975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Рисунок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855663"/>
              <a:ext cx="2190750" cy="318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Прямоугольник 20"/>
            <p:cNvSpPr>
              <a:spLocks noChangeArrowheads="1"/>
            </p:cNvSpPr>
            <p:nvPr/>
          </p:nvSpPr>
          <p:spPr bwMode="auto">
            <a:xfrm>
              <a:off x="1979613" y="1268413"/>
              <a:ext cx="9112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1000" dirty="0" err="1">
                  <a:solidFill>
                    <a:srgbClr val="595959"/>
                  </a:solidFill>
                  <a:latin typeface="Calibri" pitchFamily="34" charset="0"/>
                </a:rPr>
                <a:t>Графіт-Гленбург</a:t>
              </a:r>
              <a:endParaRPr lang="ru-RU" altLang="en-US" sz="1000" dirty="0">
                <a:solidFill>
                  <a:srgbClr val="595959"/>
                </a:solidFill>
                <a:latin typeface="Calibri" pitchFamily="34" charset="0"/>
              </a:endParaRPr>
            </a:p>
          </p:txBody>
        </p:sp>
      </p:grpSp>
      <p:grpSp>
        <p:nvGrpSpPr>
          <p:cNvPr id="21" name="Группа 3"/>
          <p:cNvGrpSpPr>
            <a:grpSpLocks/>
          </p:cNvGrpSpPr>
          <p:nvPr/>
        </p:nvGrpSpPr>
        <p:grpSpPr bwMode="auto">
          <a:xfrm>
            <a:off x="3452813" y="906463"/>
            <a:ext cx="2506662" cy="3182937"/>
            <a:chOff x="3452813" y="906463"/>
            <a:chExt cx="2506662" cy="3182937"/>
          </a:xfrm>
        </p:grpSpPr>
        <p:pic>
          <p:nvPicPr>
            <p:cNvPr id="22" name="Picture 2" descr="C:\Users\Y.Lutsenko\Dropbox\Фото\_Handmade_and_textured_bricks_SBK_NEW_small\Мадерийский_серый_ЛК_ручной_формовки_СБК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5638" y="2670175"/>
              <a:ext cx="1493837" cy="108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Рисунок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2813" y="906463"/>
              <a:ext cx="2178050" cy="318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Прямоугольник 20"/>
            <p:cNvSpPr>
              <a:spLocks noChangeArrowheads="1"/>
            </p:cNvSpPr>
            <p:nvPr/>
          </p:nvSpPr>
          <p:spPr bwMode="auto">
            <a:xfrm>
              <a:off x="4765675" y="1268413"/>
              <a:ext cx="1193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1000" dirty="0" err="1">
                  <a:solidFill>
                    <a:srgbClr val="595959"/>
                  </a:solidFill>
                  <a:latin typeface="Calibri" pitchFamily="34" charset="0"/>
                </a:rPr>
                <a:t>Сірий</a:t>
              </a:r>
              <a:r>
                <a:rPr lang="ru-RU" altLang="en-US" sz="1000" dirty="0">
                  <a:solidFill>
                    <a:srgbClr val="595959"/>
                  </a:solidFill>
                  <a:latin typeface="Calibri" pitchFamily="34" charset="0"/>
                </a:rPr>
                <a:t>- </a:t>
              </a:r>
              <a:r>
                <a:rPr lang="ru-RU" altLang="en-US" sz="1000" dirty="0" err="1">
                  <a:solidFill>
                    <a:srgbClr val="595959"/>
                  </a:solidFill>
                  <a:latin typeface="Calibri" pitchFamily="34" charset="0"/>
                </a:rPr>
                <a:t>Мадерійський</a:t>
              </a:r>
              <a:endParaRPr lang="ru-RU" altLang="en-US" sz="1000" dirty="0">
                <a:solidFill>
                  <a:srgbClr val="595959"/>
                </a:solidFill>
                <a:latin typeface="Calibri" pitchFamily="34" charset="0"/>
              </a:endParaRPr>
            </a:p>
          </p:txBody>
        </p:sp>
      </p:grpSp>
      <p:grpSp>
        <p:nvGrpSpPr>
          <p:cNvPr id="25" name="Группа 2"/>
          <p:cNvGrpSpPr>
            <a:grpSpLocks/>
          </p:cNvGrpSpPr>
          <p:nvPr/>
        </p:nvGrpSpPr>
        <p:grpSpPr bwMode="auto">
          <a:xfrm>
            <a:off x="6369050" y="965200"/>
            <a:ext cx="2522538" cy="3184525"/>
            <a:chOff x="6369050" y="965200"/>
            <a:chExt cx="2522538" cy="3184525"/>
          </a:xfrm>
        </p:grpSpPr>
        <p:grpSp>
          <p:nvGrpSpPr>
            <p:cNvPr id="26" name="Группа 1"/>
            <p:cNvGrpSpPr>
              <a:grpSpLocks/>
            </p:cNvGrpSpPr>
            <p:nvPr/>
          </p:nvGrpSpPr>
          <p:grpSpPr bwMode="auto">
            <a:xfrm>
              <a:off x="6369050" y="965200"/>
              <a:ext cx="2522538" cy="3184525"/>
              <a:chOff x="6369050" y="965200"/>
              <a:chExt cx="2522538" cy="3184525"/>
            </a:xfrm>
          </p:grpSpPr>
          <p:pic>
            <p:nvPicPr>
              <p:cNvPr id="28" name="Picture 2" descr="C:\Users\Y.Lutsenko\Dropbox\Фото\_Handmade_and_textured_bricks_SBK_NEW_small\Лигурийский_вишневый_ЛК_ручной_формовки_СБК.jp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3788" y="2708275"/>
                <a:ext cx="1447800" cy="1081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Рисунок 13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9050" y="965200"/>
                <a:ext cx="2163763" cy="3184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" name="Прямоугольник 20"/>
            <p:cNvSpPr>
              <a:spLocks noChangeArrowheads="1"/>
            </p:cNvSpPr>
            <p:nvPr/>
          </p:nvSpPr>
          <p:spPr bwMode="auto">
            <a:xfrm>
              <a:off x="7685088" y="1268413"/>
              <a:ext cx="11922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1000" dirty="0" err="1">
                  <a:solidFill>
                    <a:srgbClr val="595959"/>
                  </a:solidFill>
                  <a:latin typeface="Calibri" pitchFamily="34" charset="0"/>
                </a:rPr>
                <a:t>Вишневий</a:t>
              </a:r>
              <a:r>
                <a:rPr lang="ru-RU" altLang="en-US" sz="1000" dirty="0">
                  <a:solidFill>
                    <a:srgbClr val="595959"/>
                  </a:solidFill>
                  <a:latin typeface="Calibri" pitchFamily="34" charset="0"/>
                </a:rPr>
                <a:t>- </a:t>
              </a:r>
              <a:r>
                <a:rPr lang="ru-RU" altLang="en-US" sz="1000" dirty="0" err="1">
                  <a:solidFill>
                    <a:srgbClr val="595959"/>
                  </a:solidFill>
                  <a:latin typeface="Calibri" pitchFamily="34" charset="0"/>
                </a:rPr>
                <a:t>Лігурійський</a:t>
              </a:r>
              <a:endParaRPr lang="ru-RU" altLang="en-US" sz="1000" dirty="0">
                <a:solidFill>
                  <a:srgbClr val="595959"/>
                </a:solidFill>
                <a:latin typeface="Calibri" pitchFamily="34" charset="0"/>
              </a:endParaRPr>
            </a:p>
          </p:txBody>
        </p:sp>
      </p:grpSp>
      <p:grpSp>
        <p:nvGrpSpPr>
          <p:cNvPr id="30" name="Группа 5"/>
          <p:cNvGrpSpPr>
            <a:grpSpLocks/>
          </p:cNvGrpSpPr>
          <p:nvPr/>
        </p:nvGrpSpPr>
        <p:grpSpPr bwMode="auto">
          <a:xfrm>
            <a:off x="446088" y="3648075"/>
            <a:ext cx="2557462" cy="3184525"/>
            <a:chOff x="446088" y="3648075"/>
            <a:chExt cx="2557462" cy="3184525"/>
          </a:xfrm>
        </p:grpSpPr>
        <p:pic>
          <p:nvPicPr>
            <p:cNvPr id="31" name="Picture 2" descr="C:\Users\Y.Lutsenko\Dropbox\Фото\_Handmade_and_textured_bricks_SBK_NEW_small\Эльсонский_серый_ЛК_ручной_формовки_СБК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638" y="5403850"/>
              <a:ext cx="1458912" cy="108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Рисунок 1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88" y="3648075"/>
              <a:ext cx="2220912" cy="318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Прямоугольник 20"/>
            <p:cNvSpPr>
              <a:spLocks noChangeArrowheads="1"/>
            </p:cNvSpPr>
            <p:nvPr/>
          </p:nvSpPr>
          <p:spPr bwMode="auto">
            <a:xfrm>
              <a:off x="1908175" y="4149725"/>
              <a:ext cx="1090613" cy="399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1000" dirty="0" err="1">
                  <a:solidFill>
                    <a:srgbClr val="595959"/>
                  </a:solidFill>
                  <a:latin typeface="Calibri" pitchFamily="34" charset="0"/>
                </a:rPr>
                <a:t>Червоний</a:t>
              </a:r>
              <a:r>
                <a:rPr lang="ru-RU" altLang="en-US" sz="1000" dirty="0">
                  <a:solidFill>
                    <a:srgbClr val="595959"/>
                  </a:solidFill>
                  <a:latin typeface="Calibri" pitchFamily="34" charset="0"/>
                </a:rPr>
                <a:t>-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1000" dirty="0" err="1">
                  <a:solidFill>
                    <a:srgbClr val="595959"/>
                  </a:solidFill>
                  <a:latin typeface="Calibri" pitchFamily="34" charset="0"/>
                </a:rPr>
                <a:t>Ельсонський</a:t>
              </a:r>
              <a:endParaRPr lang="ru-RU" altLang="en-US" sz="1000" dirty="0">
                <a:solidFill>
                  <a:srgbClr val="595959"/>
                </a:solidFill>
                <a:latin typeface="Calibri" pitchFamily="34" charset="0"/>
              </a:endParaRPr>
            </a:p>
          </p:txBody>
        </p:sp>
      </p:grpSp>
      <p:grpSp>
        <p:nvGrpSpPr>
          <p:cNvPr id="34" name="Группа 6"/>
          <p:cNvGrpSpPr>
            <a:grpSpLocks/>
          </p:cNvGrpSpPr>
          <p:nvPr/>
        </p:nvGrpSpPr>
        <p:grpSpPr bwMode="auto">
          <a:xfrm>
            <a:off x="3395663" y="3702050"/>
            <a:ext cx="2616200" cy="3182938"/>
            <a:chOff x="3395663" y="3702050"/>
            <a:chExt cx="2616200" cy="3182938"/>
          </a:xfrm>
        </p:grpSpPr>
        <p:pic>
          <p:nvPicPr>
            <p:cNvPr id="35" name="Picture 2" descr="C:\Users\Y.Lutsenko\Dropbox\Фото\_Handmade_and_textured_bricks_SBK_NEW_small\Авалонский_белый_ЛК_ручной_формовки_СБК.jp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1838" y="5516563"/>
              <a:ext cx="1470025" cy="108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Рисунок 11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5663" y="3702050"/>
              <a:ext cx="2292350" cy="318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Прямоугольник 20"/>
            <p:cNvSpPr>
              <a:spLocks noChangeArrowheads="1"/>
            </p:cNvSpPr>
            <p:nvPr/>
          </p:nvSpPr>
          <p:spPr bwMode="auto">
            <a:xfrm>
              <a:off x="4765676" y="4149725"/>
              <a:ext cx="1193800" cy="399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242" tIns="45622" rIns="91242" bIns="45622">
              <a:spAutoFit/>
            </a:bodyPr>
            <a:lstStyle>
              <a:lvl1pPr marL="227013" indent="-227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en-US" sz="1000" dirty="0" err="1">
                  <a:solidFill>
                    <a:srgbClr val="595959"/>
                  </a:solidFill>
                  <a:latin typeface="Calibri" pitchFamily="34" charset="0"/>
                </a:rPr>
                <a:t>Білий-Авалонський</a:t>
              </a:r>
              <a:endParaRPr lang="ru-RU" altLang="en-US" sz="1000" dirty="0">
                <a:solidFill>
                  <a:srgbClr val="595959"/>
                </a:solidFill>
                <a:latin typeface="Calibri" pitchFamily="34" charset="0"/>
              </a:endParaRPr>
            </a:p>
          </p:txBody>
        </p:sp>
      </p:grpSp>
      <p:pic>
        <p:nvPicPr>
          <p:cNvPr id="38" name="Picture 13" descr="C:\Users\A.Gubanova\Desktop\пРЕЗЕНТА 2018\Ручная ттх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012" y="3974550"/>
            <a:ext cx="2910607" cy="263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118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0" y="-26988"/>
            <a:ext cx="9144000" cy="79375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0" y="0"/>
            <a:ext cx="7308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uk-UA" altLang="uk-UA" sz="2000" b="1" dirty="0"/>
              <a:t>Керамічні блоки – екологічна та тепла стіна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63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03" y="5108039"/>
            <a:ext cx="1196245" cy="11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41"/>
          <p:cNvSpPr>
            <a:spLocks noChangeArrowheads="1"/>
          </p:cNvSpPr>
          <p:nvPr/>
        </p:nvSpPr>
        <p:spPr bwMode="auto">
          <a:xfrm>
            <a:off x="755576" y="2500315"/>
            <a:ext cx="7027677" cy="83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568" tIns="49284" rIns="98568" bIns="49284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en-US" sz="2400" b="1" dirty="0" err="1">
                <a:latin typeface="Calibri" pitchFamily="34" charset="0"/>
              </a:rPr>
              <a:t>Переваги</a:t>
            </a:r>
            <a:r>
              <a:rPr lang="ru-RU" altLang="en-US" sz="2400" b="1" dirty="0">
                <a:latin typeface="Calibri" pitchFamily="34" charset="0"/>
              </a:rPr>
              <a:t> </a:t>
            </a:r>
            <a:r>
              <a:rPr lang="ru-RU" altLang="en-US" sz="2400" b="1" dirty="0" err="1">
                <a:latin typeface="Calibri" pitchFamily="34" charset="0"/>
              </a:rPr>
              <a:t>керамічних</a:t>
            </a:r>
            <a:r>
              <a:rPr lang="ru-RU" altLang="en-US" sz="2400" b="1" dirty="0">
                <a:latin typeface="Calibri" pitchFamily="34" charset="0"/>
              </a:rPr>
              <a:t> </a:t>
            </a:r>
            <a:r>
              <a:rPr lang="ru-RU" altLang="en-US" sz="2400" b="1" dirty="0" err="1">
                <a:latin typeface="Calibri" pitchFamily="34" charset="0"/>
              </a:rPr>
              <a:t>блоків</a:t>
            </a:r>
            <a:r>
              <a:rPr lang="ru-RU" altLang="en-US" sz="2400" b="1" dirty="0">
                <a:latin typeface="Calibri" pitchFamily="34" charset="0"/>
              </a:rPr>
              <a:t> СБК </a:t>
            </a:r>
            <a:r>
              <a:rPr lang="uk-UA" altLang="en-US" sz="2400" b="1" dirty="0">
                <a:latin typeface="Calibri" pitchFamily="34" charset="0"/>
              </a:rPr>
              <a:t> </a:t>
            </a:r>
            <a:r>
              <a:rPr lang="ru-RU" altLang="en-US" sz="2400" b="1" dirty="0">
                <a:latin typeface="Calibri" pitchFamily="34" charset="0"/>
              </a:rPr>
              <a:t>ТМ «</a:t>
            </a:r>
            <a:r>
              <a:rPr lang="ru-RU" altLang="en-US" sz="2400" b="1" dirty="0" err="1">
                <a:latin typeface="Calibri" pitchFamily="34" charset="0"/>
              </a:rPr>
              <a:t>Керамкомфорт</a:t>
            </a:r>
            <a:r>
              <a:rPr lang="ru-RU" altLang="en-US" sz="2400" b="1" dirty="0">
                <a:latin typeface="Calibri" pitchFamily="34" charset="0"/>
              </a:rPr>
              <a:t>»: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87623" y="3488102"/>
            <a:ext cx="4608512" cy="930527"/>
          </a:xfrm>
          <a:prstGeom prst="rect">
            <a:avLst/>
          </a:prstGeom>
        </p:spPr>
        <p:txBody>
          <a:bodyPr wrap="square" lIns="98568" tIns="49284" rIns="98568" bIns="49284">
            <a:spAutoFit/>
          </a:bodyPr>
          <a:lstStyle/>
          <a:p>
            <a:pPr marL="246420" indent="-24642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altLang="en-US" dirty="0" err="1">
                <a:latin typeface="Arial" pitchFamily="34" charset="0"/>
              </a:rPr>
              <a:t>Енергоефективність</a:t>
            </a:r>
            <a:endParaRPr lang="ru-RU" altLang="en-US" dirty="0">
              <a:latin typeface="Arial" pitchFamily="34" charset="0"/>
            </a:endParaRPr>
          </a:p>
          <a:p>
            <a:pPr marL="246420" indent="-24642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altLang="en-US" dirty="0" err="1">
                <a:latin typeface="Arial" pitchFamily="34" charset="0"/>
              </a:rPr>
              <a:t>Висока</a:t>
            </a:r>
            <a:r>
              <a:rPr lang="ru-RU" altLang="en-US" dirty="0">
                <a:latin typeface="Arial" pitchFamily="34" charset="0"/>
              </a:rPr>
              <a:t> </a:t>
            </a:r>
            <a:r>
              <a:rPr lang="ru-RU" altLang="en-US" dirty="0" err="1">
                <a:latin typeface="Arial" pitchFamily="34" charset="0"/>
              </a:rPr>
              <a:t>швидкість</a:t>
            </a:r>
            <a:r>
              <a:rPr lang="ru-RU" altLang="en-US" dirty="0">
                <a:latin typeface="Arial" pitchFamily="34" charset="0"/>
              </a:rPr>
              <a:t> </a:t>
            </a:r>
            <a:r>
              <a:rPr lang="ru-RU" altLang="en-US" dirty="0" err="1">
                <a:latin typeface="Arial" pitchFamily="34" charset="0"/>
              </a:rPr>
              <a:t>будівництва</a:t>
            </a:r>
            <a:endParaRPr lang="ru-RU" altLang="en-US" dirty="0">
              <a:latin typeface="Arial" pitchFamily="34" charset="0"/>
            </a:endParaRPr>
          </a:p>
          <a:p>
            <a:pPr marL="246420" indent="-24642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altLang="en-US" dirty="0" err="1">
                <a:latin typeface="Arial" pitchFamily="34" charset="0"/>
              </a:rPr>
              <a:t>Високий</a:t>
            </a:r>
            <a:r>
              <a:rPr lang="ru-RU" altLang="en-US" dirty="0">
                <a:latin typeface="Arial" pitchFamily="34" charset="0"/>
              </a:rPr>
              <a:t> </a:t>
            </a:r>
            <a:r>
              <a:rPr lang="ru-RU" altLang="en-US" dirty="0" err="1">
                <a:latin typeface="Arial" pitchFamily="34" charset="0"/>
              </a:rPr>
              <a:t>рівень</a:t>
            </a:r>
            <a:r>
              <a:rPr lang="ru-RU" altLang="en-US" dirty="0">
                <a:latin typeface="Arial" pitchFamily="34" charset="0"/>
              </a:rPr>
              <a:t> </a:t>
            </a:r>
            <a:r>
              <a:rPr lang="ru-RU" altLang="en-US" dirty="0" err="1">
                <a:latin typeface="Arial" pitchFamily="34" charset="0"/>
              </a:rPr>
              <a:t>звуко</a:t>
            </a:r>
            <a:r>
              <a:rPr lang="ru-RU" altLang="en-US" dirty="0">
                <a:latin typeface="Arial" pitchFamily="34" charset="0"/>
              </a:rPr>
              <a:t>- і </a:t>
            </a:r>
            <a:r>
              <a:rPr lang="ru-RU" altLang="en-US" dirty="0" err="1">
                <a:latin typeface="Arial" pitchFamily="34" charset="0"/>
              </a:rPr>
              <a:t>теплоізоляції</a:t>
            </a:r>
            <a:endParaRPr lang="ru-RU" altLang="en-US" dirty="0">
              <a:latin typeface="Arial" pitchFamily="34" charset="0"/>
            </a:endParaRPr>
          </a:p>
        </p:txBody>
      </p:sp>
      <p:sp>
        <p:nvSpPr>
          <p:cNvPr id="10" name="Прямоугольник 47"/>
          <p:cNvSpPr>
            <a:spLocks noChangeArrowheads="1"/>
          </p:cNvSpPr>
          <p:nvPr/>
        </p:nvSpPr>
        <p:spPr bwMode="auto">
          <a:xfrm>
            <a:off x="325489" y="4550192"/>
            <a:ext cx="1013249" cy="53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568" tIns="49284" rIns="98568" bIns="49284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en-US" sz="1400" b="1" dirty="0">
                <a:latin typeface="Calibri" pitchFamily="34" charset="0"/>
              </a:rPr>
              <a:t>2 НФ</a:t>
            </a:r>
          </a:p>
          <a:p>
            <a:pPr algn="ctr" eaLnBrk="1" hangingPunct="1"/>
            <a:r>
              <a:rPr lang="ru-RU" altLang="en-US" sz="1400" b="1" dirty="0">
                <a:latin typeface="Calibri" pitchFamily="34" charset="0"/>
              </a:rPr>
              <a:t> (2,12 НФ)</a:t>
            </a: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4097" y="4619732"/>
            <a:ext cx="2124284" cy="212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1819" y="4609457"/>
            <a:ext cx="2118493" cy="211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53"/>
          <p:cNvSpPr>
            <a:spLocks noChangeArrowheads="1"/>
          </p:cNvSpPr>
          <p:nvPr/>
        </p:nvSpPr>
        <p:spPr bwMode="auto">
          <a:xfrm>
            <a:off x="3359929" y="4526809"/>
            <a:ext cx="1969995" cy="53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568" tIns="49284" rIns="98568" bIns="49284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en-US" sz="1400" b="1" dirty="0" err="1">
                <a:latin typeface="Calibri" pitchFamily="34" charset="0"/>
              </a:rPr>
              <a:t>Керамкомфорт</a:t>
            </a:r>
            <a:r>
              <a:rPr lang="ru-RU" altLang="en-US" sz="1400" b="1" dirty="0">
                <a:latin typeface="Calibri" pitchFamily="34" charset="0"/>
              </a:rPr>
              <a:t> 25 (10,5 НФ)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583613" y="4584928"/>
            <a:ext cx="1740088" cy="5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30" tIns="45666" rIns="91330" bIns="45666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en-US" sz="1400" b="1" dirty="0" err="1">
                <a:latin typeface="+mn-lt"/>
              </a:rPr>
              <a:t>Керамкомфорт</a:t>
            </a:r>
            <a:r>
              <a:rPr lang="ru-RU" altLang="en-US" sz="1400" b="1" dirty="0">
                <a:latin typeface="+mn-lt"/>
              </a:rPr>
              <a:t> 38 (10 НФ)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83613" y="3488102"/>
            <a:ext cx="2372763" cy="930527"/>
          </a:xfrm>
          <a:prstGeom prst="rect">
            <a:avLst/>
          </a:prstGeom>
        </p:spPr>
        <p:txBody>
          <a:bodyPr wrap="square" lIns="98568" tIns="49284" rIns="98568" bIns="49284">
            <a:spAutoFit/>
          </a:bodyPr>
          <a:lstStyle/>
          <a:p>
            <a:pPr marL="246420" indent="-24642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altLang="en-US" dirty="0" err="1">
                <a:latin typeface="Arial" pitchFamily="34" charset="0"/>
              </a:rPr>
              <a:t>Екологічність</a:t>
            </a:r>
            <a:endParaRPr lang="ru-RU" altLang="en-US" dirty="0">
              <a:latin typeface="Arial" pitchFamily="34" charset="0"/>
            </a:endParaRPr>
          </a:p>
          <a:p>
            <a:pPr marL="246420" indent="-24642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altLang="en-US" dirty="0" err="1">
                <a:latin typeface="Arial" pitchFamily="34" charset="0"/>
              </a:rPr>
              <a:t>Висока</a:t>
            </a:r>
            <a:r>
              <a:rPr lang="ru-RU" altLang="en-US" dirty="0">
                <a:latin typeface="Arial" pitchFamily="34" charset="0"/>
              </a:rPr>
              <a:t> </a:t>
            </a:r>
            <a:r>
              <a:rPr lang="ru-RU" altLang="en-US" dirty="0" err="1">
                <a:latin typeface="Arial" pitchFamily="34" charset="0"/>
              </a:rPr>
              <a:t>міцність</a:t>
            </a:r>
            <a:endParaRPr lang="ru-RU" altLang="en-US" dirty="0">
              <a:latin typeface="Arial" pitchFamily="34" charset="0"/>
            </a:endParaRPr>
          </a:p>
          <a:p>
            <a:pPr marL="246420" indent="-246420" fontAlgn="auto">
              <a:spcBef>
                <a:spcPts val="0"/>
              </a:spcBef>
              <a:spcAft>
                <a:spcPts val="0"/>
              </a:spcAft>
              <a:buFontTx/>
              <a:buBlip>
                <a:blip r:embed="rId4"/>
              </a:buBlip>
              <a:defRPr/>
            </a:pPr>
            <a:r>
              <a:rPr lang="ru-RU" altLang="en-US" dirty="0" err="1">
                <a:latin typeface="Arial" pitchFamily="34" charset="0"/>
              </a:rPr>
              <a:t>Низька</a:t>
            </a:r>
            <a:r>
              <a:rPr lang="ru-RU" altLang="en-US" dirty="0">
                <a:latin typeface="Arial" pitchFamily="34" charset="0"/>
              </a:rPr>
              <a:t> вага</a:t>
            </a:r>
          </a:p>
        </p:txBody>
      </p:sp>
      <p:pic>
        <p:nvPicPr>
          <p:cNvPr id="16" name="Picture 26" descr="C:\Users\A.Gubanova\Desktop\пРЕЗЕНТА 2018\блоки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54"/>
          <a:stretch/>
        </p:blipFill>
        <p:spPr bwMode="auto">
          <a:xfrm>
            <a:off x="5329924" y="1025236"/>
            <a:ext cx="3446801" cy="156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554" y="4869134"/>
            <a:ext cx="2088258" cy="208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53"/>
          <p:cNvSpPr>
            <a:spLocks noChangeArrowheads="1"/>
          </p:cNvSpPr>
          <p:nvPr/>
        </p:nvSpPr>
        <p:spPr bwMode="auto">
          <a:xfrm>
            <a:off x="7323701" y="4585751"/>
            <a:ext cx="162001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64" tIns="45632" rIns="91264" bIns="4563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1400" b="1" dirty="0" err="1">
                <a:latin typeface="Calibri" pitchFamily="34" charset="0"/>
                <a:cs typeface="Arial" charset="0"/>
              </a:rPr>
              <a:t>Керамкомфорт</a:t>
            </a:r>
            <a:r>
              <a:rPr lang="ru-RU" altLang="en-US" sz="1400" b="1" dirty="0">
                <a:latin typeface="Calibri" pitchFamily="34" charset="0"/>
                <a:cs typeface="Arial" charset="0"/>
              </a:rPr>
              <a:t> 10   (4,24 НФ)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84" y="5108039"/>
            <a:ext cx="1785626" cy="1443108"/>
          </a:xfrm>
          <a:prstGeom prst="rect">
            <a:avLst/>
          </a:prstGeom>
        </p:spPr>
      </p:pic>
      <p:sp>
        <p:nvSpPr>
          <p:cNvPr id="20" name="Прямоугольник 53"/>
          <p:cNvSpPr>
            <a:spLocks noChangeArrowheads="1"/>
          </p:cNvSpPr>
          <p:nvPr/>
        </p:nvSpPr>
        <p:spPr bwMode="auto">
          <a:xfrm>
            <a:off x="1475656" y="4536283"/>
            <a:ext cx="1969995" cy="53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568" tIns="49284" rIns="98568" bIns="49284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en-US" sz="1400" b="1" dirty="0" err="1">
                <a:latin typeface="Calibri" pitchFamily="34" charset="0"/>
              </a:rPr>
              <a:t>Керамкомфорт</a:t>
            </a:r>
            <a:r>
              <a:rPr lang="ru-RU" altLang="en-US" sz="1400" b="1" dirty="0">
                <a:latin typeface="Calibri" pitchFamily="34" charset="0"/>
              </a:rPr>
              <a:t> 20 </a:t>
            </a:r>
          </a:p>
          <a:p>
            <a:pPr algn="ctr" eaLnBrk="1" hangingPunct="1"/>
            <a:r>
              <a:rPr lang="ru-RU" altLang="en-US" sz="1400" b="1" dirty="0">
                <a:latin typeface="Calibri" pitchFamily="34" charset="0"/>
              </a:rPr>
              <a:t>(8,4 НФ)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" y="907457"/>
            <a:ext cx="2417406" cy="1611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09" y="898595"/>
            <a:ext cx="2419200" cy="16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0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 txBox="1">
            <a:spLocks noGrp="1"/>
          </p:cNvSpPr>
          <p:nvPr/>
        </p:nvSpPr>
        <p:spPr bwMode="auto">
          <a:xfrm>
            <a:off x="4094163" y="6492875"/>
            <a:ext cx="13414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8" tIns="45600" rIns="91198" bIns="456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F5CF3F59-1E16-4052-AD9A-1C2CDB47B8B8}" type="slidenum">
              <a:rPr lang="en-US" altLang="uk-UA" sz="1200">
                <a:solidFill>
                  <a:srgbClr val="898989"/>
                </a:solidFill>
                <a:latin typeface="AvantGardeGothicC" pitchFamily="50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uk-UA" sz="1200">
              <a:solidFill>
                <a:srgbClr val="898989"/>
              </a:solidFill>
              <a:latin typeface="AvantGardeGothicC" pitchFamily="50" charset="0"/>
            </a:endParaRPr>
          </a:p>
        </p:txBody>
      </p:sp>
      <p:sp>
        <p:nvSpPr>
          <p:cNvPr id="5123" name="Прямоугольник 15"/>
          <p:cNvSpPr>
            <a:spLocks noChangeArrowheads="1"/>
          </p:cNvSpPr>
          <p:nvPr/>
        </p:nvSpPr>
        <p:spPr bwMode="auto">
          <a:xfrm>
            <a:off x="0" y="-26988"/>
            <a:ext cx="9144000" cy="793751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uk-UA" altLang="uk-UA" sz="1800"/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0" y="0"/>
            <a:ext cx="73088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uk-UA" altLang="uk-UA" sz="2000" b="1" dirty="0"/>
              <a:t>Сертифікація продукції </a:t>
            </a:r>
          </a:p>
        </p:txBody>
      </p:sp>
      <p:pic>
        <p:nvPicPr>
          <p:cNvPr id="5125" name="Picture 8" descr="C:\Users\I.Pokras\Documents\открытки\sb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638"/>
            <a:ext cx="1954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www.direktiva.com.ua/wp-content/uploads/2020/01/CE_certific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64998"/>
            <a:ext cx="2990850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6758" y="1628800"/>
            <a:ext cx="1196245" cy="11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246" y="1017468"/>
            <a:ext cx="2124284" cy="212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891" y="1140066"/>
            <a:ext cx="2088258" cy="208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Группа 5"/>
          <p:cNvGrpSpPr>
            <a:grpSpLocks/>
          </p:cNvGrpSpPr>
          <p:nvPr/>
        </p:nvGrpSpPr>
        <p:grpSpPr bwMode="auto">
          <a:xfrm>
            <a:off x="450605" y="3789040"/>
            <a:ext cx="2109688" cy="2467496"/>
            <a:chOff x="446088" y="3648075"/>
            <a:chExt cx="2557462" cy="3184525"/>
          </a:xfrm>
        </p:grpSpPr>
        <p:pic>
          <p:nvPicPr>
            <p:cNvPr id="22" name="Picture 2" descr="C:\Users\Y.Lutsenko\Dropbox\Фото\_Handmade_and_textured_bricks_SBK_NEW_small\Эльсонский_серый_ЛК_ручной_формовки_СБК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638" y="5403850"/>
              <a:ext cx="1458912" cy="108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Рисунок 1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88" y="3648075"/>
              <a:ext cx="2220912" cy="318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Группа 32"/>
          <p:cNvGrpSpPr>
            <a:grpSpLocks/>
          </p:cNvGrpSpPr>
          <p:nvPr/>
        </p:nvGrpSpPr>
        <p:grpSpPr bwMode="auto">
          <a:xfrm>
            <a:off x="2238027" y="3827385"/>
            <a:ext cx="2736850" cy="2189163"/>
            <a:chOff x="4443860" y="862636"/>
            <a:chExt cx="2736160" cy="2189248"/>
          </a:xfrm>
        </p:grpSpPr>
        <p:pic>
          <p:nvPicPr>
            <p:cNvPr id="28" name="Рисунок 12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847" y="2151884"/>
              <a:ext cx="1791173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Рисунок 2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860" y="862636"/>
              <a:ext cx="2647808" cy="18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Прямоугольник 41"/>
          <p:cNvSpPr>
            <a:spLocks noChangeArrowheads="1"/>
          </p:cNvSpPr>
          <p:nvPr/>
        </p:nvSpPr>
        <p:spPr bwMode="auto">
          <a:xfrm>
            <a:off x="899592" y="799898"/>
            <a:ext cx="3267166" cy="4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568" tIns="49284" rIns="98568" bIns="49284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Calibri" pitchFamily="34" charset="0"/>
              </a:rPr>
              <a:t>EN</a:t>
            </a:r>
            <a:r>
              <a:rPr lang="ru-RU" altLang="en-US" sz="2400" b="1" dirty="0">
                <a:latin typeface="Calibri" pitchFamily="34" charset="0"/>
              </a:rPr>
              <a:t> 771-1-2015</a:t>
            </a:r>
          </a:p>
        </p:txBody>
      </p:sp>
      <p:pic>
        <p:nvPicPr>
          <p:cNvPr id="1026" name="Picture 2" descr="https://www.ecolabel.org.ua/images/page/2018-04-02-4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35" y="3095191"/>
            <a:ext cx="2295525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2714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386</Words>
  <Application>Microsoft Office PowerPoint</Application>
  <PresentationFormat>Экран (4:3)</PresentationFormat>
  <Paragraphs>110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AvantGardeGothicC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Сергеев Владислав Юрьевич</dc:creator>
  <cp:lastModifiedBy>Svetlana Berzina</cp:lastModifiedBy>
  <cp:revision>61</cp:revision>
  <cp:lastPrinted>2021-08-09T11:54:39Z</cp:lastPrinted>
  <dcterms:created xsi:type="dcterms:W3CDTF">2020-04-28T08:17:33Z</dcterms:created>
  <dcterms:modified xsi:type="dcterms:W3CDTF">2021-10-19T09:23:22Z</dcterms:modified>
</cp:coreProperties>
</file>