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917" r:id="rId3"/>
    <p:sldId id="724" r:id="rId4"/>
    <p:sldId id="728" r:id="rId5"/>
    <p:sldId id="919" r:id="rId6"/>
    <p:sldId id="933" r:id="rId7"/>
    <p:sldId id="702" r:id="rId8"/>
    <p:sldId id="886" r:id="rId9"/>
    <p:sldId id="888" r:id="rId10"/>
    <p:sldId id="944" r:id="rId11"/>
    <p:sldId id="942" r:id="rId12"/>
    <p:sldId id="921" r:id="rId13"/>
    <p:sldId id="924" r:id="rId14"/>
    <p:sldId id="438" r:id="rId15"/>
    <p:sldId id="926" r:id="rId16"/>
    <p:sldId id="439" r:id="rId17"/>
    <p:sldId id="703" r:id="rId18"/>
    <p:sldId id="704" r:id="rId19"/>
    <p:sldId id="932" r:id="rId20"/>
    <p:sldId id="943" r:id="rId21"/>
    <p:sldId id="945" r:id="rId22"/>
    <p:sldId id="946" r:id="rId23"/>
    <p:sldId id="947" r:id="rId24"/>
    <p:sldId id="806" r:id="rId25"/>
    <p:sldId id="808" r:id="rId26"/>
    <p:sldId id="807" r:id="rId27"/>
    <p:sldId id="72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0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13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2986-9C9A-4AD2-B2F8-1F38063ADE3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871B-E9E7-40AB-83D0-3E226E4EC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8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871B-E9E7-40AB-83D0-3E226E4ECC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871B-E9E7-40AB-83D0-3E226E4ECC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22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6106067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8" y="1103394"/>
            <a:ext cx="78867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533319"/>
            <a:ext cx="7886700" cy="3200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99" y="6017149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5995633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8178"/>
            <a:ext cx="7886700" cy="129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0927"/>
            <a:ext cx="7886700" cy="34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2B349-AF64-A446-8F14-B86EEEE8C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964"/>
          <a:stretch/>
        </p:blipFill>
        <p:spPr>
          <a:xfrm>
            <a:off x="5184766" y="309412"/>
            <a:ext cx="3959234" cy="925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01094-8367-E044-AC73-B398DA163F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9" y="228420"/>
            <a:ext cx="2789106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vitlana.berzina@gmail.com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Fq-a3ltl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8700" y="2217295"/>
            <a:ext cx="7420708" cy="856106"/>
          </a:xfrm>
        </p:spPr>
        <p:txBody>
          <a:bodyPr>
            <a:noAutofit/>
          </a:bodyPr>
          <a:lstStyle/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uk-UA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Нові критерії СПЗ та методичні рекомендації щодо їх застосування, розроблені в рамках проекту EU4Environment </a:t>
            </a:r>
            <a:endParaRPr lang="ru-UA" sz="2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9327" y="3639140"/>
            <a:ext cx="7939454" cy="175825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+mn-lt"/>
              </a:rPr>
              <a:t>Св</a:t>
            </a:r>
            <a:r>
              <a:rPr lang="uk-UA" sz="3200" b="1" dirty="0" err="1">
                <a:latin typeface="+mn-lt"/>
              </a:rPr>
              <a:t>ітлана</a:t>
            </a:r>
            <a:r>
              <a:rPr lang="uk-UA" sz="3200" b="1" dirty="0">
                <a:latin typeface="+mn-lt"/>
              </a:rPr>
              <a:t> Берзіна</a:t>
            </a:r>
          </a:p>
          <a:p>
            <a:endParaRPr lang="uk-UA" sz="1200" dirty="0">
              <a:latin typeface="+mn-lt"/>
            </a:endParaRPr>
          </a:p>
          <a:p>
            <a:r>
              <a:rPr lang="uk-UA" sz="2100" dirty="0">
                <a:latin typeface="+mn-lt"/>
              </a:rPr>
              <a:t>президент ВГО «Жива планета»</a:t>
            </a: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94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зможно, это изображение (2 человека, люди стоят и в помещении)">
            <a:extLst>
              <a:ext uri="{FF2B5EF4-FFF2-40B4-BE49-F238E27FC236}">
                <a16:creationId xmlns:a16="http://schemas.microsoft.com/office/drawing/2014/main" id="{673B7667-3E12-4C05-AC72-F42EFC0E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4" y="1039435"/>
            <a:ext cx="4399315" cy="30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зможно, это изображение (2 человека и люди стоят)">
            <a:extLst>
              <a:ext uri="{FF2B5EF4-FFF2-40B4-BE49-F238E27FC236}">
                <a16:creationId xmlns:a16="http://schemas.microsoft.com/office/drawing/2014/main" id="{C2CC4537-34D7-4784-AE4F-E87B041E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84" y="2933700"/>
            <a:ext cx="4399315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D888C-6D48-49D3-AED0-80D38AA10EA6}"/>
              </a:ext>
            </a:extLst>
          </p:cNvPr>
          <p:cNvSpPr txBox="1"/>
          <p:nvPr/>
        </p:nvSpPr>
        <p:spPr>
          <a:xfrm>
            <a:off x="552364" y="4172813"/>
            <a:ext cx="3892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Епіцентр</a:t>
            </a:r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є першою в Україні торговою мережею, що впроваджує системний підхід до екологізації діяльності та допомагає споживачам купувати дійсно екологічну, натуральну і органічну продукцію.</a:t>
            </a:r>
            <a:endParaRPr lang="uk-UA" dirty="0"/>
          </a:p>
        </p:txBody>
      </p:sp>
      <p:pic>
        <p:nvPicPr>
          <p:cNvPr id="2054" name="Picture 6" descr="world ecolabel day logo 2017 W low res w slogan5">
            <a:extLst>
              <a:ext uri="{FF2B5EF4-FFF2-40B4-BE49-F238E27FC236}">
                <a16:creationId xmlns:a16="http://schemas.microsoft.com/office/drawing/2014/main" id="{026E02B7-9733-460E-878E-8E75FC08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31" y="1104899"/>
            <a:ext cx="2087496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5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49" y="902493"/>
            <a:ext cx="6757987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5" y="1049608"/>
            <a:ext cx="1137755" cy="110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182" y="1049609"/>
            <a:ext cx="5739636" cy="16398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80448" y="2402757"/>
            <a:ext cx="82665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713">
            <a:off x="6247200" y="3203686"/>
            <a:ext cx="2874963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75" y="918231"/>
            <a:ext cx="7886700" cy="994172"/>
          </a:xfrm>
        </p:spPr>
        <p:txBody>
          <a:bodyPr/>
          <a:lstStyle/>
          <a:p>
            <a:r>
              <a:rPr lang="uk-UA" sz="1350" b="1" dirty="0">
                <a:latin typeface="+mn-lt"/>
              </a:rPr>
              <a:t>Національне агентство з акредитації України</a:t>
            </a:r>
            <a:endParaRPr lang="ru-RU" sz="135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08" y="2567412"/>
            <a:ext cx="1285875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7258" y="4011856"/>
            <a:ext cx="163057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1О156</a:t>
            </a:r>
          </a:p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17065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129" y="3978732"/>
            <a:ext cx="141737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2Н1177</a:t>
            </a:r>
          </a:p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170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06" y="2533759"/>
            <a:ext cx="1285875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773" y="4615700"/>
            <a:ext cx="8181755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350" b="1" dirty="0"/>
              <a:t>ДСТУ </a:t>
            </a:r>
            <a:r>
              <a:rPr lang="en-US" sz="1350" b="1" dirty="0"/>
              <a:t>EN ISO/IEC 17065:2014 </a:t>
            </a:r>
            <a:r>
              <a:rPr lang="ru-RU" sz="1350" dirty="0" err="1"/>
              <a:t>Оцінка</a:t>
            </a:r>
            <a:r>
              <a:rPr lang="ru-RU" sz="1350" dirty="0"/>
              <a:t> </a:t>
            </a:r>
            <a:r>
              <a:rPr lang="ru-RU" sz="1350" dirty="0" err="1"/>
              <a:t>відповідності</a:t>
            </a:r>
            <a:r>
              <a:rPr lang="ru-RU" sz="1350" dirty="0"/>
              <a:t>. </a:t>
            </a:r>
            <a:r>
              <a:rPr lang="ru-RU" sz="1350" dirty="0" err="1"/>
              <a:t>Вимоги</a:t>
            </a:r>
            <a:r>
              <a:rPr lang="ru-RU" sz="1350" dirty="0"/>
              <a:t> до </a:t>
            </a:r>
            <a:r>
              <a:rPr lang="ru-RU" sz="1350" dirty="0" err="1"/>
              <a:t>органів</a:t>
            </a:r>
            <a:r>
              <a:rPr lang="ru-RU" sz="1350" dirty="0"/>
              <a:t> з </a:t>
            </a:r>
            <a:r>
              <a:rPr lang="ru-RU" sz="1350" dirty="0" err="1"/>
              <a:t>сертифікації</a:t>
            </a:r>
            <a:r>
              <a:rPr lang="ru-RU" sz="1350" dirty="0"/>
              <a:t> </a:t>
            </a:r>
            <a:r>
              <a:rPr lang="ru-RU" sz="1350" dirty="0" err="1"/>
              <a:t>продукції</a:t>
            </a:r>
            <a:r>
              <a:rPr lang="ru-RU" sz="1350" dirty="0"/>
              <a:t>, </a:t>
            </a:r>
            <a:r>
              <a:rPr lang="ru-RU" sz="1350" dirty="0" err="1"/>
              <a:t>процесів</a:t>
            </a:r>
            <a:r>
              <a:rPr lang="ru-RU" sz="1350" dirty="0"/>
              <a:t> та </a:t>
            </a:r>
            <a:r>
              <a:rPr lang="ru-RU" sz="1350" dirty="0" err="1"/>
              <a:t>послуг</a:t>
            </a:r>
            <a:r>
              <a:rPr lang="ru-RU" sz="1350" dirty="0"/>
              <a:t> (</a:t>
            </a:r>
            <a:r>
              <a:rPr lang="en-US" sz="1350" dirty="0"/>
              <a:t>EN ISO/IEC 17065:2012, IDT)</a:t>
            </a:r>
            <a:endParaRPr lang="uk-UA" sz="1350" dirty="0"/>
          </a:p>
          <a:p>
            <a:endParaRPr lang="uk-UA" sz="1350" dirty="0">
              <a:solidFill>
                <a:srgbClr val="333333"/>
              </a:solidFill>
            </a:endParaRPr>
          </a:p>
          <a:p>
            <a:r>
              <a:rPr lang="ru-RU" sz="1350" b="1" dirty="0"/>
              <a:t>ДСТУ </a:t>
            </a:r>
            <a:r>
              <a:rPr lang="en-US" sz="1350" b="1" dirty="0"/>
              <a:t>ISO/IEC 17025:2017 </a:t>
            </a:r>
            <a:r>
              <a:rPr lang="ru-RU" sz="1350" dirty="0" err="1"/>
              <a:t>Загальні</a:t>
            </a:r>
            <a:r>
              <a:rPr lang="ru-RU" sz="1350" dirty="0"/>
              <a:t> </a:t>
            </a:r>
            <a:r>
              <a:rPr lang="ru-RU" sz="1350" dirty="0" err="1"/>
              <a:t>вимоги</a:t>
            </a:r>
            <a:r>
              <a:rPr lang="ru-RU" sz="1350" dirty="0"/>
              <a:t> до </a:t>
            </a:r>
            <a:r>
              <a:rPr lang="ru-RU" sz="1350" dirty="0" err="1"/>
              <a:t>компетентності</a:t>
            </a:r>
            <a:r>
              <a:rPr lang="ru-RU" sz="1350" dirty="0"/>
              <a:t> </a:t>
            </a:r>
            <a:r>
              <a:rPr lang="ru-RU" sz="1350" dirty="0" err="1"/>
              <a:t>випробувальних</a:t>
            </a:r>
            <a:r>
              <a:rPr lang="ru-RU" sz="1350" dirty="0"/>
              <a:t> та </a:t>
            </a:r>
            <a:r>
              <a:rPr lang="ru-RU" sz="1350" dirty="0" err="1"/>
              <a:t>калібрувальних</a:t>
            </a:r>
            <a:r>
              <a:rPr lang="ru-RU" sz="1350" dirty="0"/>
              <a:t> </a:t>
            </a:r>
            <a:r>
              <a:rPr lang="ru-RU" sz="1350" dirty="0" err="1"/>
              <a:t>лабораторій</a:t>
            </a:r>
            <a:r>
              <a:rPr lang="ru-RU" sz="1350" dirty="0"/>
              <a:t> (</a:t>
            </a:r>
            <a:r>
              <a:rPr lang="en-US" sz="1350" dirty="0"/>
              <a:t>ISO/IEC 17025:2017, IDT)</a:t>
            </a:r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2049184" y="1635393"/>
            <a:ext cx="69810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50" dirty="0"/>
              <a:t>Підтверджувальні документи (протоколи, сертифікати відповідності)</a:t>
            </a:r>
            <a:r>
              <a:rPr lang="ru-RU" sz="1350" dirty="0"/>
              <a:t> </a:t>
            </a:r>
          </a:p>
          <a:p>
            <a:pPr algn="ctr"/>
            <a:r>
              <a:rPr lang="uk-UA" sz="1350" dirty="0"/>
              <a:t>повинні містити зображення знаку акредитації та/або </a:t>
            </a:r>
          </a:p>
          <a:p>
            <a:pPr algn="ctr"/>
            <a:r>
              <a:rPr lang="uk-UA" sz="1350" dirty="0"/>
              <a:t>посилання на статус акредитації органу з сертифікації з боку НААУ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116" y="3330556"/>
            <a:ext cx="1698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b="1" dirty="0"/>
              <a:t>Реєстр </a:t>
            </a:r>
          </a:p>
          <a:p>
            <a:pPr algn="ctr"/>
            <a:r>
              <a:rPr lang="uk-UA" sz="1350" b="1" dirty="0"/>
              <a:t>акредитованих ООВ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3" y="1992301"/>
            <a:ext cx="1355411" cy="1338254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5D349B8-9DCB-45EB-9F2D-B77D2ADAEA88}"/>
              </a:ext>
            </a:extLst>
          </p:cNvPr>
          <p:cNvCxnSpPr/>
          <p:nvPr/>
        </p:nvCxnSpPr>
        <p:spPr>
          <a:xfrm flipH="1">
            <a:off x="5902523" y="3664068"/>
            <a:ext cx="1002323" cy="417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7B7779-F3FF-47C0-8EA5-83AE95DF8397}"/>
              </a:ext>
            </a:extLst>
          </p:cNvPr>
          <p:cNvSpPr/>
          <p:nvPr/>
        </p:nvSpPr>
        <p:spPr>
          <a:xfrm>
            <a:off x="6496810" y="3414572"/>
            <a:ext cx="17027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/>
              <a:t>Реєстраційний</a:t>
            </a:r>
            <a:r>
              <a:rPr lang="ru-RU" sz="1050" dirty="0"/>
              <a:t> номер ООВ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5334B1-F0FA-4D0C-B6B8-058282CCD530}"/>
              </a:ext>
            </a:extLst>
          </p:cNvPr>
          <p:cNvSpPr/>
          <p:nvPr/>
        </p:nvSpPr>
        <p:spPr>
          <a:xfrm>
            <a:off x="6946679" y="3961250"/>
            <a:ext cx="1928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Стандарт, на </a:t>
            </a:r>
            <a:r>
              <a:rPr lang="ru-RU" sz="1050" dirty="0" err="1"/>
              <a:t>відповідність</a:t>
            </a:r>
            <a:r>
              <a:rPr lang="ru-RU" sz="1050" dirty="0"/>
              <a:t> </a:t>
            </a:r>
            <a:r>
              <a:rPr lang="ru-RU" sz="1050" dirty="0" err="1"/>
              <a:t>якому</a:t>
            </a:r>
            <a:r>
              <a:rPr lang="ru-RU" sz="1050" dirty="0"/>
              <a:t> </a:t>
            </a:r>
            <a:r>
              <a:rPr lang="ru-RU" sz="1050" dirty="0" err="1"/>
              <a:t>акредитовано</a:t>
            </a:r>
            <a:r>
              <a:rPr lang="ru-RU" sz="1050" dirty="0"/>
              <a:t> ООВ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7648BC5-76A5-48A1-A555-2501918FC940}"/>
              </a:ext>
            </a:extLst>
          </p:cNvPr>
          <p:cNvCxnSpPr>
            <a:cxnSpLocks/>
          </p:cNvCxnSpPr>
          <p:nvPr/>
        </p:nvCxnSpPr>
        <p:spPr>
          <a:xfrm flipH="1">
            <a:off x="6269682" y="4139350"/>
            <a:ext cx="773182" cy="146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9" name="AutoShape 5"/>
          <p:cNvSpPr>
            <a:spLocks noChangeArrowheads="1"/>
          </p:cNvSpPr>
          <p:nvPr/>
        </p:nvSpPr>
        <p:spPr bwMode="auto">
          <a:xfrm>
            <a:off x="6300788" y="2027012"/>
            <a:ext cx="220462" cy="481466"/>
          </a:xfrm>
          <a:prstGeom prst="leftArrow">
            <a:avLst>
              <a:gd name="adj1" fmla="val 50000"/>
              <a:gd name="adj2" fmla="val 3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 sz="975"/>
          </a:p>
        </p:txBody>
      </p:sp>
      <p:pic>
        <p:nvPicPr>
          <p:cNvPr id="614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" y="1130244"/>
            <a:ext cx="3366081" cy="46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50" y="1130245"/>
            <a:ext cx="3254732" cy="46046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2" descr="http://qrcoder.ru/code/?https%3A%2F%2Fmenr.gov.ua%2Fcontent%2Fekologichne-markuvannya2.html&amp;4&amp;0">
            <a:extLst>
              <a:ext uri="{FF2B5EF4-FFF2-40B4-BE49-F238E27FC236}">
                <a16:creationId xmlns:a16="http://schemas.microsoft.com/office/drawing/2014/main" id="{E6260C4F-CA63-433E-B875-C6DA99AD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7" y="2521894"/>
            <a:ext cx="1449761" cy="14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8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23" y="1061918"/>
            <a:ext cx="8691154" cy="515203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+mn-lt"/>
              </a:rPr>
              <a:t>Пріоритетні для розробки нових критеріїв СПЗ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47489A-1639-4FB5-965C-5517D7E6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3" y="1577121"/>
            <a:ext cx="4614403" cy="4385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11044E-656E-4861-85BF-CB46B93B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01" y="2124271"/>
            <a:ext cx="3657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3" y="1269206"/>
            <a:ext cx="4994672" cy="299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94235" y="1052513"/>
            <a:ext cx="402103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350" b="1" dirty="0">
                <a:solidFill>
                  <a:srgbClr val="29527B"/>
                </a:solidFill>
              </a:rPr>
              <a:t>http://ec.europa.eu/environment/gpp/index_en.htm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90" y="2435334"/>
            <a:ext cx="1944291" cy="26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3050383"/>
            <a:ext cx="4185047" cy="27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322785"/>
            <a:ext cx="1204913" cy="17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4A975-EBFE-489B-B4E0-E36A3C41D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044" y="3775383"/>
            <a:ext cx="4363708" cy="15217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D200C-0728-401B-9531-7B4B24109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44" y="5268128"/>
            <a:ext cx="5051041" cy="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23" y="1319519"/>
            <a:ext cx="8691154" cy="515203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+mn-lt"/>
              </a:rPr>
              <a:t>Пріоритетні для розробки нових редакцій екологічних критеріїв програми екологічного маркування І типу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C97C2-99B0-49EB-BD44-C8E935C0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93" y="1956121"/>
            <a:ext cx="4068105" cy="4426245"/>
          </a:xfrm>
          <a:prstGeom prst="rect">
            <a:avLst/>
          </a:prstGeom>
        </p:spPr>
      </p:pic>
      <p:pic>
        <p:nvPicPr>
          <p:cNvPr id="11266" name="Picture 2" descr="Пластиковые продукты иллюстрация вектора. иллюстрации насчитывающей предмет  - 152889894">
            <a:extLst>
              <a:ext uri="{FF2B5EF4-FFF2-40B4-BE49-F238E27FC236}">
                <a16:creationId xmlns:a16="http://schemas.microsoft.com/office/drawing/2014/main" id="{2AAB1809-703D-4F9D-92C6-30604CA5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66" y="1983306"/>
            <a:ext cx="4068105" cy="43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E9EA724-366F-4021-89DD-A56FC782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223" r="-217" b="-223"/>
          <a:stretch>
            <a:fillRect/>
          </a:stretch>
        </p:blipFill>
        <p:spPr bwMode="auto">
          <a:xfrm>
            <a:off x="5949304" y="3322995"/>
            <a:ext cx="1847631" cy="16924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9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22" y="1280740"/>
            <a:ext cx="7139762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1350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135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19" y="1836256"/>
            <a:ext cx="7607595" cy="12695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Лакофарбові матеріали </a:t>
            </a:r>
            <a:r>
              <a:rPr lang="uk-UA" sz="2100" dirty="0"/>
              <a:t>повинні відповідати вимогам екологічних критеріїв на дану категорію продукції, що встановлені згідно з </a:t>
            </a:r>
            <a:r>
              <a:rPr lang="uk-UA" sz="2100" u="sng" dirty="0"/>
              <a:t>чинною редакцією ДСТУ ISO 14024</a:t>
            </a:r>
            <a:r>
              <a:rPr lang="uk-UA" sz="2100" dirty="0"/>
              <a:t>.</a:t>
            </a:r>
            <a:endParaRPr lang="ru-RU" sz="1350" dirty="0"/>
          </a:p>
          <a:p>
            <a:r>
              <a:rPr lang="uk-UA" sz="1350" dirty="0"/>
              <a:t> </a:t>
            </a:r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3626" y="3290501"/>
            <a:ext cx="7226152" cy="22390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350" b="1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Роз'яснення</a:t>
            </a:r>
          </a:p>
          <a:p>
            <a:pPr algn="just"/>
            <a:r>
              <a:rPr lang="uk-UA" sz="90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На сьогодні діють ДСТУ ISO 14024:2018 та ДСТУ ISO 14024:2002.</a:t>
            </a: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Дія ДСТУ ISO 14024:2002 подовжено до 01.01.2022 р. за наказом національного органу стандартизації (ДП «</a:t>
            </a:r>
            <a:r>
              <a:rPr lang="uk-UA" sz="135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УкрНДНЦ</a:t>
            </a:r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») від 17.12.2019 № 424. </a:t>
            </a:r>
          </a:p>
          <a:p>
            <a:pPr algn="just"/>
            <a:endParaRPr lang="uk-UA" sz="900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Зазначення в тендерній документації вимоги з посиланням на одну з редакцій 2018 або 2002 року є дискримінаційною умовою по відношенню до учасників, які мають сертифікати відповідності екологічним критеріям на продукцію, що розроблені у різний період дії </a:t>
            </a:r>
            <a:r>
              <a:rPr lang="uk-UA" sz="1350" dirty="0"/>
              <a:t>ДСТУ </a:t>
            </a:r>
            <a:r>
              <a:rPr lang="en-US" sz="1350" dirty="0"/>
              <a:t>ISO</a:t>
            </a:r>
            <a:r>
              <a:rPr lang="uk-UA" sz="1350" dirty="0"/>
              <a:t> 14024. Це  є</a:t>
            </a:r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порушенням вимоги п.  4 ч. 1 та ч. 4 статті 5, ч.  4  статті 22 Закону України «Про публічні закупівлі», якими передбачена недискримінація учасників.</a:t>
            </a:r>
            <a:endParaRPr lang="ru-RU" sz="1350" kern="1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0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2347" y="3768727"/>
            <a:ext cx="6794204" cy="18235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b="1" dirty="0"/>
              <a:t>Роз'яснення </a:t>
            </a:r>
          </a:p>
          <a:p>
            <a:endParaRPr lang="uk-UA" sz="750" dirty="0"/>
          </a:p>
          <a:p>
            <a:r>
              <a:rPr lang="uk-UA" sz="1350" dirty="0"/>
              <a:t>Атестат акредитації має бути виданий національним органом з акредитації (Національне агентство з акредитації України) у порядку згідно з Законом України «Про акредитацію органів з оцінки відповідності» від 17.05.2001 № 2407-III. </a:t>
            </a:r>
          </a:p>
          <a:p>
            <a:endParaRPr lang="uk-UA" sz="1050" dirty="0"/>
          </a:p>
          <a:p>
            <a:r>
              <a:rPr lang="uk-UA" sz="1350" dirty="0"/>
              <a:t>В атестаті акредитації (і додатках до нього, за наявністю) повинна бути зазначена галузь акредитації органу з оцінки відповідності за екологічними критеріями програми екологічного маркування І типу на таку категорію продукції, як “лакофарбові матеріали”.</a:t>
            </a:r>
            <a:endParaRPr lang="uk-UA" sz="1350" kern="1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531" y="1687022"/>
            <a:ext cx="7787020" cy="23544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dirty="0"/>
              <a:t>Для підтвердження встановленої вимоги у складі тендерної пропозиції </a:t>
            </a:r>
            <a:r>
              <a:rPr lang="uk-UA" sz="2100" b="1" dirty="0"/>
              <a:t>необхідно надати копії</a:t>
            </a:r>
            <a:r>
              <a:rPr lang="uk-UA" sz="2100" dirty="0"/>
              <a:t>:</a:t>
            </a:r>
          </a:p>
          <a:p>
            <a:r>
              <a:rPr lang="en-US" sz="2100" dirty="0"/>
              <a:t>1)</a:t>
            </a:r>
            <a:r>
              <a:rPr lang="uk-UA" sz="2100" dirty="0"/>
              <a:t> сертифікату про підтвердження відповідності лакофарбових матеріалів встановленим екологічним критеріям згідно з ДСТУ </a:t>
            </a:r>
            <a:r>
              <a:rPr lang="en-US" sz="2100" dirty="0"/>
              <a:t>ISO 14024 (</a:t>
            </a:r>
            <a:r>
              <a:rPr lang="uk-UA" sz="2100" dirty="0"/>
              <a:t>або еквіваленту цього стандарту</a:t>
            </a:r>
            <a:r>
              <a:rPr lang="ru-RU" sz="2100" dirty="0"/>
              <a:t>)</a:t>
            </a:r>
            <a:r>
              <a:rPr lang="uk-UA" sz="2100" dirty="0"/>
              <a:t>;</a:t>
            </a:r>
          </a:p>
          <a:p>
            <a:r>
              <a:rPr lang="en-US" sz="2100" dirty="0"/>
              <a:t>2)</a:t>
            </a:r>
            <a:r>
              <a:rPr lang="uk-UA" sz="2100" dirty="0"/>
              <a:t>  атестату акредитації органу з оцінки відповідності який видав сертифікат.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621" y="1280740"/>
            <a:ext cx="7522534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1350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 (продовження)</a:t>
            </a:r>
            <a:endParaRPr lang="uk-UA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F48FBF3B-3EF1-40A5-8B5B-D0554B13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710319"/>
            <a:ext cx="5740399" cy="32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35B82-E255-4966-87DE-5C5D5B73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4" y="1560512"/>
            <a:ext cx="1641475" cy="16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8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9952" y="3076456"/>
            <a:ext cx="686597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>
                <a:solidFill>
                  <a:srgbClr val="000000"/>
                </a:solidFill>
              </a:rPr>
              <a:t>Технічні специфікації можуть бути у формі переліку експлуатаційних або функціональних вимог, у тому числі </a:t>
            </a:r>
            <a:r>
              <a:rPr lang="uk-UA" sz="1650" b="1" dirty="0">
                <a:solidFill>
                  <a:srgbClr val="000000"/>
                </a:solidFill>
              </a:rPr>
              <a:t>екологічних характеристик</a:t>
            </a:r>
            <a:r>
              <a:rPr lang="uk-UA" sz="1650" dirty="0">
                <a:solidFill>
                  <a:srgbClr val="000000"/>
                </a:solidFill>
              </a:rPr>
              <a:t>, за умови, що такі вимоги є достатньо точними, щоб предмет закупівлі однозначно розумівся замовником і учасниками.</a:t>
            </a:r>
            <a:endParaRPr lang="uk-UA" sz="16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26" y="1958250"/>
            <a:ext cx="4572000" cy="85408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1650" b="1" dirty="0">
                <a:solidFill>
                  <a:srgbClr val="000000"/>
                </a:solidFill>
              </a:rPr>
              <a:t>Стаття 23.</a:t>
            </a:r>
            <a:r>
              <a:rPr lang="uk-UA" sz="1650" dirty="0">
                <a:solidFill>
                  <a:srgbClr val="000000"/>
                </a:solidFill>
              </a:rPr>
              <a:t> Технічні специфікації, маркування, сертифікати, протоколи випробувань та інші засоби підтвердження відповідності</a:t>
            </a:r>
            <a:endParaRPr lang="uk-UA" sz="16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5264" y="4701590"/>
            <a:ext cx="8577816" cy="8540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/>
              <a:t>- ціна;</a:t>
            </a:r>
          </a:p>
          <a:p>
            <a:r>
              <a:rPr lang="uk-UA" sz="1650" dirty="0"/>
              <a:t>- нецінові критерії;</a:t>
            </a:r>
          </a:p>
          <a:p>
            <a:r>
              <a:rPr lang="uk-UA" sz="1650" dirty="0"/>
              <a:t>- вартість життєвого циклу.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264" y="4355341"/>
            <a:ext cx="6140302" cy="3462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b="1" dirty="0">
                <a:solidFill>
                  <a:srgbClr val="000000"/>
                </a:solidFill>
              </a:rPr>
              <a:t>Стаття 29.</a:t>
            </a:r>
            <a:r>
              <a:rPr lang="uk-UA" sz="1650" dirty="0">
                <a:solidFill>
                  <a:srgbClr val="000000"/>
                </a:solidFill>
              </a:rPr>
              <a:t> Розгляд та оцінка тендерних пропозицій/пропозицій</a:t>
            </a:r>
            <a:endParaRPr lang="uk-UA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334926" y="1479938"/>
            <a:ext cx="377853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50" b="1" dirty="0"/>
              <a:t>Закон України «Про публічні закупівлі»</a:t>
            </a:r>
            <a:endParaRPr lang="ru-RU" sz="1650" b="1" dirty="0"/>
          </a:p>
        </p:txBody>
      </p:sp>
      <p:pic>
        <p:nvPicPr>
          <p:cNvPr id="9" name="Picture 8" descr="Головна | Prozorro">
            <a:extLst>
              <a:ext uri="{FF2B5EF4-FFF2-40B4-BE49-F238E27FC236}">
                <a16:creationId xmlns:a16="http://schemas.microsoft.com/office/drawing/2014/main" id="{A2D7B2D4-5B4C-4F53-AAC8-AF15E0FF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8" y="1492890"/>
            <a:ext cx="2170098" cy="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8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B68E4DE-DE71-43A2-8ADB-F3616DEB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19" y="1347502"/>
            <a:ext cx="5203162" cy="416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2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EDBA6-AB6D-468B-B52F-C9102555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184275"/>
            <a:ext cx="82391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1B0840-4F22-40CF-8681-2BFF2874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3" y="1721976"/>
            <a:ext cx="6675492" cy="37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7DA1BF-4A45-4765-AD73-273FCBF8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4" y="1620376"/>
            <a:ext cx="1811139" cy="16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5616B0-9D0B-4383-9ED6-868594102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08" y="1130768"/>
            <a:ext cx="4881797" cy="17389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2E062-2B1F-490B-9E35-B1E2869F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7" y="1774393"/>
            <a:ext cx="2635270" cy="26440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E0829-009D-4BF7-A9A1-2E295BAD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99" y="2933370"/>
            <a:ext cx="5837901" cy="11833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8EF15-E776-4437-9015-9885A031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739" y="4337427"/>
            <a:ext cx="3736070" cy="1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D0B7B-A315-4DDD-A392-427A06D61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8" y="1172217"/>
            <a:ext cx="3923908" cy="4430366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F8457-E0DD-4569-A0F7-E2080FBC1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85" y="1172219"/>
            <a:ext cx="4013015" cy="44303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4851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9FB961-7072-4611-A7B7-AA142CAA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16" y="1565692"/>
            <a:ext cx="6634923" cy="37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D42836-6F8D-424C-8856-16A6FB4D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5" y="1514892"/>
            <a:ext cx="1825261" cy="16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7D6E5-6EAF-4934-8EA0-31EDEE05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32907"/>
            <a:ext cx="3799609" cy="420327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5D15C-C70F-4CCA-930B-05EDD425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178677"/>
            <a:ext cx="4596245" cy="4203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9C2731-F958-4A16-A02C-6CD232636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2" y="1793472"/>
            <a:ext cx="980209" cy="9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39" y="1279365"/>
            <a:ext cx="4947095" cy="1796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9576" y="3410595"/>
            <a:ext cx="30697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a typeface="Calibri" panose="020F0502020204030204" pitchFamily="34" charset="0"/>
              </a:rPr>
              <a:t>ДЯКУЮ ЗА УВАГУ !!!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63587" y="3849176"/>
            <a:ext cx="43040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Roboto"/>
                <a:hlinkClick r:id="rId3"/>
              </a:rPr>
              <a:t>svitlana.berzina@gmail.com</a:t>
            </a:r>
            <a:endParaRPr lang="en-US" b="1" dirty="0">
              <a:latin typeface="Roboto"/>
            </a:endParaRPr>
          </a:p>
          <a:p>
            <a:pPr algn="ctr"/>
            <a:endParaRPr lang="uk-UA" b="1" dirty="0">
              <a:latin typeface="Roboto"/>
            </a:endParaRPr>
          </a:p>
          <a:p>
            <a:pPr algn="ctr"/>
            <a:r>
              <a:rPr lang="en-US" b="1" dirty="0" err="1">
                <a:latin typeface="Roboto"/>
              </a:rPr>
              <a:t>Viber</a:t>
            </a:r>
            <a:r>
              <a:rPr lang="en-US" b="1" dirty="0">
                <a:latin typeface="Roboto"/>
              </a:rPr>
              <a:t>, </a:t>
            </a:r>
            <a:r>
              <a:rPr lang="en-US" b="1" dirty="0" err="1">
                <a:latin typeface="Roboto"/>
              </a:rPr>
              <a:t>WhatsApp</a:t>
            </a:r>
            <a:r>
              <a:rPr lang="en-US" b="1" dirty="0">
                <a:latin typeface="Roboto"/>
              </a:rPr>
              <a:t> </a:t>
            </a:r>
            <a:r>
              <a:rPr lang="uk-UA" b="1" dirty="0">
                <a:latin typeface="Roboto"/>
              </a:rPr>
              <a:t>+38 099 642 81 57</a:t>
            </a:r>
            <a:endParaRPr lang="en-US" b="1" dirty="0">
              <a:latin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21" y="2526643"/>
            <a:ext cx="1367518" cy="1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118" y="1117091"/>
            <a:ext cx="6153681" cy="50885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563"/>
              </a:spcAft>
            </a:pPr>
            <a:r>
              <a:rPr lang="uk-UA" b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Нецінові критерії</a:t>
            </a:r>
            <a:endParaRPr lang="uk-UA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uk-UA" dirty="0"/>
              <a:t>Вимоги до </a:t>
            </a:r>
            <a:r>
              <a:rPr lang="uk-UA" b="1" dirty="0"/>
              <a:t>екологічних характеристик </a:t>
            </a:r>
            <a:r>
              <a:rPr lang="uk-UA" dirty="0"/>
              <a:t>варто застосувати у якості нецінових критеріїв замість прямих вимог, у разі якщо замовник має намір встановити такі критерії, але при цьому він не впевнений у тому що: </a:t>
            </a:r>
          </a:p>
          <a:p>
            <a:endParaRPr lang="ru-RU" dirty="0"/>
          </a:p>
          <a:p>
            <a:r>
              <a:rPr lang="uk-UA" dirty="0"/>
              <a:t>а) чи є на українському ринку належні конкурентні умови на продукцію що відповідає встановленим вимогам;</a:t>
            </a:r>
          </a:p>
          <a:p>
            <a:endParaRPr lang="ru-RU" dirty="0"/>
          </a:p>
          <a:p>
            <a:r>
              <a:rPr lang="uk-UA" dirty="0"/>
              <a:t>б) ціна на таку продукцію (більша, менша чи така сама як середня ринкова) дозволить здійснити закупівлю в межах передбачених бюджетних видатків;</a:t>
            </a:r>
          </a:p>
          <a:p>
            <a:endParaRPr lang="ru-RU" dirty="0"/>
          </a:p>
          <a:p>
            <a:r>
              <a:rPr lang="uk-UA" dirty="0"/>
              <a:t>в) чи є постачальник такої продукції якій відповідатиме іншим критеріям технічних специфікації тощо</a:t>
            </a:r>
            <a:r>
              <a:rPr lang="uk-UA" sz="2000" dirty="0"/>
              <a:t>.</a:t>
            </a:r>
            <a:endParaRPr lang="ru-RU" sz="2000" dirty="0"/>
          </a:p>
          <a:p>
            <a:pPr algn="just">
              <a:spcAft>
                <a:spcPts val="563"/>
              </a:spcAft>
            </a:pPr>
            <a:endParaRPr lang="ru-RU" sz="135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1350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sz="135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spcAft>
                <a:spcPts val="750"/>
              </a:spcAft>
            </a:pPr>
            <a:r>
              <a:rPr lang="uk-UA" sz="900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sz="9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741459"/>
            <a:ext cx="2282902" cy="337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0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486" y="1043682"/>
            <a:ext cx="5119008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b="1" dirty="0"/>
              <a:t>Учасник торгів, якій подає пропозицію на суму 100 000 грн і виконав усі вимоги нецінових критеріїв за максимальною вагою 11%</a:t>
            </a:r>
          </a:p>
          <a:p>
            <a:endParaRPr lang="uk-UA" sz="1350" dirty="0"/>
          </a:p>
          <a:p>
            <a:r>
              <a:rPr lang="uk-UA" sz="1350" dirty="0"/>
              <a:t>Коефіцієнт корекції цієї пропозиції буде дорівнювати:</a:t>
            </a:r>
            <a:endParaRPr lang="ru-RU" sz="1350" dirty="0"/>
          </a:p>
          <a:p>
            <a:r>
              <a:rPr lang="uk-UA" sz="1350" dirty="0"/>
              <a:t>КК = 1 + (0,05 + 0,05 + 0,01) / 0,89 = 1,</a:t>
            </a:r>
            <a:r>
              <a:rPr lang="ru-RU" sz="1350" dirty="0"/>
              <a:t>25</a:t>
            </a:r>
          </a:p>
          <a:p>
            <a:r>
              <a:rPr lang="uk-UA" sz="1350" dirty="0"/>
              <a:t>Тоді приведена ціна, з якою Постачальник буде брати участь в аукціоні, буде дорівнювати:</a:t>
            </a:r>
            <a:endParaRPr lang="ru-RU" sz="1350" dirty="0"/>
          </a:p>
          <a:p>
            <a:r>
              <a:rPr lang="uk-UA" sz="1350" dirty="0"/>
              <a:t>100 000 грн./ 1,25 = 80 000 грн.</a:t>
            </a:r>
          </a:p>
          <a:p>
            <a:endParaRPr lang="ru-RU" sz="900" dirty="0"/>
          </a:p>
          <a:p>
            <a:r>
              <a:rPr lang="uk-UA" sz="1350" dirty="0"/>
              <a:t>Тобто пропозиція в 100 000 грн. яка відповідає сумарному значенню нецінових критеріїв дорівнює 80 000 грн. у конкурентному аукціоні відносно цінової пропозиції учасників які не відповідають вимогам нецінових критеріїв. </a:t>
            </a:r>
          </a:p>
          <a:p>
            <a:endParaRPr lang="uk-UA" sz="1350" dirty="0"/>
          </a:p>
        </p:txBody>
      </p:sp>
      <p:pic>
        <p:nvPicPr>
          <p:cNvPr id="56322" name="Picture 2" descr="Знак Зодиака Весы (Libra) 24.09–23.10 - Знаки Зодиака — характе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2" y="1209110"/>
            <a:ext cx="3210514" cy="32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486" y="3860924"/>
            <a:ext cx="5388374" cy="1465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dirty="0"/>
              <a:t>Важливо знати, що всі </a:t>
            </a:r>
            <a:r>
              <a:rPr lang="uk-UA" sz="1350" i="1" dirty="0"/>
              <a:t>показники</a:t>
            </a:r>
            <a:r>
              <a:rPr lang="uk-UA" sz="1350" dirty="0"/>
              <a:t> у грн. система </a:t>
            </a:r>
            <a:r>
              <a:rPr lang="uk-UA" sz="1350" dirty="0" err="1"/>
              <a:t>ProZorro</a:t>
            </a:r>
            <a:r>
              <a:rPr lang="uk-UA" sz="1350" dirty="0"/>
              <a:t> </a:t>
            </a:r>
          </a:p>
          <a:p>
            <a:r>
              <a:rPr lang="uk-UA" sz="1350" dirty="0"/>
              <a:t>розраховує автоматично. </a:t>
            </a:r>
          </a:p>
          <a:p>
            <a:endParaRPr lang="uk-UA" sz="1350" dirty="0"/>
          </a:p>
          <a:p>
            <a:endParaRPr lang="uk-UA" sz="825" dirty="0"/>
          </a:p>
          <a:p>
            <a:r>
              <a:rPr lang="uk-UA" sz="1350" dirty="0"/>
              <a:t>Замовнику необхідно лише правильно заповнити форми при </a:t>
            </a:r>
          </a:p>
          <a:p>
            <a:r>
              <a:rPr lang="uk-UA" sz="1350" dirty="0"/>
              <a:t>оголошенні закупівлі та прописати нецінові критерії та їх значення </a:t>
            </a:r>
          </a:p>
          <a:p>
            <a:r>
              <a:rPr lang="uk-UA" sz="1350" dirty="0"/>
              <a:t>в тендерній документації, решту зробить електронна система.</a:t>
            </a:r>
            <a:endParaRPr lang="ru-RU" sz="13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8860" y="2491318"/>
            <a:ext cx="898072" cy="342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6034305" y="2548970"/>
            <a:ext cx="87262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050" dirty="0"/>
              <a:t>100 000,00</a:t>
            </a:r>
            <a:endParaRPr lang="ru-RU" sz="105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60179" y="2491318"/>
            <a:ext cx="898072" cy="342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8000999" y="2548970"/>
            <a:ext cx="816429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050" dirty="0"/>
              <a:t>80000,00</a:t>
            </a:r>
            <a:endParaRPr lang="ru-RU" sz="1050" dirty="0"/>
          </a:p>
        </p:txBody>
      </p:sp>
      <p:pic>
        <p:nvPicPr>
          <p:cNvPr id="56324" name="Picture 4" descr="Украина гривны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28" y="2599369"/>
            <a:ext cx="126796" cy="1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Украина гривны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43" y="2599368"/>
            <a:ext cx="126796" cy="1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Головна | Prozorro">
            <a:extLst>
              <a:ext uri="{FF2B5EF4-FFF2-40B4-BE49-F238E27FC236}">
                <a16:creationId xmlns:a16="http://schemas.microsoft.com/office/drawing/2014/main" id="{BAB40B6B-66F2-4A6A-AD37-551C86D1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15" y="4660117"/>
            <a:ext cx="2170098" cy="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41979"/>
            <a:ext cx="7886700" cy="994172"/>
          </a:xfrm>
        </p:spPr>
        <p:txBody>
          <a:bodyPr/>
          <a:lstStyle/>
          <a:p>
            <a:r>
              <a:rPr lang="uk-UA" sz="1650" b="1" dirty="0">
                <a:latin typeface="+mn-lt"/>
              </a:rPr>
              <a:t>Пункт 5 статті 23 Закону про публічні закупівлі</a:t>
            </a:r>
            <a:endParaRPr lang="ru-RU" sz="165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965017"/>
            <a:ext cx="7736515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>
                <a:solidFill>
                  <a:srgbClr val="000000"/>
                </a:solidFill>
              </a:rPr>
              <a:t>У разі встановлення екологічних чи інших характеристик товару, роботи чи послуги замовник повинен в тендерній документації зазначити, </a:t>
            </a:r>
            <a:r>
              <a:rPr lang="uk-UA" sz="1650" b="1" dirty="0">
                <a:solidFill>
                  <a:srgbClr val="000000"/>
                </a:solidFill>
              </a:rPr>
              <a:t>які</a:t>
            </a:r>
            <a:r>
              <a:rPr lang="uk-UA" sz="1650" dirty="0">
                <a:solidFill>
                  <a:srgbClr val="000000"/>
                </a:solidFill>
              </a:rPr>
              <a:t> </a:t>
            </a:r>
            <a:r>
              <a:rPr lang="uk-UA" sz="1650" b="1" dirty="0">
                <a:solidFill>
                  <a:srgbClr val="000000"/>
                </a:solidFill>
              </a:rPr>
              <a:t>маркування</a:t>
            </a:r>
            <a:r>
              <a:rPr lang="uk-UA" sz="1650" dirty="0">
                <a:solidFill>
                  <a:srgbClr val="000000"/>
                </a:solidFill>
              </a:rPr>
              <a:t>, протоколи випробувань або сертифікати можуть підтвердити відповідність предмета закупівлі таким характеристикам.</a:t>
            </a:r>
            <a:endParaRPr lang="uk-UA" sz="16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" y="3258727"/>
            <a:ext cx="8094035" cy="8540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/>
              <a:t>Маркування, протоколи випробувань та сертифікати повинні бути видані </a:t>
            </a:r>
            <a:r>
              <a:rPr lang="uk-UA" sz="1650" b="1" dirty="0"/>
              <a:t>органами з оцінки відповідності, компетентність яких підтверджена шляхом акредитації </a:t>
            </a:r>
          </a:p>
          <a:p>
            <a:r>
              <a:rPr lang="uk-UA" sz="1650" dirty="0"/>
              <a:t>або іншим способом, визначеним законодавством.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4424349"/>
            <a:ext cx="1135856" cy="1085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882" y="4602436"/>
            <a:ext cx="48165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50" b="1" dirty="0"/>
              <a:t>Закон України </a:t>
            </a:r>
          </a:p>
          <a:p>
            <a:r>
              <a:rPr lang="uk-UA" sz="1650" b="1" dirty="0"/>
              <a:t>«Про акредитацію органів з оцінки відповідності»</a:t>
            </a:r>
            <a:endParaRPr lang="ru-RU" sz="1650" b="1" dirty="0"/>
          </a:p>
        </p:txBody>
      </p:sp>
    </p:spTree>
    <p:extLst>
      <p:ext uri="{BB962C8B-B14F-4D97-AF65-F5344CB8AC3E}">
        <p14:creationId xmlns:p14="http://schemas.microsoft.com/office/powerpoint/2010/main" val="24865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1" y="1030882"/>
            <a:ext cx="3327574" cy="4834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068" y="919618"/>
            <a:ext cx="3590290" cy="50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45" y="1400875"/>
            <a:ext cx="7273742" cy="4134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663" y="5599037"/>
            <a:ext cx="35800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https://www.youtube.com/watch?v=qnFq-a3ltlc</a:t>
            </a:r>
            <a:endParaRPr lang="ru-RU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693775" y="1060081"/>
            <a:ext cx="5089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Екологічні стандарти щодо продукції, сертифікація і маркування</a:t>
            </a:r>
            <a:endParaRPr lang="ru-RU" sz="135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7" y="1580489"/>
            <a:ext cx="1438573" cy="14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7D90F2D8-F669-461A-9D0F-50A2B60E3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548" y="1339850"/>
            <a:ext cx="3676904" cy="4178300"/>
          </a:xfrm>
          <a:prstGeom prst="rect">
            <a:avLst/>
          </a:prstGeom>
        </p:spPr>
      </p:pic>
      <p:pic>
        <p:nvPicPr>
          <p:cNvPr id="4" name="Picture 3" descr="A picture containing food, fruit, refrigerator&#10;&#10;Description automatically generated">
            <a:extLst>
              <a:ext uri="{FF2B5EF4-FFF2-40B4-BE49-F238E27FC236}">
                <a16:creationId xmlns:a16="http://schemas.microsoft.com/office/drawing/2014/main" id="{67B9FC24-EAC2-4DD7-B922-A1449E576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48" y="1517904"/>
            <a:ext cx="5559552" cy="37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99 -0.0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" y="1119808"/>
            <a:ext cx="3459439" cy="4612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38" y="1119807"/>
            <a:ext cx="4612585" cy="4612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90" y="4872435"/>
            <a:ext cx="3192946" cy="9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4E PPT template_v.2.potx" id="{997AA89E-B550-4C75-8161-EA217B742362}" vid="{CE33B491-B03A-445D-B757-9F16FE104B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EU4E PPT template_v.2</Template>
  <TotalTime>5588</TotalTime>
  <Words>919</Words>
  <Application>Microsoft Office PowerPoint</Application>
  <PresentationFormat>Экран (4:3)</PresentationFormat>
  <Paragraphs>90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Segoe UI Historic</vt:lpstr>
      <vt:lpstr>Times New Roman</vt:lpstr>
      <vt:lpstr>Office Theme</vt:lpstr>
      <vt:lpstr>Нові критерії СПЗ та методичні рекомендації щодо їх застосування, розроблені в рамках проекту EU4Environment </vt:lpstr>
      <vt:lpstr>Презентация PowerPoint</vt:lpstr>
      <vt:lpstr>Презентация PowerPoint</vt:lpstr>
      <vt:lpstr>Презентация PowerPoint</vt:lpstr>
      <vt:lpstr>Пункт 5 статті 23 Закону про публічні закупівлі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Пріоритетні для розробки нових критеріїв СПЗ </vt:lpstr>
      <vt:lpstr>Презентация PowerPoint</vt:lpstr>
      <vt:lpstr>Пріоритетні для розробки нових редакцій екологічних критеріїв програми екологічного маркування І типу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BARLA, Michael</dc:creator>
  <cp:lastModifiedBy>Svetlana Berzina</cp:lastModifiedBy>
  <cp:revision>127</cp:revision>
  <dcterms:created xsi:type="dcterms:W3CDTF">2019-12-06T07:12:01Z</dcterms:created>
  <dcterms:modified xsi:type="dcterms:W3CDTF">2021-10-19T09:26:32Z</dcterms:modified>
</cp:coreProperties>
</file>