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7"/>
  </p:notesMasterIdLst>
  <p:sldIdLst>
    <p:sldId id="256" r:id="rId2"/>
    <p:sldId id="698" r:id="rId3"/>
    <p:sldId id="697" r:id="rId4"/>
    <p:sldId id="917" r:id="rId5"/>
    <p:sldId id="924" r:id="rId6"/>
    <p:sldId id="728" r:id="rId7"/>
    <p:sldId id="925" r:id="rId8"/>
    <p:sldId id="773" r:id="rId9"/>
    <p:sldId id="926" r:id="rId10"/>
    <p:sldId id="830" r:id="rId11"/>
    <p:sldId id="927" r:id="rId12"/>
    <p:sldId id="919" r:id="rId13"/>
    <p:sldId id="920" r:id="rId14"/>
    <p:sldId id="828" r:id="rId15"/>
    <p:sldId id="928" r:id="rId16"/>
    <p:sldId id="929" r:id="rId17"/>
    <p:sldId id="930" r:id="rId18"/>
    <p:sldId id="772" r:id="rId19"/>
    <p:sldId id="309" r:id="rId20"/>
    <p:sldId id="887" r:id="rId21"/>
    <p:sldId id="918" r:id="rId22"/>
    <p:sldId id="321" r:id="rId23"/>
    <p:sldId id="931" r:id="rId24"/>
    <p:sldId id="684" r:id="rId25"/>
    <p:sldId id="729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7A0B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94"/>
  </p:normalViewPr>
  <p:slideViewPr>
    <p:cSldViewPr snapToGrid="0" snapToObjects="1">
      <p:cViewPr varScale="1">
        <p:scale>
          <a:sx n="109" d="100"/>
          <a:sy n="109" d="100"/>
        </p:scale>
        <p:origin x="153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A79E3E-D801-4F1A-A31C-83C47AFA7AE8}" type="doc">
      <dgm:prSet loTypeId="urn:microsoft.com/office/officeart/2016/7/layout/LinearArrowProcessNumbered" loCatId="process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28ECE15-9DD4-4BA4-B9F6-ECC99DF655E5}">
      <dgm:prSet custT="1"/>
      <dgm:spPr/>
      <dgm:t>
        <a:bodyPr anchor="ctr"/>
        <a:lstStyle/>
        <a:p>
          <a:pPr algn="ctr"/>
          <a:r>
            <a:rPr lang="uk-UA" sz="1800" noProof="0" dirty="0"/>
            <a:t>Веб-сервіс для замовників</a:t>
          </a:r>
        </a:p>
      </dgm:t>
    </dgm:pt>
    <dgm:pt modelId="{AE74A31C-4E63-4A12-923E-F3F57138F15D}" type="parTrans" cxnId="{9A2C4E0B-EB0F-4236-B45F-4B5F3686CC37}">
      <dgm:prSet/>
      <dgm:spPr/>
      <dgm:t>
        <a:bodyPr/>
        <a:lstStyle/>
        <a:p>
          <a:endParaRPr lang="en-US" sz="2000"/>
        </a:p>
      </dgm:t>
    </dgm:pt>
    <dgm:pt modelId="{CC8FA1F8-7DE3-4FC2-9152-6319E5EF955E}" type="sibTrans" cxnId="{9A2C4E0B-EB0F-4236-B45F-4B5F3686CC37}">
      <dgm:prSet phldrT="1" phldr="0" custT="1"/>
      <dgm:spPr/>
      <dgm:t>
        <a:bodyPr/>
        <a:lstStyle/>
        <a:p>
          <a:r>
            <a:rPr lang="en-US" sz="2000"/>
            <a:t>1</a:t>
          </a:r>
        </a:p>
      </dgm:t>
    </dgm:pt>
    <dgm:pt modelId="{E1B2623A-324E-4595-9FCB-1019653F2DC2}">
      <dgm:prSet custT="1"/>
      <dgm:spPr/>
      <dgm:t>
        <a:bodyPr anchor="ctr"/>
        <a:lstStyle/>
        <a:p>
          <a:pPr algn="ctr"/>
          <a:r>
            <a:rPr lang="uk-UA" sz="2000" dirty="0"/>
            <a:t>Кабінет </a:t>
          </a:r>
          <a:r>
            <a:rPr lang="uk-UA" sz="2000" dirty="0" err="1"/>
            <a:t>адміна</a:t>
          </a:r>
          <a:endParaRPr lang="uk-UA" sz="2000" dirty="0"/>
        </a:p>
      </dgm:t>
    </dgm:pt>
    <dgm:pt modelId="{1B5EA4C0-B145-4DF4-8CAC-2C1DFF157052}" type="parTrans" cxnId="{936FC530-9A8D-4C92-BBD3-93131518A08A}">
      <dgm:prSet/>
      <dgm:spPr/>
      <dgm:t>
        <a:bodyPr/>
        <a:lstStyle/>
        <a:p>
          <a:endParaRPr lang="en-US" sz="2000"/>
        </a:p>
      </dgm:t>
    </dgm:pt>
    <dgm:pt modelId="{DE9BCC51-01E0-4EBA-8FE2-AE4217312BC7}" type="sibTrans" cxnId="{936FC530-9A8D-4C92-BBD3-93131518A08A}">
      <dgm:prSet phldrT="2" phldr="0" custT="1"/>
      <dgm:spPr/>
      <dgm:t>
        <a:bodyPr/>
        <a:lstStyle/>
        <a:p>
          <a:r>
            <a:rPr lang="en-US" sz="2000"/>
            <a:t>2</a:t>
          </a:r>
        </a:p>
      </dgm:t>
    </dgm:pt>
    <dgm:pt modelId="{4B4C2977-E6DB-4235-803D-97D8A65F3B30}">
      <dgm:prSet custT="1"/>
      <dgm:spPr/>
      <dgm:t>
        <a:bodyPr anchor="ctr"/>
        <a:lstStyle/>
        <a:p>
          <a:pPr algn="ctr"/>
          <a:r>
            <a:rPr lang="uk-UA" sz="1800" dirty="0"/>
            <a:t>Інтеграція із кабінетом замовника на </a:t>
          </a:r>
          <a:r>
            <a:rPr lang="uk-UA" sz="1700" dirty="0"/>
            <a:t>майданчиках</a:t>
          </a:r>
          <a:r>
            <a:rPr lang="uk-UA" sz="2000" dirty="0"/>
            <a:t>	</a:t>
          </a:r>
          <a:endParaRPr lang="en-US" sz="2000" dirty="0"/>
        </a:p>
      </dgm:t>
    </dgm:pt>
    <dgm:pt modelId="{791C709A-C847-4632-9304-19046F84BF86}" type="parTrans" cxnId="{8996AF05-6F80-468F-AF00-AD5ECC6C19B6}">
      <dgm:prSet/>
      <dgm:spPr/>
      <dgm:t>
        <a:bodyPr/>
        <a:lstStyle/>
        <a:p>
          <a:endParaRPr lang="en-US" sz="2000"/>
        </a:p>
      </dgm:t>
    </dgm:pt>
    <dgm:pt modelId="{D7911C94-D6DC-4DC4-AE02-F91450C300E5}" type="sibTrans" cxnId="{8996AF05-6F80-468F-AF00-AD5ECC6C19B6}">
      <dgm:prSet phldrT="3" phldr="0" custT="1"/>
      <dgm:spPr/>
      <dgm:t>
        <a:bodyPr/>
        <a:lstStyle/>
        <a:p>
          <a:r>
            <a:rPr lang="en-US" sz="2000"/>
            <a:t>3</a:t>
          </a:r>
        </a:p>
      </dgm:t>
    </dgm:pt>
    <dgm:pt modelId="{71452A03-5C48-4721-918D-BCAE5289DAE7}">
      <dgm:prSet custT="1"/>
      <dgm:spPr/>
      <dgm:t>
        <a:bodyPr anchor="ctr"/>
        <a:lstStyle/>
        <a:p>
          <a:pPr algn="ctr"/>
          <a:r>
            <a:rPr lang="uk-UA" sz="1800" dirty="0"/>
            <a:t>Моніторинг використання критеріїв СПЗ</a:t>
          </a:r>
          <a:endParaRPr lang="en-US" sz="1800" dirty="0"/>
        </a:p>
      </dgm:t>
    </dgm:pt>
    <dgm:pt modelId="{519C6470-0193-4EFA-84D2-8D6C8CB5BF74}" type="parTrans" cxnId="{E1D9D34C-73B2-4969-ADA2-BAE7E1CEAE7C}">
      <dgm:prSet/>
      <dgm:spPr/>
      <dgm:t>
        <a:bodyPr/>
        <a:lstStyle/>
        <a:p>
          <a:endParaRPr lang="en-US" sz="2000"/>
        </a:p>
      </dgm:t>
    </dgm:pt>
    <dgm:pt modelId="{4507F788-0F5D-428D-A0C5-D0385E985DFB}" type="sibTrans" cxnId="{E1D9D34C-73B2-4969-ADA2-BAE7E1CEAE7C}">
      <dgm:prSet phldrT="4" phldr="0" custT="1"/>
      <dgm:spPr/>
      <dgm:t>
        <a:bodyPr/>
        <a:lstStyle/>
        <a:p>
          <a:r>
            <a:rPr lang="en-US" sz="2000"/>
            <a:t>4</a:t>
          </a:r>
        </a:p>
      </dgm:t>
    </dgm:pt>
    <dgm:pt modelId="{064921CE-E74D-4F17-9336-0D31ED9937D6}">
      <dgm:prSet custT="1"/>
      <dgm:spPr/>
      <dgm:t>
        <a:bodyPr anchor="ctr"/>
        <a:lstStyle/>
        <a:p>
          <a:pPr algn="ctr"/>
          <a:r>
            <a:rPr lang="uk-UA" sz="1800" dirty="0"/>
            <a:t>Інтеграція в єдину екосистему електронної тендерної документації</a:t>
          </a:r>
        </a:p>
      </dgm:t>
    </dgm:pt>
    <dgm:pt modelId="{681C70A1-D458-44A6-9564-852D23CB29E2}" type="parTrans" cxnId="{CEC0E9D7-1238-4D71-B2B4-858EF23453A3}">
      <dgm:prSet/>
      <dgm:spPr/>
      <dgm:t>
        <a:bodyPr/>
        <a:lstStyle/>
        <a:p>
          <a:endParaRPr lang="en-US" sz="2000"/>
        </a:p>
      </dgm:t>
    </dgm:pt>
    <dgm:pt modelId="{C266BBB5-EEC9-4B14-AEB3-9F0A55368674}" type="sibTrans" cxnId="{CEC0E9D7-1238-4D71-B2B4-858EF23453A3}">
      <dgm:prSet phldrT="5" phldr="0" custT="1"/>
      <dgm:spPr/>
      <dgm:t>
        <a:bodyPr/>
        <a:lstStyle/>
        <a:p>
          <a:r>
            <a:rPr lang="en-US" sz="2000"/>
            <a:t>5</a:t>
          </a:r>
        </a:p>
      </dgm:t>
    </dgm:pt>
    <dgm:pt modelId="{B4CBB868-782A-4482-99A7-E2BDF0239392}" type="pres">
      <dgm:prSet presAssocID="{9CA79E3E-D801-4F1A-A31C-83C47AFA7AE8}" presName="linearFlow" presStyleCnt="0">
        <dgm:presLayoutVars>
          <dgm:dir/>
          <dgm:animLvl val="lvl"/>
          <dgm:resizeHandles val="exact"/>
        </dgm:presLayoutVars>
      </dgm:prSet>
      <dgm:spPr/>
    </dgm:pt>
    <dgm:pt modelId="{FAEA1F4E-59D6-49C4-8E9C-1EFB499219D7}" type="pres">
      <dgm:prSet presAssocID="{128ECE15-9DD4-4BA4-B9F6-ECC99DF655E5}" presName="compositeNode" presStyleCnt="0"/>
      <dgm:spPr/>
    </dgm:pt>
    <dgm:pt modelId="{D804DD4B-D8CD-4CA9-92E3-0807940647E3}" type="pres">
      <dgm:prSet presAssocID="{128ECE15-9DD4-4BA4-B9F6-ECC99DF655E5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8310BCB2-1912-4B79-8AE7-83BFADB78EB0}" type="pres">
      <dgm:prSet presAssocID="{128ECE15-9DD4-4BA4-B9F6-ECC99DF655E5}" presName="parSh" presStyleCnt="0"/>
      <dgm:spPr/>
    </dgm:pt>
    <dgm:pt modelId="{5C0D161F-3FFA-4C45-947C-2DBAC6AF0158}" type="pres">
      <dgm:prSet presAssocID="{128ECE15-9DD4-4BA4-B9F6-ECC99DF655E5}" presName="lineNode" presStyleLbl="alignAccFollowNode1" presStyleIdx="0" presStyleCnt="15"/>
      <dgm:spPr/>
    </dgm:pt>
    <dgm:pt modelId="{6F6FA058-1720-467C-A7D5-DF7A43BA51AD}" type="pres">
      <dgm:prSet presAssocID="{128ECE15-9DD4-4BA4-B9F6-ECC99DF655E5}" presName="lineArrowNode" presStyleLbl="alignAccFollowNode1" presStyleIdx="1" presStyleCnt="15"/>
      <dgm:spPr/>
    </dgm:pt>
    <dgm:pt modelId="{38C8E02B-ABB1-43B1-88E6-0EDD6F022EB6}" type="pres">
      <dgm:prSet presAssocID="{CC8FA1F8-7DE3-4FC2-9152-6319E5EF955E}" presName="sibTransNodeCircle" presStyleLbl="alignNode1" presStyleIdx="0" presStyleCnt="5">
        <dgm:presLayoutVars>
          <dgm:chMax val="0"/>
          <dgm:bulletEnabled/>
        </dgm:presLayoutVars>
      </dgm:prSet>
      <dgm:spPr/>
    </dgm:pt>
    <dgm:pt modelId="{14175ECB-760A-41AD-B093-E66EFC1A060C}" type="pres">
      <dgm:prSet presAssocID="{CC8FA1F8-7DE3-4FC2-9152-6319E5EF955E}" presName="spacerBetweenCircleAndCallout" presStyleCnt="0">
        <dgm:presLayoutVars/>
      </dgm:prSet>
      <dgm:spPr/>
    </dgm:pt>
    <dgm:pt modelId="{949197C8-063D-4532-874A-52F755996D55}" type="pres">
      <dgm:prSet presAssocID="{128ECE15-9DD4-4BA4-B9F6-ECC99DF655E5}" presName="nodeText" presStyleLbl="alignAccFollowNode1" presStyleIdx="2" presStyleCnt="15">
        <dgm:presLayoutVars>
          <dgm:bulletEnabled val="1"/>
        </dgm:presLayoutVars>
      </dgm:prSet>
      <dgm:spPr/>
    </dgm:pt>
    <dgm:pt modelId="{8FEF74F6-D982-4AB9-977F-8F92ED36EDA2}" type="pres">
      <dgm:prSet presAssocID="{CC8FA1F8-7DE3-4FC2-9152-6319E5EF955E}" presName="sibTransComposite" presStyleCnt="0"/>
      <dgm:spPr/>
    </dgm:pt>
    <dgm:pt modelId="{B2FB519A-E9EC-4A60-B60B-BAA14327641F}" type="pres">
      <dgm:prSet presAssocID="{E1B2623A-324E-4595-9FCB-1019653F2DC2}" presName="compositeNode" presStyleCnt="0"/>
      <dgm:spPr/>
    </dgm:pt>
    <dgm:pt modelId="{0C0A733F-CF2B-4DA3-ADAA-02AE1504ED99}" type="pres">
      <dgm:prSet presAssocID="{E1B2623A-324E-4595-9FCB-1019653F2DC2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E72D0CEA-7D95-43C0-9AF5-90A475C6C1FC}" type="pres">
      <dgm:prSet presAssocID="{E1B2623A-324E-4595-9FCB-1019653F2DC2}" presName="parSh" presStyleCnt="0"/>
      <dgm:spPr/>
    </dgm:pt>
    <dgm:pt modelId="{07B499AA-9728-4E28-AAF8-8C82F9807F28}" type="pres">
      <dgm:prSet presAssocID="{E1B2623A-324E-4595-9FCB-1019653F2DC2}" presName="lineNode" presStyleLbl="alignAccFollowNode1" presStyleIdx="3" presStyleCnt="15"/>
      <dgm:spPr/>
    </dgm:pt>
    <dgm:pt modelId="{94176C3E-9249-40A5-B694-7691B6573C0F}" type="pres">
      <dgm:prSet presAssocID="{E1B2623A-324E-4595-9FCB-1019653F2DC2}" presName="lineArrowNode" presStyleLbl="alignAccFollowNode1" presStyleIdx="4" presStyleCnt="15"/>
      <dgm:spPr/>
    </dgm:pt>
    <dgm:pt modelId="{017C399C-25C7-4371-BE05-3153B65C3CFD}" type="pres">
      <dgm:prSet presAssocID="{DE9BCC51-01E0-4EBA-8FE2-AE4217312BC7}" presName="sibTransNodeCircle" presStyleLbl="alignNode1" presStyleIdx="1" presStyleCnt="5">
        <dgm:presLayoutVars>
          <dgm:chMax val="0"/>
          <dgm:bulletEnabled/>
        </dgm:presLayoutVars>
      </dgm:prSet>
      <dgm:spPr/>
    </dgm:pt>
    <dgm:pt modelId="{02A8762D-100E-43E4-9701-EF8BD9FC71F2}" type="pres">
      <dgm:prSet presAssocID="{DE9BCC51-01E0-4EBA-8FE2-AE4217312BC7}" presName="spacerBetweenCircleAndCallout" presStyleCnt="0">
        <dgm:presLayoutVars/>
      </dgm:prSet>
      <dgm:spPr/>
    </dgm:pt>
    <dgm:pt modelId="{771697CB-93A7-4C39-B4FF-BD9BB2630A2B}" type="pres">
      <dgm:prSet presAssocID="{E1B2623A-324E-4595-9FCB-1019653F2DC2}" presName="nodeText" presStyleLbl="alignAccFollowNode1" presStyleIdx="5" presStyleCnt="15" custScaleX="111029">
        <dgm:presLayoutVars>
          <dgm:bulletEnabled val="1"/>
        </dgm:presLayoutVars>
      </dgm:prSet>
      <dgm:spPr/>
    </dgm:pt>
    <dgm:pt modelId="{6D6421E5-80BD-4B5D-9686-70C63D53100D}" type="pres">
      <dgm:prSet presAssocID="{DE9BCC51-01E0-4EBA-8FE2-AE4217312BC7}" presName="sibTransComposite" presStyleCnt="0"/>
      <dgm:spPr/>
    </dgm:pt>
    <dgm:pt modelId="{2C644889-4DFC-458D-B022-2CBA93901F94}" type="pres">
      <dgm:prSet presAssocID="{4B4C2977-E6DB-4235-803D-97D8A65F3B30}" presName="compositeNode" presStyleCnt="0"/>
      <dgm:spPr/>
    </dgm:pt>
    <dgm:pt modelId="{3B555E18-34D8-4DDD-97A2-6175C490C648}" type="pres">
      <dgm:prSet presAssocID="{4B4C2977-E6DB-4235-803D-97D8A65F3B30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3A047AA0-9BED-4BBF-82D8-06F5C0CAB40B}" type="pres">
      <dgm:prSet presAssocID="{4B4C2977-E6DB-4235-803D-97D8A65F3B30}" presName="parSh" presStyleCnt="0"/>
      <dgm:spPr/>
    </dgm:pt>
    <dgm:pt modelId="{C9907784-FC06-4D0E-91D2-A997184E1611}" type="pres">
      <dgm:prSet presAssocID="{4B4C2977-E6DB-4235-803D-97D8A65F3B30}" presName="lineNode" presStyleLbl="alignAccFollowNode1" presStyleIdx="6" presStyleCnt="15"/>
      <dgm:spPr/>
    </dgm:pt>
    <dgm:pt modelId="{A514F622-C27A-4446-9CCF-0F0EC359929E}" type="pres">
      <dgm:prSet presAssocID="{4B4C2977-E6DB-4235-803D-97D8A65F3B30}" presName="lineArrowNode" presStyleLbl="alignAccFollowNode1" presStyleIdx="7" presStyleCnt="15"/>
      <dgm:spPr/>
    </dgm:pt>
    <dgm:pt modelId="{0680E57E-6BDE-411D-BD1B-FD0D03E33111}" type="pres">
      <dgm:prSet presAssocID="{D7911C94-D6DC-4DC4-AE02-F91450C300E5}" presName="sibTransNodeCircle" presStyleLbl="alignNode1" presStyleIdx="2" presStyleCnt="5">
        <dgm:presLayoutVars>
          <dgm:chMax val="0"/>
          <dgm:bulletEnabled/>
        </dgm:presLayoutVars>
      </dgm:prSet>
      <dgm:spPr/>
    </dgm:pt>
    <dgm:pt modelId="{F512BC0E-A284-4430-B474-4A29081B12E7}" type="pres">
      <dgm:prSet presAssocID="{D7911C94-D6DC-4DC4-AE02-F91450C300E5}" presName="spacerBetweenCircleAndCallout" presStyleCnt="0">
        <dgm:presLayoutVars/>
      </dgm:prSet>
      <dgm:spPr/>
    </dgm:pt>
    <dgm:pt modelId="{BCFC668E-1D49-46AD-A104-26ABD1060CD3}" type="pres">
      <dgm:prSet presAssocID="{4B4C2977-E6DB-4235-803D-97D8A65F3B30}" presName="nodeText" presStyleLbl="alignAccFollowNode1" presStyleIdx="8" presStyleCnt="15" custScaleX="109964">
        <dgm:presLayoutVars>
          <dgm:bulletEnabled val="1"/>
        </dgm:presLayoutVars>
      </dgm:prSet>
      <dgm:spPr/>
    </dgm:pt>
    <dgm:pt modelId="{68A6DA7F-C549-49B6-A8CF-715462018F97}" type="pres">
      <dgm:prSet presAssocID="{D7911C94-D6DC-4DC4-AE02-F91450C300E5}" presName="sibTransComposite" presStyleCnt="0"/>
      <dgm:spPr/>
    </dgm:pt>
    <dgm:pt modelId="{487B6E89-FD39-4676-A615-379354358068}" type="pres">
      <dgm:prSet presAssocID="{71452A03-5C48-4721-918D-BCAE5289DAE7}" presName="compositeNode" presStyleCnt="0"/>
      <dgm:spPr/>
    </dgm:pt>
    <dgm:pt modelId="{6D993780-5669-43EB-8AE9-548BA9B06604}" type="pres">
      <dgm:prSet presAssocID="{71452A03-5C48-4721-918D-BCAE5289DAE7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F7FFFFE2-B028-44E0-A985-516EC4D46F48}" type="pres">
      <dgm:prSet presAssocID="{71452A03-5C48-4721-918D-BCAE5289DAE7}" presName="parSh" presStyleCnt="0"/>
      <dgm:spPr/>
    </dgm:pt>
    <dgm:pt modelId="{A26ED488-A20A-4148-AF64-47807C582AB5}" type="pres">
      <dgm:prSet presAssocID="{71452A03-5C48-4721-918D-BCAE5289DAE7}" presName="lineNode" presStyleLbl="alignAccFollowNode1" presStyleIdx="9" presStyleCnt="15"/>
      <dgm:spPr/>
    </dgm:pt>
    <dgm:pt modelId="{B93B7485-A593-4B79-808A-81E4B98E4433}" type="pres">
      <dgm:prSet presAssocID="{71452A03-5C48-4721-918D-BCAE5289DAE7}" presName="lineArrowNode" presStyleLbl="alignAccFollowNode1" presStyleIdx="10" presStyleCnt="15"/>
      <dgm:spPr/>
    </dgm:pt>
    <dgm:pt modelId="{4D39A686-C35F-42EA-9C5D-F3464A2B6BE2}" type="pres">
      <dgm:prSet presAssocID="{4507F788-0F5D-428D-A0C5-D0385E985DFB}" presName="sibTransNodeCircle" presStyleLbl="alignNode1" presStyleIdx="3" presStyleCnt="5">
        <dgm:presLayoutVars>
          <dgm:chMax val="0"/>
          <dgm:bulletEnabled/>
        </dgm:presLayoutVars>
      </dgm:prSet>
      <dgm:spPr/>
    </dgm:pt>
    <dgm:pt modelId="{2D142853-769B-4602-BDCB-A098666F2909}" type="pres">
      <dgm:prSet presAssocID="{4507F788-0F5D-428D-A0C5-D0385E985DFB}" presName="spacerBetweenCircleAndCallout" presStyleCnt="0">
        <dgm:presLayoutVars/>
      </dgm:prSet>
      <dgm:spPr/>
    </dgm:pt>
    <dgm:pt modelId="{B41AC315-3C4C-477C-8DFD-EDB4C6EB6B88}" type="pres">
      <dgm:prSet presAssocID="{71452A03-5C48-4721-918D-BCAE5289DAE7}" presName="nodeText" presStyleLbl="alignAccFollowNode1" presStyleIdx="11" presStyleCnt="15" custScaleX="112147">
        <dgm:presLayoutVars>
          <dgm:bulletEnabled val="1"/>
        </dgm:presLayoutVars>
      </dgm:prSet>
      <dgm:spPr/>
    </dgm:pt>
    <dgm:pt modelId="{741480C7-818B-48C3-AC3A-C78568C2A4EE}" type="pres">
      <dgm:prSet presAssocID="{4507F788-0F5D-428D-A0C5-D0385E985DFB}" presName="sibTransComposite" presStyleCnt="0"/>
      <dgm:spPr/>
    </dgm:pt>
    <dgm:pt modelId="{18F8B649-DA96-4CE3-B249-6E4DBBE4A9CE}" type="pres">
      <dgm:prSet presAssocID="{064921CE-E74D-4F17-9336-0D31ED9937D6}" presName="compositeNode" presStyleCnt="0"/>
      <dgm:spPr/>
    </dgm:pt>
    <dgm:pt modelId="{F22D86CD-93DF-4E2C-8678-48497E62F384}" type="pres">
      <dgm:prSet presAssocID="{064921CE-E74D-4F17-9336-0D31ED9937D6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4847648B-F7EA-4513-B7DF-2E1DCE6CD050}" type="pres">
      <dgm:prSet presAssocID="{064921CE-E74D-4F17-9336-0D31ED9937D6}" presName="parSh" presStyleCnt="0"/>
      <dgm:spPr/>
    </dgm:pt>
    <dgm:pt modelId="{BE4E783B-03BF-49E6-BCED-44418843060A}" type="pres">
      <dgm:prSet presAssocID="{064921CE-E74D-4F17-9336-0D31ED9937D6}" presName="lineNode" presStyleLbl="alignAccFollowNode1" presStyleIdx="12" presStyleCnt="15"/>
      <dgm:spPr/>
    </dgm:pt>
    <dgm:pt modelId="{E525C59E-4534-47B8-8B28-B2AF041294E4}" type="pres">
      <dgm:prSet presAssocID="{064921CE-E74D-4F17-9336-0D31ED9937D6}" presName="lineArrowNode" presStyleLbl="alignAccFollowNode1" presStyleIdx="13" presStyleCnt="15"/>
      <dgm:spPr/>
    </dgm:pt>
    <dgm:pt modelId="{BCAC88AE-47C0-426E-8F85-6EDE64048265}" type="pres">
      <dgm:prSet presAssocID="{C266BBB5-EEC9-4B14-AEB3-9F0A55368674}" presName="sibTransNodeCircle" presStyleLbl="alignNode1" presStyleIdx="4" presStyleCnt="5">
        <dgm:presLayoutVars>
          <dgm:chMax val="0"/>
          <dgm:bulletEnabled/>
        </dgm:presLayoutVars>
      </dgm:prSet>
      <dgm:spPr/>
    </dgm:pt>
    <dgm:pt modelId="{9E6B4F44-B91D-40D3-A12D-7DCE939E8416}" type="pres">
      <dgm:prSet presAssocID="{C266BBB5-EEC9-4B14-AEB3-9F0A55368674}" presName="spacerBetweenCircleAndCallout" presStyleCnt="0">
        <dgm:presLayoutVars/>
      </dgm:prSet>
      <dgm:spPr/>
    </dgm:pt>
    <dgm:pt modelId="{201C94BA-7EAD-45CB-9676-F9A6C57EECE1}" type="pres">
      <dgm:prSet presAssocID="{064921CE-E74D-4F17-9336-0D31ED9937D6}" presName="nodeText" presStyleLbl="alignAccFollowNode1" presStyleIdx="14" presStyleCnt="15" custScaleX="127661" custScaleY="100000">
        <dgm:presLayoutVars>
          <dgm:bulletEnabled val="1"/>
        </dgm:presLayoutVars>
      </dgm:prSet>
      <dgm:spPr/>
    </dgm:pt>
  </dgm:ptLst>
  <dgm:cxnLst>
    <dgm:cxn modelId="{8996AF05-6F80-468F-AF00-AD5ECC6C19B6}" srcId="{9CA79E3E-D801-4F1A-A31C-83C47AFA7AE8}" destId="{4B4C2977-E6DB-4235-803D-97D8A65F3B30}" srcOrd="2" destOrd="0" parTransId="{791C709A-C847-4632-9304-19046F84BF86}" sibTransId="{D7911C94-D6DC-4DC4-AE02-F91450C300E5}"/>
    <dgm:cxn modelId="{9A2C4E0B-EB0F-4236-B45F-4B5F3686CC37}" srcId="{9CA79E3E-D801-4F1A-A31C-83C47AFA7AE8}" destId="{128ECE15-9DD4-4BA4-B9F6-ECC99DF655E5}" srcOrd="0" destOrd="0" parTransId="{AE74A31C-4E63-4A12-923E-F3F57138F15D}" sibTransId="{CC8FA1F8-7DE3-4FC2-9152-6319E5EF955E}"/>
    <dgm:cxn modelId="{936FC530-9A8D-4C92-BBD3-93131518A08A}" srcId="{9CA79E3E-D801-4F1A-A31C-83C47AFA7AE8}" destId="{E1B2623A-324E-4595-9FCB-1019653F2DC2}" srcOrd="1" destOrd="0" parTransId="{1B5EA4C0-B145-4DF4-8CAC-2C1DFF157052}" sibTransId="{DE9BCC51-01E0-4EBA-8FE2-AE4217312BC7}"/>
    <dgm:cxn modelId="{E27F5140-97F4-401A-9E3A-451D4636B35C}" type="presOf" srcId="{064921CE-E74D-4F17-9336-0D31ED9937D6}" destId="{201C94BA-7EAD-45CB-9676-F9A6C57EECE1}" srcOrd="0" destOrd="0" presId="urn:microsoft.com/office/officeart/2016/7/layout/LinearArrowProcessNumbered"/>
    <dgm:cxn modelId="{AB217145-069D-48B3-8911-0DBB57D0857B}" type="presOf" srcId="{E1B2623A-324E-4595-9FCB-1019653F2DC2}" destId="{771697CB-93A7-4C39-B4FF-BD9BB2630A2B}" srcOrd="0" destOrd="0" presId="urn:microsoft.com/office/officeart/2016/7/layout/LinearArrowProcessNumbered"/>
    <dgm:cxn modelId="{E1D9D34C-73B2-4969-ADA2-BAE7E1CEAE7C}" srcId="{9CA79E3E-D801-4F1A-A31C-83C47AFA7AE8}" destId="{71452A03-5C48-4721-918D-BCAE5289DAE7}" srcOrd="3" destOrd="0" parTransId="{519C6470-0193-4EFA-84D2-8D6C8CB5BF74}" sibTransId="{4507F788-0F5D-428D-A0C5-D0385E985DFB}"/>
    <dgm:cxn modelId="{FED92F58-B49E-4F86-A5EF-52154794F4A8}" type="presOf" srcId="{71452A03-5C48-4721-918D-BCAE5289DAE7}" destId="{B41AC315-3C4C-477C-8DFD-EDB4C6EB6B88}" srcOrd="0" destOrd="0" presId="urn:microsoft.com/office/officeart/2016/7/layout/LinearArrowProcessNumbered"/>
    <dgm:cxn modelId="{12B83E5A-4489-4AA1-89C2-C04C9BA31D31}" type="presOf" srcId="{128ECE15-9DD4-4BA4-B9F6-ECC99DF655E5}" destId="{949197C8-063D-4532-874A-52F755996D55}" srcOrd="0" destOrd="0" presId="urn:microsoft.com/office/officeart/2016/7/layout/LinearArrowProcessNumbered"/>
    <dgm:cxn modelId="{52191E84-B6F3-40A6-AE5E-572B6DA465E1}" type="presOf" srcId="{4507F788-0F5D-428D-A0C5-D0385E985DFB}" destId="{4D39A686-C35F-42EA-9C5D-F3464A2B6BE2}" srcOrd="0" destOrd="0" presId="urn:microsoft.com/office/officeart/2016/7/layout/LinearArrowProcessNumbered"/>
    <dgm:cxn modelId="{79EFDC8C-A131-4297-9469-04CFDCD43398}" type="presOf" srcId="{CC8FA1F8-7DE3-4FC2-9152-6319E5EF955E}" destId="{38C8E02B-ABB1-43B1-88E6-0EDD6F022EB6}" srcOrd="0" destOrd="0" presId="urn:microsoft.com/office/officeart/2016/7/layout/LinearArrowProcessNumbered"/>
    <dgm:cxn modelId="{8F79629A-0CE0-43FE-B9B2-B4D9C3C9E0ED}" type="presOf" srcId="{4B4C2977-E6DB-4235-803D-97D8A65F3B30}" destId="{BCFC668E-1D49-46AD-A104-26ABD1060CD3}" srcOrd="0" destOrd="0" presId="urn:microsoft.com/office/officeart/2016/7/layout/LinearArrowProcessNumbered"/>
    <dgm:cxn modelId="{116773A3-2293-4827-BF0F-5576E3336E55}" type="presOf" srcId="{DE9BCC51-01E0-4EBA-8FE2-AE4217312BC7}" destId="{017C399C-25C7-4371-BE05-3153B65C3CFD}" srcOrd="0" destOrd="0" presId="urn:microsoft.com/office/officeart/2016/7/layout/LinearArrowProcessNumbered"/>
    <dgm:cxn modelId="{AF9805AB-8C2F-47D2-9DC3-42B78E7916EF}" type="presOf" srcId="{C266BBB5-EEC9-4B14-AEB3-9F0A55368674}" destId="{BCAC88AE-47C0-426E-8F85-6EDE64048265}" srcOrd="0" destOrd="0" presId="urn:microsoft.com/office/officeart/2016/7/layout/LinearArrowProcessNumbered"/>
    <dgm:cxn modelId="{B62814BF-0FFE-476B-BDE6-F8A5A7D02B46}" type="presOf" srcId="{9CA79E3E-D801-4F1A-A31C-83C47AFA7AE8}" destId="{B4CBB868-782A-4482-99A7-E2BDF0239392}" srcOrd="0" destOrd="0" presId="urn:microsoft.com/office/officeart/2016/7/layout/LinearArrowProcessNumbered"/>
    <dgm:cxn modelId="{C490C6C0-0991-457F-9628-65BCA7AC2C87}" type="presOf" srcId="{D7911C94-D6DC-4DC4-AE02-F91450C300E5}" destId="{0680E57E-6BDE-411D-BD1B-FD0D03E33111}" srcOrd="0" destOrd="0" presId="urn:microsoft.com/office/officeart/2016/7/layout/LinearArrowProcessNumbered"/>
    <dgm:cxn modelId="{CEC0E9D7-1238-4D71-B2B4-858EF23453A3}" srcId="{9CA79E3E-D801-4F1A-A31C-83C47AFA7AE8}" destId="{064921CE-E74D-4F17-9336-0D31ED9937D6}" srcOrd="4" destOrd="0" parTransId="{681C70A1-D458-44A6-9564-852D23CB29E2}" sibTransId="{C266BBB5-EEC9-4B14-AEB3-9F0A55368674}"/>
    <dgm:cxn modelId="{5DB8C30F-6F41-478F-B429-63CCB8B382DE}" type="presParOf" srcId="{B4CBB868-782A-4482-99A7-E2BDF0239392}" destId="{FAEA1F4E-59D6-49C4-8E9C-1EFB499219D7}" srcOrd="0" destOrd="0" presId="urn:microsoft.com/office/officeart/2016/7/layout/LinearArrowProcessNumbered"/>
    <dgm:cxn modelId="{D7600C2B-2FBC-4683-87E9-20995731F0C4}" type="presParOf" srcId="{FAEA1F4E-59D6-49C4-8E9C-1EFB499219D7}" destId="{D804DD4B-D8CD-4CA9-92E3-0807940647E3}" srcOrd="0" destOrd="0" presId="urn:microsoft.com/office/officeart/2016/7/layout/LinearArrowProcessNumbered"/>
    <dgm:cxn modelId="{2BA29E6F-3520-4ED3-BCCE-B0EFCF073B9B}" type="presParOf" srcId="{FAEA1F4E-59D6-49C4-8E9C-1EFB499219D7}" destId="{8310BCB2-1912-4B79-8AE7-83BFADB78EB0}" srcOrd="1" destOrd="0" presId="urn:microsoft.com/office/officeart/2016/7/layout/LinearArrowProcessNumbered"/>
    <dgm:cxn modelId="{79A13547-A13B-4399-8073-401475EDA7BE}" type="presParOf" srcId="{8310BCB2-1912-4B79-8AE7-83BFADB78EB0}" destId="{5C0D161F-3FFA-4C45-947C-2DBAC6AF0158}" srcOrd="0" destOrd="0" presId="urn:microsoft.com/office/officeart/2016/7/layout/LinearArrowProcessNumbered"/>
    <dgm:cxn modelId="{A860E037-BFD5-4E8A-9022-262D8063567B}" type="presParOf" srcId="{8310BCB2-1912-4B79-8AE7-83BFADB78EB0}" destId="{6F6FA058-1720-467C-A7D5-DF7A43BA51AD}" srcOrd="1" destOrd="0" presId="urn:microsoft.com/office/officeart/2016/7/layout/LinearArrowProcessNumbered"/>
    <dgm:cxn modelId="{706FE3E6-66B6-42F8-8805-18460E14F53E}" type="presParOf" srcId="{8310BCB2-1912-4B79-8AE7-83BFADB78EB0}" destId="{38C8E02B-ABB1-43B1-88E6-0EDD6F022EB6}" srcOrd="2" destOrd="0" presId="urn:microsoft.com/office/officeart/2016/7/layout/LinearArrowProcessNumbered"/>
    <dgm:cxn modelId="{80F92DF0-009C-4632-824F-9473F98013B0}" type="presParOf" srcId="{8310BCB2-1912-4B79-8AE7-83BFADB78EB0}" destId="{14175ECB-760A-41AD-B093-E66EFC1A060C}" srcOrd="3" destOrd="0" presId="urn:microsoft.com/office/officeart/2016/7/layout/LinearArrowProcessNumbered"/>
    <dgm:cxn modelId="{A4C6E757-7979-479F-9C62-BE6E0CA203A0}" type="presParOf" srcId="{FAEA1F4E-59D6-49C4-8E9C-1EFB499219D7}" destId="{949197C8-063D-4532-874A-52F755996D55}" srcOrd="2" destOrd="0" presId="urn:microsoft.com/office/officeart/2016/7/layout/LinearArrowProcessNumbered"/>
    <dgm:cxn modelId="{5140D9BA-E74B-4A92-84FE-9C8128838A2C}" type="presParOf" srcId="{B4CBB868-782A-4482-99A7-E2BDF0239392}" destId="{8FEF74F6-D982-4AB9-977F-8F92ED36EDA2}" srcOrd="1" destOrd="0" presId="urn:microsoft.com/office/officeart/2016/7/layout/LinearArrowProcessNumbered"/>
    <dgm:cxn modelId="{1864E09E-2B8E-49EB-8D98-B8D7410A28AE}" type="presParOf" srcId="{B4CBB868-782A-4482-99A7-E2BDF0239392}" destId="{B2FB519A-E9EC-4A60-B60B-BAA14327641F}" srcOrd="2" destOrd="0" presId="urn:microsoft.com/office/officeart/2016/7/layout/LinearArrowProcessNumbered"/>
    <dgm:cxn modelId="{BC1EECA4-916D-40A5-9ACA-AB16B4804ADF}" type="presParOf" srcId="{B2FB519A-E9EC-4A60-B60B-BAA14327641F}" destId="{0C0A733F-CF2B-4DA3-ADAA-02AE1504ED99}" srcOrd="0" destOrd="0" presId="urn:microsoft.com/office/officeart/2016/7/layout/LinearArrowProcessNumbered"/>
    <dgm:cxn modelId="{08A7BAA0-4391-4B72-B784-F7EBE15FEB67}" type="presParOf" srcId="{B2FB519A-E9EC-4A60-B60B-BAA14327641F}" destId="{E72D0CEA-7D95-43C0-9AF5-90A475C6C1FC}" srcOrd="1" destOrd="0" presId="urn:microsoft.com/office/officeart/2016/7/layout/LinearArrowProcessNumbered"/>
    <dgm:cxn modelId="{56739802-2F81-461B-801C-E01AC9EA8560}" type="presParOf" srcId="{E72D0CEA-7D95-43C0-9AF5-90A475C6C1FC}" destId="{07B499AA-9728-4E28-AAF8-8C82F9807F28}" srcOrd="0" destOrd="0" presId="urn:microsoft.com/office/officeart/2016/7/layout/LinearArrowProcessNumbered"/>
    <dgm:cxn modelId="{FBEBBCAF-6EC4-41D6-BA72-8FA1AB83BFD4}" type="presParOf" srcId="{E72D0CEA-7D95-43C0-9AF5-90A475C6C1FC}" destId="{94176C3E-9249-40A5-B694-7691B6573C0F}" srcOrd="1" destOrd="0" presId="urn:microsoft.com/office/officeart/2016/7/layout/LinearArrowProcessNumbered"/>
    <dgm:cxn modelId="{9EB11E4B-C804-49D5-8EE8-5061466A256A}" type="presParOf" srcId="{E72D0CEA-7D95-43C0-9AF5-90A475C6C1FC}" destId="{017C399C-25C7-4371-BE05-3153B65C3CFD}" srcOrd="2" destOrd="0" presId="urn:microsoft.com/office/officeart/2016/7/layout/LinearArrowProcessNumbered"/>
    <dgm:cxn modelId="{562D6350-1D5F-4A3F-8274-585EADD4737F}" type="presParOf" srcId="{E72D0CEA-7D95-43C0-9AF5-90A475C6C1FC}" destId="{02A8762D-100E-43E4-9701-EF8BD9FC71F2}" srcOrd="3" destOrd="0" presId="urn:microsoft.com/office/officeart/2016/7/layout/LinearArrowProcessNumbered"/>
    <dgm:cxn modelId="{3C7E3F20-B987-4691-9D0C-D90CDAC64C86}" type="presParOf" srcId="{B2FB519A-E9EC-4A60-B60B-BAA14327641F}" destId="{771697CB-93A7-4C39-B4FF-BD9BB2630A2B}" srcOrd="2" destOrd="0" presId="urn:microsoft.com/office/officeart/2016/7/layout/LinearArrowProcessNumbered"/>
    <dgm:cxn modelId="{416417F5-5CEA-458F-838A-04ACF673AA2F}" type="presParOf" srcId="{B4CBB868-782A-4482-99A7-E2BDF0239392}" destId="{6D6421E5-80BD-4B5D-9686-70C63D53100D}" srcOrd="3" destOrd="0" presId="urn:microsoft.com/office/officeart/2016/7/layout/LinearArrowProcessNumbered"/>
    <dgm:cxn modelId="{A4B068BF-B720-41B2-AED5-36694C2E4A4E}" type="presParOf" srcId="{B4CBB868-782A-4482-99A7-E2BDF0239392}" destId="{2C644889-4DFC-458D-B022-2CBA93901F94}" srcOrd="4" destOrd="0" presId="urn:microsoft.com/office/officeart/2016/7/layout/LinearArrowProcessNumbered"/>
    <dgm:cxn modelId="{C902DAAF-A801-43BC-BB7C-482F81A96A6C}" type="presParOf" srcId="{2C644889-4DFC-458D-B022-2CBA93901F94}" destId="{3B555E18-34D8-4DDD-97A2-6175C490C648}" srcOrd="0" destOrd="0" presId="urn:microsoft.com/office/officeart/2016/7/layout/LinearArrowProcessNumbered"/>
    <dgm:cxn modelId="{34A253FD-6C0B-4213-95CC-BD5F7F0D4841}" type="presParOf" srcId="{2C644889-4DFC-458D-B022-2CBA93901F94}" destId="{3A047AA0-9BED-4BBF-82D8-06F5C0CAB40B}" srcOrd="1" destOrd="0" presId="urn:microsoft.com/office/officeart/2016/7/layout/LinearArrowProcessNumbered"/>
    <dgm:cxn modelId="{2FEEC7E8-A38E-4282-AC61-0189BFE92CDE}" type="presParOf" srcId="{3A047AA0-9BED-4BBF-82D8-06F5C0CAB40B}" destId="{C9907784-FC06-4D0E-91D2-A997184E1611}" srcOrd="0" destOrd="0" presId="urn:microsoft.com/office/officeart/2016/7/layout/LinearArrowProcessNumbered"/>
    <dgm:cxn modelId="{4C74BAD2-9D86-4A0A-9E91-42DDAF27A7B8}" type="presParOf" srcId="{3A047AA0-9BED-4BBF-82D8-06F5C0CAB40B}" destId="{A514F622-C27A-4446-9CCF-0F0EC359929E}" srcOrd="1" destOrd="0" presId="urn:microsoft.com/office/officeart/2016/7/layout/LinearArrowProcessNumbered"/>
    <dgm:cxn modelId="{018134AB-A218-413A-AFE9-663E95A2ACC4}" type="presParOf" srcId="{3A047AA0-9BED-4BBF-82D8-06F5C0CAB40B}" destId="{0680E57E-6BDE-411D-BD1B-FD0D03E33111}" srcOrd="2" destOrd="0" presId="urn:microsoft.com/office/officeart/2016/7/layout/LinearArrowProcessNumbered"/>
    <dgm:cxn modelId="{9D007EB0-847D-49EA-881A-729A383BBEAC}" type="presParOf" srcId="{3A047AA0-9BED-4BBF-82D8-06F5C0CAB40B}" destId="{F512BC0E-A284-4430-B474-4A29081B12E7}" srcOrd="3" destOrd="0" presId="urn:microsoft.com/office/officeart/2016/7/layout/LinearArrowProcessNumbered"/>
    <dgm:cxn modelId="{769D3CAC-2434-4E0F-8FE8-738B19CE423F}" type="presParOf" srcId="{2C644889-4DFC-458D-B022-2CBA93901F94}" destId="{BCFC668E-1D49-46AD-A104-26ABD1060CD3}" srcOrd="2" destOrd="0" presId="urn:microsoft.com/office/officeart/2016/7/layout/LinearArrowProcessNumbered"/>
    <dgm:cxn modelId="{99E19E20-27EA-42FC-8F37-E83C958F7A24}" type="presParOf" srcId="{B4CBB868-782A-4482-99A7-E2BDF0239392}" destId="{68A6DA7F-C549-49B6-A8CF-715462018F97}" srcOrd="5" destOrd="0" presId="urn:microsoft.com/office/officeart/2016/7/layout/LinearArrowProcessNumbered"/>
    <dgm:cxn modelId="{BE854CC8-083E-4797-9E0B-818691D99783}" type="presParOf" srcId="{B4CBB868-782A-4482-99A7-E2BDF0239392}" destId="{487B6E89-FD39-4676-A615-379354358068}" srcOrd="6" destOrd="0" presId="urn:microsoft.com/office/officeart/2016/7/layout/LinearArrowProcessNumbered"/>
    <dgm:cxn modelId="{F85F2E2E-E594-420D-8A09-0841D237D83F}" type="presParOf" srcId="{487B6E89-FD39-4676-A615-379354358068}" destId="{6D993780-5669-43EB-8AE9-548BA9B06604}" srcOrd="0" destOrd="0" presId="urn:microsoft.com/office/officeart/2016/7/layout/LinearArrowProcessNumbered"/>
    <dgm:cxn modelId="{B688FA4B-2AC9-4863-BDCE-C2CD4B789CAD}" type="presParOf" srcId="{487B6E89-FD39-4676-A615-379354358068}" destId="{F7FFFFE2-B028-44E0-A985-516EC4D46F48}" srcOrd="1" destOrd="0" presId="urn:microsoft.com/office/officeart/2016/7/layout/LinearArrowProcessNumbered"/>
    <dgm:cxn modelId="{3C1D7A60-B70B-4DB6-8AFB-EAE41F4B6218}" type="presParOf" srcId="{F7FFFFE2-B028-44E0-A985-516EC4D46F48}" destId="{A26ED488-A20A-4148-AF64-47807C582AB5}" srcOrd="0" destOrd="0" presId="urn:microsoft.com/office/officeart/2016/7/layout/LinearArrowProcessNumbered"/>
    <dgm:cxn modelId="{59B985B6-6160-470B-8DB7-55A3EF94A4D5}" type="presParOf" srcId="{F7FFFFE2-B028-44E0-A985-516EC4D46F48}" destId="{B93B7485-A593-4B79-808A-81E4B98E4433}" srcOrd="1" destOrd="0" presId="urn:microsoft.com/office/officeart/2016/7/layout/LinearArrowProcessNumbered"/>
    <dgm:cxn modelId="{A8D9A249-138F-4871-A8F6-C2BBDF986C5F}" type="presParOf" srcId="{F7FFFFE2-B028-44E0-A985-516EC4D46F48}" destId="{4D39A686-C35F-42EA-9C5D-F3464A2B6BE2}" srcOrd="2" destOrd="0" presId="urn:microsoft.com/office/officeart/2016/7/layout/LinearArrowProcessNumbered"/>
    <dgm:cxn modelId="{36F5F42E-DCF4-4220-95C2-497D856F67A6}" type="presParOf" srcId="{F7FFFFE2-B028-44E0-A985-516EC4D46F48}" destId="{2D142853-769B-4602-BDCB-A098666F2909}" srcOrd="3" destOrd="0" presId="urn:microsoft.com/office/officeart/2016/7/layout/LinearArrowProcessNumbered"/>
    <dgm:cxn modelId="{103E0D55-0550-4801-B72F-1C14F7BC7A1A}" type="presParOf" srcId="{487B6E89-FD39-4676-A615-379354358068}" destId="{B41AC315-3C4C-477C-8DFD-EDB4C6EB6B88}" srcOrd="2" destOrd="0" presId="urn:microsoft.com/office/officeart/2016/7/layout/LinearArrowProcessNumbered"/>
    <dgm:cxn modelId="{F46E73B8-16B5-41F7-9FA2-95F09E3072F8}" type="presParOf" srcId="{B4CBB868-782A-4482-99A7-E2BDF0239392}" destId="{741480C7-818B-48C3-AC3A-C78568C2A4EE}" srcOrd="7" destOrd="0" presId="urn:microsoft.com/office/officeart/2016/7/layout/LinearArrowProcessNumbered"/>
    <dgm:cxn modelId="{6765CA34-4990-42C2-9FA6-266FA6BDC3D8}" type="presParOf" srcId="{B4CBB868-782A-4482-99A7-E2BDF0239392}" destId="{18F8B649-DA96-4CE3-B249-6E4DBBE4A9CE}" srcOrd="8" destOrd="0" presId="urn:microsoft.com/office/officeart/2016/7/layout/LinearArrowProcessNumbered"/>
    <dgm:cxn modelId="{E6B40BF5-DC2D-4334-BC3B-994C8E5E23BD}" type="presParOf" srcId="{18F8B649-DA96-4CE3-B249-6E4DBBE4A9CE}" destId="{F22D86CD-93DF-4E2C-8678-48497E62F384}" srcOrd="0" destOrd="0" presId="urn:microsoft.com/office/officeart/2016/7/layout/LinearArrowProcessNumbered"/>
    <dgm:cxn modelId="{08834115-C924-46DF-B53C-8A93D8A3032C}" type="presParOf" srcId="{18F8B649-DA96-4CE3-B249-6E4DBBE4A9CE}" destId="{4847648B-F7EA-4513-B7DF-2E1DCE6CD050}" srcOrd="1" destOrd="0" presId="urn:microsoft.com/office/officeart/2016/7/layout/LinearArrowProcessNumbered"/>
    <dgm:cxn modelId="{A17DBE5C-2E4E-4322-BA8F-7DC42C254C41}" type="presParOf" srcId="{4847648B-F7EA-4513-B7DF-2E1DCE6CD050}" destId="{BE4E783B-03BF-49E6-BCED-44418843060A}" srcOrd="0" destOrd="0" presId="urn:microsoft.com/office/officeart/2016/7/layout/LinearArrowProcessNumbered"/>
    <dgm:cxn modelId="{89537969-1E71-493A-8BEC-DCA58EEA2A2F}" type="presParOf" srcId="{4847648B-F7EA-4513-B7DF-2E1DCE6CD050}" destId="{E525C59E-4534-47B8-8B28-B2AF041294E4}" srcOrd="1" destOrd="0" presId="urn:microsoft.com/office/officeart/2016/7/layout/LinearArrowProcessNumbered"/>
    <dgm:cxn modelId="{74FBA2C5-B605-4D84-B277-020C7576ADF7}" type="presParOf" srcId="{4847648B-F7EA-4513-B7DF-2E1DCE6CD050}" destId="{BCAC88AE-47C0-426E-8F85-6EDE64048265}" srcOrd="2" destOrd="0" presId="urn:microsoft.com/office/officeart/2016/7/layout/LinearArrowProcessNumbered"/>
    <dgm:cxn modelId="{B74D397D-7A94-468A-857B-06ED2134F54A}" type="presParOf" srcId="{4847648B-F7EA-4513-B7DF-2E1DCE6CD050}" destId="{9E6B4F44-B91D-40D3-A12D-7DCE939E8416}" srcOrd="3" destOrd="0" presId="urn:microsoft.com/office/officeart/2016/7/layout/LinearArrowProcessNumbered"/>
    <dgm:cxn modelId="{C75BB99F-18B5-4FBF-BDC2-A447BE35065E}" type="presParOf" srcId="{18F8B649-DA96-4CE3-B249-6E4DBBE4A9CE}" destId="{201C94BA-7EAD-45CB-9676-F9A6C57EECE1}" srcOrd="2" destOrd="0" presId="urn:microsoft.com/office/officeart/2016/7/layout/LinearArrow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0D161F-3FFA-4C45-947C-2DBAC6AF0158}">
      <dsp:nvSpPr>
        <dsp:cNvPr id="0" name=""/>
        <dsp:cNvSpPr/>
      </dsp:nvSpPr>
      <dsp:spPr>
        <a:xfrm>
          <a:off x="779527" y="327686"/>
          <a:ext cx="622951" cy="71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6FA058-1720-467C-A7D5-DF7A43BA51AD}">
      <dsp:nvSpPr>
        <dsp:cNvPr id="0" name=""/>
        <dsp:cNvSpPr/>
      </dsp:nvSpPr>
      <dsp:spPr>
        <a:xfrm>
          <a:off x="1439856" y="275086"/>
          <a:ext cx="71639" cy="135140"/>
        </a:xfrm>
        <a:prstGeom prst="chevron">
          <a:avLst>
            <a:gd name="adj" fmla="val 9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C8E02B-ABB1-43B1-88E6-0EDD6F022EB6}">
      <dsp:nvSpPr>
        <dsp:cNvPr id="0" name=""/>
        <dsp:cNvSpPr/>
      </dsp:nvSpPr>
      <dsp:spPr>
        <a:xfrm>
          <a:off x="408355" y="34420"/>
          <a:ext cx="586605" cy="586605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764" tIns="22764" rIns="22764" bIns="22764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1</a:t>
          </a:r>
        </a:p>
      </dsp:txBody>
      <dsp:txXfrm>
        <a:off x="494261" y="120326"/>
        <a:ext cx="414793" cy="414793"/>
      </dsp:txXfrm>
    </dsp:sp>
    <dsp:sp modelId="{949197C8-063D-4532-874A-52F755996D55}">
      <dsp:nvSpPr>
        <dsp:cNvPr id="0" name=""/>
        <dsp:cNvSpPr/>
      </dsp:nvSpPr>
      <dsp:spPr>
        <a:xfrm>
          <a:off x="837" y="786368"/>
          <a:ext cx="1401641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563" tIns="165100" rIns="110563" bIns="1651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noProof="0" dirty="0"/>
            <a:t>Веб-сервіс для замовників</a:t>
          </a:r>
        </a:p>
      </dsp:txBody>
      <dsp:txXfrm>
        <a:off x="837" y="1066696"/>
        <a:ext cx="1401641" cy="1685272"/>
      </dsp:txXfrm>
    </dsp:sp>
    <dsp:sp modelId="{07B499AA-9728-4E28-AAF8-8C82F9807F28}">
      <dsp:nvSpPr>
        <dsp:cNvPr id="0" name=""/>
        <dsp:cNvSpPr/>
      </dsp:nvSpPr>
      <dsp:spPr>
        <a:xfrm>
          <a:off x="1635510" y="328143"/>
          <a:ext cx="1401641" cy="72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176C3E-9249-40A5-B694-7691B6573C0F}">
      <dsp:nvSpPr>
        <dsp:cNvPr id="0" name=""/>
        <dsp:cNvSpPr/>
      </dsp:nvSpPr>
      <dsp:spPr>
        <a:xfrm>
          <a:off x="3074529" y="275461"/>
          <a:ext cx="71639" cy="135561"/>
        </a:xfrm>
        <a:prstGeom prst="chevron">
          <a:avLst>
            <a:gd name="adj" fmla="val 90000"/>
          </a:avLst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7C399C-25C7-4371-BE05-3153B65C3CFD}">
      <dsp:nvSpPr>
        <dsp:cNvPr id="0" name=""/>
        <dsp:cNvSpPr/>
      </dsp:nvSpPr>
      <dsp:spPr>
        <a:xfrm>
          <a:off x="2043028" y="34876"/>
          <a:ext cx="586605" cy="586605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764" tIns="22764" rIns="22764" bIns="22764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2</a:t>
          </a:r>
        </a:p>
      </dsp:txBody>
      <dsp:txXfrm>
        <a:off x="2128934" y="120782"/>
        <a:ext cx="414793" cy="414793"/>
      </dsp:txXfrm>
    </dsp:sp>
    <dsp:sp modelId="{771697CB-93A7-4C39-B4FF-BD9BB2630A2B}">
      <dsp:nvSpPr>
        <dsp:cNvPr id="0" name=""/>
        <dsp:cNvSpPr/>
      </dsp:nvSpPr>
      <dsp:spPr>
        <a:xfrm>
          <a:off x="1558217" y="787538"/>
          <a:ext cx="1556228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563" tIns="165100" rIns="110563" bIns="165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/>
            <a:t>Кабінет </a:t>
          </a:r>
          <a:r>
            <a:rPr lang="uk-UA" sz="2000" kern="1200" dirty="0" err="1"/>
            <a:t>адміна</a:t>
          </a:r>
          <a:endParaRPr lang="uk-UA" sz="2000" kern="1200" dirty="0"/>
        </a:p>
      </dsp:txBody>
      <dsp:txXfrm>
        <a:off x="1558217" y="1098784"/>
        <a:ext cx="1556228" cy="1654354"/>
      </dsp:txXfrm>
    </dsp:sp>
    <dsp:sp modelId="{C9907784-FC06-4D0E-91D2-A997184E1611}">
      <dsp:nvSpPr>
        <dsp:cNvPr id="0" name=""/>
        <dsp:cNvSpPr/>
      </dsp:nvSpPr>
      <dsp:spPr>
        <a:xfrm>
          <a:off x="3262720" y="328143"/>
          <a:ext cx="1401641" cy="72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14F622-C27A-4446-9CCF-0F0EC359929E}">
      <dsp:nvSpPr>
        <dsp:cNvPr id="0" name=""/>
        <dsp:cNvSpPr/>
      </dsp:nvSpPr>
      <dsp:spPr>
        <a:xfrm>
          <a:off x="4701738" y="275461"/>
          <a:ext cx="71639" cy="135561"/>
        </a:xfrm>
        <a:prstGeom prst="chevron">
          <a:avLst>
            <a:gd name="adj" fmla="val 9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80E57E-6BDE-411D-BD1B-FD0D03E33111}">
      <dsp:nvSpPr>
        <dsp:cNvPr id="0" name=""/>
        <dsp:cNvSpPr/>
      </dsp:nvSpPr>
      <dsp:spPr>
        <a:xfrm>
          <a:off x="3670238" y="34876"/>
          <a:ext cx="586605" cy="586605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764" tIns="22764" rIns="22764" bIns="22764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3</a:t>
          </a:r>
        </a:p>
      </dsp:txBody>
      <dsp:txXfrm>
        <a:off x="3756144" y="120782"/>
        <a:ext cx="414793" cy="414793"/>
      </dsp:txXfrm>
    </dsp:sp>
    <dsp:sp modelId="{BCFC668E-1D49-46AD-A104-26ABD1060CD3}">
      <dsp:nvSpPr>
        <dsp:cNvPr id="0" name=""/>
        <dsp:cNvSpPr/>
      </dsp:nvSpPr>
      <dsp:spPr>
        <a:xfrm>
          <a:off x="3192890" y="787538"/>
          <a:ext cx="1541301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563" tIns="165100" rIns="110563" bIns="1651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/>
            <a:t>Інтеграція із кабінетом замовника на </a:t>
          </a:r>
          <a:r>
            <a:rPr lang="uk-UA" sz="1700" kern="1200" dirty="0"/>
            <a:t>майданчиках</a:t>
          </a:r>
          <a:r>
            <a:rPr lang="uk-UA" sz="2000" kern="1200" dirty="0"/>
            <a:t>	</a:t>
          </a:r>
          <a:endParaRPr lang="en-US" sz="2000" kern="1200" dirty="0"/>
        </a:p>
      </dsp:txBody>
      <dsp:txXfrm>
        <a:off x="3192890" y="1095798"/>
        <a:ext cx="1541301" cy="1657340"/>
      </dsp:txXfrm>
    </dsp:sp>
    <dsp:sp modelId="{A26ED488-A20A-4148-AF64-47807C582AB5}">
      <dsp:nvSpPr>
        <dsp:cNvPr id="0" name=""/>
        <dsp:cNvSpPr/>
      </dsp:nvSpPr>
      <dsp:spPr>
        <a:xfrm>
          <a:off x="4905228" y="328143"/>
          <a:ext cx="1401641" cy="72"/>
        </a:xfrm>
        <a:prstGeom prst="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3B7485-A593-4B79-808A-81E4B98E4433}">
      <dsp:nvSpPr>
        <dsp:cNvPr id="0" name=""/>
        <dsp:cNvSpPr/>
      </dsp:nvSpPr>
      <dsp:spPr>
        <a:xfrm>
          <a:off x="6344246" y="275461"/>
          <a:ext cx="71639" cy="135561"/>
        </a:xfrm>
        <a:prstGeom prst="chevron">
          <a:avLst>
            <a:gd name="adj" fmla="val 9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39A686-C35F-42EA-9C5D-F3464A2B6BE2}">
      <dsp:nvSpPr>
        <dsp:cNvPr id="0" name=""/>
        <dsp:cNvSpPr/>
      </dsp:nvSpPr>
      <dsp:spPr>
        <a:xfrm>
          <a:off x="5312746" y="34876"/>
          <a:ext cx="586605" cy="586605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764" tIns="22764" rIns="22764" bIns="22764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4</a:t>
          </a:r>
        </a:p>
      </dsp:txBody>
      <dsp:txXfrm>
        <a:off x="5398652" y="120782"/>
        <a:ext cx="414793" cy="414793"/>
      </dsp:txXfrm>
    </dsp:sp>
    <dsp:sp modelId="{B41AC315-3C4C-477C-8DFD-EDB4C6EB6B88}">
      <dsp:nvSpPr>
        <dsp:cNvPr id="0" name=""/>
        <dsp:cNvSpPr/>
      </dsp:nvSpPr>
      <dsp:spPr>
        <a:xfrm>
          <a:off x="4820099" y="787538"/>
          <a:ext cx="1571898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563" tIns="165100" rIns="110563" bIns="1651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/>
            <a:t>Моніторинг використання критеріїв СПЗ</a:t>
          </a:r>
          <a:endParaRPr lang="en-US" sz="1800" kern="1200" dirty="0"/>
        </a:p>
      </dsp:txBody>
      <dsp:txXfrm>
        <a:off x="4820099" y="1101918"/>
        <a:ext cx="1571898" cy="1651220"/>
      </dsp:txXfrm>
    </dsp:sp>
    <dsp:sp modelId="{BE4E783B-03BF-49E6-BCED-44418843060A}">
      <dsp:nvSpPr>
        <dsp:cNvPr id="0" name=""/>
        <dsp:cNvSpPr/>
      </dsp:nvSpPr>
      <dsp:spPr>
        <a:xfrm>
          <a:off x="6664010" y="328143"/>
          <a:ext cx="704951" cy="72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AC88AE-47C0-426E-8F85-6EDE64048265}">
      <dsp:nvSpPr>
        <dsp:cNvPr id="0" name=""/>
        <dsp:cNvSpPr/>
      </dsp:nvSpPr>
      <dsp:spPr>
        <a:xfrm>
          <a:off x="7075658" y="34876"/>
          <a:ext cx="586605" cy="586605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764" tIns="22764" rIns="22764" bIns="22764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5</a:t>
          </a:r>
        </a:p>
      </dsp:txBody>
      <dsp:txXfrm>
        <a:off x="7161564" y="120782"/>
        <a:ext cx="414793" cy="414793"/>
      </dsp:txXfrm>
    </dsp:sp>
    <dsp:sp modelId="{201C94BA-7EAD-45CB-9676-F9A6C57EECE1}">
      <dsp:nvSpPr>
        <dsp:cNvPr id="0" name=""/>
        <dsp:cNvSpPr/>
      </dsp:nvSpPr>
      <dsp:spPr>
        <a:xfrm>
          <a:off x="6462607" y="787538"/>
          <a:ext cx="1859023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868" tIns="165100" rIns="114868" bIns="1651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/>
            <a:t>Інтеграція в єдину екосистему електронної тендерної документації</a:t>
          </a:r>
        </a:p>
      </dsp:txBody>
      <dsp:txXfrm>
        <a:off x="6462607" y="1159343"/>
        <a:ext cx="1859023" cy="15937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LinearArrowProcessNumbered">
  <dgm:title val="Linear Arrow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shape called UpArrowCallout. Also the nodes are connected by an arrow like shape emphasizing the process natur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3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op="equ"/>
      <dgm:constr type="w" for="ch" forName="sibTransComposite" refType="w" refFor="ch" refForName="compositeNode" fact="0"/>
      <dgm:constr type="w" for="des" forName="parTx"/>
      <dgm:constr type="h" for="des" forName="parTx" op="equ"/>
      <dgm:constr type="h" for="des" forName="parSh" op="equ"/>
      <dgm:constr type="w" for="des" forName="nodeText"/>
      <dgm:constr type="h" for="des" forName="nodeText" op="equ"/>
      <dgm:constr type="w" for="des" forName="parSh"/>
      <dgm:constr type="w" for="des" forName="parSh" op="equ"/>
      <dgm:constr type="primFontSz" for="des" forName="parTx" val="26"/>
      <dgm:constr type="primFontSz" for="des" forName="parTx" op="equ"/>
      <dgm:constr type="primFontSz" for="des" forName="parSh" op="equ"/>
      <dgm:constr type="primFontSz" for="des" forName="nodeText" op="equ"/>
      <dgm:constr type="secFontSz" for="des" forName="nodeText" op="equ"/>
      <dgm:constr type="primFontSz" for="des" forName="sibTransNodeCircle" op="equ"/>
      <dgm:constr type="h" for="des" forName="sibTransNodeCircle" op="equ"/>
      <dgm:constr type="w" for="des" forName="sibTransNodeCircle" op="equ"/>
      <dgm:constr type="h" for="des" forName="parTx" refType="primFontSz" refFor="des" refForName="parTx" fact="1.5"/>
      <dgm:constr type="h" for="ch" forName="compositeNode" refType="h"/>
      <dgm:constr type="h" for="des" forName="parSh" refType="w"/>
      <dgm:constr type="h" for="des" forName="nodeText" refType="primFontSz" refFor="des" refForName="parTx" fact="2.1"/>
      <dgm:constr type="h" for="des" forName="parSh" refType="h" refFor="des" refForName="parTx" op="lte" fact="1.2"/>
      <dgm:constr type="h" for="des" forName="parSh" refType="h" refFor="des" refForName="parTx" op="gte" fact="1.2"/>
    </dgm:constrLst>
    <dgm:ruleLst>
      <dgm:rule type="primFontSz" for="des" forName="parSh" val="5" fact="NaN" max="NaN"/>
    </dgm:ruleLst>
    <dgm:forEach name="Name3" axis="ch" ptType="node">
      <dgm:layoutNode name="compositeNode">
        <dgm:alg type="composite"/>
        <dgm:shape xmlns:r="http://schemas.openxmlformats.org/officeDocument/2006/relationships" r:blip="">
          <dgm:adjLst/>
        </dgm:shape>
        <dgm:presOf/>
        <dgm:choose name="Name004">
          <dgm:if name="Name5" axis="self" ptType="node" func="cnt" op="equ" val="0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/>
              <dgm:constr type="t" for="ch" forName="nodeText" refType="b" refFor="ch" refForName="parSh"/>
            </dgm:constrLst>
          </dgm:if>
          <dgm:else name="Name6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 fact="0.9"/>
              <dgm:constr type="t" for="ch" forName="nodeText" refType="b" refFor="ch" refForName="parSh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zOrderOff="1" hideGeom="1">
            <dgm:adjLst/>
          </dgm:shape>
          <dgm:presOf/>
          <dgm:constrLst>
            <dgm:constr type="h" refType="w" op="lte" fact="0.4"/>
            <dgm:constr type="h"/>
          </dgm:constrLst>
          <dgm:ruleLst>
            <dgm:rule type="h" val="INF" fact="NaN" max="NaN"/>
          </dgm:ruleLst>
        </dgm:layoutNode>
        <dgm:layoutNode name="parSh">
          <dgm:alg type="composite"/>
          <dgm:shape xmlns:r="http://schemas.openxmlformats.org/officeDocument/2006/relationships" r:blip="">
            <dgm:adjLst/>
          </dgm:shape>
          <dgm:presOf axis="self" ptType="node"/>
          <dgm:choose name="casesForFirstAndLastNode">
            <dgm:if name="ifFirstNode" axis="self" ptType="node" func="pos" op="equ" val="1">
              <dgm:choose name="removeLineWhenOnlyOneNode">
                <dgm:if name="ifOnlyOneNode" axis="followSib" ptType="node" func="cnt" op="equ" val="0">
                  <dgm:constrLst>
                    <dgm:constr type="h"/>
                    <dgm:constr type="h" for="ch" forName="lineNode" val="0.002"/>
                    <dgm:constr type="w" for="ch" forName="lineNode" refType="w" fact="0"/>
                    <dgm:constr type="w" for="ch" forName="lineArrowNode" refType="w" fact="0"/>
                    <dgm:constr type="h" for="ch" forName="lineArrowNode" refType="h" fact="0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if>
                <dgm:else name="ifMoreThanOneNode">
                  <dgm:constrLst>
                    <dgm:constr type="h"/>
                    <dgm:constr type="h" for="ch" forName="lineNode" val="0.002"/>
                    <dgm:constr type="w" for="ch" forName="lineNode" refType="w" fact="0.4"/>
                    <dgm:constr type="l" for="ch" forName="lineNode" refType="w" fact="0.5"/>
                    <dgm:constr type="w" for="ch" forName="lineArrowNode" refType="w" fact="0.046"/>
                    <dgm:constr type="h" for="ch" forName="lineArrowNode" refType="h" fact="0.18"/>
                    <dgm:constr type="l" for="ch" forName="lineArrowNode" refType="w" fact="0.924"/>
                    <dgm:constr type="t" for="ch" forName="lineArrowNode" refType="h" fact="0.18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else>
              </dgm:choose>
            </dgm:if>
            <dgm:if name="ifLastNode" axis="self" ptType="node" func="revPos" op="equ" val="1">
              <dgm:constrLst>
                <dgm:constr type="h"/>
                <dgm:constr type="h" for="ch" forName="lineNode" val="0.002"/>
                <dgm:constr type="w" for="ch" forName="lineNode" refType="w" fact="0.45"/>
                <dgm:constr type="w" for="ch" forName="lineArrowNode" refType="w" fact="0"/>
                <dgm:constr type="h" for="ch" forName="lineArrowNode" refType="h" fact="0"/>
                <dgm:constr type="ctrY" for="ch" forName="lineNode" refType="ctrY" refFor="ch" refForName="sibTransNodeCircle"/>
                <dgm:constr type="h" for="ch" forName="sibTransNodeCircle" refType="h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if>
            <dgm:else name="allOtherNodes">
              <dgm:constrLst>
                <dgm:constr type="h"/>
                <dgm:constr type="h" for="ch" forName="lineNode" val="0.002"/>
                <dgm:constr type="w" for="ch" forName="lineNode" refType="w" fact="0.9"/>
                <dgm:constr type="w" for="ch" forName="lineArrowNode" refType="w" fact="0.046"/>
                <dgm:constr type="h" for="ch" forName="lineArrowNode" refType="h" fact="0.18"/>
                <dgm:constr type="l" for="ch" forName="lineArrowNode" refType="w" fact="0.924"/>
                <dgm:constr type="t" for="ch" forName="lineArrowNode" refType="h" fact="0.18"/>
                <dgm:constr type="ctrY" for="ch" forName="lineNode" refType="ctrY" refFor="ch" refForName="sibTransNodeCircle"/>
                <dgm:constr type="h" for="ch" forName="sibTransNodeCircle" refType="h" fact="0.9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else>
          </dgm:choose>
          <dgm:layoutNode name="lineNode" styleLbl="alignAccFollowNode1">
            <dgm:alg type="sp"/>
            <dgm:shape xmlns:r="http://schemas.openxmlformats.org/officeDocument/2006/relationships" type="rect" r:blip="">
              <dgm:adjLst/>
            </dgm:shape>
            <dgm:presOf/>
            <dgm:constrLst/>
            <dgm:ruleLst/>
          </dgm:layoutNode>
          <dgm:layoutNode name="lineArrowNode" styleLbl="alignAccFollowNode1">
            <dgm:alg type="sp"/>
            <dgm:shape xmlns:r="http://schemas.openxmlformats.org/officeDocument/2006/relationships" type="chevron" r:blip="">
              <dgm:adjLst>
                <dgm:adj idx="1" val="0.9"/>
              </dgm:adjLst>
            </dgm:shape>
            <dgm:presOf/>
            <dgm:ruleLst/>
          </dgm:layoutNode>
          <dgm:forEach name="Name19" axis="followSib" ptType="sibTrans" hideLastTrans="0" cnt="1">
            <dgm:layoutNode name="sibTransNodeCircle" styleLbl="alignNode1">
              <dgm:varLst>
                <dgm:chMax val="0"/>
                <dgm:bulletEnabled/>
              </dgm:varLst>
              <dgm:presOf axis="self" ptType="sibTrans"/>
              <dgm:alg type="tx">
                <dgm:param type="txAnchorVert" val="mid"/>
                <dgm:param type="txAnchorHorzCh" val="ctr"/>
                <dgm:param type="parTxRTLAlign" val="l"/>
              </dgm:alg>
              <dgm:shape xmlns:r="http://schemas.openxmlformats.org/officeDocument/2006/relationships" type="ellipse" r:blip="">
                <dgm:adjLst/>
              </dgm:shape>
              <dgm:constrLst>
                <dgm:constr type="w" refType="h" op="equ"/>
                <dgm:constr type="primFontSz" val="60"/>
                <dgm:constr type="tMarg" refType="w" fact="0.11"/>
                <dgm:constr type="lMarg" refType="w" fact="0.11"/>
                <dgm:constr type="rMarg" refType="w" fact="0.11"/>
                <dgm:constr type="bMarg" refType="w" fact="0.11"/>
              </dgm:constrLst>
              <dgm:ruleLst>
                <dgm:rule type="primFontSz" val="14" fact="NaN" max="NaN"/>
              </dgm:ruleLst>
            </dgm:layoutNode>
            <dgm:layoutNode name="spacerBetweenCircleAndCallout">
              <dgm:varLst/>
              <dgm:presOf/>
              <dgm:alg type="sp"/>
              <dgm:shape xmlns:r="http://schemas.openxmlformats.org/officeDocument/2006/relationships" r:blip="">
                <dgm:adjLst/>
              </dgm:shape>
              <dgm:constrLst/>
              <dgm:ruleLst/>
            </dgm:layoutNode>
          </dgm:forEach>
          <dgm:presOf/>
          <dgm:ruleLst/>
        </dgm:layoutNode>
        <dgm:layoutNode name="nodeText" styleLbl="alignAccFollowNode1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upArrowCallout" r:blip="">
            <dgm:adjLst>
              <dgm:adj idx="1" val="0.5"/>
              <dgm:adj idx="2" val="0.2"/>
              <dgm:adj idx="3" val="0.2"/>
              <dgm:adj idx="4" val="1"/>
            </dgm:adjLst>
          </dgm:shape>
          <dgm:presOf axis="desOrSelf" ptType="node"/>
          <dgm:constrLst>
            <dgm:constr type="secFontSz" val="16"/>
            <dgm:constr type="primFontSz" val="26"/>
            <dgm:constr type="h"/>
            <dgm:constr type="tMarg" val="13"/>
            <dgm:constr type="lMarg" refType="w" fact="0.2236"/>
            <dgm:constr type="rMarg" refType="w" fact="0.2236"/>
            <dgm:constr type="bMarg" val="13"/>
          </dgm:constrLst>
          <dgm:ruleLst>
            <dgm:rule type="secFontSz" val="11" fact="NaN" max="NaN"/>
            <dgm:rule type="primFontSz" val="11" fact="NaN" max="NaN"/>
            <dgm:rule type="h" val="INF" fact="NaN" max="NaN"/>
          </dgm:ruleLst>
        </dgm:layoutNode>
      </dgm:layoutNode>
      <dgm:forEach name="sibTransForEach" axis="followSib" ptType="sibTrans" cnt="1">
        <dgm:layoutNode name="sibTransComposite" styleLbl="alignAccFollowNode1">
          <dgm:alg type="sp"/>
          <dgm:shape xmlns:r="http://schemas.openxmlformats.org/officeDocument/2006/relationships" r:blip="">
            <dgm:adjLst/>
          </dgm:shape>
          <dgm:ruleLst/>
        </dgm:layoutNode>
        <dgm:ruleLst>
          <dgm:rule type="h" val="INF" fact="NaN" max="NaN"/>
        </dgm:ruleLst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E12986-9C9A-4AD2-B2F8-1F38063ADE34}" type="datetimeFigureOut">
              <a:rPr lang="ru-RU" smtClean="0"/>
              <a:t>11.10.2021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8E871B-E9E7-40AB-83D0-3E226E4ECC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783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1268" y="1235220"/>
            <a:ext cx="7772400" cy="1268267"/>
          </a:xfrm>
        </p:spPr>
        <p:txBody>
          <a:bodyPr anchor="b">
            <a:normAutofit/>
          </a:bodyPr>
          <a:lstStyle>
            <a:lvl1pPr algn="ctr">
              <a:defRPr sz="5000"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994684"/>
            <a:ext cx="6858000" cy="2263116"/>
          </a:xfrm>
        </p:spPr>
        <p:txBody>
          <a:bodyPr/>
          <a:lstStyle>
            <a:lvl1pPr marL="0" indent="0" algn="ctr"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2A1F23-5B5A-564D-A87E-511459378B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6352298" y="-221544"/>
            <a:ext cx="3429000" cy="30289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600" y="6106067"/>
            <a:ext cx="4414799" cy="50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307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1268" y="1235220"/>
            <a:ext cx="7772400" cy="1268267"/>
          </a:xfrm>
        </p:spPr>
        <p:txBody>
          <a:bodyPr anchor="b">
            <a:normAutofit/>
          </a:bodyPr>
          <a:lstStyle>
            <a:lvl1pPr algn="ctr">
              <a:defRPr sz="5000"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994684"/>
            <a:ext cx="6858000" cy="2263116"/>
          </a:xfrm>
        </p:spPr>
        <p:txBody>
          <a:bodyPr/>
          <a:lstStyle>
            <a:lvl1pPr marL="0" indent="0" algn="ctr"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A209D-192E-0B43-AD2B-0DE2E011648A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5AE8F-E6C3-B94A-8A19-14CDF66FD25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2A1F23-5B5A-564D-A87E-511459378B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6352298" y="-221544"/>
            <a:ext cx="342900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614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118" y="1103394"/>
            <a:ext cx="7886700" cy="1325563"/>
          </a:xfrm>
        </p:spPr>
        <p:txBody>
          <a:bodyPr>
            <a:normAutofit/>
          </a:bodyPr>
          <a:lstStyle>
            <a:lvl1pPr algn="ctr">
              <a:defRPr sz="3600"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2533319"/>
            <a:ext cx="7886700" cy="320098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599" y="6017149"/>
            <a:ext cx="4414799" cy="50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390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3600"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A209D-192E-0B43-AD2B-0DE2E011648A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5AE8F-E6C3-B94A-8A19-14CDF66FD2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841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600" y="5995633"/>
            <a:ext cx="4414799" cy="50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997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A209D-192E-0B43-AD2B-0DE2E011648A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5AE8F-E6C3-B94A-8A19-14CDF66FD2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898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text slide,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Key Visual"/>
          <p:cNvGrpSpPr>
            <a:grpSpLocks/>
          </p:cNvGrpSpPr>
          <p:nvPr userDrawn="1"/>
        </p:nvGrpSpPr>
        <p:grpSpPr bwMode="auto">
          <a:xfrm flipV="1">
            <a:off x="123826" y="5310719"/>
            <a:ext cx="2320925" cy="823383"/>
            <a:chOff x="4846637" y="119557"/>
            <a:chExt cx="3783013" cy="1005693"/>
          </a:xfrm>
        </p:grpSpPr>
        <p:sp>
          <p:nvSpPr>
            <p:cNvPr id="5" name="Freihandform: Form 20"/>
            <p:cNvSpPr/>
            <p:nvPr userDrawn="1"/>
          </p:nvSpPr>
          <p:spPr bwMode="gray">
            <a:xfrm>
              <a:off x="4846637" y="119557"/>
              <a:ext cx="3783013" cy="1003198"/>
            </a:xfrm>
            <a:custGeom>
              <a:avLst/>
              <a:gdLst>
                <a:gd name="connsiteX0" fmla="*/ 0 w 6644156"/>
                <a:gd name="connsiteY0" fmla="*/ 0 h 1761930"/>
                <a:gd name="connsiteX1" fmla="*/ 6644156 w 6644156"/>
                <a:gd name="connsiteY1" fmla="*/ 0 h 1761930"/>
                <a:gd name="connsiteX2" fmla="*/ 5593080 w 6644156"/>
                <a:gd name="connsiteY2" fmla="*/ 838200 h 1761930"/>
                <a:gd name="connsiteX3" fmla="*/ 4465320 w 6644156"/>
                <a:gd name="connsiteY3" fmla="*/ 426720 h 1761930"/>
                <a:gd name="connsiteX4" fmla="*/ 934433 w 6644156"/>
                <a:gd name="connsiteY4" fmla="*/ 1761930 h 1761930"/>
                <a:gd name="connsiteX5" fmla="*/ 0 w 6644156"/>
                <a:gd name="connsiteY5" fmla="*/ 1052662 h 176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4156" h="1761930">
                  <a:moveTo>
                    <a:pt x="0" y="0"/>
                  </a:moveTo>
                  <a:lnTo>
                    <a:pt x="6644156" y="0"/>
                  </a:lnTo>
                  <a:lnTo>
                    <a:pt x="5593080" y="838200"/>
                  </a:lnTo>
                  <a:lnTo>
                    <a:pt x="4465320" y="426720"/>
                  </a:lnTo>
                  <a:lnTo>
                    <a:pt x="934433" y="1761930"/>
                  </a:lnTo>
                  <a:lnTo>
                    <a:pt x="0" y="1052662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225" r="-2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/>
            </a:p>
          </p:txBody>
        </p:sp>
        <p:sp>
          <p:nvSpPr>
            <p:cNvPr id="6" name="Freihandform: Form 21"/>
            <p:cNvSpPr/>
            <p:nvPr userDrawn="1"/>
          </p:nvSpPr>
          <p:spPr bwMode="gray">
            <a:xfrm>
              <a:off x="4919089" y="119557"/>
              <a:ext cx="1037612" cy="1005693"/>
            </a:xfrm>
            <a:custGeom>
              <a:avLst/>
              <a:gdLst>
                <a:gd name="connsiteX0" fmla="*/ 0 w 1978500"/>
                <a:gd name="connsiteY0" fmla="*/ 0 h 1920227"/>
                <a:gd name="connsiteX1" fmla="*/ 1978500 w 1978500"/>
                <a:gd name="connsiteY1" fmla="*/ 0 h 1920227"/>
                <a:gd name="connsiteX2" fmla="*/ 876998 w 1978500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500" h="1920227">
                  <a:moveTo>
                    <a:pt x="0" y="0"/>
                  </a:moveTo>
                  <a:lnTo>
                    <a:pt x="1978500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/>
            </a:p>
          </p:txBody>
        </p:sp>
        <p:sp>
          <p:nvSpPr>
            <p:cNvPr id="7" name="Freihandform: Form 22"/>
            <p:cNvSpPr/>
            <p:nvPr userDrawn="1"/>
          </p:nvSpPr>
          <p:spPr bwMode="gray">
            <a:xfrm>
              <a:off x="7610151" y="119557"/>
              <a:ext cx="507162" cy="478285"/>
            </a:xfrm>
            <a:custGeom>
              <a:avLst/>
              <a:gdLst>
                <a:gd name="connsiteX0" fmla="*/ 0 w 970232"/>
                <a:gd name="connsiteY0" fmla="*/ 0 h 912018"/>
                <a:gd name="connsiteX1" fmla="*/ 970232 w 970232"/>
                <a:gd name="connsiteY1" fmla="*/ 0 h 912018"/>
                <a:gd name="connsiteX2" fmla="*/ 804720 w 970232"/>
                <a:gd name="connsiteY2" fmla="*/ 912018 h 9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0232" h="912018">
                  <a:moveTo>
                    <a:pt x="0" y="0"/>
                  </a:moveTo>
                  <a:lnTo>
                    <a:pt x="970232" y="0"/>
                  </a:lnTo>
                  <a:lnTo>
                    <a:pt x="804720" y="912018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/>
            </a:p>
          </p:txBody>
        </p:sp>
        <p:sp>
          <p:nvSpPr>
            <p:cNvPr id="9" name="Freihandform: Form 23"/>
            <p:cNvSpPr/>
            <p:nvPr userDrawn="1"/>
          </p:nvSpPr>
          <p:spPr bwMode="gray">
            <a:xfrm flipH="1">
              <a:off x="7165091" y="119557"/>
              <a:ext cx="949635" cy="480872"/>
            </a:xfrm>
            <a:custGeom>
              <a:avLst/>
              <a:gdLst>
                <a:gd name="connsiteX0" fmla="*/ 1815814 w 1815814"/>
                <a:gd name="connsiteY0" fmla="*/ 0 h 920101"/>
                <a:gd name="connsiteX1" fmla="*/ 0 w 1815814"/>
                <a:gd name="connsiteY1" fmla="*/ 0 h 920101"/>
                <a:gd name="connsiteX2" fmla="*/ 161054 w 1815814"/>
                <a:gd name="connsiteY2" fmla="*/ 920101 h 920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15814" h="920101">
                  <a:moveTo>
                    <a:pt x="1815814" y="0"/>
                  </a:moveTo>
                  <a:lnTo>
                    <a:pt x="0" y="0"/>
                  </a:lnTo>
                  <a:lnTo>
                    <a:pt x="161054" y="920101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/>
            </a:p>
          </p:txBody>
        </p:sp>
        <p:sp>
          <p:nvSpPr>
            <p:cNvPr id="10" name="Freihandform: Form 24"/>
            <p:cNvSpPr/>
            <p:nvPr userDrawn="1"/>
          </p:nvSpPr>
          <p:spPr bwMode="gray">
            <a:xfrm>
              <a:off x="4919089" y="119557"/>
              <a:ext cx="2147675" cy="1005693"/>
            </a:xfrm>
            <a:custGeom>
              <a:avLst/>
              <a:gdLst>
                <a:gd name="connsiteX0" fmla="*/ 0 w 4098704"/>
                <a:gd name="connsiteY0" fmla="*/ 0 h 1920227"/>
                <a:gd name="connsiteX1" fmla="*/ 4098704 w 4098704"/>
                <a:gd name="connsiteY1" fmla="*/ 0 h 1920227"/>
                <a:gd name="connsiteX2" fmla="*/ 876998 w 4098704"/>
                <a:gd name="connsiteY2" fmla="*/ 1920227 h 1920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98704" h="1920227">
                  <a:moveTo>
                    <a:pt x="0" y="0"/>
                  </a:moveTo>
                  <a:lnTo>
                    <a:pt x="4098704" y="0"/>
                  </a:lnTo>
                  <a:lnTo>
                    <a:pt x="876998" y="1920227"/>
                  </a:ln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dirty="0"/>
            </a:p>
          </p:txBody>
        </p:sp>
      </p:grp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gray">
          <a:xfrm>
            <a:off x="449818" y="1361293"/>
            <a:ext cx="7172684" cy="378644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449817" y="320284"/>
            <a:ext cx="8567183" cy="720725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11" name="Datumsplatzhalter 5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22 Jan. 2019</a:t>
            </a:r>
            <a:endParaRPr lang="en-GB" dirty="0"/>
          </a:p>
        </p:txBody>
      </p:sp>
      <p:sp>
        <p:nvSpPr>
          <p:cNvPr id="12" name="Fußzeilenplatzhalt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Titel of the presentation</a:t>
            </a:r>
          </a:p>
        </p:txBody>
      </p:sp>
      <p:sp>
        <p:nvSpPr>
          <p:cNvPr id="13" name="Foliennummernplatzhalt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ru-RU"/>
              <a:t>Page </a:t>
            </a:r>
            <a:fld id="{CEC9B28C-9164-4CC0-95B2-0B90D37E7ABE}" type="slidenum">
              <a:rPr lang="en-GB" altLang="ru-RU"/>
              <a:pPr>
                <a:defRPr/>
              </a:pPr>
              <a:t>‹#›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3402724120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jp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228178"/>
            <a:ext cx="7886700" cy="12991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2710927"/>
            <a:ext cx="7886700" cy="34660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A209D-192E-0B43-AD2B-0DE2E011648A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D5AE8F-E6C3-B94A-8A19-14CDF66FD25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32B349-AF64-A446-8F14-B86EEEE8C6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39964"/>
          <a:stretch/>
        </p:blipFill>
        <p:spPr>
          <a:xfrm>
            <a:off x="5184766" y="309412"/>
            <a:ext cx="3959234" cy="9258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2A1F23-5B5A-564D-A87E-511459378B0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 flipH="1">
            <a:off x="6352298" y="-221544"/>
            <a:ext cx="3429000" cy="3028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D01094-8367-E044-AC73-B398DA163F5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99" y="228420"/>
            <a:ext cx="2789106" cy="81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095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0" r:id="rId2"/>
    <p:sldLayoutId id="2147483662" r:id="rId3"/>
    <p:sldLayoutId id="2147483668" r:id="rId4"/>
    <p:sldLayoutId id="2147483667" r:id="rId5"/>
    <p:sldLayoutId id="2147483669" r:id="rId6"/>
    <p:sldLayoutId id="214748367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3" Type="http://schemas.openxmlformats.org/officeDocument/2006/relationships/image" Target="../media/image42.png"/><Relationship Id="rId21" Type="http://schemas.openxmlformats.org/officeDocument/2006/relationships/image" Target="../media/image60.png"/><Relationship Id="rId7" Type="http://schemas.openxmlformats.org/officeDocument/2006/relationships/image" Target="../media/image46.png"/><Relationship Id="rId12" Type="http://schemas.openxmlformats.org/officeDocument/2006/relationships/image" Target="../media/image51.jpeg"/><Relationship Id="rId17" Type="http://schemas.openxmlformats.org/officeDocument/2006/relationships/image" Target="../media/image56.png"/><Relationship Id="rId2" Type="http://schemas.openxmlformats.org/officeDocument/2006/relationships/image" Target="../media/image41.png"/><Relationship Id="rId16" Type="http://schemas.openxmlformats.org/officeDocument/2006/relationships/image" Target="../media/image55.jpe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19" Type="http://schemas.openxmlformats.org/officeDocument/2006/relationships/image" Target="../media/image58.png"/><Relationship Id="rId4" Type="http://schemas.openxmlformats.org/officeDocument/2006/relationships/image" Target="../media/image43.png"/><Relationship Id="rId9" Type="http://schemas.openxmlformats.org/officeDocument/2006/relationships/image" Target="../media/image48.jpeg"/><Relationship Id="rId14" Type="http://schemas.openxmlformats.org/officeDocument/2006/relationships/image" Target="../media/image53.jpeg"/><Relationship Id="rId22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svitlana.berzina@gmail.com" TargetMode="Externa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028700" y="1950594"/>
            <a:ext cx="7420708" cy="1268267"/>
          </a:xfrm>
        </p:spPr>
        <p:txBody>
          <a:bodyPr>
            <a:noAutofit/>
          </a:bodyPr>
          <a:lstStyle/>
          <a:p>
            <a:pPr>
              <a:tabLst>
                <a:tab pos="539750" algn="l"/>
                <a:tab pos="756285" algn="l"/>
                <a:tab pos="972185" algn="l"/>
              </a:tabLst>
            </a:pPr>
            <a:r>
              <a:rPr lang="uk-UA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Зміни у національному законодавстві, які впливають на можливість  застосування СПЗ в Україні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– </a:t>
            </a:r>
            <a:r>
              <a:rPr lang="ru-RU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Р</a:t>
            </a:r>
            <a:r>
              <a:rPr lang="uk-UA" sz="2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екомендації</a:t>
            </a:r>
            <a:r>
              <a:rPr lang="uk-UA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та приклади застосування критеріїв СПЗ</a:t>
            </a:r>
            <a:endParaRPr lang="ru-UA" sz="2400" b="1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769327" y="3639140"/>
            <a:ext cx="7939454" cy="1758253"/>
          </a:xfrm>
        </p:spPr>
        <p:txBody>
          <a:bodyPr>
            <a:normAutofit/>
          </a:bodyPr>
          <a:lstStyle/>
          <a:p>
            <a:r>
              <a:rPr lang="ru-RU" sz="3600" b="1" dirty="0" err="1"/>
              <a:t>Св</a:t>
            </a:r>
            <a:r>
              <a:rPr lang="uk-UA" sz="3600" b="1" dirty="0" err="1"/>
              <a:t>ітлана</a:t>
            </a:r>
            <a:r>
              <a:rPr lang="uk-UA" sz="3600" b="1" dirty="0"/>
              <a:t> Берзіна</a:t>
            </a:r>
          </a:p>
          <a:p>
            <a:endParaRPr lang="uk-UA" sz="1200" dirty="0"/>
          </a:p>
          <a:p>
            <a:r>
              <a:rPr lang="uk-UA" sz="2100" dirty="0"/>
              <a:t>президент ВГО «Жива планета»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14219472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0931" y="1231737"/>
            <a:ext cx="390677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350" b="1" dirty="0"/>
              <a:t>Ресурсоефективність</a:t>
            </a:r>
          </a:p>
          <a:p>
            <a:pPr lvl="0"/>
            <a:r>
              <a:rPr lang="uk-UA" sz="1350" b="1" dirty="0"/>
              <a:t>(</a:t>
            </a:r>
            <a:r>
              <a:rPr lang="uk-UA" sz="1350" b="1" dirty="0">
                <a:ea typeface="Times New Roman" panose="02020603050405020304" pitchFamily="18" charset="0"/>
              </a:rPr>
              <a:t>вміст повторно переробленого матеріалу</a:t>
            </a:r>
            <a:r>
              <a:rPr lang="uk-UA" sz="1350" b="1" dirty="0"/>
              <a:t>)</a:t>
            </a:r>
          </a:p>
        </p:txBody>
      </p:sp>
      <p:pic>
        <p:nvPicPr>
          <p:cNvPr id="8" name="Picture 3" descr="ÐÐ°ÑÑÐ¸Ð½ÐºÐ¸ Ð¿Ð¾ Ð·Ð°Ð¿ÑÐ¾ÑÑ IS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31" y="2357063"/>
            <a:ext cx="2176676" cy="108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90931" y="3645831"/>
            <a:ext cx="2809469" cy="13346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41587" tIns="20793" rIns="41587" bIns="20793">
            <a:spAutoFit/>
          </a:bodyPr>
          <a:lstStyle>
            <a:lvl1pPr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55575" indent="52388"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11150" indent="104775"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8313" indent="155575"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23888" indent="207963" defTabSz="311150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081088" indent="207963" defTabSz="31115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538288" indent="207963" defTabSz="31115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995488" indent="207963" defTabSz="31115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452688" indent="207963" defTabSz="31115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ru-RU" sz="1200" b="1" dirty="0">
                <a:latin typeface="+mn-lt"/>
              </a:rPr>
              <a:t>Міжнародний стандарт </a:t>
            </a:r>
            <a:r>
              <a:rPr lang="en-US" altLang="ru-RU" sz="1200" b="1" dirty="0">
                <a:latin typeface="+mn-lt"/>
              </a:rPr>
              <a:t>ISO 1402</a:t>
            </a:r>
            <a:r>
              <a:rPr lang="uk-UA" altLang="ru-RU" sz="1200" b="1" dirty="0">
                <a:latin typeface="+mn-lt"/>
              </a:rPr>
              <a:t>1</a:t>
            </a:r>
            <a:endParaRPr lang="ru-RU" altLang="ru-RU" sz="1200" b="1" dirty="0">
              <a:latin typeface="+mn-lt"/>
            </a:endParaRPr>
          </a:p>
          <a:p>
            <a:r>
              <a:rPr lang="uk-UA" altLang="ru-RU" sz="1200" b="1" dirty="0">
                <a:latin typeface="+mn-lt"/>
              </a:rPr>
              <a:t>якій визначає принципи і методи</a:t>
            </a:r>
          </a:p>
          <a:p>
            <a:r>
              <a:rPr lang="uk-UA" altLang="ru-RU" sz="1200" b="1" dirty="0">
                <a:latin typeface="+mn-lt"/>
              </a:rPr>
              <a:t>застосування. </a:t>
            </a:r>
          </a:p>
          <a:p>
            <a:endParaRPr lang="uk-UA" altLang="ru-RU" sz="1200" b="1" dirty="0">
              <a:latin typeface="+mn-lt"/>
            </a:endParaRPr>
          </a:p>
          <a:p>
            <a:r>
              <a:rPr lang="uk-UA" altLang="ru-RU" sz="1200" dirty="0">
                <a:latin typeface="+mn-lt"/>
              </a:rPr>
              <a:t>Впроваджений до національної </a:t>
            </a:r>
          </a:p>
          <a:p>
            <a:r>
              <a:rPr lang="uk-UA" altLang="ru-RU" sz="1200" dirty="0">
                <a:latin typeface="+mn-lt"/>
              </a:rPr>
              <a:t>системи стандартизації </a:t>
            </a:r>
          </a:p>
          <a:p>
            <a:r>
              <a:rPr lang="uk-UA" altLang="ru-RU" sz="1200" dirty="0">
                <a:latin typeface="+mn-lt"/>
              </a:rPr>
              <a:t>ДСТУ </a:t>
            </a:r>
            <a:r>
              <a:rPr lang="en-US" altLang="ru-RU" sz="1200" dirty="0">
                <a:latin typeface="+mn-lt"/>
              </a:rPr>
              <a:t>ISO 1402</a:t>
            </a:r>
            <a:r>
              <a:rPr lang="uk-UA" altLang="ru-RU" sz="1200" dirty="0">
                <a:latin typeface="+mn-lt"/>
              </a:rPr>
              <a:t>1</a:t>
            </a:r>
            <a:r>
              <a:rPr lang="en-US" altLang="ru-RU" sz="1200" dirty="0">
                <a:latin typeface="+mn-lt"/>
              </a:rPr>
              <a:t>.</a:t>
            </a:r>
            <a:endParaRPr lang="uk-UA" altLang="ru-RU" sz="1200" dirty="0">
              <a:latin typeface="+mn-l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019589" y="1949212"/>
            <a:ext cx="5273891" cy="34163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uk-UA" sz="1350" dirty="0">
                <a:ea typeface="Times New Roman" panose="02020603050405020304" pitchFamily="18" charset="0"/>
              </a:rPr>
              <a:t>Цей твердження може бути тлумачне  таким чином:</a:t>
            </a:r>
            <a:endParaRPr lang="ru-RU" sz="1350" dirty="0">
              <a:ea typeface="Times New Roman" panose="02020603050405020304" pitchFamily="18" charset="0"/>
            </a:endParaRPr>
          </a:p>
          <a:p>
            <a:pPr algn="just"/>
            <a:endParaRPr lang="ru-RU" sz="1350" dirty="0">
              <a:ea typeface="Times New Roman" panose="02020603050405020304" pitchFamily="18" charset="0"/>
            </a:endParaRPr>
          </a:p>
          <a:p>
            <a:pPr algn="just"/>
            <a:r>
              <a:rPr lang="uk-UA" sz="1350" dirty="0">
                <a:ea typeface="Times New Roman" panose="02020603050405020304" pitchFamily="18" charset="0"/>
              </a:rPr>
              <a:t>Масова частка повторно переробленого матеріалу в продукції. </a:t>
            </a:r>
          </a:p>
          <a:p>
            <a:pPr algn="just"/>
            <a:endParaRPr lang="uk-UA" sz="1350" dirty="0">
              <a:ea typeface="Times New Roman" panose="02020603050405020304" pitchFamily="18" charset="0"/>
            </a:endParaRPr>
          </a:p>
          <a:p>
            <a:pPr algn="just"/>
            <a:r>
              <a:rPr lang="uk-UA" sz="1350" dirty="0">
                <a:ea typeface="Times New Roman" panose="02020603050405020304" pitchFamily="18" charset="0"/>
              </a:rPr>
              <a:t>а) </a:t>
            </a:r>
            <a:r>
              <a:rPr lang="uk-UA" sz="1350" dirty="0" err="1">
                <a:ea typeface="Times New Roman" panose="02020603050405020304" pitchFamily="18" charset="0"/>
              </a:rPr>
              <a:t>Передспоживчий</a:t>
            </a:r>
            <a:r>
              <a:rPr lang="uk-UA" sz="1350" dirty="0">
                <a:ea typeface="Times New Roman" panose="02020603050405020304" pitchFamily="18" charset="0"/>
              </a:rPr>
              <a:t> матеріал</a:t>
            </a:r>
            <a:endParaRPr lang="ru-RU" sz="1350" dirty="0">
              <a:ea typeface="Times New Roman" panose="02020603050405020304" pitchFamily="18" charset="0"/>
            </a:endParaRPr>
          </a:p>
          <a:p>
            <a:pPr algn="just"/>
            <a:r>
              <a:rPr lang="uk-UA" sz="1350" dirty="0">
                <a:ea typeface="Times New Roman" panose="02020603050405020304" pitchFamily="18" charset="0"/>
              </a:rPr>
              <a:t>Матеріал, відведений від потоку відходів під час виробничого процесу. Винятком є повторне використання матеріалу, наприклад, придатного для переробляння, що утворюється під час технологічного процесу і якій може  бути відновлений у межах того самого процесу, в межах якого він утворюється.</a:t>
            </a:r>
          </a:p>
          <a:p>
            <a:pPr algn="just"/>
            <a:endParaRPr lang="ru-RU" sz="1350" dirty="0">
              <a:ea typeface="Times New Roman" panose="02020603050405020304" pitchFamily="18" charset="0"/>
            </a:endParaRPr>
          </a:p>
          <a:p>
            <a:pPr algn="just"/>
            <a:r>
              <a:rPr lang="uk-UA" sz="1350" dirty="0">
                <a:ea typeface="Times New Roman" panose="02020603050405020304" pitchFamily="18" charset="0"/>
              </a:rPr>
              <a:t>б) </a:t>
            </a:r>
            <a:r>
              <a:rPr lang="uk-UA" sz="1350" dirty="0" err="1">
                <a:ea typeface="Times New Roman" panose="02020603050405020304" pitchFamily="18" charset="0"/>
              </a:rPr>
              <a:t>Постспоживчий</a:t>
            </a:r>
            <a:r>
              <a:rPr lang="uk-UA" sz="1350" dirty="0">
                <a:ea typeface="Times New Roman" panose="02020603050405020304" pitchFamily="18" charset="0"/>
              </a:rPr>
              <a:t> матеріал</a:t>
            </a:r>
            <a:endParaRPr lang="ru-RU" sz="1350" dirty="0">
              <a:ea typeface="Times New Roman" panose="02020603050405020304" pitchFamily="18" charset="0"/>
            </a:endParaRPr>
          </a:p>
          <a:p>
            <a:pPr algn="just"/>
            <a:r>
              <a:rPr lang="uk-UA" sz="1350" dirty="0">
                <a:ea typeface="Times New Roman" panose="02020603050405020304" pitchFamily="18" charset="0"/>
              </a:rPr>
              <a:t>Матеріал, утворюваний домашніми господарствами чи підприємствами або організаціями які є кінцевими споживачами продукції. Це поняття охоплює усі види відходів що можуть бути перероблені за доступними технологіями.</a:t>
            </a:r>
            <a:r>
              <a:rPr lang="uk-UA" sz="13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35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AutoShape 4" descr="SVG &gt; знаки логотип переработка - Свободное изображение и значок ...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1529" y="999009"/>
            <a:ext cx="1591318" cy="139083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943850" y="1555927"/>
            <a:ext cx="48763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b="1" dirty="0"/>
              <a:t>30</a:t>
            </a:r>
            <a:r>
              <a:rPr lang="uk-UA" sz="1350" b="1" dirty="0"/>
              <a:t>%</a:t>
            </a:r>
            <a:endParaRPr lang="ru-RU" sz="1350" b="1" dirty="0"/>
          </a:p>
        </p:txBody>
      </p:sp>
    </p:spTree>
    <p:extLst>
      <p:ext uri="{BB962C8B-B14F-4D97-AF65-F5344CB8AC3E}">
        <p14:creationId xmlns:p14="http://schemas.microsoft.com/office/powerpoint/2010/main" val="31718525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0143" y="1179097"/>
            <a:ext cx="7886700" cy="4478753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ru-RU" sz="1350" b="1" dirty="0" err="1"/>
              <a:t>Схематичне</a:t>
            </a:r>
            <a:r>
              <a:rPr lang="ru-RU" sz="1350" b="1" dirty="0"/>
              <a:t> </a:t>
            </a:r>
            <a:r>
              <a:rPr lang="ru-RU" sz="1350" b="1" dirty="0" err="1"/>
              <a:t>представлення</a:t>
            </a:r>
            <a:r>
              <a:rPr lang="ru-RU" sz="1350" b="1" dirty="0"/>
              <a:t> </a:t>
            </a:r>
            <a:r>
              <a:rPr lang="ru-RU" sz="1350" b="1" dirty="0" err="1"/>
              <a:t>системи</a:t>
            </a:r>
            <a:r>
              <a:rPr lang="ru-RU" sz="1350" b="1" dirty="0"/>
              <a:t> повторного </a:t>
            </a:r>
            <a:r>
              <a:rPr lang="ru-RU" sz="1350" b="1" dirty="0" err="1"/>
              <a:t>переробляння</a:t>
            </a:r>
            <a:r>
              <a:rPr lang="ru-RU" sz="1350" b="1" dirty="0"/>
              <a:t> </a:t>
            </a:r>
            <a:r>
              <a:rPr lang="ru-RU" sz="1350" b="1" dirty="0" err="1"/>
              <a:t>матеріалу</a:t>
            </a:r>
            <a:r>
              <a:rPr lang="ru-RU" sz="1350" b="1" dirty="0"/>
              <a:t> </a:t>
            </a:r>
            <a:r>
              <a:rPr lang="ru-RU" sz="1350" b="1" dirty="0" err="1"/>
              <a:t>згідно</a:t>
            </a:r>
            <a:r>
              <a:rPr lang="ru-RU" sz="1350" b="1" dirty="0"/>
              <a:t> з ДСТУ </a:t>
            </a:r>
            <a:r>
              <a:rPr lang="en-US" sz="1350" b="1" dirty="0"/>
              <a:t>ISO 14021</a:t>
            </a:r>
            <a:endParaRPr lang="ru-RU" sz="1350" b="1" dirty="0"/>
          </a:p>
        </p:txBody>
      </p:sp>
      <p:sp>
        <p:nvSpPr>
          <p:cNvPr id="4" name="Rectangle 44"/>
          <p:cNvSpPr>
            <a:spLocks noChangeArrowheads="1"/>
          </p:cNvSpPr>
          <p:nvPr/>
        </p:nvSpPr>
        <p:spPr bwMode="auto">
          <a:xfrm>
            <a:off x="1" y="890201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350"/>
          </a:p>
        </p:txBody>
      </p:sp>
      <p:grpSp>
        <p:nvGrpSpPr>
          <p:cNvPr id="5" name="Группа 4"/>
          <p:cNvGrpSpPr>
            <a:grpSpLocks/>
          </p:cNvGrpSpPr>
          <p:nvPr/>
        </p:nvGrpSpPr>
        <p:grpSpPr bwMode="auto">
          <a:xfrm>
            <a:off x="1796144" y="1791211"/>
            <a:ext cx="5042875" cy="3711518"/>
            <a:chOff x="1465" y="6575"/>
            <a:chExt cx="9235" cy="6150"/>
          </a:xfrm>
        </p:grpSpPr>
        <p:grpSp>
          <p:nvGrpSpPr>
            <p:cNvPr id="6" name="Group 3"/>
            <p:cNvGrpSpPr>
              <a:grpSpLocks/>
            </p:cNvGrpSpPr>
            <p:nvPr/>
          </p:nvGrpSpPr>
          <p:grpSpPr bwMode="auto">
            <a:xfrm>
              <a:off x="1465" y="9105"/>
              <a:ext cx="720" cy="647"/>
              <a:chOff x="47" y="2582"/>
              <a:chExt cx="720" cy="647"/>
            </a:xfrm>
          </p:grpSpPr>
          <p:sp>
            <p:nvSpPr>
              <p:cNvPr id="46" name="Oval 4"/>
              <p:cNvSpPr>
                <a:spLocks noChangeArrowheads="1"/>
              </p:cNvSpPr>
              <p:nvPr/>
            </p:nvSpPr>
            <p:spPr bwMode="auto">
              <a:xfrm>
                <a:off x="47" y="2582"/>
                <a:ext cx="720" cy="647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68580" tIns="34290" rIns="68580" bIns="34290" anchor="t" anchorCtr="0" upright="1">
                <a:noAutofit/>
              </a:bodyPr>
              <a:lstStyle/>
              <a:p>
                <a:endParaRPr lang="ru-RU" sz="1350"/>
              </a:p>
            </p:txBody>
          </p:sp>
          <p:sp>
            <p:nvSpPr>
              <p:cNvPr id="47" name="Rectangle 5"/>
              <p:cNvSpPr>
                <a:spLocks noChangeArrowheads="1"/>
              </p:cNvSpPr>
              <p:nvPr/>
            </p:nvSpPr>
            <p:spPr bwMode="auto">
              <a:xfrm>
                <a:off x="104" y="2771"/>
                <a:ext cx="60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rot="0" vert="horz" wrap="square" lIns="9525" tIns="9525" rIns="9525" bIns="9525" anchor="t" anchorCtr="0" upright="1"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600"/>
                  </a:spcAft>
                </a:pPr>
                <a:r>
                  <a:rPr lang="uk-UA" sz="6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Відхід</a:t>
                </a:r>
                <a:endParaRPr lang="ru-RU" sz="825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2491" y="9004"/>
              <a:ext cx="1631" cy="816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square" lIns="9525" tIns="9525" rIns="9525" bIns="9525" anchor="t" anchorCtr="0" upright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600"/>
                </a:spcAft>
              </a:pPr>
              <a:r>
                <a:rPr lang="uk-UA" sz="6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Рекупераційний</a:t>
              </a:r>
              <a:r>
                <a:rPr lang="uk-UA" sz="6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процес </a:t>
              </a:r>
              <a:br>
                <a:rPr lang="uk-UA" sz="6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uk-UA" sz="6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(збирання/</a:t>
              </a:r>
              <a:br>
                <a:rPr lang="uk-UA" sz="6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uk-UA" sz="6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сортування)</a:t>
              </a:r>
              <a:endParaRPr lang="ru-RU" sz="825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4453" y="9160"/>
              <a:ext cx="1383" cy="6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rot="0" vert="horz" wrap="square" lIns="9525" tIns="9525" rIns="9525" bIns="9525" anchor="t" anchorCtr="0" upright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600"/>
                </a:spcAft>
              </a:pPr>
              <a:r>
                <a:rPr lang="uk-UA" sz="60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Регенерований</a:t>
              </a:r>
              <a:br>
                <a:rPr lang="uk-UA" sz="60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uk-UA" sz="60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(рекуперований)</a:t>
              </a:r>
              <a:br>
                <a:rPr lang="uk-UA" sz="60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uk-UA" sz="60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матеріал</a:t>
              </a:r>
              <a:endParaRPr lang="ru-RU" sz="825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6222" y="9146"/>
              <a:ext cx="1272" cy="59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square" lIns="9525" tIns="9525" rIns="9525" bIns="9525" anchor="t" anchorCtr="0" upright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600"/>
                </a:spcAft>
              </a:pPr>
              <a:r>
                <a:rPr lang="uk-UA" sz="60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Процес</a:t>
              </a:r>
              <a:br>
                <a:rPr lang="uk-UA" sz="60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uk-UA" sz="60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повторного</a:t>
              </a:r>
              <a:br>
                <a:rPr lang="uk-UA" sz="60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uk-UA" sz="60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переробляння</a:t>
              </a:r>
              <a:endParaRPr lang="ru-RU" sz="825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7753" y="9105"/>
              <a:ext cx="1344" cy="5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rot="0" vert="horz" wrap="square" lIns="9525" tIns="9525" rIns="9525" bIns="9525" anchor="t" anchorCtr="0" upright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600"/>
                </a:spcAft>
              </a:pPr>
              <a:r>
                <a:rPr lang="uk-UA" sz="60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Повторно</a:t>
              </a:r>
              <a:br>
                <a:rPr lang="uk-UA" sz="60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uk-UA" sz="60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перероблений</a:t>
              </a:r>
              <a:br>
                <a:rPr lang="uk-UA" sz="60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uk-UA" sz="60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матеріал (А)</a:t>
              </a:r>
              <a:endParaRPr lang="ru-RU" sz="825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9317" y="9159"/>
              <a:ext cx="1383" cy="592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square" lIns="9525" tIns="9525" rIns="9525" bIns="9525" anchor="t" anchorCtr="0" upright="1">
              <a:noAutofit/>
            </a:bodyPr>
            <a:lstStyle/>
            <a:p>
              <a:pPr algn="ctr">
                <a:lnSpc>
                  <a:spcPct val="107000"/>
                </a:lnSpc>
                <a:spcBef>
                  <a:spcPts val="375"/>
                </a:spcBef>
                <a:spcAft>
                  <a:spcPts val="600"/>
                </a:spcAft>
              </a:pPr>
              <a:r>
                <a:rPr lang="uk-UA" sz="60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Процес</a:t>
              </a:r>
              <a:br>
                <a:rPr lang="uk-UA" sz="60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uk-UA" sz="60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виготовляння</a:t>
              </a:r>
              <a:endParaRPr lang="ru-RU" sz="825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2" name="Line 11"/>
            <p:cNvCxnSpPr>
              <a:cxnSpLocks noChangeShapeType="1"/>
            </p:cNvCxnSpPr>
            <p:nvPr/>
          </p:nvCxnSpPr>
          <p:spPr bwMode="auto">
            <a:xfrm>
              <a:off x="2184" y="9427"/>
              <a:ext cx="333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none" w="sm" len="med"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grpSp>
          <p:nvGrpSpPr>
            <p:cNvPr id="13" name="Group 12"/>
            <p:cNvGrpSpPr>
              <a:grpSpLocks/>
            </p:cNvGrpSpPr>
            <p:nvPr/>
          </p:nvGrpSpPr>
          <p:grpSpPr bwMode="auto">
            <a:xfrm>
              <a:off x="4066" y="11918"/>
              <a:ext cx="1217" cy="807"/>
              <a:chOff x="2648" y="5395"/>
              <a:chExt cx="1217" cy="807"/>
            </a:xfrm>
          </p:grpSpPr>
          <p:sp>
            <p:nvSpPr>
              <p:cNvPr id="40" name="Rectangle 13"/>
              <p:cNvSpPr>
                <a:spLocks noChangeArrowheads="1"/>
              </p:cNvSpPr>
              <p:nvPr/>
            </p:nvSpPr>
            <p:spPr bwMode="auto">
              <a:xfrm>
                <a:off x="2648" y="5395"/>
                <a:ext cx="1217" cy="5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rot="0" vert="horz" wrap="square" lIns="9525" tIns="9525" rIns="9525" bIns="9525" anchor="t" anchorCtr="0" upright="1">
                <a:noAutofit/>
              </a:bodyPr>
              <a:lstStyle/>
              <a:p>
                <a:pPr algn="ctr">
                  <a:lnSpc>
                    <a:spcPct val="107000"/>
                  </a:lnSpc>
                  <a:spcBef>
                    <a:spcPts val="450"/>
                  </a:spcBef>
                  <a:spcAft>
                    <a:spcPts val="600"/>
                  </a:spcAft>
                </a:pPr>
                <a:r>
                  <a:rPr lang="uk-UA" sz="675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Остаточне видалення</a:t>
                </a:r>
                <a:endParaRPr lang="ru-RU" sz="825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41" name="Line 14"/>
              <p:cNvCxnSpPr>
                <a:cxnSpLocks noChangeShapeType="1"/>
              </p:cNvCxnSpPr>
              <p:nvPr/>
            </p:nvCxnSpPr>
            <p:spPr bwMode="auto">
              <a:xfrm>
                <a:off x="2648" y="5395"/>
                <a:ext cx="1" cy="57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2" name="Line 15"/>
              <p:cNvCxnSpPr>
                <a:cxnSpLocks noChangeShapeType="1"/>
              </p:cNvCxnSpPr>
              <p:nvPr/>
            </p:nvCxnSpPr>
            <p:spPr bwMode="auto">
              <a:xfrm>
                <a:off x="3847" y="5399"/>
                <a:ext cx="1" cy="57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3" name="Line 16"/>
              <p:cNvCxnSpPr>
                <a:cxnSpLocks noChangeShapeType="1"/>
              </p:cNvCxnSpPr>
              <p:nvPr/>
            </p:nvCxnSpPr>
            <p:spPr bwMode="auto">
              <a:xfrm>
                <a:off x="2648" y="5395"/>
                <a:ext cx="1217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4" name="Line 17"/>
              <p:cNvCxnSpPr>
                <a:cxnSpLocks noChangeShapeType="1"/>
              </p:cNvCxnSpPr>
              <p:nvPr/>
            </p:nvCxnSpPr>
            <p:spPr bwMode="auto">
              <a:xfrm>
                <a:off x="2648" y="5971"/>
                <a:ext cx="609" cy="21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5" name="Line 18"/>
              <p:cNvCxnSpPr>
                <a:cxnSpLocks noChangeShapeType="1"/>
              </p:cNvCxnSpPr>
              <p:nvPr/>
            </p:nvCxnSpPr>
            <p:spPr bwMode="auto">
              <a:xfrm flipH="1">
                <a:off x="3243" y="5961"/>
                <a:ext cx="609" cy="24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4" name="Oval 19"/>
            <p:cNvSpPr>
              <a:spLocks noChangeArrowheads="1"/>
            </p:cNvSpPr>
            <p:nvPr/>
          </p:nvSpPr>
          <p:spPr bwMode="auto">
            <a:xfrm>
              <a:off x="9472" y="11040"/>
              <a:ext cx="1162" cy="1077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square" lIns="68580" tIns="34290" rIns="68580" bIns="34290" anchor="t" anchorCtr="0" upright="1">
              <a:noAutofit/>
            </a:bodyPr>
            <a:lstStyle/>
            <a:p>
              <a:endParaRPr lang="ru-RU" sz="1350"/>
            </a:p>
          </p:txBody>
        </p:sp>
        <p:sp>
          <p:nvSpPr>
            <p:cNvPr id="15" name="Rectangle 20"/>
            <p:cNvSpPr>
              <a:spLocks noChangeArrowheads="1"/>
            </p:cNvSpPr>
            <p:nvPr/>
          </p:nvSpPr>
          <p:spPr bwMode="auto">
            <a:xfrm>
              <a:off x="9573" y="11238"/>
              <a:ext cx="960" cy="7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rot="0" vert="horz" wrap="square" lIns="9525" tIns="9525" rIns="9525" bIns="9525" anchor="t" anchorCtr="0" upright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600"/>
                </a:spcAft>
              </a:pPr>
              <a:r>
                <a:rPr lang="uk-UA" sz="60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Кінцева продукція </a:t>
              </a:r>
              <a:r>
                <a:rPr lang="ru-RU" sz="600" spc="-8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(P) </a:t>
              </a:r>
              <a:br>
                <a:rPr lang="ru-RU" sz="600" spc="-8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ru-RU" sz="600" spc="-45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(P = A + B)</a:t>
              </a:r>
              <a:endParaRPr lang="ru-RU" sz="825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6" name="Line 21"/>
            <p:cNvCxnSpPr>
              <a:cxnSpLocks noChangeShapeType="1"/>
            </p:cNvCxnSpPr>
            <p:nvPr/>
          </p:nvCxnSpPr>
          <p:spPr bwMode="auto">
            <a:xfrm>
              <a:off x="4122" y="9442"/>
              <a:ext cx="3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med"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7" name="Line 22"/>
            <p:cNvCxnSpPr>
              <a:cxnSpLocks noChangeShapeType="1"/>
            </p:cNvCxnSpPr>
            <p:nvPr/>
          </p:nvCxnSpPr>
          <p:spPr bwMode="auto">
            <a:xfrm>
              <a:off x="7493" y="9427"/>
              <a:ext cx="277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med"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8" name="Line 23"/>
            <p:cNvCxnSpPr>
              <a:cxnSpLocks noChangeShapeType="1"/>
            </p:cNvCxnSpPr>
            <p:nvPr/>
          </p:nvCxnSpPr>
          <p:spPr bwMode="auto">
            <a:xfrm>
              <a:off x="5835" y="9427"/>
              <a:ext cx="38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none" w="sm" len="med"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9" name="Line 24"/>
            <p:cNvCxnSpPr>
              <a:cxnSpLocks noChangeShapeType="1"/>
            </p:cNvCxnSpPr>
            <p:nvPr/>
          </p:nvCxnSpPr>
          <p:spPr bwMode="auto">
            <a:xfrm>
              <a:off x="9096" y="9427"/>
              <a:ext cx="22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none" w="sm" len="med"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grpSp>
          <p:nvGrpSpPr>
            <p:cNvPr id="20" name="Group 25"/>
            <p:cNvGrpSpPr>
              <a:grpSpLocks/>
            </p:cNvGrpSpPr>
            <p:nvPr/>
          </p:nvGrpSpPr>
          <p:grpSpPr bwMode="auto">
            <a:xfrm>
              <a:off x="3956" y="6575"/>
              <a:ext cx="6523" cy="862"/>
              <a:chOff x="2537" y="52"/>
              <a:chExt cx="6524" cy="862"/>
            </a:xfrm>
          </p:grpSpPr>
          <p:sp>
            <p:nvSpPr>
              <p:cNvPr id="36" name="Rectangle 26"/>
              <p:cNvSpPr>
                <a:spLocks noChangeArrowheads="1"/>
              </p:cNvSpPr>
              <p:nvPr/>
            </p:nvSpPr>
            <p:spPr bwMode="auto">
              <a:xfrm>
                <a:off x="8065" y="52"/>
                <a:ext cx="996" cy="862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525" tIns="9525" rIns="9525" bIns="9525" anchor="t" anchorCtr="0" upright="1">
                <a:noAutofit/>
              </a:bodyPr>
              <a:lstStyle/>
              <a:p>
                <a:pPr algn="ctr">
                  <a:lnSpc>
                    <a:spcPct val="107000"/>
                  </a:lnSpc>
                  <a:spcBef>
                    <a:spcPts val="450"/>
                  </a:spcBef>
                  <a:spcAft>
                    <a:spcPts val="600"/>
                  </a:spcAft>
                </a:pPr>
                <a:r>
                  <a:rPr lang="uk-UA" sz="60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Первинний матеріал</a:t>
                </a:r>
                <a:endParaRPr lang="ru-RU" sz="825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07000"/>
                  </a:lnSpc>
                  <a:spcAft>
                    <a:spcPts val="600"/>
                  </a:spcAft>
                </a:pPr>
                <a:r>
                  <a:rPr lang="ru-RU" sz="60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(B)</a:t>
                </a:r>
                <a:endParaRPr lang="ru-RU" sz="825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Rectangle 27"/>
              <p:cNvSpPr>
                <a:spLocks noChangeArrowheads="1"/>
              </p:cNvSpPr>
              <p:nvPr/>
            </p:nvSpPr>
            <p:spPr bwMode="auto">
              <a:xfrm>
                <a:off x="6407" y="52"/>
                <a:ext cx="1383" cy="808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525" tIns="9525" rIns="9525" bIns="9525" anchor="t" anchorCtr="0" upright="1">
                <a:noAutofit/>
              </a:bodyPr>
              <a:lstStyle/>
              <a:p>
                <a:pPr algn="ctr">
                  <a:lnSpc>
                    <a:spcPct val="107000"/>
                  </a:lnSpc>
                  <a:spcBef>
                    <a:spcPts val="450"/>
                  </a:spcBef>
                  <a:spcAft>
                    <a:spcPts val="600"/>
                  </a:spcAft>
                </a:pPr>
                <a:r>
                  <a:rPr lang="uk-UA" sz="60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Інше використання або продаж</a:t>
                </a:r>
                <a:endParaRPr lang="ru-RU" sz="825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Rectangle 28"/>
              <p:cNvSpPr>
                <a:spLocks noChangeArrowheads="1"/>
              </p:cNvSpPr>
              <p:nvPr/>
            </p:nvSpPr>
            <p:spPr bwMode="auto">
              <a:xfrm>
                <a:off x="4362" y="52"/>
                <a:ext cx="1217" cy="807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525" tIns="9525" rIns="9525" bIns="9525" anchor="t" anchorCtr="0" upright="1">
                <a:noAutofit/>
              </a:bodyPr>
              <a:lstStyle/>
              <a:p>
                <a:pPr algn="ctr">
                  <a:lnSpc>
                    <a:spcPct val="107000"/>
                  </a:lnSpc>
                  <a:spcBef>
                    <a:spcPts val="450"/>
                  </a:spcBef>
                  <a:spcAft>
                    <a:spcPts val="600"/>
                  </a:spcAft>
                </a:pPr>
                <a:r>
                  <a:rPr lang="uk-UA" sz="6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Інше використання або продаж</a:t>
                </a:r>
                <a:endParaRPr lang="ru-RU" sz="825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Rectangle 29"/>
              <p:cNvSpPr>
                <a:spLocks noChangeArrowheads="1"/>
              </p:cNvSpPr>
              <p:nvPr/>
            </p:nvSpPr>
            <p:spPr bwMode="auto">
              <a:xfrm>
                <a:off x="2537" y="52"/>
                <a:ext cx="1272" cy="808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0" vert="horz" wrap="square" lIns="9525" tIns="9525" rIns="9525" bIns="9525" anchor="t" anchorCtr="0" upright="1">
                <a:noAutofit/>
              </a:bodyPr>
              <a:lstStyle/>
              <a:p>
                <a:pPr algn="ctr">
                  <a:lnSpc>
                    <a:spcPct val="107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uk-UA" sz="60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Генерування енергії</a:t>
                </a:r>
                <a:endParaRPr lang="ru-RU" sz="825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21" name="Line 30"/>
            <p:cNvCxnSpPr>
              <a:cxnSpLocks noChangeShapeType="1"/>
            </p:cNvCxnSpPr>
            <p:nvPr/>
          </p:nvCxnSpPr>
          <p:spPr bwMode="auto">
            <a:xfrm>
              <a:off x="2171" y="9544"/>
              <a:ext cx="2083" cy="236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none" w="sm" len="med"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2" name="Line 31"/>
            <p:cNvCxnSpPr>
              <a:cxnSpLocks noChangeShapeType="1"/>
            </p:cNvCxnSpPr>
            <p:nvPr/>
          </p:nvCxnSpPr>
          <p:spPr bwMode="auto">
            <a:xfrm>
              <a:off x="4144" y="9459"/>
              <a:ext cx="476" cy="24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none" w="sm" len="med"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3" name="Line 32"/>
            <p:cNvCxnSpPr>
              <a:cxnSpLocks noChangeShapeType="1"/>
            </p:cNvCxnSpPr>
            <p:nvPr/>
          </p:nvCxnSpPr>
          <p:spPr bwMode="auto">
            <a:xfrm flipH="1">
              <a:off x="4951" y="9749"/>
              <a:ext cx="1936" cy="215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none" w="sm" len="med"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4" name="Line 33"/>
            <p:cNvCxnSpPr>
              <a:cxnSpLocks noChangeShapeType="1"/>
            </p:cNvCxnSpPr>
            <p:nvPr/>
          </p:nvCxnSpPr>
          <p:spPr bwMode="auto">
            <a:xfrm>
              <a:off x="7493" y="9427"/>
              <a:ext cx="2212" cy="166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none" w="sm" len="med"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5" name="Line 34"/>
            <p:cNvCxnSpPr>
              <a:cxnSpLocks noChangeShapeType="1"/>
            </p:cNvCxnSpPr>
            <p:nvPr/>
          </p:nvCxnSpPr>
          <p:spPr bwMode="auto">
            <a:xfrm>
              <a:off x="10036" y="9749"/>
              <a:ext cx="1" cy="12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none" w="sm" len="med"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6" name="Line 35"/>
            <p:cNvCxnSpPr>
              <a:cxnSpLocks noChangeShapeType="1"/>
            </p:cNvCxnSpPr>
            <p:nvPr/>
          </p:nvCxnSpPr>
          <p:spPr bwMode="auto">
            <a:xfrm>
              <a:off x="9980" y="7437"/>
              <a:ext cx="1" cy="172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none" w="sm" len="med"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7" name="Line 36"/>
            <p:cNvCxnSpPr>
              <a:cxnSpLocks noChangeShapeType="1"/>
            </p:cNvCxnSpPr>
            <p:nvPr/>
          </p:nvCxnSpPr>
          <p:spPr bwMode="auto">
            <a:xfrm flipV="1">
              <a:off x="7493" y="7383"/>
              <a:ext cx="1051" cy="204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none" w="sm" len="med"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8" name="Line 37"/>
            <p:cNvCxnSpPr>
              <a:cxnSpLocks noChangeShapeType="1"/>
            </p:cNvCxnSpPr>
            <p:nvPr/>
          </p:nvCxnSpPr>
          <p:spPr bwMode="auto">
            <a:xfrm flipV="1">
              <a:off x="4122" y="7383"/>
              <a:ext cx="2267" cy="204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none" w="sm" len="med"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29" name="Line 38"/>
            <p:cNvCxnSpPr>
              <a:cxnSpLocks noChangeShapeType="1"/>
            </p:cNvCxnSpPr>
            <p:nvPr/>
          </p:nvCxnSpPr>
          <p:spPr bwMode="auto">
            <a:xfrm flipV="1">
              <a:off x="4122" y="7383"/>
              <a:ext cx="498" cy="204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none" w="sm" len="med"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30" name="Rectangle 39"/>
            <p:cNvSpPr>
              <a:spLocks noChangeArrowheads="1"/>
            </p:cNvSpPr>
            <p:nvPr/>
          </p:nvSpPr>
          <p:spPr bwMode="auto">
            <a:xfrm>
              <a:off x="4011" y="8043"/>
              <a:ext cx="830" cy="26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square" lIns="9525" tIns="9525" rIns="9525" bIns="9525" anchor="t" anchorCtr="0" upright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600"/>
                </a:spcAft>
              </a:pPr>
              <a:r>
                <a:rPr lang="uk-UA" sz="60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Паливо</a:t>
              </a:r>
              <a:endParaRPr lang="ru-RU" sz="825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Rectangle 40"/>
            <p:cNvSpPr>
              <a:spLocks noChangeArrowheads="1"/>
            </p:cNvSpPr>
            <p:nvPr/>
          </p:nvSpPr>
          <p:spPr bwMode="auto">
            <a:xfrm>
              <a:off x="5189" y="7975"/>
              <a:ext cx="830" cy="4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square" lIns="9525" tIns="9525" rIns="9525" bIns="9525" anchor="t" anchorCtr="0" upright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600"/>
                </a:spcAft>
              </a:pPr>
              <a:r>
                <a:rPr lang="uk-UA" sz="60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Побічні продукти</a:t>
              </a:r>
              <a:endParaRPr lang="ru-RU" sz="825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Rectangle 41"/>
            <p:cNvSpPr>
              <a:spLocks noChangeArrowheads="1"/>
            </p:cNvSpPr>
            <p:nvPr/>
          </p:nvSpPr>
          <p:spPr bwMode="auto">
            <a:xfrm>
              <a:off x="7732" y="7975"/>
              <a:ext cx="830" cy="4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square" lIns="9525" tIns="9525" rIns="9525" bIns="9525" anchor="t" anchorCtr="0" upright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600"/>
                </a:spcAft>
              </a:pPr>
              <a:r>
                <a:rPr lang="uk-UA" sz="60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Побічні продукти</a:t>
              </a:r>
              <a:endParaRPr lang="ru-RU" sz="825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Rectangle 42"/>
            <p:cNvSpPr>
              <a:spLocks noChangeArrowheads="1"/>
            </p:cNvSpPr>
            <p:nvPr/>
          </p:nvSpPr>
          <p:spPr bwMode="auto">
            <a:xfrm>
              <a:off x="8101" y="10049"/>
              <a:ext cx="1272" cy="72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square" lIns="9525" tIns="9525" rIns="9525" bIns="9525" anchor="t" anchorCtr="0" upright="1">
              <a:noAutofit/>
            </a:bodyPr>
            <a:lstStyle/>
            <a:p>
              <a:pPr algn="ctr">
                <a:lnSpc>
                  <a:spcPct val="107000"/>
                </a:lnSpc>
                <a:spcBef>
                  <a:spcPts val="300"/>
                </a:spcBef>
                <a:spcAft>
                  <a:spcPts val="600"/>
                </a:spcAft>
              </a:pPr>
              <a:r>
                <a:rPr lang="uk-UA" sz="60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Повторно</a:t>
              </a:r>
              <a:br>
                <a:rPr lang="uk-UA" sz="60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uk-UA" sz="60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перероблений</a:t>
              </a:r>
              <a:br>
                <a:rPr lang="uk-UA" sz="60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uk-UA" sz="60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матеріал (А)</a:t>
              </a:r>
              <a:endParaRPr lang="ru-RU" sz="825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Rectangle 43"/>
            <p:cNvSpPr>
              <a:spLocks noChangeArrowheads="1"/>
            </p:cNvSpPr>
            <p:nvPr/>
          </p:nvSpPr>
          <p:spPr bwMode="auto">
            <a:xfrm>
              <a:off x="4011" y="10504"/>
              <a:ext cx="830" cy="26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square" lIns="9525" tIns="9525" rIns="9525" bIns="9525" anchor="t" anchorCtr="0" upright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600"/>
                </a:spcAft>
              </a:pPr>
              <a:r>
                <a:rPr lang="uk-UA" sz="60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Відхід</a:t>
              </a:r>
              <a:endParaRPr lang="ru-RU" sz="825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600"/>
                </a:spcAft>
              </a:pPr>
              <a:r>
                <a:rPr lang="ru-RU" sz="825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35" name="Rectangle 44"/>
            <p:cNvSpPr>
              <a:spLocks noChangeArrowheads="1"/>
            </p:cNvSpPr>
            <p:nvPr/>
          </p:nvSpPr>
          <p:spPr bwMode="auto">
            <a:xfrm>
              <a:off x="5687" y="10504"/>
              <a:ext cx="830" cy="26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0" vert="horz" wrap="square" lIns="9525" tIns="9525" rIns="9525" bIns="9525" anchor="t" anchorCtr="0" upright="1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600"/>
                </a:spcAft>
              </a:pPr>
              <a:r>
                <a:rPr lang="uk-UA" sz="60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Відхід</a:t>
              </a:r>
              <a:endParaRPr lang="ru-RU" sz="825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8" name="Rectangle 63"/>
          <p:cNvSpPr>
            <a:spLocks noChangeArrowheads="1"/>
          </p:cNvSpPr>
          <p:nvPr/>
        </p:nvSpPr>
        <p:spPr bwMode="auto">
          <a:xfrm>
            <a:off x="1" y="1061651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35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018" y="1791211"/>
            <a:ext cx="1096251" cy="108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120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041979"/>
            <a:ext cx="7886700" cy="994172"/>
          </a:xfrm>
        </p:spPr>
        <p:txBody>
          <a:bodyPr/>
          <a:lstStyle/>
          <a:p>
            <a:r>
              <a:rPr lang="uk-UA" sz="1650" b="1" dirty="0">
                <a:latin typeface="+mn-lt"/>
              </a:rPr>
              <a:t>Пункт 5 статті 23 Закону про публічні закупівлі</a:t>
            </a:r>
            <a:endParaRPr lang="ru-RU" sz="1650" b="1" dirty="0"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28650" y="1965017"/>
            <a:ext cx="7736515" cy="110799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1650" dirty="0">
                <a:solidFill>
                  <a:srgbClr val="000000"/>
                </a:solidFill>
              </a:rPr>
              <a:t>У разі встановлення екологічних чи інших характеристик товару, роботи чи послуги замовник повинен в тендерній документації зазначити, </a:t>
            </a:r>
            <a:r>
              <a:rPr lang="uk-UA" sz="1650" b="1" dirty="0">
                <a:solidFill>
                  <a:srgbClr val="000000"/>
                </a:solidFill>
              </a:rPr>
              <a:t>які</a:t>
            </a:r>
            <a:r>
              <a:rPr lang="uk-UA" sz="1650" dirty="0">
                <a:solidFill>
                  <a:srgbClr val="000000"/>
                </a:solidFill>
              </a:rPr>
              <a:t> </a:t>
            </a:r>
            <a:r>
              <a:rPr lang="uk-UA" sz="1650" b="1" dirty="0">
                <a:solidFill>
                  <a:srgbClr val="000000"/>
                </a:solidFill>
              </a:rPr>
              <a:t>маркування</a:t>
            </a:r>
            <a:r>
              <a:rPr lang="uk-UA" sz="1650" dirty="0">
                <a:solidFill>
                  <a:srgbClr val="000000"/>
                </a:solidFill>
              </a:rPr>
              <a:t>, протоколи випробувань або сертифікати можуть підтвердити відповідність предмета закупівлі таким характеристикам.</a:t>
            </a:r>
            <a:endParaRPr lang="uk-UA" sz="165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28651" y="3258727"/>
            <a:ext cx="8094035" cy="85408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1650" dirty="0"/>
              <a:t>Маркування, протоколи випробувань та сертифікати повинні бути видані </a:t>
            </a:r>
            <a:r>
              <a:rPr lang="uk-UA" sz="1650" b="1" dirty="0"/>
              <a:t>органами з оцінки відповідності, компетентність яких підтверджена шляхом акредитації </a:t>
            </a:r>
          </a:p>
          <a:p>
            <a:r>
              <a:rPr lang="uk-UA" sz="1650" dirty="0"/>
              <a:t>або іншим способом, визначеним законодавством.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1" y="4424349"/>
            <a:ext cx="1135856" cy="10858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25882" y="4602436"/>
            <a:ext cx="481657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50" b="1" dirty="0"/>
              <a:t>Закон України </a:t>
            </a:r>
          </a:p>
          <a:p>
            <a:r>
              <a:rPr lang="uk-UA" sz="1650" b="1" dirty="0"/>
              <a:t>«Про акредитацію органів з оцінки відповідності»</a:t>
            </a:r>
            <a:endParaRPr lang="ru-RU" sz="1650" b="1" dirty="0"/>
          </a:p>
        </p:txBody>
      </p:sp>
    </p:spTree>
    <p:extLst>
      <p:ext uri="{BB962C8B-B14F-4D97-AF65-F5344CB8AC3E}">
        <p14:creationId xmlns:p14="http://schemas.microsoft.com/office/powerpoint/2010/main" val="3002060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791" y="1030882"/>
            <a:ext cx="3327574" cy="48346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9068" y="919618"/>
            <a:ext cx="3590290" cy="505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061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107" y="2146990"/>
            <a:ext cx="6136481" cy="333613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CE1C196-4FA0-4675-9C1C-3006C2EB4B9F}"/>
              </a:ext>
            </a:extLst>
          </p:cNvPr>
          <p:cNvSpPr txBox="1">
            <a:spLocks/>
          </p:cNvSpPr>
          <p:nvPr/>
        </p:nvSpPr>
        <p:spPr>
          <a:xfrm>
            <a:off x="612720" y="1164387"/>
            <a:ext cx="7886700" cy="891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uk-UA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Будівництво та ремонт доріг:                                            оцінка вартості життєвого циклу згідно з 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ISO 15686-5</a:t>
            </a:r>
            <a:r>
              <a:rPr lang="uk-UA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uk-UA" sz="2800" b="1" dirty="0"/>
          </a:p>
        </p:txBody>
      </p:sp>
    </p:spTree>
    <p:extLst>
      <p:ext uri="{BB962C8B-B14F-4D97-AF65-F5344CB8AC3E}">
        <p14:creationId xmlns:p14="http://schemas.microsoft.com/office/powerpoint/2010/main" val="35765532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Новые поезда для Укрзализныци построит украинский завод: 100 вагонов  обойдутся в 3 млрд грн | ubr.ua">
            <a:extLst>
              <a:ext uri="{FF2B5EF4-FFF2-40B4-BE49-F238E27FC236}">
                <a16:creationId xmlns:a16="http://schemas.microsoft.com/office/drawing/2014/main" id="{6CE98B10-443F-4074-A3AE-00D8E9984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49" y="2163352"/>
            <a:ext cx="5403489" cy="360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14AB4A75-8C64-483D-95FF-1350B17BD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43" y="1392804"/>
            <a:ext cx="2391508" cy="852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B2E0E5-6942-4D32-A1BB-0E292B49F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149" y="1412975"/>
            <a:ext cx="4126890" cy="5366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230AC4-4191-42D4-8068-9702EF7EB3DC}"/>
              </a:ext>
            </a:extLst>
          </p:cNvPr>
          <p:cNvSpPr txBox="1"/>
          <p:nvPr/>
        </p:nvSpPr>
        <p:spPr>
          <a:xfrm>
            <a:off x="6418385" y="3006969"/>
            <a:ext cx="2206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Видатки на закупівлі</a:t>
            </a:r>
          </a:p>
          <a:p>
            <a:r>
              <a:rPr lang="en-US" dirty="0"/>
              <a:t>~ 30</a:t>
            </a:r>
            <a:r>
              <a:rPr lang="uk-UA" dirty="0"/>
              <a:t> млрд. грн / рік</a:t>
            </a:r>
            <a:endParaRPr lang="ru-UA" dirty="0"/>
          </a:p>
        </p:txBody>
      </p:sp>
      <p:pic>
        <p:nvPicPr>
          <p:cNvPr id="2056" name="Picture 8" descr="Головна | Prozorro">
            <a:extLst>
              <a:ext uri="{FF2B5EF4-FFF2-40B4-BE49-F238E27FC236}">
                <a16:creationId xmlns:a16="http://schemas.microsoft.com/office/drawing/2014/main" id="{173DEF40-EEF6-49C2-8B10-159CDA951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048" y="3748067"/>
            <a:ext cx="2170098" cy="66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1095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 1725">
            <a:extLst>
              <a:ext uri="{FF2B5EF4-FFF2-40B4-BE49-F238E27FC236}">
                <a16:creationId xmlns:a16="http://schemas.microsoft.com/office/drawing/2014/main" id="{A940B2EC-38FC-4AC9-BCBE-8607C4BC4CF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31" y="2004573"/>
            <a:ext cx="5562600" cy="372808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554A27-CF08-4F76-AEC0-5D5FEC13F698}"/>
              </a:ext>
            </a:extLst>
          </p:cNvPr>
          <p:cNvSpPr txBox="1"/>
          <p:nvPr/>
        </p:nvSpPr>
        <p:spPr>
          <a:xfrm>
            <a:off x="4167553" y="1734557"/>
            <a:ext cx="4888522" cy="123707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600" dirty="0">
                <a:effectLst/>
                <a:ea typeface="Calibri" panose="020F0502020204030204" pitchFamily="34" charset="0"/>
              </a:rPr>
              <a:t>Економія теплової енергії (у 2014 році): близько 60% від базового рівня –  600 </a:t>
            </a:r>
            <a:r>
              <a:rPr lang="uk-UA" sz="1600" dirty="0" err="1">
                <a:effectLst/>
                <a:ea typeface="Calibri" panose="020F0502020204030204" pitchFamily="34" charset="0"/>
              </a:rPr>
              <a:t>Гкал</a:t>
            </a:r>
            <a:r>
              <a:rPr lang="uk-UA" sz="1600" dirty="0">
                <a:effectLst/>
                <a:ea typeface="Calibri" panose="020F0502020204030204" pitchFamily="34" charset="0"/>
              </a:rPr>
              <a:t>/рік.</a:t>
            </a:r>
            <a:endParaRPr lang="ru-UA" sz="1600" dirty="0">
              <a:effectLst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600" dirty="0">
                <a:effectLst/>
                <a:ea typeface="Calibri" panose="020F0502020204030204" pitchFamily="34" charset="0"/>
              </a:rPr>
              <a:t>Економія електричної енергії (у 2014 році): близько 40% від базового рівня – 30 </a:t>
            </a:r>
            <a:r>
              <a:rPr lang="uk-UA" sz="1600" dirty="0" err="1">
                <a:effectLst/>
                <a:ea typeface="Calibri" panose="020F0502020204030204" pitchFamily="34" charset="0"/>
              </a:rPr>
              <a:t>тис.кВт</a:t>
            </a:r>
            <a:r>
              <a:rPr lang="uk-UA" sz="1600" dirty="0">
                <a:effectLst/>
                <a:ea typeface="Calibri" panose="020F0502020204030204" pitchFamily="34" charset="0"/>
              </a:rPr>
              <a:t>*год/рік.</a:t>
            </a:r>
            <a:endParaRPr lang="ru-UA" sz="1600" dirty="0">
              <a:effectLst/>
              <a:ea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A18C37-481A-4DA8-93B4-760334B16B2D}"/>
              </a:ext>
            </a:extLst>
          </p:cNvPr>
          <p:cNvSpPr txBox="1"/>
          <p:nvPr/>
        </p:nvSpPr>
        <p:spPr>
          <a:xfrm>
            <a:off x="550985" y="971509"/>
            <a:ext cx="49852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b="1" dirty="0">
                <a:effectLst/>
                <a:ea typeface="Calibri" panose="020F0502020204030204" pitchFamily="34" charset="0"/>
              </a:rPr>
              <a:t>Комплексна </a:t>
            </a:r>
            <a:r>
              <a:rPr lang="uk-UA" sz="1800" b="1" dirty="0" err="1">
                <a:effectLst/>
                <a:ea typeface="Calibri" panose="020F0502020204030204" pitchFamily="34" charset="0"/>
              </a:rPr>
              <a:t>теплосанація</a:t>
            </a:r>
            <a:r>
              <a:rPr lang="uk-UA" sz="1800" b="1" dirty="0">
                <a:effectLst/>
                <a:ea typeface="Calibri" panose="020F0502020204030204" pitchFamily="34" charset="0"/>
              </a:rPr>
              <a:t> будівлі бюджетної сфери дошкільного навчального закладу № 99</a:t>
            </a:r>
            <a:r>
              <a:rPr lang="uk-UA" b="1" dirty="0">
                <a:ea typeface="Calibri" panose="020F0502020204030204" pitchFamily="34" charset="0"/>
              </a:rPr>
              <a:t>,</a:t>
            </a:r>
            <a:endParaRPr lang="uk-UA" sz="1800" b="1" dirty="0">
              <a:effectLst/>
              <a:ea typeface="Calibri" panose="020F0502020204030204" pitchFamily="34" charset="0"/>
            </a:endParaRPr>
          </a:p>
          <a:p>
            <a:r>
              <a:rPr lang="uk-UA" sz="1800" b="1" dirty="0">
                <a:effectLst/>
                <a:ea typeface="Calibri" panose="020F0502020204030204" pitchFamily="34" charset="0"/>
              </a:rPr>
              <a:t>м. Київ</a:t>
            </a:r>
            <a:endParaRPr lang="ru-UA" b="1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C113523-B9E0-4898-879F-CA2FA5728717}"/>
              </a:ext>
            </a:extLst>
          </p:cNvPr>
          <p:cNvPicPr/>
          <p:nvPr/>
        </p:nvPicPr>
        <p:blipFill rotWithShape="1">
          <a:blip r:embed="rId3"/>
          <a:srcRect l="766" r="309"/>
          <a:stretch/>
        </p:blipFill>
        <p:spPr bwMode="auto">
          <a:xfrm>
            <a:off x="5838092" y="4211378"/>
            <a:ext cx="3065560" cy="16310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574636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Канализация - Санта - Услуги сантехника Киев">
            <a:extLst>
              <a:ext uri="{FF2B5EF4-FFF2-40B4-BE49-F238E27FC236}">
                <a16:creationId xmlns:a16="http://schemas.microsoft.com/office/drawing/2014/main" id="{3A279522-C31E-4993-8C5B-143A19221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61" y="2386823"/>
            <a:ext cx="4982308" cy="3370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DB3EDA0-065E-40AF-8F5A-7C8E68F10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6880" y="1238740"/>
            <a:ext cx="3965331" cy="29603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09E9708-3AF0-4743-9739-0025A71A924C}"/>
              </a:ext>
            </a:extLst>
          </p:cNvPr>
          <p:cNvSpPr txBox="1"/>
          <p:nvPr/>
        </p:nvSpPr>
        <p:spPr>
          <a:xfrm>
            <a:off x="5732585" y="4527969"/>
            <a:ext cx="327073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b="1" dirty="0">
                <a:latin typeface="+mn-lt"/>
              </a:rPr>
              <a:t>Вироби </a:t>
            </a:r>
            <a:r>
              <a:rPr lang="uk-UA" sz="1800" dirty="0">
                <a:latin typeface="+mn-lt"/>
              </a:rPr>
              <a:t>повинні містити не менш ніж </a:t>
            </a:r>
            <a:r>
              <a:rPr lang="uk-UA" sz="1800" u="sng" dirty="0">
                <a:latin typeface="+mn-lt"/>
              </a:rPr>
              <a:t>ХХ</a:t>
            </a:r>
            <a:r>
              <a:rPr lang="uk-UA" sz="1800" dirty="0">
                <a:latin typeface="+mn-lt"/>
              </a:rPr>
              <a:t>% повторно переробленого матеріалу.</a:t>
            </a:r>
          </a:p>
          <a:p>
            <a:r>
              <a:rPr lang="uk-UA" b="1" dirty="0"/>
              <a:t>ДСТУ </a:t>
            </a:r>
            <a:r>
              <a:rPr lang="en-US" b="1" dirty="0"/>
              <a:t>ISO 1421</a:t>
            </a:r>
            <a:endParaRPr lang="uk-UA" sz="1800" b="1" dirty="0">
              <a:latin typeface="+mn-lt"/>
            </a:endParaRPr>
          </a:p>
          <a:p>
            <a:r>
              <a:rPr lang="uk-UA" dirty="0"/>
              <a:t> </a:t>
            </a:r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CE0948-854A-411E-BBF6-0DD8B252852F}"/>
              </a:ext>
            </a:extLst>
          </p:cNvPr>
          <p:cNvSpPr txBox="1"/>
          <p:nvPr/>
        </p:nvSpPr>
        <p:spPr>
          <a:xfrm>
            <a:off x="461596" y="1100334"/>
            <a:ext cx="447528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b="1" dirty="0">
                <a:latin typeface="+mn-lt"/>
              </a:rPr>
              <a:t>Вироби </a:t>
            </a:r>
            <a:r>
              <a:rPr lang="uk-UA" sz="1800" dirty="0">
                <a:latin typeface="+mn-lt"/>
              </a:rPr>
              <a:t>повинні відповідати вимогам екологічних критеріїв на вироби з полімерних матеріалів, що встановлені згідно з чинною редакцією </a:t>
            </a:r>
            <a:r>
              <a:rPr lang="uk-UA" sz="1800" b="1" dirty="0">
                <a:latin typeface="+mn-lt"/>
              </a:rPr>
              <a:t>ДСТУ ISO 14024</a:t>
            </a:r>
            <a:r>
              <a:rPr lang="uk-UA" sz="1800" dirty="0">
                <a:latin typeface="+mn-lt"/>
              </a:rPr>
              <a:t>.</a:t>
            </a:r>
            <a:endParaRPr lang="ru-RU" dirty="0"/>
          </a:p>
        </p:txBody>
      </p:sp>
      <p:pic>
        <p:nvPicPr>
          <p:cNvPr id="14" name="Picture 8" descr="Головна | Prozorro">
            <a:extLst>
              <a:ext uri="{FF2B5EF4-FFF2-40B4-BE49-F238E27FC236}">
                <a16:creationId xmlns:a16="http://schemas.microsoft.com/office/drawing/2014/main" id="{A900F4EE-1CAA-4C84-85D5-4CD71AD50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140" y="5013910"/>
            <a:ext cx="2170098" cy="66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79968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0">
            <a:extLst>
              <a:ext uri="{FF2B5EF4-FFF2-40B4-BE49-F238E27FC236}">
                <a16:creationId xmlns:a16="http://schemas.microsoft.com/office/drawing/2014/main" id="{FC2B1C8F-AD5B-4BF4-881F-12009BCF0EFC}"/>
              </a:ext>
            </a:extLst>
          </p:cNvPr>
          <p:cNvSpPr>
            <a:spLocks/>
          </p:cNvSpPr>
          <p:nvPr/>
        </p:nvSpPr>
        <p:spPr bwMode="auto">
          <a:xfrm>
            <a:off x="758826" y="2909889"/>
            <a:ext cx="925513" cy="901700"/>
          </a:xfrm>
          <a:custGeom>
            <a:avLst/>
            <a:gdLst>
              <a:gd name="T0" fmla="*/ 2147483647 w 327"/>
              <a:gd name="T1" fmla="*/ 2147483647 h 328"/>
              <a:gd name="T2" fmla="*/ 2147483647 w 327"/>
              <a:gd name="T3" fmla="*/ 2147483647 h 328"/>
              <a:gd name="T4" fmla="*/ 2147483647 w 327"/>
              <a:gd name="T5" fmla="*/ 2147483647 h 328"/>
              <a:gd name="T6" fmla="*/ 2147483647 w 327"/>
              <a:gd name="T7" fmla="*/ 2147483647 h 328"/>
              <a:gd name="T8" fmla="*/ 2147483647 w 327"/>
              <a:gd name="T9" fmla="*/ 2147483647 h 328"/>
              <a:gd name="T10" fmla="*/ 2147483647 w 327"/>
              <a:gd name="T11" fmla="*/ 2147483647 h 328"/>
              <a:gd name="T12" fmla="*/ 2147483647 w 327"/>
              <a:gd name="T13" fmla="*/ 2147483647 h 328"/>
              <a:gd name="T14" fmla="*/ 2147483647 w 327"/>
              <a:gd name="T15" fmla="*/ 2147483647 h 328"/>
              <a:gd name="T16" fmla="*/ 2147483647 w 327"/>
              <a:gd name="T17" fmla="*/ 2147483647 h 328"/>
              <a:gd name="T18" fmla="*/ 2147483647 w 327"/>
              <a:gd name="T19" fmla="*/ 2147483647 h 328"/>
              <a:gd name="T20" fmla="*/ 2147483647 w 327"/>
              <a:gd name="T21" fmla="*/ 2147483647 h 328"/>
              <a:gd name="T22" fmla="*/ 2147483647 w 327"/>
              <a:gd name="T23" fmla="*/ 2147483647 h 328"/>
              <a:gd name="T24" fmla="*/ 2147483647 w 327"/>
              <a:gd name="T25" fmla="*/ 2147483647 h 328"/>
              <a:gd name="T26" fmla="*/ 2147483647 w 327"/>
              <a:gd name="T27" fmla="*/ 2147483647 h 328"/>
              <a:gd name="T28" fmla="*/ 2147483647 w 327"/>
              <a:gd name="T29" fmla="*/ 2147483647 h 328"/>
              <a:gd name="T30" fmla="*/ 2147483647 w 327"/>
              <a:gd name="T31" fmla="*/ 2147483647 h 328"/>
              <a:gd name="T32" fmla="*/ 2147483647 w 327"/>
              <a:gd name="T33" fmla="*/ 2147483647 h 328"/>
              <a:gd name="T34" fmla="*/ 2147483647 w 327"/>
              <a:gd name="T35" fmla="*/ 2147483647 h 328"/>
              <a:gd name="T36" fmla="*/ 2147483647 w 327"/>
              <a:gd name="T37" fmla="*/ 2147483647 h 328"/>
              <a:gd name="T38" fmla="*/ 2147483647 w 327"/>
              <a:gd name="T39" fmla="*/ 2147483647 h 328"/>
              <a:gd name="T40" fmla="*/ 2147483647 w 327"/>
              <a:gd name="T41" fmla="*/ 2147483647 h 328"/>
              <a:gd name="T42" fmla="*/ 2147483647 w 327"/>
              <a:gd name="T43" fmla="*/ 2147483647 h 328"/>
              <a:gd name="T44" fmla="*/ 2147483647 w 327"/>
              <a:gd name="T45" fmla="*/ 2147483647 h 328"/>
              <a:gd name="T46" fmla="*/ 2147483647 w 327"/>
              <a:gd name="T47" fmla="*/ 2147483647 h 328"/>
              <a:gd name="T48" fmla="*/ 2147483647 w 327"/>
              <a:gd name="T49" fmla="*/ 2147483647 h 32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327"/>
              <a:gd name="T76" fmla="*/ 0 h 328"/>
              <a:gd name="T77" fmla="*/ 327 w 327"/>
              <a:gd name="T78" fmla="*/ 328 h 328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327" h="328">
                <a:moveTo>
                  <a:pt x="323" y="198"/>
                </a:moveTo>
                <a:cubicBezTo>
                  <a:pt x="321" y="209"/>
                  <a:pt x="317" y="219"/>
                  <a:pt x="313" y="229"/>
                </a:cubicBezTo>
                <a:cubicBezTo>
                  <a:pt x="312" y="231"/>
                  <a:pt x="311" y="233"/>
                  <a:pt x="310" y="235"/>
                </a:cubicBezTo>
                <a:cubicBezTo>
                  <a:pt x="295" y="266"/>
                  <a:pt x="270" y="291"/>
                  <a:pt x="240" y="307"/>
                </a:cubicBezTo>
                <a:cubicBezTo>
                  <a:pt x="228" y="313"/>
                  <a:pt x="216" y="318"/>
                  <a:pt x="203" y="321"/>
                </a:cubicBezTo>
                <a:cubicBezTo>
                  <a:pt x="193" y="323"/>
                  <a:pt x="183" y="325"/>
                  <a:pt x="173" y="325"/>
                </a:cubicBezTo>
                <a:cubicBezTo>
                  <a:pt x="121" y="328"/>
                  <a:pt x="74" y="306"/>
                  <a:pt x="42" y="270"/>
                </a:cubicBezTo>
                <a:cubicBezTo>
                  <a:pt x="31" y="257"/>
                  <a:pt x="22" y="243"/>
                  <a:pt x="15" y="227"/>
                </a:cubicBezTo>
                <a:cubicBezTo>
                  <a:pt x="8" y="210"/>
                  <a:pt x="3" y="191"/>
                  <a:pt x="2" y="171"/>
                </a:cubicBezTo>
                <a:cubicBezTo>
                  <a:pt x="0" y="133"/>
                  <a:pt x="12" y="97"/>
                  <a:pt x="32" y="68"/>
                </a:cubicBezTo>
                <a:cubicBezTo>
                  <a:pt x="35" y="65"/>
                  <a:pt x="37" y="62"/>
                  <a:pt x="39" y="59"/>
                </a:cubicBezTo>
                <a:cubicBezTo>
                  <a:pt x="55" y="40"/>
                  <a:pt x="76" y="24"/>
                  <a:pt x="99" y="14"/>
                </a:cubicBezTo>
                <a:cubicBezTo>
                  <a:pt x="109" y="10"/>
                  <a:pt x="120" y="6"/>
                  <a:pt x="132" y="4"/>
                </a:cubicBezTo>
                <a:cubicBezTo>
                  <a:pt x="139" y="2"/>
                  <a:pt x="147" y="1"/>
                  <a:pt x="155" y="1"/>
                </a:cubicBezTo>
                <a:cubicBezTo>
                  <a:pt x="155" y="1"/>
                  <a:pt x="155" y="1"/>
                  <a:pt x="155" y="1"/>
                </a:cubicBezTo>
                <a:cubicBezTo>
                  <a:pt x="155" y="1"/>
                  <a:pt x="156" y="1"/>
                  <a:pt x="156" y="1"/>
                </a:cubicBezTo>
                <a:cubicBezTo>
                  <a:pt x="165" y="0"/>
                  <a:pt x="173" y="0"/>
                  <a:pt x="182" y="1"/>
                </a:cubicBezTo>
                <a:cubicBezTo>
                  <a:pt x="182" y="1"/>
                  <a:pt x="182" y="1"/>
                  <a:pt x="182" y="1"/>
                </a:cubicBezTo>
                <a:cubicBezTo>
                  <a:pt x="206" y="4"/>
                  <a:pt x="228" y="12"/>
                  <a:pt x="248" y="24"/>
                </a:cubicBezTo>
                <a:cubicBezTo>
                  <a:pt x="253" y="27"/>
                  <a:pt x="259" y="30"/>
                  <a:pt x="264" y="34"/>
                </a:cubicBezTo>
                <a:cubicBezTo>
                  <a:pt x="277" y="45"/>
                  <a:pt x="290" y="58"/>
                  <a:pt x="299" y="72"/>
                </a:cubicBezTo>
                <a:cubicBezTo>
                  <a:pt x="299" y="73"/>
                  <a:pt x="299" y="73"/>
                  <a:pt x="299" y="73"/>
                </a:cubicBezTo>
                <a:cubicBezTo>
                  <a:pt x="302" y="77"/>
                  <a:pt x="305" y="82"/>
                  <a:pt x="308" y="86"/>
                </a:cubicBezTo>
                <a:cubicBezTo>
                  <a:pt x="319" y="107"/>
                  <a:pt x="325" y="130"/>
                  <a:pt x="327" y="155"/>
                </a:cubicBezTo>
                <a:cubicBezTo>
                  <a:pt x="327" y="170"/>
                  <a:pt x="326" y="184"/>
                  <a:pt x="323" y="198"/>
                </a:cubicBezTo>
                <a:close/>
              </a:path>
            </a:pathLst>
          </a:custGeom>
          <a:solidFill>
            <a:schemeClr val="bg1">
              <a:alpha val="61176"/>
            </a:schemeClr>
          </a:solidFill>
          <a:ln>
            <a:solidFill>
              <a:srgbClr val="009999"/>
            </a:solidFill>
          </a:ln>
        </p:spPr>
        <p:txBody>
          <a:bodyPr/>
          <a:lstStyle/>
          <a:p>
            <a:pPr algn="ctr" defTabSz="914378">
              <a:defRPr/>
            </a:pPr>
            <a:endParaRPr lang="uk-UA" sz="1600" kern="0" dirty="0">
              <a:solidFill>
                <a:sysClr val="windowText" lastClr="000000"/>
              </a:solidFill>
            </a:endParaRPr>
          </a:p>
        </p:txBody>
      </p:sp>
      <p:sp>
        <p:nvSpPr>
          <p:cNvPr id="40963" name="Oval 19">
            <a:extLst>
              <a:ext uri="{FF2B5EF4-FFF2-40B4-BE49-F238E27FC236}">
                <a16:creationId xmlns:a16="http://schemas.microsoft.com/office/drawing/2014/main" id="{94C4FA3B-A120-454C-A54B-423C8EAFD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5661" y="1459571"/>
            <a:ext cx="1871663" cy="1763712"/>
          </a:xfrm>
          <a:prstGeom prst="ellipse">
            <a:avLst/>
          </a:prstGeom>
          <a:solidFill>
            <a:srgbClr val="00A99D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35" tIns="40817" rIns="81635" bIns="40817" anchor="ctr"/>
          <a:lstStyle>
            <a:lvl1pPr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63575" indent="-255588"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20763" indent="-204788"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428750" indent="-204788"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36738" indent="-204788"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93938" indent="-204788" defTabSz="81597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51138" indent="-204788" defTabSz="81597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208338" indent="-204788" defTabSz="81597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65538" indent="-204788" defTabSz="81597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ru-UA" sz="1400" dirty="0">
                <a:solidFill>
                  <a:srgbClr val="FFFFFF"/>
                </a:solidFill>
              </a:rPr>
              <a:t>Сертифікація </a:t>
            </a:r>
          </a:p>
          <a:p>
            <a:pPr algn="ctr"/>
            <a:r>
              <a:rPr lang="uk-UA" altLang="ru-UA" sz="1500" dirty="0">
                <a:solidFill>
                  <a:srgbClr val="FFFFFF"/>
                </a:solidFill>
              </a:rPr>
              <a:t>будівельних матеріалів </a:t>
            </a:r>
          </a:p>
          <a:p>
            <a:pPr algn="ctr"/>
            <a:r>
              <a:rPr lang="uk-UA" altLang="ru-UA" sz="2100" dirty="0">
                <a:solidFill>
                  <a:srgbClr val="FFFFFF"/>
                </a:solidFill>
              </a:rPr>
              <a:t>з 2004 р.</a:t>
            </a:r>
            <a:endParaRPr lang="en-US" altLang="ru-UA" sz="2100" dirty="0">
              <a:solidFill>
                <a:srgbClr val="FFFFFF"/>
              </a:solidFill>
            </a:endParaRPr>
          </a:p>
        </p:txBody>
      </p:sp>
      <p:sp>
        <p:nvSpPr>
          <p:cNvPr id="6" name="Freeform 18">
            <a:extLst>
              <a:ext uri="{FF2B5EF4-FFF2-40B4-BE49-F238E27FC236}">
                <a16:creationId xmlns:a16="http://schemas.microsoft.com/office/drawing/2014/main" id="{04C39460-02D8-4C1C-A336-9E1693ADDE5D}"/>
              </a:ext>
            </a:extLst>
          </p:cNvPr>
          <p:cNvSpPr>
            <a:spLocks/>
          </p:cNvSpPr>
          <p:nvPr/>
        </p:nvSpPr>
        <p:spPr bwMode="auto">
          <a:xfrm>
            <a:off x="1279526" y="3671889"/>
            <a:ext cx="1039813" cy="985837"/>
          </a:xfrm>
          <a:custGeom>
            <a:avLst/>
            <a:gdLst>
              <a:gd name="T0" fmla="*/ 280 w 280"/>
              <a:gd name="T1" fmla="*/ 148 h 281"/>
              <a:gd name="T2" fmla="*/ 280 w 280"/>
              <a:gd name="T3" fmla="*/ 148 h 281"/>
              <a:gd name="T4" fmla="*/ 156 w 280"/>
              <a:gd name="T5" fmla="*/ 279 h 281"/>
              <a:gd name="T6" fmla="*/ 146 w 280"/>
              <a:gd name="T7" fmla="*/ 280 h 281"/>
              <a:gd name="T8" fmla="*/ 83 w 280"/>
              <a:gd name="T9" fmla="*/ 268 h 281"/>
              <a:gd name="T10" fmla="*/ 30 w 280"/>
              <a:gd name="T11" fmla="*/ 227 h 281"/>
              <a:gd name="T12" fmla="*/ 0 w 280"/>
              <a:gd name="T13" fmla="*/ 146 h 281"/>
              <a:gd name="T14" fmla="*/ 3 w 280"/>
              <a:gd name="T15" fmla="*/ 111 h 281"/>
              <a:gd name="T16" fmla="*/ 9 w 280"/>
              <a:gd name="T17" fmla="*/ 91 h 281"/>
              <a:gd name="T18" fmla="*/ 9 w 280"/>
              <a:gd name="T19" fmla="*/ 91 h 281"/>
              <a:gd name="T20" fmla="*/ 39 w 280"/>
              <a:gd name="T21" fmla="*/ 44 h 281"/>
              <a:gd name="T22" fmla="*/ 99 w 280"/>
              <a:gd name="T23" fmla="*/ 7 h 281"/>
              <a:gd name="T24" fmla="*/ 113 w 280"/>
              <a:gd name="T25" fmla="*/ 3 h 281"/>
              <a:gd name="T26" fmla="*/ 127 w 280"/>
              <a:gd name="T27" fmla="*/ 1 h 281"/>
              <a:gd name="T28" fmla="*/ 134 w 280"/>
              <a:gd name="T29" fmla="*/ 1 h 281"/>
              <a:gd name="T30" fmla="*/ 151 w 280"/>
              <a:gd name="T31" fmla="*/ 1 h 281"/>
              <a:gd name="T32" fmla="*/ 175 w 280"/>
              <a:gd name="T33" fmla="*/ 5 h 281"/>
              <a:gd name="T34" fmla="*/ 207 w 280"/>
              <a:gd name="T35" fmla="*/ 18 h 281"/>
              <a:gd name="T36" fmla="*/ 247 w 280"/>
              <a:gd name="T37" fmla="*/ 50 h 281"/>
              <a:gd name="T38" fmla="*/ 254 w 280"/>
              <a:gd name="T39" fmla="*/ 60 h 281"/>
              <a:gd name="T40" fmla="*/ 279 w 280"/>
              <a:gd name="T41" fmla="*/ 128 h 281"/>
              <a:gd name="T42" fmla="*/ 280 w 280"/>
              <a:gd name="T43" fmla="*/ 134 h 281"/>
              <a:gd name="T44" fmla="*/ 280 w 280"/>
              <a:gd name="T45" fmla="*/ 148 h 2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80" h="281">
                <a:moveTo>
                  <a:pt x="280" y="148"/>
                </a:moveTo>
                <a:cubicBezTo>
                  <a:pt x="280" y="148"/>
                  <a:pt x="280" y="148"/>
                  <a:pt x="280" y="148"/>
                </a:cubicBezTo>
                <a:cubicBezTo>
                  <a:pt x="276" y="216"/>
                  <a:pt x="224" y="272"/>
                  <a:pt x="156" y="279"/>
                </a:cubicBezTo>
                <a:cubicBezTo>
                  <a:pt x="153" y="280"/>
                  <a:pt x="149" y="280"/>
                  <a:pt x="146" y="280"/>
                </a:cubicBezTo>
                <a:cubicBezTo>
                  <a:pt x="124" y="281"/>
                  <a:pt x="102" y="277"/>
                  <a:pt x="83" y="268"/>
                </a:cubicBezTo>
                <a:cubicBezTo>
                  <a:pt x="62" y="259"/>
                  <a:pt x="44" y="245"/>
                  <a:pt x="30" y="227"/>
                </a:cubicBezTo>
                <a:cubicBezTo>
                  <a:pt x="13" y="205"/>
                  <a:pt x="1" y="177"/>
                  <a:pt x="0" y="146"/>
                </a:cubicBezTo>
                <a:cubicBezTo>
                  <a:pt x="0" y="134"/>
                  <a:pt x="1" y="123"/>
                  <a:pt x="3" y="111"/>
                </a:cubicBezTo>
                <a:cubicBezTo>
                  <a:pt x="5" y="104"/>
                  <a:pt x="7" y="98"/>
                  <a:pt x="9" y="91"/>
                </a:cubicBezTo>
                <a:cubicBezTo>
                  <a:pt x="9" y="91"/>
                  <a:pt x="9" y="91"/>
                  <a:pt x="9" y="91"/>
                </a:cubicBezTo>
                <a:cubicBezTo>
                  <a:pt x="16" y="73"/>
                  <a:pt x="26" y="57"/>
                  <a:pt x="39" y="44"/>
                </a:cubicBezTo>
                <a:cubicBezTo>
                  <a:pt x="55" y="27"/>
                  <a:pt x="76" y="14"/>
                  <a:pt x="99" y="7"/>
                </a:cubicBezTo>
                <a:cubicBezTo>
                  <a:pt x="103" y="5"/>
                  <a:pt x="108" y="4"/>
                  <a:pt x="113" y="3"/>
                </a:cubicBezTo>
                <a:cubicBezTo>
                  <a:pt x="117" y="2"/>
                  <a:pt x="122" y="2"/>
                  <a:pt x="127" y="1"/>
                </a:cubicBezTo>
                <a:cubicBezTo>
                  <a:pt x="129" y="1"/>
                  <a:pt x="132" y="1"/>
                  <a:pt x="134" y="1"/>
                </a:cubicBezTo>
                <a:cubicBezTo>
                  <a:pt x="140" y="0"/>
                  <a:pt x="145" y="1"/>
                  <a:pt x="151" y="1"/>
                </a:cubicBezTo>
                <a:cubicBezTo>
                  <a:pt x="159" y="2"/>
                  <a:pt x="167" y="3"/>
                  <a:pt x="175" y="5"/>
                </a:cubicBezTo>
                <a:cubicBezTo>
                  <a:pt x="186" y="8"/>
                  <a:pt x="197" y="12"/>
                  <a:pt x="207" y="18"/>
                </a:cubicBezTo>
                <a:cubicBezTo>
                  <a:pt x="222" y="26"/>
                  <a:pt x="236" y="37"/>
                  <a:pt x="247" y="50"/>
                </a:cubicBezTo>
                <a:cubicBezTo>
                  <a:pt x="249" y="53"/>
                  <a:pt x="252" y="56"/>
                  <a:pt x="254" y="60"/>
                </a:cubicBezTo>
                <a:cubicBezTo>
                  <a:pt x="268" y="79"/>
                  <a:pt x="277" y="103"/>
                  <a:pt x="279" y="128"/>
                </a:cubicBezTo>
                <a:cubicBezTo>
                  <a:pt x="280" y="130"/>
                  <a:pt x="280" y="132"/>
                  <a:pt x="280" y="134"/>
                </a:cubicBezTo>
                <a:cubicBezTo>
                  <a:pt x="280" y="139"/>
                  <a:pt x="280" y="144"/>
                  <a:pt x="280" y="148"/>
                </a:cubicBezTo>
                <a:close/>
              </a:path>
            </a:pathLst>
          </a:custGeom>
          <a:solidFill>
            <a:schemeClr val="bg1"/>
          </a:solidFill>
          <a:ln w="25400" cap="flat" cmpd="sng" algn="ctr">
            <a:solidFill>
              <a:srgbClr val="009999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914378">
              <a:defRPr/>
            </a:pPr>
            <a:endParaRPr lang="en-US" kern="0" dirty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40965" name="Рисунок 8">
            <a:extLst>
              <a:ext uri="{FF2B5EF4-FFF2-40B4-BE49-F238E27FC236}">
                <a16:creationId xmlns:a16="http://schemas.microsoft.com/office/drawing/2014/main" id="{A9BF52E2-2084-44AB-AE0E-30E093C496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6" y="2978151"/>
            <a:ext cx="79692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Рисунок 9">
            <a:extLst>
              <a:ext uri="{FF2B5EF4-FFF2-40B4-BE49-F238E27FC236}">
                <a16:creationId xmlns:a16="http://schemas.microsoft.com/office/drawing/2014/main" id="{E467EFFA-EE3E-4B7B-A3AC-F1245AC69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638" y="3844926"/>
            <a:ext cx="728662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AutoShape 19" descr="ÐÐ°ÑÑÐ¸Ð½ÐºÐ¸ Ð¿Ð¾ Ð·Ð°Ð¿ÑÐ¾ÑÑ Ð¢ÐÐ Â«ÐÑÐ´ÑÐ²ÐµÐ»ÑÐ½Ð¾ ÑÐµÑÐ½Ð¾Ð»Ð¾Ð³ÑÑÐ½Ð¸Ð¹ Ð°Ð»ÑÑÐ½ÑÂ»">
            <a:extLst>
              <a:ext uri="{FF2B5EF4-FFF2-40B4-BE49-F238E27FC236}">
                <a16:creationId xmlns:a16="http://schemas.microsoft.com/office/drawing/2014/main" id="{710838EE-824E-441F-B24E-C01EC0D12E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749300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35" tIns="40817" rIns="81635" bIns="40817"/>
          <a:lstStyle>
            <a:lvl1pPr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63575" indent="-255588"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20763" indent="-204788"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428750" indent="-204788"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36738" indent="-204788"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93938" indent="-204788" defTabSz="81597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51138" indent="-204788" defTabSz="81597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208338" indent="-204788" defTabSz="81597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65538" indent="-204788" defTabSz="81597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UA" sz="1600"/>
          </a:p>
        </p:txBody>
      </p:sp>
      <p:sp>
        <p:nvSpPr>
          <p:cNvPr id="40968" name="AutoShape 21" descr="ÐÐ°ÑÑÐ¸Ð½ÐºÐ¸ Ð¿Ð¾ Ð·Ð°Ð¿ÑÐ¾ÑÑ Ð¢ÐÐ Â«ÐÑÐ´ÑÐ²ÐµÐ»ÑÐ½Ð¾ ÑÐµÑÐ½Ð¾Ð»Ð¾Ð³ÑÑÐ½Ð¸Ð¹ Ð°Ð»ÑÑÐ½ÑÂ»">
            <a:extLst>
              <a:ext uri="{FF2B5EF4-FFF2-40B4-BE49-F238E27FC236}">
                <a16:creationId xmlns:a16="http://schemas.microsoft.com/office/drawing/2014/main" id="{258B77C1-07DA-433A-A735-DAF13EED886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863600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35" tIns="40817" rIns="81635" bIns="40817"/>
          <a:lstStyle>
            <a:lvl1pPr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63575" indent="-255588"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20763" indent="-204788"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428750" indent="-204788"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36738" indent="-204788"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93938" indent="-204788" defTabSz="81597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51138" indent="-204788" defTabSz="81597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208338" indent="-204788" defTabSz="81597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65538" indent="-204788" defTabSz="81597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UA" sz="1600"/>
          </a:p>
        </p:txBody>
      </p:sp>
      <p:sp>
        <p:nvSpPr>
          <p:cNvPr id="40969" name="AutoShape 23" descr="ÐÐ°ÑÑÐ¸Ð½ÐºÐ¸ Ð¿Ð¾ Ð·Ð°Ð¿ÑÐ¾ÑÑ Ð¢ÐÐ Â«ÐÑÐ´ÑÐ²ÐµÐ»ÑÐ½Ð¾ ÑÐµÑÐ½Ð¾Ð»Ð¾Ð³ÑÑÐ½Ð¸Ð¹ Ð°Ð»ÑÑÐ½ÑÂ»">
            <a:extLst>
              <a:ext uri="{FF2B5EF4-FFF2-40B4-BE49-F238E27FC236}">
                <a16:creationId xmlns:a16="http://schemas.microsoft.com/office/drawing/2014/main" id="{112F97AB-D005-43BB-AB17-F712930AD4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0375" y="977900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35" tIns="40817" rIns="81635" bIns="40817"/>
          <a:lstStyle>
            <a:lvl1pPr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63575" indent="-255588"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20763" indent="-204788"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428750" indent="-204788"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36738" indent="-204788"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93938" indent="-204788" defTabSz="81597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51138" indent="-204788" defTabSz="81597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208338" indent="-204788" defTabSz="81597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65538" indent="-204788" defTabSz="81597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UA" sz="1600"/>
          </a:p>
        </p:txBody>
      </p:sp>
      <p:pic>
        <p:nvPicPr>
          <p:cNvPr id="40970" name="Picture 24">
            <a:extLst>
              <a:ext uri="{FF2B5EF4-FFF2-40B4-BE49-F238E27FC236}">
                <a16:creationId xmlns:a16="http://schemas.microsoft.com/office/drawing/2014/main" id="{53C2E357-3CC7-4D7B-A386-2040CEAE6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0" y="2344739"/>
            <a:ext cx="1455738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71" name="Picture 7" descr="http://www.ecolabel.org.ua/images/logos/035.jpg">
            <a:extLst>
              <a:ext uri="{FF2B5EF4-FFF2-40B4-BE49-F238E27FC236}">
                <a16:creationId xmlns:a16="http://schemas.microsoft.com/office/drawing/2014/main" id="{3E1E5EB7-166B-4080-AC41-F80303B16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825" y="4337051"/>
            <a:ext cx="1731963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2" name="Прямоугольник 1">
            <a:extLst>
              <a:ext uri="{FF2B5EF4-FFF2-40B4-BE49-F238E27FC236}">
                <a16:creationId xmlns:a16="http://schemas.microsoft.com/office/drawing/2014/main" id="{950E2D68-3680-4110-B23A-B5DC7AFD17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012" y="1031879"/>
            <a:ext cx="8518525" cy="35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35" tIns="40817" rIns="81635" bIns="40817">
            <a:spAutoFit/>
          </a:bodyPr>
          <a:lstStyle>
            <a:lvl1pPr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63575" indent="-255588"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20763" indent="-204788"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428750" indent="-204788"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36738" indent="-204788"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93938" indent="-204788" defTabSz="81597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51138" indent="-204788" defTabSz="81597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208338" indent="-204788" defTabSz="81597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65538" indent="-204788" defTabSz="81597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uk-UA" altLang="ru-RU" sz="1800" b="1" dirty="0">
                <a:solidFill>
                  <a:srgbClr val="002060"/>
                </a:solidFill>
                <a:latin typeface="+mn-lt"/>
              </a:rPr>
              <a:t>ЕКОЛОГІЧН</a:t>
            </a:r>
            <a:r>
              <a:rPr lang="ru-RU" altLang="ru-RU" sz="1800" b="1" dirty="0">
                <a:solidFill>
                  <a:srgbClr val="002060"/>
                </a:solidFill>
                <a:latin typeface="+mn-lt"/>
              </a:rPr>
              <a:t>І</a:t>
            </a:r>
            <a:r>
              <a:rPr lang="uk-UA" altLang="ru-RU" sz="1800" b="1" dirty="0">
                <a:solidFill>
                  <a:srgbClr val="002060"/>
                </a:solidFill>
                <a:latin typeface="+mn-lt"/>
              </a:rPr>
              <a:t> БУДІВЕЛЬНІ МАТЕРАЛИ І ВИРОБИ В УКРАЇНІ</a:t>
            </a:r>
            <a:endParaRPr lang="ru-RU" altLang="ru-RU" sz="18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40973" name="Picture 20">
            <a:extLst>
              <a:ext uri="{FF2B5EF4-FFF2-40B4-BE49-F238E27FC236}">
                <a16:creationId xmlns:a16="http://schemas.microsoft.com/office/drawing/2014/main" id="{F21E5B28-5EFD-412E-A1E6-809B71D45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9" y="1841500"/>
            <a:ext cx="9017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4" name="Picture 21">
            <a:extLst>
              <a:ext uri="{FF2B5EF4-FFF2-40B4-BE49-F238E27FC236}">
                <a16:creationId xmlns:a16="http://schemas.microsoft.com/office/drawing/2014/main" id="{03C60609-7BC4-4BC9-9B7C-91C5036D5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57" y="3773489"/>
            <a:ext cx="830263" cy="80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75" name="Picture 22" descr="Картинки по запросу АЕРОК ЛОГО">
            <a:extLst>
              <a:ext uri="{FF2B5EF4-FFF2-40B4-BE49-F238E27FC236}">
                <a16:creationId xmlns:a16="http://schemas.microsoft.com/office/drawing/2014/main" id="{061E571A-4B48-4018-9BF5-00903F7DA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463" y="1466851"/>
            <a:ext cx="2635250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6" name="Picture 23" descr="Картинки по запросу СБК ЛОГО">
            <a:extLst>
              <a:ext uri="{FF2B5EF4-FFF2-40B4-BE49-F238E27FC236}">
                <a16:creationId xmlns:a16="http://schemas.microsoft.com/office/drawing/2014/main" id="{A97CA501-D72A-43DD-90EF-1F1B111C4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838" y="1227138"/>
            <a:ext cx="221615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7" name="AutoShape 24" descr="Картинки по запросу стеко окна">
            <a:extLst>
              <a:ext uri="{FF2B5EF4-FFF2-40B4-BE49-F238E27FC236}">
                <a16:creationId xmlns:a16="http://schemas.microsoft.com/office/drawing/2014/main" id="{30C5C732-1E7C-449E-8A98-473ED767D1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02151" y="3359151"/>
            <a:ext cx="139700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UA" altLang="ru-UA" sz="1350"/>
          </a:p>
        </p:txBody>
      </p:sp>
      <p:pic>
        <p:nvPicPr>
          <p:cNvPr id="40978" name="Picture 25" descr="Картинки по запросу стеко окна">
            <a:extLst>
              <a:ext uri="{FF2B5EF4-FFF2-40B4-BE49-F238E27FC236}">
                <a16:creationId xmlns:a16="http://schemas.microsoft.com/office/drawing/2014/main" id="{113F8452-02A5-49C3-ADF9-B6706F912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75" y="3113088"/>
            <a:ext cx="2781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9" name="Picture 26" descr="Картинки по запросу КНАУФ">
            <a:extLst>
              <a:ext uri="{FF2B5EF4-FFF2-40B4-BE49-F238E27FC236}">
                <a16:creationId xmlns:a16="http://schemas.microsoft.com/office/drawing/2014/main" id="{782E73D4-AB09-4680-833B-70BF8AE7A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1" y="2195514"/>
            <a:ext cx="135096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0" name="Picture 27" descr="Картинки по запросу СИНИАТ">
            <a:extLst>
              <a:ext uri="{FF2B5EF4-FFF2-40B4-BE49-F238E27FC236}">
                <a16:creationId xmlns:a16="http://schemas.microsoft.com/office/drawing/2014/main" id="{95D645B6-497B-497A-AFFF-0E479F169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426" y="2047876"/>
            <a:ext cx="263525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1" name="Рисунок 2">
            <a:extLst>
              <a:ext uri="{FF2B5EF4-FFF2-40B4-BE49-F238E27FC236}">
                <a16:creationId xmlns:a16="http://schemas.microsoft.com/office/drawing/2014/main" id="{55A34B62-3DE4-4883-8C50-605D9A7A9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6" y="4854576"/>
            <a:ext cx="24257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3" name="Picture 2" descr="Planeta Plastic - Home | Facebook">
            <a:extLst>
              <a:ext uri="{FF2B5EF4-FFF2-40B4-BE49-F238E27FC236}">
                <a16:creationId xmlns:a16="http://schemas.microsoft.com/office/drawing/2014/main" id="{DC07CA41-59CD-439A-A417-3C7CB2257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664" y="4141789"/>
            <a:ext cx="1303337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4" name="Рисунок 8">
            <a:extLst>
              <a:ext uri="{FF2B5EF4-FFF2-40B4-BE49-F238E27FC236}">
                <a16:creationId xmlns:a16="http://schemas.microsoft.com/office/drawing/2014/main" id="{49822AB2-E6B7-494B-9368-1944FA9E1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38" y="4760914"/>
            <a:ext cx="990600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5" name="Picture 4" descr="w_siltek_logo_modern — Graffasad">
            <a:extLst>
              <a:ext uri="{FF2B5EF4-FFF2-40B4-BE49-F238E27FC236}">
                <a16:creationId xmlns:a16="http://schemas.microsoft.com/office/drawing/2014/main" id="{66FB90C2-E565-4559-B5B5-75E6B96AD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525" y="3044826"/>
            <a:ext cx="2478088" cy="10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7" name="Рисунок 10">
            <a:extLst>
              <a:ext uri="{FF2B5EF4-FFF2-40B4-BE49-F238E27FC236}">
                <a16:creationId xmlns:a16="http://schemas.microsoft.com/office/drawing/2014/main" id="{C8241F2A-3EFF-45E5-B412-2FF1B19F5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976" y="3751264"/>
            <a:ext cx="79692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8" name="Рисунок 12">
            <a:extLst>
              <a:ext uri="{FF2B5EF4-FFF2-40B4-BE49-F238E27FC236}">
                <a16:creationId xmlns:a16="http://schemas.microsoft.com/office/drawing/2014/main" id="{3BA513D4-0CF0-4EED-9513-230DCB19B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826" y="5110163"/>
            <a:ext cx="1909763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9" name="Picture 8" descr="Группа Radius Systems - производство современных пластиковых труб! Трубы  ПЭ, ПВХ, ПП, фитинги, сварочное оборудование.">
            <a:extLst>
              <a:ext uri="{FF2B5EF4-FFF2-40B4-BE49-F238E27FC236}">
                <a16:creationId xmlns:a16="http://schemas.microsoft.com/office/drawing/2014/main" id="{7DBC7178-4A87-4D98-8EC6-9DA0B601E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900" y="3929063"/>
            <a:ext cx="3067050" cy="57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0" name="Рисунок 14">
            <a:extLst>
              <a:ext uri="{FF2B5EF4-FFF2-40B4-BE49-F238E27FC236}">
                <a16:creationId xmlns:a16="http://schemas.microsoft.com/office/drawing/2014/main" id="{F5CB39A5-1CD2-4C16-A52E-4202766C3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0" y="4119563"/>
            <a:ext cx="13811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230B045-71FC-4C61-BBDB-B3208182ED9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764" y="5391151"/>
            <a:ext cx="2487612" cy="963670"/>
          </a:xfrm>
          <a:prstGeom prst="rect">
            <a:avLst/>
          </a:prstGeom>
        </p:spPr>
      </p:pic>
      <p:pic>
        <p:nvPicPr>
          <p:cNvPr id="33" name="Picture 6">
            <a:extLst>
              <a:ext uri="{FF2B5EF4-FFF2-40B4-BE49-F238E27FC236}">
                <a16:creationId xmlns:a16="http://schemas.microsoft.com/office/drawing/2014/main" id="{69401B3B-3EAE-437E-A151-2CE4F3D26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75" y="4673601"/>
            <a:ext cx="2828925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Freeform 20">
            <a:extLst>
              <a:ext uri="{FF2B5EF4-FFF2-40B4-BE49-F238E27FC236}">
                <a16:creationId xmlns:a16="http://schemas.microsoft.com/office/drawing/2014/main" id="{4A9FD183-6700-4709-B2DA-DC99FDBEBC41}"/>
              </a:ext>
            </a:extLst>
          </p:cNvPr>
          <p:cNvSpPr>
            <a:spLocks/>
          </p:cNvSpPr>
          <p:nvPr/>
        </p:nvSpPr>
        <p:spPr bwMode="auto">
          <a:xfrm>
            <a:off x="363538" y="4688458"/>
            <a:ext cx="1363663" cy="1276350"/>
          </a:xfrm>
          <a:custGeom>
            <a:avLst/>
            <a:gdLst>
              <a:gd name="T0" fmla="*/ 2147483646 w 327"/>
              <a:gd name="T1" fmla="*/ 2147483646 h 328"/>
              <a:gd name="T2" fmla="*/ 2147483646 w 327"/>
              <a:gd name="T3" fmla="*/ 2147483646 h 328"/>
              <a:gd name="T4" fmla="*/ 2147483646 w 327"/>
              <a:gd name="T5" fmla="*/ 2147483646 h 328"/>
              <a:gd name="T6" fmla="*/ 2147483646 w 327"/>
              <a:gd name="T7" fmla="*/ 2147483646 h 328"/>
              <a:gd name="T8" fmla="*/ 2147483646 w 327"/>
              <a:gd name="T9" fmla="*/ 2147483646 h 328"/>
              <a:gd name="T10" fmla="*/ 2147483646 w 327"/>
              <a:gd name="T11" fmla="*/ 2147483646 h 328"/>
              <a:gd name="T12" fmla="*/ 2147483646 w 327"/>
              <a:gd name="T13" fmla="*/ 2147483646 h 328"/>
              <a:gd name="T14" fmla="*/ 2147483646 w 327"/>
              <a:gd name="T15" fmla="*/ 2147483646 h 328"/>
              <a:gd name="T16" fmla="*/ 2147483646 w 327"/>
              <a:gd name="T17" fmla="*/ 2147483646 h 328"/>
              <a:gd name="T18" fmla="*/ 2147483646 w 327"/>
              <a:gd name="T19" fmla="*/ 2147483646 h 328"/>
              <a:gd name="T20" fmla="*/ 2147483646 w 327"/>
              <a:gd name="T21" fmla="*/ 2147483646 h 328"/>
              <a:gd name="T22" fmla="*/ 2147483646 w 327"/>
              <a:gd name="T23" fmla="*/ 2147483646 h 328"/>
              <a:gd name="T24" fmla="*/ 2147483646 w 327"/>
              <a:gd name="T25" fmla="*/ 2147483646 h 328"/>
              <a:gd name="T26" fmla="*/ 2147483646 w 327"/>
              <a:gd name="T27" fmla="*/ 2147483646 h 328"/>
              <a:gd name="T28" fmla="*/ 2147483646 w 327"/>
              <a:gd name="T29" fmla="*/ 2147483646 h 328"/>
              <a:gd name="T30" fmla="*/ 2147483646 w 327"/>
              <a:gd name="T31" fmla="*/ 2147483646 h 328"/>
              <a:gd name="T32" fmla="*/ 2147483646 w 327"/>
              <a:gd name="T33" fmla="*/ 2147483646 h 328"/>
              <a:gd name="T34" fmla="*/ 2147483646 w 327"/>
              <a:gd name="T35" fmla="*/ 2147483646 h 328"/>
              <a:gd name="T36" fmla="*/ 2147483646 w 327"/>
              <a:gd name="T37" fmla="*/ 2147483646 h 328"/>
              <a:gd name="T38" fmla="*/ 2147483646 w 327"/>
              <a:gd name="T39" fmla="*/ 2147483646 h 328"/>
              <a:gd name="T40" fmla="*/ 2147483646 w 327"/>
              <a:gd name="T41" fmla="*/ 2147483646 h 328"/>
              <a:gd name="T42" fmla="*/ 2147483646 w 327"/>
              <a:gd name="T43" fmla="*/ 2147483646 h 328"/>
              <a:gd name="T44" fmla="*/ 2147483646 w 327"/>
              <a:gd name="T45" fmla="*/ 2147483646 h 328"/>
              <a:gd name="T46" fmla="*/ 2147483646 w 327"/>
              <a:gd name="T47" fmla="*/ 2147483646 h 328"/>
              <a:gd name="T48" fmla="*/ 2147483646 w 327"/>
              <a:gd name="T49" fmla="*/ 2147483646 h 32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327"/>
              <a:gd name="T76" fmla="*/ 0 h 328"/>
              <a:gd name="T77" fmla="*/ 327 w 327"/>
              <a:gd name="T78" fmla="*/ 328 h 328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327" h="328">
                <a:moveTo>
                  <a:pt x="323" y="198"/>
                </a:moveTo>
                <a:cubicBezTo>
                  <a:pt x="321" y="209"/>
                  <a:pt x="317" y="219"/>
                  <a:pt x="313" y="229"/>
                </a:cubicBezTo>
                <a:cubicBezTo>
                  <a:pt x="312" y="231"/>
                  <a:pt x="311" y="233"/>
                  <a:pt x="310" y="235"/>
                </a:cubicBezTo>
                <a:cubicBezTo>
                  <a:pt x="295" y="266"/>
                  <a:pt x="270" y="291"/>
                  <a:pt x="240" y="307"/>
                </a:cubicBezTo>
                <a:cubicBezTo>
                  <a:pt x="228" y="313"/>
                  <a:pt x="216" y="318"/>
                  <a:pt x="203" y="321"/>
                </a:cubicBezTo>
                <a:cubicBezTo>
                  <a:pt x="193" y="323"/>
                  <a:pt x="183" y="325"/>
                  <a:pt x="173" y="325"/>
                </a:cubicBezTo>
                <a:cubicBezTo>
                  <a:pt x="121" y="328"/>
                  <a:pt x="74" y="306"/>
                  <a:pt x="42" y="270"/>
                </a:cubicBezTo>
                <a:cubicBezTo>
                  <a:pt x="31" y="257"/>
                  <a:pt x="22" y="243"/>
                  <a:pt x="15" y="227"/>
                </a:cubicBezTo>
                <a:cubicBezTo>
                  <a:pt x="8" y="210"/>
                  <a:pt x="3" y="191"/>
                  <a:pt x="2" y="171"/>
                </a:cubicBezTo>
                <a:cubicBezTo>
                  <a:pt x="0" y="133"/>
                  <a:pt x="12" y="97"/>
                  <a:pt x="32" y="68"/>
                </a:cubicBezTo>
                <a:cubicBezTo>
                  <a:pt x="35" y="65"/>
                  <a:pt x="37" y="62"/>
                  <a:pt x="39" y="59"/>
                </a:cubicBezTo>
                <a:cubicBezTo>
                  <a:pt x="55" y="40"/>
                  <a:pt x="76" y="24"/>
                  <a:pt x="99" y="14"/>
                </a:cubicBezTo>
                <a:cubicBezTo>
                  <a:pt x="109" y="10"/>
                  <a:pt x="120" y="6"/>
                  <a:pt x="132" y="4"/>
                </a:cubicBezTo>
                <a:cubicBezTo>
                  <a:pt x="139" y="2"/>
                  <a:pt x="147" y="1"/>
                  <a:pt x="155" y="1"/>
                </a:cubicBezTo>
                <a:cubicBezTo>
                  <a:pt x="155" y="1"/>
                  <a:pt x="155" y="1"/>
                  <a:pt x="155" y="1"/>
                </a:cubicBezTo>
                <a:cubicBezTo>
                  <a:pt x="155" y="1"/>
                  <a:pt x="156" y="1"/>
                  <a:pt x="156" y="1"/>
                </a:cubicBezTo>
                <a:cubicBezTo>
                  <a:pt x="165" y="0"/>
                  <a:pt x="173" y="0"/>
                  <a:pt x="182" y="1"/>
                </a:cubicBezTo>
                <a:cubicBezTo>
                  <a:pt x="182" y="1"/>
                  <a:pt x="182" y="1"/>
                  <a:pt x="182" y="1"/>
                </a:cubicBezTo>
                <a:cubicBezTo>
                  <a:pt x="206" y="4"/>
                  <a:pt x="228" y="12"/>
                  <a:pt x="248" y="24"/>
                </a:cubicBezTo>
                <a:cubicBezTo>
                  <a:pt x="253" y="27"/>
                  <a:pt x="259" y="30"/>
                  <a:pt x="264" y="34"/>
                </a:cubicBezTo>
                <a:cubicBezTo>
                  <a:pt x="277" y="45"/>
                  <a:pt x="290" y="58"/>
                  <a:pt x="299" y="72"/>
                </a:cubicBezTo>
                <a:cubicBezTo>
                  <a:pt x="299" y="73"/>
                  <a:pt x="299" y="73"/>
                  <a:pt x="299" y="73"/>
                </a:cubicBezTo>
                <a:cubicBezTo>
                  <a:pt x="302" y="77"/>
                  <a:pt x="305" y="82"/>
                  <a:pt x="308" y="86"/>
                </a:cubicBezTo>
                <a:cubicBezTo>
                  <a:pt x="319" y="107"/>
                  <a:pt x="325" y="130"/>
                  <a:pt x="327" y="155"/>
                </a:cubicBezTo>
                <a:cubicBezTo>
                  <a:pt x="327" y="170"/>
                  <a:pt x="326" y="184"/>
                  <a:pt x="323" y="198"/>
                </a:cubicBezTo>
                <a:close/>
              </a:path>
            </a:pathLst>
          </a:custGeom>
          <a:solidFill>
            <a:srgbClr val="FFFFFF">
              <a:alpha val="61176"/>
            </a:srgbClr>
          </a:solidFill>
          <a:ln w="9525">
            <a:solidFill>
              <a:srgbClr val="009999"/>
            </a:solidFill>
            <a:round/>
            <a:headEnd/>
            <a:tailEnd/>
          </a:ln>
        </p:spPr>
        <p:txBody>
          <a:bodyPr lIns="81635" tIns="40817" rIns="81635" bIns="40817"/>
          <a:lstStyle>
            <a:lvl1pPr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63575" indent="-255588"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20763" indent="-204788"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428750" indent="-204788"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36738" indent="-204788" defTabSz="815975"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93938" indent="-204788" defTabSz="81597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51138" indent="-204788" defTabSz="81597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208338" indent="-204788" defTabSz="81597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65538" indent="-204788" defTabSz="815975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uk-UA" altLang="ru-UA" sz="1500" dirty="0"/>
          </a:p>
          <a:p>
            <a:pPr algn="ctr"/>
            <a:r>
              <a:rPr lang="uk-UA" altLang="ru-UA" sz="2100" b="1" dirty="0">
                <a:solidFill>
                  <a:srgbClr val="009999"/>
                </a:solidFill>
              </a:rPr>
              <a:t>REACH</a:t>
            </a:r>
            <a:endParaRPr lang="ru-RU" altLang="ru-UA" sz="2100" b="1" dirty="0">
              <a:solidFill>
                <a:srgbClr val="009999"/>
              </a:solidFill>
            </a:endParaRPr>
          </a:p>
          <a:p>
            <a:pPr algn="ctr"/>
            <a:r>
              <a:rPr lang="uk-UA" altLang="ru-UA" sz="2100" b="1" dirty="0">
                <a:solidFill>
                  <a:srgbClr val="009999"/>
                </a:solidFill>
              </a:rPr>
              <a:t>CLP</a:t>
            </a:r>
            <a:endParaRPr lang="ru-RU" altLang="ru-UA" sz="2100" b="1" dirty="0">
              <a:solidFill>
                <a:srgbClr val="009999"/>
              </a:solidFill>
            </a:endParaRPr>
          </a:p>
          <a:p>
            <a:pPr algn="ctr" eaLnBrk="1" hangingPunct="1"/>
            <a:endParaRPr lang="en-US" altLang="ru-UA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160211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6" y="1470170"/>
            <a:ext cx="8447809" cy="524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1794317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EaP-partners-logo-[f]-[1a]-[2017a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366" y="1010872"/>
            <a:ext cx="2347004" cy="77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747347" y="4081940"/>
            <a:ext cx="2612128" cy="715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pt-BR" altLang="ru-RU" sz="1350" b="1" dirty="0"/>
              <a:t>Лакофарбові матеріали (водні фарби) </a:t>
            </a:r>
          </a:p>
          <a:p>
            <a:pPr algn="ctr"/>
            <a:r>
              <a:rPr lang="pt-BR" altLang="ru-RU" sz="1350" b="1" dirty="0"/>
              <a:t>Код ДК 021:2015 (44812220-3)</a:t>
            </a:r>
            <a:endParaRPr lang="ru-RU" altLang="ru-RU" sz="1350" b="1" dirty="0"/>
          </a:p>
        </p:txBody>
      </p:sp>
      <p:pic>
        <p:nvPicPr>
          <p:cNvPr id="4506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50" y="2888456"/>
            <a:ext cx="4400550" cy="2572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4" name="Picture 8" descr="2015-02-02-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328" y="2220518"/>
            <a:ext cx="1565672" cy="1222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366" y="3537348"/>
            <a:ext cx="1414463" cy="607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Как правильно покрасить стены в квартире? Об этом нужно помнить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55" y="2031059"/>
            <a:ext cx="2854456" cy="173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1211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05CD45-F8EF-47A8-B075-DA4BB6AE6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4" y="1268991"/>
            <a:ext cx="7067550" cy="541337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uk-UA" sz="18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Українська гімназія №9 у м. Буча Київської області успішно пройшла екологічний аудит на відповідність стандарту «Зелений клас»</a:t>
            </a:r>
            <a:br>
              <a:rPr lang="ru-RU" sz="1800" cap="all" dirty="0">
                <a:solidFill>
                  <a:srgbClr val="000000"/>
                </a:solidFill>
                <a:latin typeface="+mn-lt"/>
              </a:rPr>
            </a:br>
            <a:endParaRPr lang="ru-UA" sz="1800" dirty="0">
              <a:latin typeface="+mn-lt"/>
            </a:endParaRPr>
          </a:p>
        </p:txBody>
      </p:sp>
      <p:pic>
        <p:nvPicPr>
          <p:cNvPr id="39939" name="Рисунок 7">
            <a:extLst>
              <a:ext uri="{FF2B5EF4-FFF2-40B4-BE49-F238E27FC236}">
                <a16:creationId xmlns:a16="http://schemas.microsoft.com/office/drawing/2014/main" id="{4DB54F0B-6004-46F3-BEB3-8F45D10E0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4" y="1974850"/>
            <a:ext cx="1270000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Рисунок 11">
            <a:extLst>
              <a:ext uri="{FF2B5EF4-FFF2-40B4-BE49-F238E27FC236}">
                <a16:creationId xmlns:a16="http://schemas.microsoft.com/office/drawing/2014/main" id="{866F8A07-A574-4827-8B31-BB8EBCE14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950" y="1781175"/>
            <a:ext cx="3151188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Рисунок 13">
            <a:extLst>
              <a:ext uri="{FF2B5EF4-FFF2-40B4-BE49-F238E27FC236}">
                <a16:creationId xmlns:a16="http://schemas.microsoft.com/office/drawing/2014/main" id="{6196FB05-703A-4EFA-A8DE-263F4B43C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951" y="3683001"/>
            <a:ext cx="3146425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Рисунок 15">
            <a:extLst>
              <a:ext uri="{FF2B5EF4-FFF2-40B4-BE49-F238E27FC236}">
                <a16:creationId xmlns:a16="http://schemas.microsoft.com/office/drawing/2014/main" id="{64A5CBC2-EA4A-4703-91F8-FFDB8C670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638" y="1682246"/>
            <a:ext cx="3030537" cy="227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Рисунок 17">
            <a:extLst>
              <a:ext uri="{FF2B5EF4-FFF2-40B4-BE49-F238E27FC236}">
                <a16:creationId xmlns:a16="http://schemas.microsoft.com/office/drawing/2014/main" id="{AD820274-73F0-401C-BE02-6B740B439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47" y="3683001"/>
            <a:ext cx="3146425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842739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C190E90-7CFD-4E5F-B701-8386B1BBB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00981"/>
            <a:ext cx="9144000" cy="298899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7C122B-53BD-44C7-95D8-012CE4551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171" y="1444046"/>
            <a:ext cx="842283" cy="84228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C1BE67D-A225-483C-9E54-416A9E0EF6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129" y="1229392"/>
            <a:ext cx="1385888" cy="1271588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B60F456-20B8-4EB6-98D3-F33DBC07A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454" y="1229393"/>
            <a:ext cx="4521203" cy="127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11079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>
            <a:extLst>
              <a:ext uri="{FF2B5EF4-FFF2-40B4-BE49-F238E27FC236}">
                <a16:creationId xmlns:a16="http://schemas.microsoft.com/office/drawing/2014/main" id="{7D0445DD-333C-4221-B681-088DAB7E17F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266700" y="857250"/>
            <a:ext cx="8610600" cy="2065735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pic>
        <p:nvPicPr>
          <p:cNvPr id="25603" name="Picture 65">
            <a:extLst>
              <a:ext uri="{FF2B5EF4-FFF2-40B4-BE49-F238E27FC236}">
                <a16:creationId xmlns:a16="http://schemas.microsoft.com/office/drawing/2014/main" id="{491716DF-2AE0-49CE-AB74-4580C2FE440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D056BD-A547-41D5-99B3-C4D719F3D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635" y="1477567"/>
            <a:ext cx="7166372" cy="915590"/>
          </a:xfrm>
          <a:prstGeom prst="ellipse">
            <a:avLst/>
          </a:prstGeo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uk-UA" sz="3000" b="1" dirty="0">
                <a:solidFill>
                  <a:schemeClr val="bg1"/>
                </a:solidFill>
              </a:rPr>
              <a:t>Реалізація </a:t>
            </a:r>
            <a:r>
              <a:rPr lang="uk-UA" sz="3000" b="1" dirty="0" err="1">
                <a:solidFill>
                  <a:schemeClr val="bg1"/>
                </a:solidFill>
              </a:rPr>
              <a:t>електроних</a:t>
            </a:r>
            <a:r>
              <a:rPr lang="uk-UA" sz="3000" b="1" dirty="0">
                <a:solidFill>
                  <a:schemeClr val="bg1"/>
                </a:solidFill>
              </a:rPr>
              <a:t> </a:t>
            </a:r>
            <a:r>
              <a:rPr lang="uk-UA" sz="3000" b="1" dirty="0" err="1">
                <a:solidFill>
                  <a:schemeClr val="bg1"/>
                </a:solidFill>
              </a:rPr>
              <a:t>полей</a:t>
            </a:r>
            <a:r>
              <a:rPr lang="uk-UA" sz="3000" b="1" dirty="0">
                <a:solidFill>
                  <a:schemeClr val="bg1"/>
                </a:solidFill>
              </a:rPr>
              <a:t> тендерної документації системи PROZORO</a:t>
            </a:r>
          </a:p>
        </p:txBody>
      </p:sp>
      <p:graphicFrame>
        <p:nvGraphicFramePr>
          <p:cNvPr id="52" name="Content Placeholder 2">
            <a:extLst>
              <a:ext uri="{FF2B5EF4-FFF2-40B4-BE49-F238E27FC236}">
                <a16:creationId xmlns:a16="http://schemas.microsoft.com/office/drawing/2014/main" id="{9C7FBD2D-34CC-4803-9CB2-48CFE500D2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7811934"/>
              </p:ext>
            </p:extLst>
          </p:nvPr>
        </p:nvGraphicFramePr>
        <p:xfrm>
          <a:off x="450057" y="2877435"/>
          <a:ext cx="8322469" cy="27875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7AA14E8-4206-413F-A9DB-0C50997B1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91" y="1397993"/>
            <a:ext cx="8490818" cy="4667241"/>
          </a:xfrm>
          <a:prstGeom prst="rect">
            <a:avLst/>
          </a:prstGeom>
        </p:spPr>
      </p:pic>
      <p:pic>
        <p:nvPicPr>
          <p:cNvPr id="6" name="Picture 8" descr="Головна | Prozorro">
            <a:extLst>
              <a:ext uri="{FF2B5EF4-FFF2-40B4-BE49-F238E27FC236}">
                <a16:creationId xmlns:a16="http://schemas.microsoft.com/office/drawing/2014/main" id="{ECEABF33-0FE4-429F-823C-2AB58B67D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311" y="1064696"/>
            <a:ext cx="2170098" cy="66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7532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3"/>
          </p:nvPr>
        </p:nvSpPr>
        <p:spPr>
          <a:xfrm>
            <a:off x="261258" y="1174357"/>
            <a:ext cx="8603738" cy="32081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uk-UA" sz="1800" b="1" dirty="0">
                <a:solidFill>
                  <a:schemeClr val="accent6">
                    <a:lumMod val="75000"/>
                  </a:schemeClr>
                </a:solidFill>
              </a:rPr>
              <a:t>СПРИЯННЯ РОЗВИТКУ ЦИРКУЛЯРНОЇ ЕКОНОМІКИ ТА ЗЕЛЕНИХ РИНКІВ</a:t>
            </a:r>
            <a:endParaRPr lang="ru-RU" sz="1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58341"/>
            <a:ext cx="6132439" cy="4436951"/>
          </a:xfrm>
          <a:prstGeom prst="rect">
            <a:avLst/>
          </a:prstGeom>
        </p:spPr>
      </p:pic>
      <p:pic>
        <p:nvPicPr>
          <p:cNvPr id="44036" name="Picture 4" descr="http://cpis.org.ua/wp-content/uploads/2020/01/EGD_3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942" y="3537096"/>
            <a:ext cx="2683462" cy="268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Ціль 8. Сприяння поступальному, всеохоплюючому та сталому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999" y="1545386"/>
            <a:ext cx="1267845" cy="126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Ціль 13. Вжиття невідкладних заходів щодо боротьби зі зміною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4470">
            <a:off x="7577176" y="2490369"/>
            <a:ext cx="1227888" cy="122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Ціль 12. Забезпечення переходу до раціональних моделей споживання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3859">
            <a:off x="6027767" y="2747906"/>
            <a:ext cx="1166783" cy="116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9510030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739" y="1279365"/>
            <a:ext cx="4947095" cy="179630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099576" y="3410595"/>
            <a:ext cx="3069772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ea typeface="Calibri" panose="020F0502020204030204" pitchFamily="34" charset="0"/>
              </a:rPr>
              <a:t>ДЯКУЮ ЗА УВАГУ !!!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63587" y="3849176"/>
            <a:ext cx="4304017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Roboto"/>
                <a:hlinkClick r:id="rId3"/>
              </a:rPr>
              <a:t>svitlana.berzina@gmail.com</a:t>
            </a:r>
            <a:endParaRPr lang="en-US" b="1" dirty="0">
              <a:latin typeface="Roboto"/>
            </a:endParaRPr>
          </a:p>
          <a:p>
            <a:pPr algn="ctr"/>
            <a:endParaRPr lang="uk-UA" b="1" dirty="0">
              <a:latin typeface="Roboto"/>
            </a:endParaRPr>
          </a:p>
          <a:p>
            <a:pPr algn="ctr"/>
            <a:r>
              <a:rPr lang="en-US" b="1" dirty="0" err="1">
                <a:latin typeface="Roboto"/>
              </a:rPr>
              <a:t>Viber</a:t>
            </a:r>
            <a:r>
              <a:rPr lang="en-US" b="1" dirty="0">
                <a:latin typeface="Roboto"/>
              </a:rPr>
              <a:t>, </a:t>
            </a:r>
            <a:r>
              <a:rPr lang="en-US" b="1" dirty="0" err="1">
                <a:latin typeface="Roboto"/>
              </a:rPr>
              <a:t>WhatsApp</a:t>
            </a:r>
            <a:r>
              <a:rPr lang="en-US" b="1" dirty="0">
                <a:latin typeface="Roboto"/>
              </a:rPr>
              <a:t> </a:t>
            </a:r>
            <a:r>
              <a:rPr lang="uk-UA" b="1" dirty="0">
                <a:latin typeface="Roboto"/>
              </a:rPr>
              <a:t>+38 099 642 81 57</a:t>
            </a:r>
            <a:endParaRPr lang="en-US" b="1" dirty="0">
              <a:latin typeface="Roboto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221" y="2526643"/>
            <a:ext cx="1367518" cy="132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57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EaP-partners-logo-[f]-[1a]-[2017a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732" y="1039518"/>
            <a:ext cx="2489867" cy="82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336" y="2402681"/>
            <a:ext cx="434459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44" name="Rectangle 8"/>
          <p:cNvSpPr>
            <a:spLocks noChangeArrowheads="1"/>
          </p:cNvSpPr>
          <p:nvPr/>
        </p:nvSpPr>
        <p:spPr bwMode="auto">
          <a:xfrm>
            <a:off x="879232" y="4034482"/>
            <a:ext cx="245238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pt-BR" altLang="ru-RU" sz="1350" b="1" dirty="0"/>
              <a:t>Продукція для чищення  (засоби для чищення та мийні засоби) </a:t>
            </a:r>
            <a:endParaRPr lang="uk-UA" altLang="ru-RU" sz="1350" b="1" dirty="0"/>
          </a:p>
          <a:p>
            <a:pPr algn="ctr"/>
            <a:r>
              <a:rPr lang="uk-UA" altLang="ru-RU" sz="1350" b="1" dirty="0"/>
              <a:t>К</a:t>
            </a:r>
            <a:r>
              <a:rPr lang="pt-BR" altLang="ru-RU" sz="1350" b="1" dirty="0"/>
              <a:t>од ДК 021:2015 (39830000-9)</a:t>
            </a:r>
            <a:r>
              <a:rPr lang="ru-RU" altLang="ru-RU" sz="1350" dirty="0"/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696" y="2143126"/>
            <a:ext cx="2710640" cy="170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775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59952" y="3076456"/>
            <a:ext cx="6865974" cy="110799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1650" dirty="0">
                <a:solidFill>
                  <a:srgbClr val="000000"/>
                </a:solidFill>
              </a:rPr>
              <a:t>Технічні специфікації можуть бути у формі переліку експлуатаційних або функціональних вимог, у тому числі </a:t>
            </a:r>
            <a:r>
              <a:rPr lang="uk-UA" sz="1650" b="1" dirty="0">
                <a:solidFill>
                  <a:srgbClr val="000000"/>
                </a:solidFill>
              </a:rPr>
              <a:t>екологічних характеристик</a:t>
            </a:r>
            <a:r>
              <a:rPr lang="uk-UA" sz="1650" dirty="0">
                <a:solidFill>
                  <a:srgbClr val="000000"/>
                </a:solidFill>
              </a:rPr>
              <a:t>, за умови, що такі вимоги є достатньо точними, щоб предмет закупівлі однозначно розумівся замовником і учасниками.</a:t>
            </a:r>
            <a:endParaRPr lang="uk-UA" sz="165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34926" y="1958250"/>
            <a:ext cx="4572000" cy="85408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uk-UA" sz="1650" b="1" dirty="0">
                <a:solidFill>
                  <a:srgbClr val="000000"/>
                </a:solidFill>
              </a:rPr>
              <a:t>Стаття 23.</a:t>
            </a:r>
            <a:r>
              <a:rPr lang="uk-UA" sz="1650" dirty="0">
                <a:solidFill>
                  <a:srgbClr val="000000"/>
                </a:solidFill>
              </a:rPr>
              <a:t> Технічні специфікації, маркування, сертифікати, протоколи випробувань та інші засоби підтвердження відповідності</a:t>
            </a:r>
            <a:endParaRPr lang="uk-UA" sz="165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05264" y="4701590"/>
            <a:ext cx="8577816" cy="85408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1650" dirty="0"/>
              <a:t>- ціна;</a:t>
            </a:r>
          </a:p>
          <a:p>
            <a:r>
              <a:rPr lang="uk-UA" sz="1650" dirty="0"/>
              <a:t>- нецінові критерії;</a:t>
            </a:r>
          </a:p>
          <a:p>
            <a:r>
              <a:rPr lang="uk-UA" sz="1650" dirty="0"/>
              <a:t>- вартість життєвого циклу.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05264" y="4355341"/>
            <a:ext cx="6140302" cy="34624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1650" b="1" dirty="0">
                <a:solidFill>
                  <a:srgbClr val="000000"/>
                </a:solidFill>
              </a:rPr>
              <a:t>Стаття 29.</a:t>
            </a:r>
            <a:r>
              <a:rPr lang="uk-UA" sz="1650" dirty="0">
                <a:solidFill>
                  <a:srgbClr val="000000"/>
                </a:solidFill>
              </a:rPr>
              <a:t> Розгляд та оцінка тендерних пропозицій/пропозицій</a:t>
            </a:r>
            <a:endParaRPr lang="uk-UA" sz="1650" dirty="0"/>
          </a:p>
        </p:txBody>
      </p:sp>
      <p:sp>
        <p:nvSpPr>
          <p:cNvPr id="8" name="TextBox 7"/>
          <p:cNvSpPr txBox="1"/>
          <p:nvPr/>
        </p:nvSpPr>
        <p:spPr>
          <a:xfrm>
            <a:off x="334926" y="1479938"/>
            <a:ext cx="3778535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50" b="1" dirty="0"/>
              <a:t>Закон України «Про публічні закупівлі»</a:t>
            </a:r>
            <a:endParaRPr lang="ru-RU" sz="1650" b="1" dirty="0"/>
          </a:p>
        </p:txBody>
      </p:sp>
      <p:pic>
        <p:nvPicPr>
          <p:cNvPr id="9" name="Picture 8" descr="Головна | Prozorro">
            <a:extLst>
              <a:ext uri="{FF2B5EF4-FFF2-40B4-BE49-F238E27FC236}">
                <a16:creationId xmlns:a16="http://schemas.microsoft.com/office/drawing/2014/main" id="{A2D7B2D4-5B4C-4F53-AAC8-AF15E0FF2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828" y="1302330"/>
            <a:ext cx="2170098" cy="66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6890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51C5067-2BFD-479A-9767-83CCD2391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859" y="1345223"/>
            <a:ext cx="7540282" cy="471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698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0486" y="1043682"/>
            <a:ext cx="5119008" cy="31393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1350" b="1" dirty="0"/>
              <a:t>Учасник торгів, якій подає пропозицію на суму 100 000 грн і виконав усі вимоги нецінових критеріїв за максимальною вагою 11%</a:t>
            </a:r>
          </a:p>
          <a:p>
            <a:endParaRPr lang="uk-UA" sz="1350" dirty="0"/>
          </a:p>
          <a:p>
            <a:r>
              <a:rPr lang="uk-UA" sz="1350" dirty="0"/>
              <a:t>Коефіцієнт корекції цієї пропозиції буде дорівнювати:</a:t>
            </a:r>
            <a:endParaRPr lang="ru-RU" sz="1350" dirty="0"/>
          </a:p>
          <a:p>
            <a:r>
              <a:rPr lang="uk-UA" sz="1350" dirty="0"/>
              <a:t>КК = 1 + (0,05 + 0,05 + 0,01) / 0,89 = 1,</a:t>
            </a:r>
            <a:r>
              <a:rPr lang="ru-RU" sz="1350" dirty="0"/>
              <a:t>25</a:t>
            </a:r>
          </a:p>
          <a:p>
            <a:r>
              <a:rPr lang="uk-UA" sz="1350" dirty="0"/>
              <a:t>Тоді приведена ціна, з якою Постачальник буде брати участь в аукціоні, буде дорівнювати:</a:t>
            </a:r>
            <a:endParaRPr lang="ru-RU" sz="1350" dirty="0"/>
          </a:p>
          <a:p>
            <a:r>
              <a:rPr lang="uk-UA" sz="1350" dirty="0"/>
              <a:t>100 000 грн./ 1,25 = 80 000 грн.</a:t>
            </a:r>
          </a:p>
          <a:p>
            <a:endParaRPr lang="ru-RU" sz="900" dirty="0"/>
          </a:p>
          <a:p>
            <a:r>
              <a:rPr lang="uk-UA" sz="1350" dirty="0"/>
              <a:t>Тобто пропозиція в 100 000 грн. яка відповідає сумарному значенню нецінових критеріїв дорівнює 80 000 грн. у конкурентному аукціоні відносно цінової пропозиції учасників які не відповідають вимогам нецінових критеріїв. </a:t>
            </a:r>
          </a:p>
          <a:p>
            <a:endParaRPr lang="uk-UA" sz="1350" dirty="0"/>
          </a:p>
        </p:txBody>
      </p:sp>
      <p:pic>
        <p:nvPicPr>
          <p:cNvPr id="56322" name="Picture 2" descr="Знак Зодиака Весы (Libra) 24.09–23.10 - Знаки Зодиака — характер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2" y="1209110"/>
            <a:ext cx="3210514" cy="3210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20486" y="3860924"/>
            <a:ext cx="5388374" cy="14657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1350" dirty="0"/>
              <a:t>Важливо знати, що всі </a:t>
            </a:r>
            <a:r>
              <a:rPr lang="uk-UA" sz="1350" i="1" dirty="0"/>
              <a:t>показники</a:t>
            </a:r>
            <a:r>
              <a:rPr lang="uk-UA" sz="1350" dirty="0"/>
              <a:t> у грн. система </a:t>
            </a:r>
            <a:r>
              <a:rPr lang="uk-UA" sz="1350" dirty="0" err="1"/>
              <a:t>ProZorro</a:t>
            </a:r>
            <a:r>
              <a:rPr lang="uk-UA" sz="1350" dirty="0"/>
              <a:t> </a:t>
            </a:r>
          </a:p>
          <a:p>
            <a:r>
              <a:rPr lang="uk-UA" sz="1350" dirty="0"/>
              <a:t>розраховує автоматично. </a:t>
            </a:r>
          </a:p>
          <a:p>
            <a:endParaRPr lang="uk-UA" sz="1350" dirty="0"/>
          </a:p>
          <a:p>
            <a:endParaRPr lang="uk-UA" sz="825" dirty="0"/>
          </a:p>
          <a:p>
            <a:r>
              <a:rPr lang="uk-UA" sz="1350" dirty="0"/>
              <a:t>Замовнику необхідно лише правильно заповнити форми при </a:t>
            </a:r>
          </a:p>
          <a:p>
            <a:r>
              <a:rPr lang="uk-UA" sz="1350" dirty="0"/>
              <a:t>оголошенні закупівлі та прописати нецінові критерії та їх значення </a:t>
            </a:r>
          </a:p>
          <a:p>
            <a:r>
              <a:rPr lang="uk-UA" sz="1350" dirty="0"/>
              <a:t>в тендерній документації, решту зробить електронна система.</a:t>
            </a:r>
            <a:endParaRPr lang="ru-RU" sz="135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008860" y="2491318"/>
            <a:ext cx="898072" cy="34289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7" name="Прямоугольник 6"/>
          <p:cNvSpPr/>
          <p:nvPr/>
        </p:nvSpPr>
        <p:spPr>
          <a:xfrm>
            <a:off x="6034305" y="2548970"/>
            <a:ext cx="872627" cy="2539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1050" dirty="0"/>
              <a:t>100 000,00</a:t>
            </a:r>
            <a:endParaRPr lang="ru-RU" sz="105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960179" y="2491318"/>
            <a:ext cx="898072" cy="34289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9" name="Прямоугольник 8"/>
          <p:cNvSpPr/>
          <p:nvPr/>
        </p:nvSpPr>
        <p:spPr>
          <a:xfrm>
            <a:off x="8000999" y="2548970"/>
            <a:ext cx="816429" cy="2539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uk-UA" sz="1050" dirty="0"/>
              <a:t>80000,00</a:t>
            </a:r>
            <a:endParaRPr lang="ru-RU" sz="1050" dirty="0"/>
          </a:p>
        </p:txBody>
      </p:sp>
      <p:pic>
        <p:nvPicPr>
          <p:cNvPr id="56324" name="Picture 4" descr="Украина гривны | Бесплатно значок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728" y="2599369"/>
            <a:ext cx="126796" cy="126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Украина гривны | Бесплатно значок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5443" y="2599368"/>
            <a:ext cx="126796" cy="126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Головна | Prozorro">
            <a:extLst>
              <a:ext uri="{FF2B5EF4-FFF2-40B4-BE49-F238E27FC236}">
                <a16:creationId xmlns:a16="http://schemas.microsoft.com/office/drawing/2014/main" id="{BAB40B6B-66F2-4A6A-AD37-551C86D1E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682" y="4593817"/>
            <a:ext cx="2170098" cy="66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924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На трассе Н-31 Днепр – Решетиловка в Днепропетровской области построили  новый путепровод – Опубликованы фото | Событие">
            <a:extLst>
              <a:ext uri="{FF2B5EF4-FFF2-40B4-BE49-F238E27FC236}">
                <a16:creationId xmlns:a16="http://schemas.microsoft.com/office/drawing/2014/main" id="{EE348AFE-7846-4F5F-8DEB-D7E9A6691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45" y="1266712"/>
            <a:ext cx="7582633" cy="463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25381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1012643" y="1071726"/>
            <a:ext cx="711871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100" b="1" dirty="0">
                <a:solidFill>
                  <a:srgbClr val="20921A"/>
                </a:solidFill>
                <a:cs typeface="Times New Roman" panose="02020603050405020304" pitchFamily="18" charset="0"/>
              </a:rPr>
              <a:t>ЗАТВЕРДЖЕНІ  ДСТУ по ОВД (діють з 01.03.2021)</a:t>
            </a:r>
            <a:endParaRPr lang="ru-RU" sz="2100" b="1" dirty="0">
              <a:solidFill>
                <a:srgbClr val="20921A"/>
              </a:solidFill>
              <a:cs typeface="Times New Roman" panose="02020603050405020304" pitchFamily="18" charset="0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8" t="9365" r="10536" b="20635"/>
          <a:stretch/>
        </p:blipFill>
        <p:spPr bwMode="auto">
          <a:xfrm>
            <a:off x="520942" y="2228784"/>
            <a:ext cx="5593877" cy="318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88" y="1650852"/>
            <a:ext cx="2913095" cy="41354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3505" y="1648939"/>
            <a:ext cx="2841461" cy="413542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24705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403" y="1269206"/>
            <a:ext cx="4994672" cy="2996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1494235" y="1052513"/>
            <a:ext cx="4021037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1350" b="1" dirty="0">
                <a:solidFill>
                  <a:srgbClr val="29527B"/>
                </a:solidFill>
              </a:rPr>
              <a:t>http://ec.europa.eu/environment/gpp/index_en.htm</a:t>
            </a:r>
          </a:p>
        </p:txBody>
      </p:sp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090" y="2435334"/>
            <a:ext cx="1944291" cy="2680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235" y="3050383"/>
            <a:ext cx="4185047" cy="2746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235" y="1322785"/>
            <a:ext cx="1204913" cy="1727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154A975-EBFE-489B-B4E0-E36A3C41D9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6044" y="3775383"/>
            <a:ext cx="4363708" cy="15217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97D200C-0728-401B-9531-7B4B24109A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6044" y="5268128"/>
            <a:ext cx="5051041" cy="77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4915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U4E PPT template_v.2.potx" id="{997AA89E-B550-4C75-8161-EA217B742362}" vid="{CE33B491-B03A-445D-B757-9F16FE104BC7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EU4E PPT template_v.2</Template>
  <TotalTime>5494</TotalTime>
  <Words>832</Words>
  <Application>Microsoft Office PowerPoint</Application>
  <PresentationFormat>Экран (4:3)</PresentationFormat>
  <Paragraphs>115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Roboto</vt:lpstr>
      <vt:lpstr>Times New Roman</vt:lpstr>
      <vt:lpstr>Office Theme</vt:lpstr>
      <vt:lpstr>Зміни у національному законодавстві, які впливають на можливість  застосування СПЗ в Україні – Рекомендації та приклади застосування критеріїв СПЗ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Пункт 5 статті 23 Закону про публічні закупівлі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Українська гімназія №9 у м. Буча Київської області успішно пройшла екологічний аудит на відповідність стандарту «Зелений клас» </vt:lpstr>
      <vt:lpstr>Презентация PowerPoint</vt:lpstr>
      <vt:lpstr>Реалізація електроних полей тендерної документації системи PROZORO</vt:lpstr>
      <vt:lpstr>Презентация PowerPoint</vt:lpstr>
      <vt:lpstr>Презентация PowerPoint</vt:lpstr>
      <vt:lpstr>Презентация PowerPoint</vt:lpstr>
    </vt:vector>
  </TitlesOfParts>
  <Company>UNIDO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BARLA, Michael</dc:creator>
  <cp:lastModifiedBy>Svetlana Berzina</cp:lastModifiedBy>
  <cp:revision>125</cp:revision>
  <dcterms:created xsi:type="dcterms:W3CDTF">2019-12-06T07:12:01Z</dcterms:created>
  <dcterms:modified xsi:type="dcterms:W3CDTF">2021-10-11T20:39:59Z</dcterms:modified>
</cp:coreProperties>
</file>