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84"/>
  </p:notesMasterIdLst>
  <p:handoutMasterIdLst>
    <p:handoutMasterId r:id="rId85"/>
  </p:handoutMasterIdLst>
  <p:sldIdLst>
    <p:sldId id="735" r:id="rId2"/>
    <p:sldId id="796" r:id="rId3"/>
    <p:sldId id="802" r:id="rId4"/>
    <p:sldId id="815" r:id="rId5"/>
    <p:sldId id="801" r:id="rId6"/>
    <p:sldId id="799" r:id="rId7"/>
    <p:sldId id="798" r:id="rId8"/>
    <p:sldId id="816" r:id="rId9"/>
    <p:sldId id="797" r:id="rId10"/>
    <p:sldId id="795" r:id="rId11"/>
    <p:sldId id="792" r:id="rId12"/>
    <p:sldId id="794" r:id="rId13"/>
    <p:sldId id="821" r:id="rId14"/>
    <p:sldId id="793" r:id="rId15"/>
    <p:sldId id="803" r:id="rId16"/>
    <p:sldId id="812" r:id="rId17"/>
    <p:sldId id="805" r:id="rId18"/>
    <p:sldId id="807" r:id="rId19"/>
    <p:sldId id="808" r:id="rId20"/>
    <p:sldId id="809" r:id="rId21"/>
    <p:sldId id="804" r:id="rId22"/>
    <p:sldId id="810" r:id="rId23"/>
    <p:sldId id="811" r:id="rId24"/>
    <p:sldId id="814" r:id="rId25"/>
    <p:sldId id="817" r:id="rId26"/>
    <p:sldId id="820" r:id="rId27"/>
    <p:sldId id="813" r:id="rId28"/>
    <p:sldId id="819" r:id="rId29"/>
    <p:sldId id="822" r:id="rId30"/>
    <p:sldId id="691" r:id="rId31"/>
    <p:sldId id="769" r:id="rId32"/>
    <p:sldId id="827" r:id="rId33"/>
    <p:sldId id="830" r:id="rId34"/>
    <p:sldId id="831" r:id="rId35"/>
    <p:sldId id="869" r:id="rId36"/>
    <p:sldId id="832" r:id="rId37"/>
    <p:sldId id="868" r:id="rId38"/>
    <p:sldId id="864" r:id="rId39"/>
    <p:sldId id="837" r:id="rId40"/>
    <p:sldId id="863" r:id="rId41"/>
    <p:sldId id="834" r:id="rId42"/>
    <p:sldId id="835" r:id="rId43"/>
    <p:sldId id="838" r:id="rId44"/>
    <p:sldId id="840" r:id="rId45"/>
    <p:sldId id="841" r:id="rId46"/>
    <p:sldId id="858" r:id="rId47"/>
    <p:sldId id="826" r:id="rId48"/>
    <p:sldId id="855" r:id="rId49"/>
    <p:sldId id="865" r:id="rId50"/>
    <p:sldId id="856" r:id="rId51"/>
    <p:sldId id="857" r:id="rId52"/>
    <p:sldId id="860" r:id="rId53"/>
    <p:sldId id="848" r:id="rId54"/>
    <p:sldId id="850" r:id="rId55"/>
    <p:sldId id="861" r:id="rId56"/>
    <p:sldId id="862" r:id="rId57"/>
    <p:sldId id="851" r:id="rId58"/>
    <p:sldId id="852" r:id="rId59"/>
    <p:sldId id="853" r:id="rId60"/>
    <p:sldId id="854" r:id="rId61"/>
    <p:sldId id="843" r:id="rId62"/>
    <p:sldId id="842" r:id="rId63"/>
    <p:sldId id="844" r:id="rId64"/>
    <p:sldId id="847" r:id="rId65"/>
    <p:sldId id="846" r:id="rId66"/>
    <p:sldId id="845" r:id="rId67"/>
    <p:sldId id="859" r:id="rId68"/>
    <p:sldId id="866" r:id="rId69"/>
    <p:sldId id="871" r:id="rId70"/>
    <p:sldId id="873" r:id="rId71"/>
    <p:sldId id="872" r:id="rId72"/>
    <p:sldId id="867" r:id="rId73"/>
    <p:sldId id="828" r:id="rId74"/>
    <p:sldId id="829" r:id="rId75"/>
    <p:sldId id="870" r:id="rId76"/>
    <p:sldId id="874" r:id="rId77"/>
    <p:sldId id="679" r:id="rId78"/>
    <p:sldId id="733" r:id="rId79"/>
    <p:sldId id="738" r:id="rId80"/>
    <p:sldId id="739" r:id="rId81"/>
    <p:sldId id="684" r:id="rId82"/>
    <p:sldId id="729" r:id="rId83"/>
  </p:sldIdLst>
  <p:sldSz cx="12192000" cy="6858000"/>
  <p:notesSz cx="6735763" cy="9866313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ala" initials="" lastIdx="14" clrIdx="0"/>
  <p:cmAuthor id="2" name="Gala" initials="G" lastIdx="23" clrIdx="1">
    <p:extLst>
      <p:ext uri="{19B8F6BF-5375-455C-9EA6-DF929625EA0E}">
        <p15:presenceInfo xmlns:p15="http://schemas.microsoft.com/office/powerpoint/2012/main" userId="Gala" providerId="None"/>
      </p:ext>
    </p:extLst>
  </p:cmAuthor>
  <p:cmAuthor id="3" name="Savostianov Dmytro" initials="SD" lastIdx="10" clrIdx="2"/>
  <p:cmAuthor id="4" name="Volkova Yevgeniia" initials="VY" lastIdx="1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726B"/>
    <a:srgbClr val="C40000"/>
    <a:srgbClr val="2FA345"/>
    <a:srgbClr val="046C6C"/>
    <a:srgbClr val="74B230"/>
    <a:srgbClr val="5AC67B"/>
    <a:srgbClr val="178D66"/>
    <a:srgbClr val="A87946"/>
    <a:srgbClr val="C08D2C"/>
    <a:srgbClr val="F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408" autoAdjust="0"/>
    <p:restoredTop sz="95501" autoAdjust="0"/>
  </p:normalViewPr>
  <p:slideViewPr>
    <p:cSldViewPr snapToGrid="0">
      <p:cViewPr varScale="1">
        <p:scale>
          <a:sx n="88" d="100"/>
          <a:sy n="88" d="100"/>
        </p:scale>
        <p:origin x="156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39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notesMaster" Target="notesMasters/notesMaster1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3B67FC9A-496E-4E5B-BEE5-FDBE47B2EA4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F7D8D6BD-50B3-43BF-B94E-21476938BF0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4DF8C84-8856-4DFC-B9D6-5C7B3D590B56}" type="datetimeFigureOut">
              <a:rPr lang="ru-RU"/>
              <a:pPr>
                <a:defRPr/>
              </a:pPr>
              <a:t>24.06.2020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CC58FA4B-88CC-40D6-AA7A-35D2DB67EBD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88A94E03-2585-4FBE-B16D-182B7687D8E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1D5F8B8-5523-4AAA-8196-6F0EC6DC413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679980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A4CA8AF3-1A08-41B0-B8FC-793F51E4C62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A37C23A-18E2-4C51-9CBC-2B03EAD0796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6C3A4E5-18D5-402F-8176-7E14A4C9E789}" type="datetimeFigureOut">
              <a:rPr lang="en-US"/>
              <a:pPr>
                <a:defRPr/>
              </a:pPr>
              <a:t>6/24/2020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xmlns="" id="{82AE9FDB-3FD7-4E1B-A9EF-3BBE6254A14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xmlns="" id="{DBCE03D5-BF35-4FFC-B64D-D67D2F6D60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3100" y="4748213"/>
            <a:ext cx="5389563" cy="38846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740E166-49F0-4AE6-B093-6AD14F9A052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573564B-D316-41C3-8196-7CCB94171F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9CC2D72-1505-46E6-9EA1-90F070CB60FD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9817665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CC2D72-1505-46E6-9EA1-90F070CB60FD}" type="slidenum">
              <a:rPr lang="en-US" altLang="ru-RU" smtClean="0"/>
              <a:pPr>
                <a:defRPr/>
              </a:pPr>
              <a:t>2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557841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4ef609d269_2_6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/>
          </a:p>
        </p:txBody>
      </p:sp>
      <p:sp>
        <p:nvSpPr>
          <p:cNvPr id="132" name="Google Shape;132;g4ef609d269_2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307308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2588" y="685800"/>
            <a:ext cx="6094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A7CEE66-E41B-4A42-A579-721AF6C9A3F5}" type="slidenum">
              <a:rPr lang="ru-RU" sz="13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>
                <a:defRPr/>
              </a:pPr>
              <a:t>34</a:t>
            </a:fld>
            <a:endParaRPr lang="ru-RU" sz="13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808128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3225" cy="4111625"/>
          </a:xfrm>
        </p:spPr>
        <p:txBody>
          <a:bodyPr lIns="91601" tIns="45630" rIns="91601" bIns="45630"/>
          <a:lstStyle/>
          <a:p>
            <a:pPr eaLnBrk="1" hangingPunct="1">
              <a:defRPr/>
            </a:pPr>
            <a:endParaRPr lang="ru-RU" sz="19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5" name="CustomShape 2"/>
          <p:cNvSpPr/>
          <p:nvPr/>
        </p:nvSpPr>
        <p:spPr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25983534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  <p:sp>
        <p:nvSpPr>
          <p:cNvPr id="583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75044C21-BDA3-44F3-9495-CBCD5DB8BB23}" type="slidenum">
              <a:rPr lang="en-GB" altLang="ru-RU" smtClean="0"/>
              <a:pPr/>
              <a:t>40</a:t>
            </a:fld>
            <a:endParaRPr lang="en-GB" altLang="ru-RU" smtClean="0"/>
          </a:p>
        </p:txBody>
      </p:sp>
    </p:spTree>
    <p:extLst>
      <p:ext uri="{BB962C8B-B14F-4D97-AF65-F5344CB8AC3E}">
        <p14:creationId xmlns:p14="http://schemas.microsoft.com/office/powerpoint/2010/main" val="1485970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D831C8D-447D-4744-A698-0DC143292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2A8515-B501-4786-A402-8019CEDFBF59}" type="datetimeFigureOut">
              <a:rPr lang="ru-RU"/>
              <a:pPr>
                <a:defRPr/>
              </a:pPr>
              <a:t>24.06.2020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2413621-0B1F-4F2C-AF44-F1B508127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CAC3206-E30C-42E2-88C9-F4DE40DD9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B57DBE-AE01-4F3E-9683-78DA491D757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08865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CBE3A19-88ED-42D3-9780-00044B943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5CBDB-22BF-4A81-ADC4-009601856536}" type="datetimeFigureOut">
              <a:rPr lang="ru-RU"/>
              <a:pPr>
                <a:defRPr/>
              </a:pPr>
              <a:t>24.06.2020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1CF6840-0A1E-4E8D-AE9E-C37BF13D6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DED3EC9-3698-4F88-B7FC-62F3A6377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250A67-FD22-4D08-BD3D-B475C16656C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50466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14434DA-54C6-463C-98BD-C9B1B36D5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63D5EE-249D-46FE-8363-A09CC3B38701}" type="datetimeFigureOut">
              <a:rPr lang="ru-RU"/>
              <a:pPr>
                <a:defRPr/>
              </a:pPr>
              <a:t>24.06.2020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8D69DF2-9255-4AA7-95C9-AC64A3E58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8C5A585-273E-496D-AD46-20EF6257E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A32A46-08E2-4583-A325-C12A52BBBA5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797012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 text slide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Key Visual"/>
          <p:cNvGrpSpPr>
            <a:grpSpLocks/>
          </p:cNvGrpSpPr>
          <p:nvPr userDrawn="1"/>
        </p:nvGrpSpPr>
        <p:grpSpPr bwMode="auto">
          <a:xfrm flipV="1">
            <a:off x="165101" y="5310718"/>
            <a:ext cx="3094567" cy="823383"/>
            <a:chOff x="4846637" y="119557"/>
            <a:chExt cx="3783013" cy="1005693"/>
          </a:xfrm>
        </p:grpSpPr>
        <p:sp>
          <p:nvSpPr>
            <p:cNvPr id="5" name="Freihandform: Form 20">
              <a:extLst>
                <a:ext uri="{FF2B5EF4-FFF2-40B4-BE49-F238E27FC236}"/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6" name="Freihandform: Form 21">
              <a:extLst>
                <a:ext uri="{FF2B5EF4-FFF2-40B4-BE49-F238E27FC236}"/>
              </a:extLst>
            </p:cNvPr>
            <p:cNvSpPr/>
            <p:nvPr userDrawn="1"/>
          </p:nvSpPr>
          <p:spPr bwMode="gray">
            <a:xfrm>
              <a:off x="4919089" y="119557"/>
              <a:ext cx="10376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7" name="Freihandform: Form 22">
              <a:extLst>
                <a:ext uri="{FF2B5EF4-FFF2-40B4-BE49-F238E27FC236}"/>
              </a:extLst>
            </p:cNvPr>
            <p:cNvSpPr/>
            <p:nvPr userDrawn="1"/>
          </p:nvSpPr>
          <p:spPr bwMode="gray">
            <a:xfrm>
              <a:off x="7610151" y="119557"/>
              <a:ext cx="507162" cy="478285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9" name="Freihandform: Form 23">
              <a:extLst>
                <a:ext uri="{FF2B5EF4-FFF2-40B4-BE49-F238E27FC236}"/>
              </a:extLst>
            </p:cNvPr>
            <p:cNvSpPr/>
            <p:nvPr userDrawn="1"/>
          </p:nvSpPr>
          <p:spPr bwMode="gray">
            <a:xfrm flipH="1">
              <a:off x="7165091" y="119557"/>
              <a:ext cx="949635" cy="480872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0" name="Freihandform: Form 24">
              <a:extLst>
                <a:ext uri="{FF2B5EF4-FFF2-40B4-BE49-F238E27FC236}"/>
              </a:extLst>
            </p:cNvPr>
            <p:cNvSpPr/>
            <p:nvPr userDrawn="1"/>
          </p:nvSpPr>
          <p:spPr bwMode="gray">
            <a:xfrm>
              <a:off x="4919089" y="119557"/>
              <a:ext cx="2147675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</p:grpSp>
      <p:sp>
        <p:nvSpPr>
          <p:cNvPr id="8" name="Textplatzhalter 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99757" y="1361292"/>
            <a:ext cx="9563579" cy="378644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</p:txBody>
      </p:sp>
      <p:sp>
        <p:nvSpPr>
          <p:cNvPr id="2" name="Titel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11" name="Datumsplatzhalter 5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12" name="Fußzeilenplatzhalter 6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13" name="Foliennummernplatzhalter 8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ru-RU"/>
              <a:t>Page </a:t>
            </a:r>
            <a:fld id="{CEC9B28C-9164-4CC0-95B2-0B90D37E7ABE}" type="slidenum">
              <a:rPr lang="en-GB" altLang="ru-RU"/>
              <a:pPr>
                <a:defRPr/>
              </a:pPr>
              <a:t>‹#›</a:t>
            </a:fld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val="1595178934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A6E0BE0-F289-4331-804E-A28DCE8B5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65EC97-B869-475B-B886-FE6F3C2E5B5A}" type="datetimeFigureOut">
              <a:rPr lang="ru-RU"/>
              <a:pPr>
                <a:defRPr/>
              </a:pPr>
              <a:t>24.06.2020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D4AEC38-C086-4654-87E5-C0392D8D6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C92771F-8BD3-4129-852B-A08EA9E85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A1EA0D-0F8A-4989-912F-B46C580FDB9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13092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56842AA-598A-4B60-951C-D202AACBF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FAC37C-6D94-4FEA-848F-9880278D1BE6}" type="datetimeFigureOut">
              <a:rPr lang="ru-RU"/>
              <a:pPr>
                <a:defRPr/>
              </a:pPr>
              <a:t>24.06.2020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BD77D3B-FC6B-4B50-9C54-987F8BE48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CEBF9DD-558A-4338-879B-8055408E6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23B7E-7A6B-4B66-B6F2-AF7EDE6ACD4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89329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xmlns="" id="{086FD666-0990-47FA-BF30-EBE52FB94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1E480-2755-492B-86E3-77B84F823F8C}" type="datetimeFigureOut">
              <a:rPr lang="ru-RU"/>
              <a:pPr>
                <a:defRPr/>
              </a:pPr>
              <a:t>24.06.2020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xmlns="" id="{1F90ABA8-6E16-4960-AAA2-EA752BBCF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xmlns="" id="{E3B8B4B5-36B2-4DAA-9FB9-B6B0C356F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3E2196-69EB-4996-A335-08512569DB8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07665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xmlns="" id="{30F0A150-5332-4158-8E95-A20AC92D1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AF1E6-0846-463D-A268-5475FC5E1745}" type="datetimeFigureOut">
              <a:rPr lang="ru-RU"/>
              <a:pPr>
                <a:defRPr/>
              </a:pPr>
              <a:t>24.06.2020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xmlns="" id="{BD6F7B90-A655-4233-9370-2B7A83412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xmlns="" id="{14B8B3C3-A794-4386-85FB-5EFF09C89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80D4EA-A59D-4D50-8A59-A6720A80B3D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03487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xmlns="" id="{3D363D11-1EA1-4788-BDE1-E58A47C0A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9FCE79-FEF4-4BB3-B173-F2F90B1A4237}" type="datetimeFigureOut">
              <a:rPr lang="ru-RU"/>
              <a:pPr>
                <a:defRPr/>
              </a:pPr>
              <a:t>24.06.2020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xmlns="" id="{DB8A709D-5E31-4527-9DD2-E3DCD0118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xmlns="" id="{10CFC9BE-583D-4E72-8EEC-3DB2DBBAA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A5561A-D144-48E2-B231-C9E20C504E4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41067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xmlns="" id="{C59DD50C-70C7-42FA-8445-08D1DF4B3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6DEF64-1FD3-4D52-B1B5-70DA41793CC7}" type="datetimeFigureOut">
              <a:rPr lang="ru-RU"/>
              <a:pPr>
                <a:defRPr/>
              </a:pPr>
              <a:t>24.06.2020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xmlns="" id="{45775657-3EC5-46D4-BA36-56BBBF02A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xmlns="" id="{88379825-A9B8-43E7-A486-BA0EC3E1E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B85C05-552D-47B1-82C5-B43F9F8610E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51586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xmlns="" id="{3591ECC3-79DF-402B-A984-739545E34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9C19F-D478-4739-8E3F-A30A9AD52CAC}" type="datetimeFigureOut">
              <a:rPr lang="ru-RU"/>
              <a:pPr>
                <a:defRPr/>
              </a:pPr>
              <a:t>24.06.2020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xmlns="" id="{8C8B044F-7A57-4846-A893-13E045331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xmlns="" id="{B4A644F3-0F32-4636-8046-D6C014A9A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67A150-6C0F-44BE-85CE-DA4104F2281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37309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xmlns="" id="{4CE6241E-BEAA-4326-B221-AA569B992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2461C7-C214-44B1-AE69-4FB95E546415}" type="datetimeFigureOut">
              <a:rPr lang="ru-RU"/>
              <a:pPr>
                <a:defRPr/>
              </a:pPr>
              <a:t>24.06.2020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xmlns="" id="{C6BE5C99-4F3F-4637-9D7E-C6D635124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xmlns="" id="{1AAB9CA7-25C5-4D90-9B76-8B05F7462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8DAD26-E1B0-4549-8063-4E6CF81B830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6822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:a16="http://schemas.microsoft.com/office/drawing/2014/main" xmlns="" id="{68D4A734-4781-4E0A-886F-A1C45E3F026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>
            <a:extLst>
              <a:ext uri="{FF2B5EF4-FFF2-40B4-BE49-F238E27FC236}">
                <a16:creationId xmlns:a16="http://schemas.microsoft.com/office/drawing/2014/main" xmlns="" id="{E24E7657-F070-4A0F-9BF1-C8CE06D0711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E914C64-3B36-430C-9919-C9514BDBBA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5568031-C3A5-4FC5-B2A4-54DE3A93861B}" type="datetimeFigureOut">
              <a:rPr lang="ru-RU"/>
              <a:pPr>
                <a:defRPr/>
              </a:pPr>
              <a:t>24.06.2020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76FFCF6-BDBD-4ECB-8859-6359D88BAD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4FBDF4C-1E6B-42B5-A414-50C956C293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13455AC-E032-4CE6-A76E-EE4FE93C3F0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pic>
        <p:nvPicPr>
          <p:cNvPr id="1031" name="Picture 6">
            <a:extLst>
              <a:ext uri="{FF2B5EF4-FFF2-40B4-BE49-F238E27FC236}">
                <a16:creationId xmlns:a16="http://schemas.microsoft.com/office/drawing/2014/main" xmlns="" id="{3E0A6C4E-BB42-46A6-8550-CBE04F01595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95425"/>
            <a:ext cx="12192000" cy="861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svg"/><Relationship Id="rId5" Type="http://schemas.openxmlformats.org/officeDocument/2006/relationships/image" Target="../media/image36.png"/><Relationship Id="rId4" Type="http://schemas.openxmlformats.org/officeDocument/2006/relationships/image" Target="../media/image3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zakon.rada.gov.ua/laws/show/155-2019-%D0%BF" TargetMode="External"/><Relationship Id="rId3" Type="http://schemas.openxmlformats.org/officeDocument/2006/relationships/hyperlink" Target="https://zakon.rada.gov.ua/laws/show/150-2019-%D0%BF" TargetMode="External"/><Relationship Id="rId7" Type="http://schemas.openxmlformats.org/officeDocument/2006/relationships/hyperlink" Target="https://zakon.rada.gov.ua/laws/show/154-2019-%D0%BF" TargetMode="External"/><Relationship Id="rId12" Type="http://schemas.openxmlformats.org/officeDocument/2006/relationships/hyperlink" Target="https://zakon.rada.gov.ua/laws/show/264-2019-%D0%BF" TargetMode="External"/><Relationship Id="rId2" Type="http://schemas.openxmlformats.org/officeDocument/2006/relationships/hyperlink" Target="https://zakon.rada.gov.ua/laws/show/804-2018-%D0%BF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zakon.rada.gov.ua/laws/show/153-2019-%D0%BF" TargetMode="External"/><Relationship Id="rId11" Type="http://schemas.openxmlformats.org/officeDocument/2006/relationships/hyperlink" Target="https://zakon.rada.gov.ua/laws/show/158-2019-%D0%BF" TargetMode="External"/><Relationship Id="rId5" Type="http://schemas.openxmlformats.org/officeDocument/2006/relationships/hyperlink" Target="https://zakon.rada.gov.ua/laws/show/152-2019-%D0%BF" TargetMode="External"/><Relationship Id="rId10" Type="http://schemas.openxmlformats.org/officeDocument/2006/relationships/hyperlink" Target="https://zakon.rada.gov.ua/laws/show/157-2019-%D0%BF" TargetMode="External"/><Relationship Id="rId4" Type="http://schemas.openxmlformats.org/officeDocument/2006/relationships/hyperlink" Target="https://zakon.rada.gov.ua/laws/show/151-2019-%D0%BF" TargetMode="External"/><Relationship Id="rId9" Type="http://schemas.openxmlformats.org/officeDocument/2006/relationships/hyperlink" Target="https://zakon.rada.gov.ua/laws/show/156-2019-%D0%BF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zakon.rada.gov.ua/laws/show/734-2019-%D0%BF" TargetMode="External"/><Relationship Id="rId13" Type="http://schemas.openxmlformats.org/officeDocument/2006/relationships/hyperlink" Target="https://zakon.rada.gov.ua/laws/show/742-2019-%D0%BF" TargetMode="External"/><Relationship Id="rId3" Type="http://schemas.openxmlformats.org/officeDocument/2006/relationships/hyperlink" Target="https://zakon.rada.gov.ua/laws/show/z0647-19" TargetMode="External"/><Relationship Id="rId7" Type="http://schemas.openxmlformats.org/officeDocument/2006/relationships/hyperlink" Target="https://zakon.rada.gov.ua/laws/show/738-2019-%D0%BF" TargetMode="External"/><Relationship Id="rId12" Type="http://schemas.openxmlformats.org/officeDocument/2006/relationships/hyperlink" Target="https://zakon.rada.gov.ua/laws/show/741-2019-%D0%BF" TargetMode="External"/><Relationship Id="rId2" Type="http://schemas.openxmlformats.org/officeDocument/2006/relationships/hyperlink" Target="https://zakon.rada.gov.ua/laws/show/534-2019-%D0%BF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zakon.rada.gov.ua/laws/show/737-2019-%D0%BF" TargetMode="External"/><Relationship Id="rId11" Type="http://schemas.openxmlformats.org/officeDocument/2006/relationships/hyperlink" Target="https://zakon.rada.gov.ua/laws/show/740-2019-%D0%BF" TargetMode="External"/><Relationship Id="rId5" Type="http://schemas.openxmlformats.org/officeDocument/2006/relationships/hyperlink" Target="https://zakon.rada.gov.ua/laws/show/733-2019-%D0%BF" TargetMode="External"/><Relationship Id="rId10" Type="http://schemas.openxmlformats.org/officeDocument/2006/relationships/hyperlink" Target="https://zakon.rada.gov.ua/laws/show/735-2019-%D0%BF?lang=uk" TargetMode="External"/><Relationship Id="rId4" Type="http://schemas.openxmlformats.org/officeDocument/2006/relationships/hyperlink" Target="https://zakon.rada.gov.ua/laws/show/739-2019-%D0%BF" TargetMode="External"/><Relationship Id="rId9" Type="http://schemas.openxmlformats.org/officeDocument/2006/relationships/hyperlink" Target="https://zakon.rada.gov.ua/laws/show/736-2019-%D0%BF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16.svg"/><Relationship Id="rId10" Type="http://schemas.openxmlformats.org/officeDocument/2006/relationships/image" Target="../media/image49.png"/><Relationship Id="rId4" Type="http://schemas.openxmlformats.org/officeDocument/2006/relationships/image" Target="../media/image46.png"/><Relationship Id="rId9" Type="http://schemas.openxmlformats.org/officeDocument/2006/relationships/image" Target="../media/image20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j4Xwnv7ic4A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image" Target="../media/image63.png"/><Relationship Id="rId7" Type="http://schemas.openxmlformats.org/officeDocument/2006/relationships/image" Target="../media/image67.jpe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11" Type="http://schemas.openxmlformats.org/officeDocument/2006/relationships/image" Target="../media/image71.jpeg"/><Relationship Id="rId5" Type="http://schemas.openxmlformats.org/officeDocument/2006/relationships/image" Target="../media/image65.png"/><Relationship Id="rId10" Type="http://schemas.openxmlformats.org/officeDocument/2006/relationships/image" Target="../media/image70.jpeg"/><Relationship Id="rId4" Type="http://schemas.openxmlformats.org/officeDocument/2006/relationships/image" Target="../media/image64.png"/><Relationship Id="rId9" Type="http://schemas.openxmlformats.org/officeDocument/2006/relationships/image" Target="../media/image69.png"/><Relationship Id="rId14" Type="http://schemas.openxmlformats.org/officeDocument/2006/relationships/image" Target="../media/image7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10" Type="http://schemas.openxmlformats.org/officeDocument/2006/relationships/image" Target="../media/image84.jpeg"/><Relationship Id="rId4" Type="http://schemas.openxmlformats.org/officeDocument/2006/relationships/image" Target="../media/image90.jpeg"/><Relationship Id="rId9" Type="http://schemas.openxmlformats.org/officeDocument/2006/relationships/image" Target="../media/image9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emf"/><Relationship Id="rId3" Type="http://schemas.openxmlformats.org/officeDocument/2006/relationships/image" Target="../media/image97.png"/><Relationship Id="rId7" Type="http://schemas.openxmlformats.org/officeDocument/2006/relationships/image" Target="../media/image101.emf"/><Relationship Id="rId12" Type="http://schemas.openxmlformats.org/officeDocument/2006/relationships/image" Target="../media/image106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0.emf"/><Relationship Id="rId11" Type="http://schemas.openxmlformats.org/officeDocument/2006/relationships/image" Target="../media/image105.png"/><Relationship Id="rId5" Type="http://schemas.openxmlformats.org/officeDocument/2006/relationships/image" Target="../media/image99.emf"/><Relationship Id="rId10" Type="http://schemas.openxmlformats.org/officeDocument/2006/relationships/image" Target="../media/image104.png"/><Relationship Id="rId4" Type="http://schemas.openxmlformats.org/officeDocument/2006/relationships/image" Target="../media/image98.png"/><Relationship Id="rId9" Type="http://schemas.openxmlformats.org/officeDocument/2006/relationships/image" Target="../media/image10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9.png"/><Relationship Id="rId4" Type="http://schemas.openxmlformats.org/officeDocument/2006/relationships/image" Target="../media/image10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nFq-a3ltlc" TargetMode="External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gi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colabel.org.ua/zelenyi-ofis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png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0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hyperlink" Target="https://zakon.rada.gov.ua/laws/show/2639-19" TargetMode="Externa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4" Type="http://schemas.openxmlformats.org/officeDocument/2006/relationships/image" Target="../media/image157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1.png"/><Relationship Id="rId5" Type="http://schemas.openxmlformats.org/officeDocument/2006/relationships/image" Target="../media/image170.gif"/><Relationship Id="rId4" Type="http://schemas.openxmlformats.org/officeDocument/2006/relationships/image" Target="../media/image169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4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2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png"/><Relationship Id="rId3" Type="http://schemas.openxmlformats.org/officeDocument/2006/relationships/image" Target="../media/image184.png"/><Relationship Id="rId7" Type="http://schemas.openxmlformats.org/officeDocument/2006/relationships/image" Target="../media/image7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7.png"/><Relationship Id="rId5" Type="http://schemas.openxmlformats.org/officeDocument/2006/relationships/image" Target="../media/image186.png"/><Relationship Id="rId4" Type="http://schemas.openxmlformats.org/officeDocument/2006/relationships/image" Target="../media/image185.png"/><Relationship Id="rId9" Type="http://schemas.openxmlformats.org/officeDocument/2006/relationships/image" Target="../media/image189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png"/><Relationship Id="rId13" Type="http://schemas.openxmlformats.org/officeDocument/2006/relationships/image" Target="../media/image203.png"/><Relationship Id="rId18" Type="http://schemas.openxmlformats.org/officeDocument/2006/relationships/image" Target="../media/image208.png"/><Relationship Id="rId3" Type="http://schemas.openxmlformats.org/officeDocument/2006/relationships/image" Target="../media/image193.png"/><Relationship Id="rId7" Type="http://schemas.openxmlformats.org/officeDocument/2006/relationships/image" Target="../media/image197.png"/><Relationship Id="rId12" Type="http://schemas.openxmlformats.org/officeDocument/2006/relationships/image" Target="../media/image202.png"/><Relationship Id="rId17" Type="http://schemas.openxmlformats.org/officeDocument/2006/relationships/image" Target="../media/image207.png"/><Relationship Id="rId2" Type="http://schemas.openxmlformats.org/officeDocument/2006/relationships/image" Target="../media/image192.png"/><Relationship Id="rId16" Type="http://schemas.openxmlformats.org/officeDocument/2006/relationships/image" Target="../media/image206.png"/><Relationship Id="rId20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6.png"/><Relationship Id="rId11" Type="http://schemas.openxmlformats.org/officeDocument/2006/relationships/image" Target="../media/image201.png"/><Relationship Id="rId5" Type="http://schemas.openxmlformats.org/officeDocument/2006/relationships/image" Target="../media/image195.png"/><Relationship Id="rId15" Type="http://schemas.openxmlformats.org/officeDocument/2006/relationships/image" Target="../media/image205.png"/><Relationship Id="rId10" Type="http://schemas.openxmlformats.org/officeDocument/2006/relationships/image" Target="../media/image200.png"/><Relationship Id="rId19" Type="http://schemas.openxmlformats.org/officeDocument/2006/relationships/image" Target="../media/image209.png"/><Relationship Id="rId4" Type="http://schemas.openxmlformats.org/officeDocument/2006/relationships/image" Target="../media/image194.png"/><Relationship Id="rId9" Type="http://schemas.openxmlformats.org/officeDocument/2006/relationships/image" Target="../media/image199.png"/><Relationship Id="rId14" Type="http://schemas.openxmlformats.org/officeDocument/2006/relationships/image" Target="../media/image204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5.png"/><Relationship Id="rId5" Type="http://schemas.openxmlformats.org/officeDocument/2006/relationships/image" Target="../media/image214.png"/><Relationship Id="rId4" Type="http://schemas.openxmlformats.org/officeDocument/2006/relationships/image" Target="../media/image213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1.png"/><Relationship Id="rId3" Type="http://schemas.openxmlformats.org/officeDocument/2006/relationships/image" Target="../media/image216.png"/><Relationship Id="rId7" Type="http://schemas.openxmlformats.org/officeDocument/2006/relationships/image" Target="../media/image2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9.jpeg"/><Relationship Id="rId5" Type="http://schemas.openxmlformats.org/officeDocument/2006/relationships/image" Target="../media/image218.png"/><Relationship Id="rId4" Type="http://schemas.openxmlformats.org/officeDocument/2006/relationships/image" Target="../media/image217.jpeg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934" y="317800"/>
            <a:ext cx="6596127" cy="23950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325" y="2744618"/>
            <a:ext cx="1823357" cy="176337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973593" y="3900405"/>
            <a:ext cx="4314001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b="1" dirty="0">
                <a:latin typeface="Roboto"/>
              </a:rPr>
              <a:t>svitlana.berzina@gmail.com</a:t>
            </a:r>
            <a:endParaRPr lang="en-US" sz="2400" b="1" i="0" dirty="0">
              <a:effectLst/>
              <a:latin typeface="Roboto"/>
            </a:endParaRPr>
          </a:p>
        </p:txBody>
      </p:sp>
      <p:pic>
        <p:nvPicPr>
          <p:cNvPr id="12" name="Picture 2" descr="EaP-partners-logo-[f]-[1a]-[2017a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71" y="5090786"/>
            <a:ext cx="3319822" cy="1096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1686" y="4953200"/>
            <a:ext cx="3830822" cy="12339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61839" y="5047399"/>
            <a:ext cx="1504950" cy="1133475"/>
          </a:xfrm>
          <a:prstGeom prst="rect">
            <a:avLst/>
          </a:prstGeom>
        </p:spPr>
      </p:pic>
      <p:pic>
        <p:nvPicPr>
          <p:cNvPr id="1026" name="Picture 2" descr="Стартував прийом заявок на другий цикл інкубаційної програми для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311" y="5090785"/>
            <a:ext cx="2235375" cy="1107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852213" y="3345657"/>
            <a:ext cx="455676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400" b="1" dirty="0" err="1" smtClean="0"/>
              <a:t>Берз</a:t>
            </a:r>
            <a:r>
              <a:rPr lang="uk-UA" sz="2400" b="1" dirty="0" err="1" smtClean="0"/>
              <a:t>іна</a:t>
            </a:r>
            <a:r>
              <a:rPr lang="uk-UA" sz="2400" b="1" dirty="0" smtClean="0"/>
              <a:t> Світлана Валеріївна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57394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Як зробити бізнес-простір зеленим - ZAXID.N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858" y="95472"/>
            <a:ext cx="9399406" cy="6697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472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СвідомеСпоживання. Про сортування відходів та свідоме споживання – в  програмі «Ранок Маріуполя» - Новини | МТ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59" y="914400"/>
            <a:ext cx="10863612" cy="5685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3781" y="326964"/>
            <a:ext cx="75564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400" b="1" dirty="0" smtClean="0">
                <a:solidFill>
                  <a:srgbClr val="00B050"/>
                </a:solidFill>
                <a:latin typeface="+mn-lt"/>
              </a:rPr>
              <a:t>1. РЕСУРСОЕФЕКТИВНІСТЬ ТА УПРАВЛІННЯ </a:t>
            </a:r>
            <a:r>
              <a:rPr lang="ru-RU" altLang="ru-RU" sz="2400" b="1" dirty="0">
                <a:solidFill>
                  <a:srgbClr val="00B050"/>
                </a:solidFill>
                <a:latin typeface="+mn-lt"/>
              </a:rPr>
              <a:t>ВІДХОДАМИ</a:t>
            </a:r>
            <a:endParaRPr lang="ru-RU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129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41" name="Picture 5" descr="ÐÐ°ÑÑÐ¸Ð½ÐºÐ¸ Ð¿Ð¾ Ð·Ð°Ð¿ÑÐ¾ÑÑ ÑÐ¾ÑÑÑÐ²Ð°Ð½Ð½Ñ Ð²ÑÐ´ÑÐ¾Ð´ÑÐ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3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7228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38561" y="2163599"/>
            <a:ext cx="3352800" cy="2209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8200" y="600307"/>
            <a:ext cx="40364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Для виробництва офісного паперу що задовільнить річний обсяг споживання  у світі необхідно витрубити </a:t>
            </a:r>
            <a:r>
              <a:rPr lang="uk-UA" b="1" dirty="0" smtClean="0"/>
              <a:t>768 мільйонів дерев</a:t>
            </a:r>
            <a:endParaRPr lang="ru-RU" b="1" dirty="0"/>
          </a:p>
        </p:txBody>
      </p:sp>
      <p:sp>
        <p:nvSpPr>
          <p:cNvPr id="9" name="AutoShape 2" descr="Повінь у Карпатах знищила особливе смарагдове озеро, фото | Стайлер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527" y="210974"/>
            <a:ext cx="6191250" cy="390525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7164019" y="4579488"/>
            <a:ext cx="46054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latin typeface="+mn-lt"/>
              </a:rPr>
              <a:t>1 дерево = 12 500 аркушів паперу. </a:t>
            </a:r>
            <a:r>
              <a:rPr lang="uk-UA" dirty="0" smtClean="0">
                <a:latin typeface="+mn-lt"/>
              </a:rPr>
              <a:t>Зменшення споживання паперу на </a:t>
            </a:r>
          </a:p>
          <a:p>
            <a:r>
              <a:rPr lang="uk-UA" dirty="0" smtClean="0">
                <a:latin typeface="+mn-lt"/>
              </a:rPr>
              <a:t>12 500 аркушів, дозволяє врятувати одне дерево.</a:t>
            </a:r>
            <a:endParaRPr lang="uk-UA" dirty="0">
              <a:latin typeface="+mn-lt"/>
            </a:endParaRPr>
          </a:p>
        </p:txBody>
      </p:sp>
      <p:pic>
        <p:nvPicPr>
          <p:cNvPr id="16388" name="Picture 4" descr="Картинки для детей сосна (100 фото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676" y="3165024"/>
            <a:ext cx="2052039" cy="3078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637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543" y="169523"/>
            <a:ext cx="6466114" cy="6466114"/>
          </a:xfrm>
        </p:spPr>
      </p:pic>
      <p:pic>
        <p:nvPicPr>
          <p:cNvPr id="2056" name="Picture 8" descr="В Киеве стартовал пилотный проект по сортировке мусора | Газета «День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72" y="169522"/>
            <a:ext cx="4647927" cy="310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0713015"/>
              </p:ext>
            </p:extLst>
          </p:nvPr>
        </p:nvGraphicFramePr>
        <p:xfrm>
          <a:off x="457472" y="3320405"/>
          <a:ext cx="4647927" cy="3487258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665353"/>
                <a:gridCol w="2982574"/>
              </a:tblGrid>
              <a:tr h="25010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 b="1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Захід</a:t>
                      </a:r>
                      <a:endParaRPr lang="uk-UA" sz="1100" b="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601" marR="686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Оцінка</a:t>
                      </a:r>
                      <a:r>
                        <a:rPr lang="uk-UA" sz="1100" b="1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результативності 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601" marR="68601" marT="0" marB="0" anchor="ctr"/>
                </a:tc>
              </a:tr>
              <a:tr h="122546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 b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Замовлення</a:t>
                      </a:r>
                      <a:r>
                        <a:rPr lang="uk-UA" sz="1100" b="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і встановлення контейнерів для роздільного збору ТПВ: макулатура, пластик, скло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601" marR="686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 noProof="0" dirty="0" smtClean="0">
                          <a:effectLst/>
                        </a:rPr>
                        <a:t>Встановлено:</a:t>
                      </a:r>
                    </a:p>
                    <a:p>
                      <a:pPr marL="182563" lvl="0" indent="-182563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§"/>
                      </a:pPr>
                      <a:r>
                        <a:rPr lang="uk-UA" sz="1100" noProof="0" dirty="0" smtClean="0">
                          <a:effectLst/>
                        </a:rPr>
                        <a:t>75 контейнерів ємністю             50 л;</a:t>
                      </a:r>
                    </a:p>
                    <a:p>
                      <a:pPr marL="182563" lvl="0" indent="-182563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§"/>
                      </a:pPr>
                      <a:r>
                        <a:rPr lang="uk-UA" sz="1100" noProof="0" dirty="0" smtClean="0">
                          <a:effectLst/>
                        </a:rPr>
                        <a:t>3 контейнера ємністю               1100 л.</a:t>
                      </a:r>
                    </a:p>
                    <a:p>
                      <a:pPr marL="22860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601" marR="68601" marT="0" marB="0"/>
                </a:tc>
              </a:tr>
              <a:tr h="16872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 noProof="0" dirty="0" smtClean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 noProof="0" dirty="0" smtClean="0">
                          <a:effectLst/>
                        </a:rPr>
                        <a:t>Передача відсортованих ТПВ на подальшу переробку</a:t>
                      </a:r>
                      <a:endParaRPr lang="uk-UA" sz="1100" b="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601" marR="686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 noProof="0" dirty="0" smtClean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 noProof="0" dirty="0" smtClean="0">
                          <a:effectLst/>
                        </a:rPr>
                        <a:t>З 01.01.2019 по 01.01.2020   зібрано і передано на переробку:</a:t>
                      </a:r>
                    </a:p>
                    <a:p>
                      <a:pPr marL="182563" lvl="0" indent="-182563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§"/>
                      </a:pPr>
                      <a:r>
                        <a:rPr lang="uk-UA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1371,5 кг макулатури;</a:t>
                      </a:r>
                    </a:p>
                    <a:p>
                      <a:pPr marL="182563" lvl="0" indent="-182563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§"/>
                      </a:pPr>
                      <a:r>
                        <a:rPr lang="uk-UA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39,1</a:t>
                      </a:r>
                      <a:r>
                        <a:rPr lang="uk-UA" sz="1100" baseline="0" noProof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uk-UA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кг пластику;</a:t>
                      </a:r>
                    </a:p>
                    <a:p>
                      <a:pPr marL="182563" lvl="0" indent="-182563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§"/>
                      </a:pPr>
                      <a:r>
                        <a:rPr lang="uk-UA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100 кг скла.</a:t>
                      </a:r>
                    </a:p>
                    <a:p>
                      <a:pPr marL="182563" lvl="0" indent="-182563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§"/>
                      </a:pPr>
                      <a:endParaRPr lang="uk-UA" sz="1100" noProof="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itchFamily="2" charset="2"/>
                        <a:buNone/>
                      </a:pPr>
                      <a:r>
                        <a:rPr lang="uk-UA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Збережено 28 дерев</a:t>
                      </a:r>
                    </a:p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itchFamily="2" charset="2"/>
                        <a:buNone/>
                      </a:pPr>
                      <a:endParaRPr lang="uk-UA" sz="1100" noProof="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itchFamily="2" charset="2"/>
                        <a:buNone/>
                      </a:pPr>
                      <a:r>
                        <a:rPr lang="uk-UA" sz="1100" baseline="0" noProof="0" dirty="0" smtClean="0">
                          <a:solidFill>
                            <a:schemeClr val="tx1"/>
                          </a:solidFill>
                          <a:effectLst/>
                        </a:rPr>
                        <a:t>Отримано мийних засобів і туалетного паперу на суму 1560 грн.</a:t>
                      </a:r>
                      <a:endParaRPr lang="uk-UA" sz="1100" noProof="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26416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100" noProof="0" dirty="0" smtClean="0">
                          <a:effectLst/>
                        </a:rPr>
                        <a:t> </a:t>
                      </a:r>
                      <a:endParaRPr lang="uk-UA" sz="1100" b="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601" marR="68601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353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Похожее изображение">
            <a:extLst>
              <a:ext uri="{FF2B5EF4-FFF2-40B4-BE49-F238E27FC236}">
                <a16:creationId xmlns:a16="http://schemas.microsoft.com/office/drawing/2014/main" xmlns="" id="{A484DDEF-72FC-4619-987B-AC5F2C559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254" y="619124"/>
            <a:ext cx="3298894" cy="506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xmlns="" id="{D18F8F1D-0254-4541-B381-8915E22C70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20487" y="2028106"/>
            <a:ext cx="2781300" cy="3657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xmlns="" id="{A6100838-9427-4901-A5AE-A7BDD95029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945213" y="1935936"/>
            <a:ext cx="923925" cy="7524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xmlns="" id="{3A7C2434-0C96-4BB9-9A91-566A1072D2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964226" y="219075"/>
            <a:ext cx="2079929" cy="54666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DFBD241D-E0B7-4F3B-8C40-79D11199AC0F}"/>
              </a:ext>
            </a:extLst>
          </p:cNvPr>
          <p:cNvSpPr/>
          <p:nvPr/>
        </p:nvSpPr>
        <p:spPr>
          <a:xfrm>
            <a:off x="0" y="0"/>
            <a:ext cx="438150" cy="4381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D725B067-803B-4459-B80B-EDB3C202F0DA}"/>
              </a:ext>
            </a:extLst>
          </p:cNvPr>
          <p:cNvSpPr/>
          <p:nvPr/>
        </p:nvSpPr>
        <p:spPr>
          <a:xfrm>
            <a:off x="438150" y="438150"/>
            <a:ext cx="438150" cy="4381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9B7CAD97-CADA-4E01-9D46-974E82795581}"/>
              </a:ext>
            </a:extLst>
          </p:cNvPr>
          <p:cNvSpPr/>
          <p:nvPr/>
        </p:nvSpPr>
        <p:spPr>
          <a:xfrm>
            <a:off x="873525" y="0"/>
            <a:ext cx="438150" cy="4381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579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06" y="1496325"/>
            <a:ext cx="5552339" cy="40479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2012" y="377001"/>
            <a:ext cx="5513298" cy="584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8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altLang="ru-RU" sz="3600" b="1" dirty="0" smtClean="0">
                <a:solidFill>
                  <a:srgbClr val="C00000"/>
                </a:solidFill>
              </a:rPr>
              <a:t>ЩО ТАКЕ ЕКОДИЗАЙН?</a:t>
            </a:r>
            <a:br>
              <a:rPr lang="ru-RU" altLang="ru-RU" sz="3600" b="1" dirty="0" smtClean="0">
                <a:solidFill>
                  <a:srgbClr val="C00000"/>
                </a:solidFill>
              </a:rPr>
            </a:br>
            <a:endParaRPr lang="ru-RU" altLang="ru-RU" sz="3600" b="1" dirty="0" smtClean="0">
              <a:solidFill>
                <a:srgbClr val="C00000"/>
              </a:solidFill>
            </a:endParaRPr>
          </a:p>
        </p:txBody>
      </p:sp>
      <p:sp>
        <p:nvSpPr>
          <p:cNvPr id="40963" name="Rectangle 3"/>
          <p:cNvSpPr>
            <a:spLocks noGrp="1"/>
          </p:cNvSpPr>
          <p:nvPr>
            <p:ph type="body" idx="4294967295"/>
          </p:nvPr>
        </p:nvSpPr>
        <p:spPr>
          <a:xfrm>
            <a:off x="859971" y="1183368"/>
            <a:ext cx="10515600" cy="3867604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uk-UA" altLang="ru-RU" sz="2000" dirty="0"/>
              <a:t>• Обов'язкова правова основа, відповідно до якої виробники зобов’язані знижувати споживання енергії протягом строку </a:t>
            </a:r>
            <a:r>
              <a:rPr lang="uk-UA" altLang="ru-RU" sz="2000" dirty="0" smtClean="0"/>
              <a:t>експлуатації </a:t>
            </a:r>
            <a:r>
              <a:rPr lang="uk-UA" altLang="ru-RU" sz="2000" dirty="0"/>
              <a:t>їх продукції і скорочувати негативні впливи на навколишнє середовище </a:t>
            </a:r>
            <a:endParaRPr lang="uk-UA" altLang="ru-RU" sz="2000" dirty="0" smtClean="0"/>
          </a:p>
          <a:p>
            <a:pPr marL="0" indent="0" eaLnBrk="1" hangingPunct="1">
              <a:buNone/>
            </a:pPr>
            <a:endParaRPr lang="uk-UA" altLang="ru-RU" sz="1000" dirty="0"/>
          </a:p>
          <a:p>
            <a:pPr marL="0" indent="0" eaLnBrk="1" hangingPunct="1">
              <a:buNone/>
            </a:pPr>
            <a:r>
              <a:rPr lang="uk-UA" altLang="ru-RU" sz="2000" dirty="0" smtClean="0"/>
              <a:t>• </a:t>
            </a:r>
            <a:r>
              <a:rPr lang="uk-UA" altLang="ru-RU" sz="2000" dirty="0"/>
              <a:t>Застосовується на етапі проектування, перед тим, як виробляти продукцію і виводити її на ринок </a:t>
            </a:r>
            <a:endParaRPr lang="uk-UA" altLang="ru-RU" sz="2000" dirty="0" smtClean="0"/>
          </a:p>
          <a:p>
            <a:pPr marL="0" indent="0" eaLnBrk="1" hangingPunct="1">
              <a:buNone/>
            </a:pPr>
            <a:endParaRPr lang="uk-UA" altLang="ru-RU" sz="1000" dirty="0"/>
          </a:p>
          <a:p>
            <a:pPr marL="0" indent="0" eaLnBrk="1" hangingPunct="1">
              <a:buNone/>
            </a:pPr>
            <a:r>
              <a:rPr lang="uk-UA" altLang="ru-RU" sz="2000" dirty="0" smtClean="0"/>
              <a:t>• </a:t>
            </a:r>
            <a:r>
              <a:rPr lang="uk-UA" altLang="ru-RU" sz="2000" dirty="0"/>
              <a:t>Застосовується до виробників та імпортерів </a:t>
            </a:r>
            <a:endParaRPr lang="uk-UA" altLang="ru-RU" sz="2000" dirty="0" smtClean="0"/>
          </a:p>
          <a:p>
            <a:pPr marL="0" indent="0" eaLnBrk="1" hangingPunct="1">
              <a:buNone/>
            </a:pPr>
            <a:endParaRPr lang="uk-UA" altLang="ru-RU" sz="1000" dirty="0"/>
          </a:p>
          <a:p>
            <a:pPr marL="0" indent="0" eaLnBrk="1" hangingPunct="1">
              <a:buNone/>
            </a:pPr>
            <a:r>
              <a:rPr lang="uk-UA" altLang="ru-RU" sz="2000" dirty="0" smtClean="0"/>
              <a:t>• </a:t>
            </a:r>
            <a:r>
              <a:rPr lang="uk-UA" altLang="ru-RU" sz="2000" dirty="0"/>
              <a:t>Встановлює загальні та специфічні вимоги </a:t>
            </a:r>
            <a:r>
              <a:rPr lang="uk-UA" altLang="ru-RU" sz="2000" dirty="0" err="1"/>
              <a:t>екодизайну</a:t>
            </a:r>
            <a:r>
              <a:rPr lang="uk-UA" altLang="ru-RU" sz="2000" dirty="0"/>
              <a:t> </a:t>
            </a:r>
            <a:endParaRPr lang="uk-UA" altLang="ru-RU" sz="2000" dirty="0" smtClean="0"/>
          </a:p>
          <a:p>
            <a:pPr marL="0" indent="0" eaLnBrk="1" hangingPunct="1">
              <a:buNone/>
            </a:pPr>
            <a:endParaRPr lang="uk-UA" altLang="ru-RU" sz="1000" dirty="0"/>
          </a:p>
          <a:p>
            <a:pPr marL="0" indent="0" eaLnBrk="1" hangingPunct="1">
              <a:buNone/>
            </a:pPr>
            <a:r>
              <a:rPr lang="uk-UA" altLang="ru-RU" sz="2000" dirty="0"/>
              <a:t>• Поступово видаляє з ринку найгірших виконавців</a:t>
            </a:r>
            <a:r>
              <a:rPr lang="ru-RU" altLang="ru-RU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872420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altLang="ru-RU" sz="3600" b="1" dirty="0">
                <a:solidFill>
                  <a:srgbClr val="C00000"/>
                </a:solidFill>
              </a:rPr>
              <a:t>В ЧОМУ ЦІННІСТЬ ЕКОДИЗАЙНУ?</a:t>
            </a:r>
            <a:br>
              <a:rPr lang="ru-RU" altLang="ru-RU" sz="3600" b="1" dirty="0">
                <a:solidFill>
                  <a:srgbClr val="C00000"/>
                </a:solidFill>
              </a:rPr>
            </a:br>
            <a:endParaRPr lang="ru-RU" altLang="ru-RU" sz="3600" b="1" dirty="0">
              <a:solidFill>
                <a:srgbClr val="C00000"/>
              </a:solidFill>
            </a:endParaRPr>
          </a:p>
        </p:txBody>
      </p:sp>
      <p:sp>
        <p:nvSpPr>
          <p:cNvPr id="43011" name="Rectangle 3"/>
          <p:cNvSpPr>
            <a:spLocks noGrp="1"/>
          </p:cNvSpPr>
          <p:nvPr>
            <p:ph type="body" idx="4294967295"/>
          </p:nvPr>
        </p:nvSpPr>
        <p:spPr>
          <a:xfrm>
            <a:off x="859971" y="679563"/>
            <a:ext cx="9565216" cy="4660900"/>
          </a:xfrm>
        </p:spPr>
        <p:txBody>
          <a:bodyPr/>
          <a:lstStyle/>
          <a:p>
            <a:pPr eaLnBrk="1" hangingPunct="1"/>
            <a:endParaRPr lang="ru-RU" altLang="ru-RU" dirty="0" smtClean="0"/>
          </a:p>
          <a:p>
            <a:pPr marL="0" indent="0" eaLnBrk="1" hangingPunct="1">
              <a:buNone/>
            </a:pPr>
            <a:r>
              <a:rPr lang="uk-UA" altLang="ru-RU" sz="2000" dirty="0"/>
              <a:t>• Він обов'язковий, тому спричиняє </a:t>
            </a:r>
            <a:r>
              <a:rPr lang="uk-UA" altLang="ru-RU" sz="2000" dirty="0" smtClean="0"/>
              <a:t>зміни</a:t>
            </a:r>
          </a:p>
          <a:p>
            <a:pPr marL="0" indent="0" eaLnBrk="1" hangingPunct="1">
              <a:buNone/>
            </a:pPr>
            <a:endParaRPr lang="uk-UA" altLang="ru-RU" sz="1000" dirty="0"/>
          </a:p>
          <a:p>
            <a:pPr marL="0" indent="0" eaLnBrk="1" hangingPunct="1">
              <a:buNone/>
            </a:pPr>
            <a:r>
              <a:rPr lang="uk-UA" altLang="ru-RU" sz="2000" dirty="0"/>
              <a:t>• Широке охоплення: може охоплювати вплив на навколишнє середовище, пов'язаний з будь-яким продуктом </a:t>
            </a:r>
            <a:endParaRPr lang="uk-UA" altLang="ru-RU" sz="2000" dirty="0" smtClean="0"/>
          </a:p>
          <a:p>
            <a:pPr marL="0" indent="0" eaLnBrk="1" hangingPunct="1">
              <a:buNone/>
            </a:pPr>
            <a:endParaRPr lang="uk-UA" altLang="ru-RU" sz="1000" dirty="0"/>
          </a:p>
          <a:p>
            <a:pPr marL="0" indent="0" eaLnBrk="1" hangingPunct="1">
              <a:buNone/>
            </a:pPr>
            <a:r>
              <a:rPr lang="uk-UA" altLang="ru-RU" sz="2000" dirty="0"/>
              <a:t>• Відносно недороге впровадження: не потрібні ні субсидії, ні гранти, ні </a:t>
            </a:r>
            <a:r>
              <a:rPr lang="uk-UA" altLang="ru-RU" sz="2000" dirty="0" smtClean="0"/>
              <a:t>кредити</a:t>
            </a:r>
          </a:p>
          <a:p>
            <a:pPr marL="0" indent="0" eaLnBrk="1" hangingPunct="1">
              <a:buNone/>
            </a:pPr>
            <a:endParaRPr lang="uk-UA" altLang="ru-RU" sz="1000" dirty="0"/>
          </a:p>
          <a:p>
            <a:pPr marL="0" indent="0" eaLnBrk="1" hangingPunct="1">
              <a:buNone/>
            </a:pPr>
            <a:r>
              <a:rPr lang="uk-UA" altLang="ru-RU" sz="2000" dirty="0"/>
              <a:t>• Стимулює виробників до інновацій </a:t>
            </a:r>
            <a:endParaRPr lang="uk-UA" altLang="ru-RU" sz="2000" dirty="0" smtClean="0"/>
          </a:p>
          <a:p>
            <a:pPr marL="0" indent="0" eaLnBrk="1" hangingPunct="1">
              <a:buNone/>
            </a:pPr>
            <a:endParaRPr lang="uk-UA" altLang="ru-RU" sz="1000" dirty="0"/>
          </a:p>
          <a:p>
            <a:pPr marL="0" indent="0" eaLnBrk="1" hangingPunct="1">
              <a:buNone/>
            </a:pPr>
            <a:r>
              <a:rPr lang="uk-UA" altLang="ru-RU" sz="2000" dirty="0"/>
              <a:t>• Тому що це працює! </a:t>
            </a:r>
            <a:r>
              <a:rPr lang="uk-UA" altLang="ru-RU" sz="2000" dirty="0" err="1"/>
              <a:t>Екодизайн</a:t>
            </a:r>
            <a:r>
              <a:rPr lang="uk-UA" altLang="ru-RU" sz="2000" dirty="0"/>
              <a:t> та маркування зможуть: </a:t>
            </a:r>
          </a:p>
          <a:p>
            <a:pPr eaLnBrk="1" hangingPunct="1"/>
            <a:endParaRPr lang="uk-UA" altLang="ru-RU" sz="20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472542" y="4463300"/>
            <a:ext cx="77941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 hangingPunct="1">
              <a:buNone/>
            </a:pPr>
            <a:r>
              <a:rPr lang="uk-UA" altLang="ru-RU" dirty="0" smtClean="0"/>
              <a:t>– </a:t>
            </a:r>
            <a:r>
              <a:rPr lang="uk-UA" altLang="ru-RU" dirty="0"/>
              <a:t>зекономити &gt;1,900 </a:t>
            </a:r>
            <a:r>
              <a:rPr lang="uk-UA" altLang="ru-RU" dirty="0" err="1"/>
              <a:t>ТВтг</a:t>
            </a:r>
            <a:r>
              <a:rPr lang="uk-UA" altLang="ru-RU" dirty="0"/>
              <a:t> до 2020 (що приблизно дорівнює річному споживанню первинної енергії Італії)</a:t>
            </a:r>
          </a:p>
          <a:p>
            <a:pPr marL="0" indent="0" eaLnBrk="1" hangingPunct="1">
              <a:buNone/>
            </a:pPr>
            <a:r>
              <a:rPr lang="uk-UA" altLang="ru-RU" dirty="0" smtClean="0"/>
              <a:t>– </a:t>
            </a:r>
            <a:r>
              <a:rPr lang="uk-UA" altLang="ru-RU" dirty="0"/>
              <a:t>знизити комунальні витрати на енергію в ЄС на 465 євро/рік</a:t>
            </a:r>
          </a:p>
          <a:p>
            <a:pPr marL="0" indent="0" eaLnBrk="1" hangingPunct="1">
              <a:buNone/>
            </a:pPr>
            <a:r>
              <a:rPr lang="uk-UA" altLang="ru-RU" dirty="0" smtClean="0"/>
              <a:t>– </a:t>
            </a:r>
            <a:r>
              <a:rPr lang="uk-UA" altLang="ru-RU" dirty="0"/>
              <a:t>створити додатковий дохід у 55 млрд. євро для компаній ЄС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72880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/>
          </p:cNvSpPr>
          <p:nvPr>
            <p:ph type="title" idx="4294967295"/>
          </p:nvPr>
        </p:nvSpPr>
        <p:spPr>
          <a:xfrm>
            <a:off x="838200" y="365126"/>
            <a:ext cx="10515600" cy="565000"/>
          </a:xfrm>
        </p:spPr>
        <p:txBody>
          <a:bodyPr/>
          <a:lstStyle/>
          <a:p>
            <a:pPr eaLnBrk="1" hangingPunct="1"/>
            <a:r>
              <a:rPr lang="uk-UA" altLang="ru-RU" sz="2000" b="1" dirty="0">
                <a:solidFill>
                  <a:srgbClr val="C00000"/>
                </a:solidFill>
              </a:rPr>
              <a:t>ТЕХНІЧНІ РЕГЛАМЕНТИ З </a:t>
            </a:r>
            <a:r>
              <a:rPr lang="uk-UA" altLang="ru-RU" sz="2000" b="1" dirty="0" smtClean="0">
                <a:solidFill>
                  <a:srgbClr val="C00000"/>
                </a:solidFill>
              </a:rPr>
              <a:t>ЕКОДИЗАЙНУ</a:t>
            </a:r>
            <a:endParaRPr lang="ru-RU" altLang="ru-RU" sz="2000" b="1" dirty="0">
              <a:solidFill>
                <a:srgbClr val="C00000"/>
              </a:solidFill>
            </a:endParaRPr>
          </a:p>
        </p:txBody>
      </p:sp>
      <p:sp>
        <p:nvSpPr>
          <p:cNvPr id="44035" name="Rectangle 3"/>
          <p:cNvSpPr>
            <a:spLocks noGrp="1"/>
          </p:cNvSpPr>
          <p:nvPr>
            <p:ph type="body" idx="4294967295"/>
          </p:nvPr>
        </p:nvSpPr>
        <p:spPr>
          <a:xfrm>
            <a:off x="838199" y="1049867"/>
            <a:ext cx="10515601" cy="5372704"/>
          </a:xfrm>
          <a:solidFill>
            <a:schemeClr val="bg1"/>
          </a:solidFill>
        </p:spPr>
        <p:txBody>
          <a:bodyPr/>
          <a:lstStyle/>
          <a:p>
            <a:pPr marL="0" indent="0" eaLnBrk="1" hangingPunct="1">
              <a:buNone/>
            </a:pPr>
            <a:r>
              <a:rPr lang="ru-RU" altLang="ru-RU" sz="1600" u="sng" dirty="0">
                <a:hlinkClick r:id="rId2"/>
              </a:rPr>
              <a:t>061. </a:t>
            </a:r>
            <a:r>
              <a:rPr lang="ru-RU" altLang="ru-RU" sz="1600" u="sng" dirty="0" err="1">
                <a:hlinkClick r:id="rId2"/>
              </a:rPr>
              <a:t>Технічний</a:t>
            </a:r>
            <a:r>
              <a:rPr lang="ru-RU" altLang="ru-RU" sz="1600" u="sng" dirty="0">
                <a:hlinkClick r:id="rId2"/>
              </a:rPr>
              <a:t> регламент </a:t>
            </a:r>
            <a:r>
              <a:rPr lang="ru-RU" altLang="ru-RU" sz="1600" u="sng" dirty="0" err="1">
                <a:hlinkClick r:id="rId2"/>
              </a:rPr>
              <a:t>щодо</a:t>
            </a:r>
            <a:r>
              <a:rPr lang="ru-RU" altLang="ru-RU" sz="1600" u="sng" dirty="0">
                <a:hlinkClick r:id="rId2"/>
              </a:rPr>
              <a:t> </a:t>
            </a:r>
            <a:r>
              <a:rPr lang="ru-RU" altLang="ru-RU" sz="1600" u="sng" dirty="0" err="1">
                <a:hlinkClick r:id="rId2"/>
              </a:rPr>
              <a:t>встановлення</a:t>
            </a:r>
            <a:r>
              <a:rPr lang="ru-RU" altLang="ru-RU" sz="1600" u="sng" dirty="0">
                <a:hlinkClick r:id="rId2"/>
              </a:rPr>
              <a:t> </a:t>
            </a:r>
            <a:r>
              <a:rPr lang="ru-RU" altLang="ru-RU" sz="1600" u="sng" dirty="0" err="1">
                <a:hlinkClick r:id="rId2"/>
              </a:rPr>
              <a:t>системи</a:t>
            </a:r>
            <a:r>
              <a:rPr lang="ru-RU" altLang="ru-RU" sz="1600" u="sng" dirty="0">
                <a:hlinkClick r:id="rId2"/>
              </a:rPr>
              <a:t> для </a:t>
            </a:r>
            <a:r>
              <a:rPr lang="ru-RU" altLang="ru-RU" sz="1600" u="sng" dirty="0" err="1">
                <a:hlinkClick r:id="rId2"/>
              </a:rPr>
              <a:t>визначення</a:t>
            </a:r>
            <a:r>
              <a:rPr lang="ru-RU" altLang="ru-RU" sz="1600" u="sng" dirty="0">
                <a:hlinkClick r:id="rId2"/>
              </a:rPr>
              <a:t> </a:t>
            </a:r>
            <a:r>
              <a:rPr lang="ru-RU" altLang="ru-RU" sz="1600" u="sng" dirty="0" err="1">
                <a:hlinkClick r:id="rId2"/>
              </a:rPr>
              <a:t>вимог</a:t>
            </a:r>
            <a:r>
              <a:rPr lang="ru-RU" altLang="ru-RU" sz="1600" u="sng" dirty="0">
                <a:hlinkClick r:id="rId2"/>
              </a:rPr>
              <a:t> з </a:t>
            </a:r>
            <a:r>
              <a:rPr lang="ru-RU" altLang="ru-RU" sz="1600" u="sng" dirty="0" err="1">
                <a:hlinkClick r:id="rId2"/>
              </a:rPr>
              <a:t>екодизайну</a:t>
            </a:r>
            <a:r>
              <a:rPr lang="ru-RU" altLang="ru-RU" sz="1600" u="sng" dirty="0">
                <a:hlinkClick r:id="rId2"/>
              </a:rPr>
              <a:t> </a:t>
            </a:r>
            <a:r>
              <a:rPr lang="ru-RU" altLang="ru-RU" sz="1600" u="sng" dirty="0" err="1">
                <a:hlinkClick r:id="rId2"/>
              </a:rPr>
              <a:t>енергоспоживчих</a:t>
            </a:r>
            <a:r>
              <a:rPr lang="ru-RU" altLang="ru-RU" sz="1600" u="sng" dirty="0">
                <a:hlinkClick r:id="rId2"/>
              </a:rPr>
              <a:t> </a:t>
            </a:r>
            <a:r>
              <a:rPr lang="ru-RU" altLang="ru-RU" sz="1600" u="sng" dirty="0" err="1">
                <a:hlinkClick r:id="rId2"/>
              </a:rPr>
              <a:t>продуктів</a:t>
            </a:r>
            <a:r>
              <a:rPr lang="ru-RU" altLang="ru-RU" sz="1600" u="sng" dirty="0"/>
              <a:t> </a:t>
            </a:r>
            <a:r>
              <a:rPr lang="ru-RU" altLang="ru-RU" sz="1600" dirty="0"/>
              <a:t> </a:t>
            </a:r>
          </a:p>
          <a:p>
            <a:pPr marL="0" indent="0" eaLnBrk="1" hangingPunct="1">
              <a:buNone/>
            </a:pPr>
            <a:r>
              <a:rPr altLang="ru-RU" sz="1600" u="sng" dirty="0">
                <a:hlinkClick r:id="rId3"/>
              </a:rPr>
              <a:t>063. </a:t>
            </a:r>
            <a:r>
              <a:rPr altLang="ru-RU" sz="1600" u="sng" dirty="0" err="1">
                <a:hlinkClick r:id="rId3"/>
              </a:rPr>
              <a:t>Технічний</a:t>
            </a:r>
            <a:r>
              <a:rPr altLang="ru-RU" sz="1600" u="sng" dirty="0">
                <a:hlinkClick r:id="rId3"/>
              </a:rPr>
              <a:t> </a:t>
            </a:r>
            <a:r>
              <a:rPr altLang="ru-RU" sz="1600" u="sng" dirty="0" err="1">
                <a:hlinkClick r:id="rId3"/>
              </a:rPr>
              <a:t>регламент</a:t>
            </a:r>
            <a:r>
              <a:rPr altLang="ru-RU" sz="1600" u="sng" dirty="0">
                <a:hlinkClick r:id="rId3"/>
              </a:rPr>
              <a:t> </a:t>
            </a:r>
            <a:r>
              <a:rPr altLang="ru-RU" sz="1600" u="sng" dirty="0" err="1">
                <a:hlinkClick r:id="rId3"/>
              </a:rPr>
              <a:t>щодо</a:t>
            </a:r>
            <a:r>
              <a:rPr altLang="ru-RU" sz="1600" u="sng" dirty="0">
                <a:hlinkClick r:id="rId3"/>
              </a:rPr>
              <a:t> </a:t>
            </a:r>
            <a:r>
              <a:rPr altLang="ru-RU" sz="1600" u="sng" dirty="0" err="1">
                <a:hlinkClick r:id="rId3"/>
              </a:rPr>
              <a:t>вимог</a:t>
            </a:r>
            <a:r>
              <a:rPr altLang="ru-RU" sz="1600" u="sng" dirty="0">
                <a:hlinkClick r:id="rId3"/>
              </a:rPr>
              <a:t> </a:t>
            </a:r>
            <a:r>
              <a:rPr altLang="ru-RU" sz="1600" u="sng" dirty="0" err="1">
                <a:hlinkClick r:id="rId3"/>
              </a:rPr>
              <a:t>до</a:t>
            </a:r>
            <a:r>
              <a:rPr altLang="ru-RU" sz="1600" u="sng" dirty="0">
                <a:hlinkClick r:id="rId3"/>
              </a:rPr>
              <a:t> </a:t>
            </a:r>
            <a:r>
              <a:rPr altLang="ru-RU" sz="1600" u="sng" dirty="0" err="1">
                <a:hlinkClick r:id="rId3"/>
              </a:rPr>
              <a:t>екодизайну</a:t>
            </a:r>
            <a:r>
              <a:rPr altLang="ru-RU" sz="1600" u="sng" dirty="0">
                <a:hlinkClick r:id="rId3"/>
              </a:rPr>
              <a:t> </a:t>
            </a:r>
            <a:r>
              <a:rPr altLang="ru-RU" sz="1600" u="sng" dirty="0" err="1">
                <a:hlinkClick r:id="rId3"/>
              </a:rPr>
              <a:t>для</a:t>
            </a:r>
            <a:r>
              <a:rPr altLang="ru-RU" sz="1600" u="sng" dirty="0">
                <a:hlinkClick r:id="rId3"/>
              </a:rPr>
              <a:t> </a:t>
            </a:r>
            <a:r>
              <a:rPr altLang="ru-RU" sz="1600" u="sng" dirty="0" err="1">
                <a:hlinkClick r:id="rId3"/>
              </a:rPr>
              <a:t>споживання</a:t>
            </a:r>
            <a:r>
              <a:rPr altLang="ru-RU" sz="1600" u="sng" dirty="0">
                <a:hlinkClick r:id="rId3"/>
              </a:rPr>
              <a:t> </a:t>
            </a:r>
            <a:r>
              <a:rPr altLang="ru-RU" sz="1600" u="sng" dirty="0" err="1">
                <a:hlinkClick r:id="rId3"/>
              </a:rPr>
              <a:t>електроенергії</a:t>
            </a:r>
            <a:r>
              <a:rPr altLang="ru-RU" sz="1600" u="sng" dirty="0">
                <a:hlinkClick r:id="rId3"/>
              </a:rPr>
              <a:t> </a:t>
            </a:r>
            <a:r>
              <a:rPr altLang="ru-RU" sz="1600" u="sng" dirty="0" err="1">
                <a:hlinkClick r:id="rId3"/>
              </a:rPr>
              <a:t>зовнішніми</a:t>
            </a:r>
            <a:r>
              <a:rPr altLang="ru-RU" sz="1600" u="sng" dirty="0">
                <a:hlinkClick r:id="rId3"/>
              </a:rPr>
              <a:t> </a:t>
            </a:r>
            <a:r>
              <a:rPr altLang="ru-RU" sz="1600" u="sng" dirty="0" err="1">
                <a:hlinkClick r:id="rId3"/>
              </a:rPr>
              <a:t>джерелами</a:t>
            </a:r>
            <a:r>
              <a:rPr altLang="ru-RU" sz="1600" u="sng" dirty="0">
                <a:hlinkClick r:id="rId3"/>
              </a:rPr>
              <a:t> </a:t>
            </a:r>
            <a:r>
              <a:rPr altLang="ru-RU" sz="1600" u="sng" dirty="0" err="1">
                <a:hlinkClick r:id="rId3"/>
              </a:rPr>
              <a:t>живлення</a:t>
            </a:r>
            <a:r>
              <a:rPr altLang="ru-RU" sz="1600" u="sng" dirty="0">
                <a:hlinkClick r:id="rId3"/>
              </a:rPr>
              <a:t> в </a:t>
            </a:r>
            <a:r>
              <a:rPr altLang="ru-RU" sz="1600" u="sng" dirty="0" err="1">
                <a:hlinkClick r:id="rId3"/>
              </a:rPr>
              <a:t>режимі</a:t>
            </a:r>
            <a:r>
              <a:rPr altLang="ru-RU" sz="1600" u="sng" dirty="0">
                <a:hlinkClick r:id="rId3"/>
              </a:rPr>
              <a:t> </a:t>
            </a:r>
            <a:r>
              <a:rPr altLang="ru-RU" sz="1600" u="sng" dirty="0" err="1">
                <a:hlinkClick r:id="rId3"/>
              </a:rPr>
              <a:t>без</a:t>
            </a:r>
            <a:r>
              <a:rPr altLang="ru-RU" sz="1600" u="sng" dirty="0">
                <a:hlinkClick r:id="rId3"/>
              </a:rPr>
              <a:t> </a:t>
            </a:r>
            <a:r>
              <a:rPr altLang="ru-RU" sz="1600" u="sng" dirty="0" err="1">
                <a:hlinkClick r:id="rId3"/>
              </a:rPr>
              <a:t>навантаження</a:t>
            </a:r>
            <a:r>
              <a:rPr altLang="ru-RU" sz="1600" u="sng" dirty="0">
                <a:hlinkClick r:id="rId3"/>
              </a:rPr>
              <a:t> </a:t>
            </a:r>
            <a:r>
              <a:rPr altLang="ru-RU" sz="1600" u="sng" dirty="0" err="1">
                <a:hlinkClick r:id="rId3"/>
              </a:rPr>
              <a:t>та</a:t>
            </a:r>
            <a:r>
              <a:rPr altLang="ru-RU" sz="1600" u="sng" dirty="0">
                <a:hlinkClick r:id="rId3"/>
              </a:rPr>
              <a:t> </a:t>
            </a:r>
            <a:r>
              <a:rPr altLang="ru-RU" sz="1600" u="sng" dirty="0" err="1">
                <a:hlinkClick r:id="rId3"/>
              </a:rPr>
              <a:t>їх</a:t>
            </a:r>
            <a:r>
              <a:rPr altLang="ru-RU" sz="1600" u="sng" dirty="0">
                <a:hlinkClick r:id="rId3"/>
              </a:rPr>
              <a:t> </a:t>
            </a:r>
            <a:r>
              <a:rPr altLang="ru-RU" sz="1600" u="sng" dirty="0" err="1">
                <a:hlinkClick r:id="rId3"/>
              </a:rPr>
              <a:t>середнього</a:t>
            </a:r>
            <a:r>
              <a:rPr altLang="ru-RU" sz="1600" u="sng" dirty="0">
                <a:hlinkClick r:id="rId3"/>
              </a:rPr>
              <a:t> </a:t>
            </a:r>
            <a:r>
              <a:rPr altLang="ru-RU" sz="1600" u="sng" dirty="0" err="1">
                <a:hlinkClick r:id="rId3"/>
              </a:rPr>
              <a:t>коефіцієнта</a:t>
            </a:r>
            <a:r>
              <a:rPr altLang="ru-RU" sz="1600" u="sng" dirty="0">
                <a:hlinkClick r:id="rId3"/>
              </a:rPr>
              <a:t> </a:t>
            </a:r>
            <a:r>
              <a:rPr altLang="ru-RU" sz="1600" u="sng" dirty="0" err="1">
                <a:hlinkClick r:id="rId3"/>
              </a:rPr>
              <a:t>корисної</a:t>
            </a:r>
            <a:r>
              <a:rPr altLang="ru-RU" sz="1600" u="sng" dirty="0">
                <a:hlinkClick r:id="rId3"/>
              </a:rPr>
              <a:t> </a:t>
            </a:r>
            <a:r>
              <a:rPr altLang="ru-RU" sz="1600" u="sng" dirty="0" err="1">
                <a:hlinkClick r:id="rId3"/>
              </a:rPr>
              <a:t>дії</a:t>
            </a:r>
            <a:r>
              <a:rPr altLang="ru-RU" sz="1600" u="sng" dirty="0">
                <a:hlinkClick r:id="rId3"/>
              </a:rPr>
              <a:t> в </a:t>
            </a:r>
            <a:r>
              <a:rPr altLang="ru-RU" sz="1600" u="sng" dirty="0" err="1">
                <a:hlinkClick r:id="rId3"/>
              </a:rPr>
              <a:t>активному</a:t>
            </a:r>
            <a:r>
              <a:rPr altLang="ru-RU" sz="1600" u="sng" dirty="0">
                <a:hlinkClick r:id="rId3"/>
              </a:rPr>
              <a:t> </a:t>
            </a:r>
            <a:r>
              <a:rPr altLang="ru-RU" sz="1600" u="sng" dirty="0" err="1">
                <a:hlinkClick r:id="rId3"/>
              </a:rPr>
              <a:t>режимі</a:t>
            </a:r>
            <a:r>
              <a:rPr altLang="ru-RU" sz="1600" dirty="0"/>
              <a:t> </a:t>
            </a:r>
          </a:p>
          <a:p>
            <a:pPr marL="0" indent="0" eaLnBrk="1" hangingPunct="1">
              <a:buNone/>
            </a:pPr>
            <a:r>
              <a:rPr altLang="ru-RU" sz="1600" dirty="0">
                <a:hlinkClick r:id="rId4"/>
              </a:rPr>
              <a:t>064. </a:t>
            </a:r>
            <a:r>
              <a:rPr altLang="ru-RU" sz="1600" dirty="0" err="1">
                <a:hlinkClick r:id="rId4"/>
              </a:rPr>
              <a:t>Технічний</a:t>
            </a:r>
            <a:r>
              <a:rPr altLang="ru-RU" sz="1600" dirty="0">
                <a:hlinkClick r:id="rId4"/>
              </a:rPr>
              <a:t> </a:t>
            </a:r>
            <a:r>
              <a:rPr altLang="ru-RU" sz="1600" dirty="0" err="1">
                <a:hlinkClick r:id="rId4"/>
              </a:rPr>
              <a:t>регламент</a:t>
            </a:r>
            <a:r>
              <a:rPr altLang="ru-RU" sz="1600" dirty="0">
                <a:hlinkClick r:id="rId4"/>
              </a:rPr>
              <a:t> </a:t>
            </a:r>
            <a:r>
              <a:rPr altLang="ru-RU" sz="1600" dirty="0" err="1">
                <a:hlinkClick r:id="rId4"/>
              </a:rPr>
              <a:t>щодо</a:t>
            </a:r>
            <a:r>
              <a:rPr altLang="ru-RU" sz="1600" dirty="0">
                <a:hlinkClick r:id="rId4"/>
              </a:rPr>
              <a:t> </a:t>
            </a:r>
            <a:r>
              <a:rPr altLang="ru-RU" sz="1600" dirty="0" err="1">
                <a:hlinkClick r:id="rId4"/>
              </a:rPr>
              <a:t>вимог</a:t>
            </a:r>
            <a:r>
              <a:rPr altLang="ru-RU" sz="1600" dirty="0">
                <a:hlinkClick r:id="rId4"/>
              </a:rPr>
              <a:t> </a:t>
            </a:r>
            <a:r>
              <a:rPr altLang="ru-RU" sz="1600" dirty="0" err="1">
                <a:hlinkClick r:id="rId4"/>
              </a:rPr>
              <a:t>до</a:t>
            </a:r>
            <a:r>
              <a:rPr altLang="ru-RU" sz="1600" dirty="0">
                <a:hlinkClick r:id="rId4"/>
              </a:rPr>
              <a:t> </a:t>
            </a:r>
            <a:r>
              <a:rPr altLang="ru-RU" sz="1600" dirty="0" err="1">
                <a:hlinkClick r:id="rId4"/>
              </a:rPr>
              <a:t>екодизайну</a:t>
            </a:r>
            <a:r>
              <a:rPr altLang="ru-RU" sz="1600" dirty="0">
                <a:hlinkClick r:id="rId4"/>
              </a:rPr>
              <a:t> </a:t>
            </a:r>
            <a:r>
              <a:rPr altLang="ru-RU" sz="1600" dirty="0" err="1">
                <a:hlinkClick r:id="rId4"/>
              </a:rPr>
              <a:t>вентиляторів</a:t>
            </a:r>
            <a:r>
              <a:rPr altLang="ru-RU" sz="1600" dirty="0">
                <a:hlinkClick r:id="rId4"/>
              </a:rPr>
              <a:t> з </a:t>
            </a:r>
            <a:r>
              <a:rPr altLang="ru-RU" sz="1600" dirty="0" err="1">
                <a:hlinkClick r:id="rId4"/>
              </a:rPr>
              <a:t>двигуном</a:t>
            </a:r>
            <a:r>
              <a:rPr altLang="ru-RU" sz="1600" dirty="0">
                <a:hlinkClick r:id="rId4"/>
              </a:rPr>
              <a:t> з </a:t>
            </a:r>
            <a:r>
              <a:rPr altLang="ru-RU" sz="1600" dirty="0" err="1">
                <a:hlinkClick r:id="rId4"/>
              </a:rPr>
              <a:t>номінальною</a:t>
            </a:r>
            <a:r>
              <a:rPr altLang="ru-RU" sz="1600" dirty="0">
                <a:hlinkClick r:id="rId4"/>
              </a:rPr>
              <a:t> </a:t>
            </a:r>
            <a:r>
              <a:rPr altLang="ru-RU" sz="1600" dirty="0" err="1">
                <a:hlinkClick r:id="rId4"/>
              </a:rPr>
              <a:t>електричною</a:t>
            </a:r>
            <a:r>
              <a:rPr altLang="ru-RU" sz="1600" dirty="0">
                <a:hlinkClick r:id="rId4"/>
              </a:rPr>
              <a:t> </a:t>
            </a:r>
            <a:r>
              <a:rPr altLang="ru-RU" sz="1600" dirty="0" err="1">
                <a:hlinkClick r:id="rId4"/>
              </a:rPr>
              <a:t>потужністю</a:t>
            </a:r>
            <a:r>
              <a:rPr altLang="ru-RU" sz="1600" dirty="0">
                <a:hlinkClick r:id="rId4"/>
              </a:rPr>
              <a:t> </a:t>
            </a:r>
            <a:r>
              <a:rPr altLang="ru-RU" sz="1600" dirty="0" err="1">
                <a:hlinkClick r:id="rId4"/>
              </a:rPr>
              <a:t>від</a:t>
            </a:r>
            <a:r>
              <a:rPr altLang="ru-RU" sz="1600" dirty="0">
                <a:hlinkClick r:id="rId4"/>
              </a:rPr>
              <a:t> 125 </a:t>
            </a:r>
            <a:r>
              <a:rPr altLang="ru-RU" sz="1600" dirty="0" err="1">
                <a:hlinkClick r:id="rId4"/>
              </a:rPr>
              <a:t>Вт</a:t>
            </a:r>
            <a:r>
              <a:rPr altLang="ru-RU" sz="1600" dirty="0">
                <a:hlinkClick r:id="rId4"/>
              </a:rPr>
              <a:t> </a:t>
            </a:r>
            <a:r>
              <a:rPr altLang="ru-RU" sz="1600" dirty="0" err="1">
                <a:hlinkClick r:id="rId4"/>
              </a:rPr>
              <a:t>до</a:t>
            </a:r>
            <a:r>
              <a:rPr altLang="ru-RU" sz="1600" dirty="0">
                <a:hlinkClick r:id="rId4"/>
              </a:rPr>
              <a:t> 500 </a:t>
            </a:r>
            <a:r>
              <a:rPr altLang="ru-RU" sz="1600" dirty="0" err="1">
                <a:hlinkClick r:id="rId4"/>
              </a:rPr>
              <a:t>кВт</a:t>
            </a:r>
            <a:endParaRPr altLang="ru-RU" sz="1600" dirty="0"/>
          </a:p>
          <a:p>
            <a:pPr marL="0" indent="0" eaLnBrk="1" hangingPunct="1">
              <a:buNone/>
            </a:pPr>
            <a:r>
              <a:rPr altLang="ru-RU" sz="1600" dirty="0">
                <a:hlinkClick r:id="rId5"/>
              </a:rPr>
              <a:t>065. </a:t>
            </a:r>
            <a:r>
              <a:rPr altLang="ru-RU" sz="1600" dirty="0" err="1">
                <a:hlinkClick r:id="rId5"/>
              </a:rPr>
              <a:t>Технічний</a:t>
            </a:r>
            <a:r>
              <a:rPr altLang="ru-RU" sz="1600" dirty="0">
                <a:hlinkClick r:id="rId5"/>
              </a:rPr>
              <a:t> </a:t>
            </a:r>
            <a:r>
              <a:rPr altLang="ru-RU" sz="1600" dirty="0" err="1">
                <a:hlinkClick r:id="rId5"/>
              </a:rPr>
              <a:t>регламент</a:t>
            </a:r>
            <a:r>
              <a:rPr altLang="ru-RU" sz="1600" dirty="0">
                <a:hlinkClick r:id="rId5"/>
              </a:rPr>
              <a:t> </a:t>
            </a:r>
            <a:r>
              <a:rPr altLang="ru-RU" sz="1600" dirty="0" err="1">
                <a:hlinkClick r:id="rId5"/>
              </a:rPr>
              <a:t>щодо</a:t>
            </a:r>
            <a:r>
              <a:rPr altLang="ru-RU" sz="1600" dirty="0">
                <a:hlinkClick r:id="rId5"/>
              </a:rPr>
              <a:t> </a:t>
            </a:r>
            <a:r>
              <a:rPr altLang="ru-RU" sz="1600" dirty="0" err="1">
                <a:hlinkClick r:id="rId5"/>
              </a:rPr>
              <a:t>вимог</a:t>
            </a:r>
            <a:r>
              <a:rPr altLang="ru-RU" sz="1600" dirty="0">
                <a:hlinkClick r:id="rId5"/>
              </a:rPr>
              <a:t> </a:t>
            </a:r>
            <a:r>
              <a:rPr altLang="ru-RU" sz="1600" dirty="0" err="1">
                <a:hlinkClick r:id="rId5"/>
              </a:rPr>
              <a:t>до</a:t>
            </a:r>
            <a:r>
              <a:rPr altLang="ru-RU" sz="1600" dirty="0">
                <a:hlinkClick r:id="rId5"/>
              </a:rPr>
              <a:t> </a:t>
            </a:r>
            <a:r>
              <a:rPr altLang="ru-RU" sz="1600" dirty="0" err="1">
                <a:hlinkClick r:id="rId5"/>
              </a:rPr>
              <a:t>екодизайну</a:t>
            </a:r>
            <a:r>
              <a:rPr altLang="ru-RU" sz="1600" dirty="0">
                <a:hlinkClick r:id="rId5"/>
              </a:rPr>
              <a:t> </a:t>
            </a:r>
            <a:r>
              <a:rPr altLang="ru-RU" sz="1600" dirty="0" err="1">
                <a:hlinkClick r:id="rId5"/>
              </a:rPr>
              <a:t>для</a:t>
            </a:r>
            <a:r>
              <a:rPr altLang="ru-RU" sz="1600" dirty="0">
                <a:hlinkClick r:id="rId5"/>
              </a:rPr>
              <a:t> </a:t>
            </a:r>
            <a:r>
              <a:rPr altLang="ru-RU" sz="1600" dirty="0" err="1">
                <a:hlinkClick r:id="rId5"/>
              </a:rPr>
              <a:t>малих</a:t>
            </a:r>
            <a:r>
              <a:rPr altLang="ru-RU" sz="1600" dirty="0">
                <a:hlinkClick r:id="rId5"/>
              </a:rPr>
              <a:t>, </a:t>
            </a:r>
            <a:r>
              <a:rPr altLang="ru-RU" sz="1600" dirty="0" err="1">
                <a:hlinkClick r:id="rId5"/>
              </a:rPr>
              <a:t>середніх</a:t>
            </a:r>
            <a:r>
              <a:rPr altLang="ru-RU" sz="1600" dirty="0">
                <a:hlinkClick r:id="rId5"/>
              </a:rPr>
              <a:t> </a:t>
            </a:r>
            <a:r>
              <a:rPr altLang="ru-RU" sz="1600" dirty="0" err="1">
                <a:hlinkClick r:id="rId5"/>
              </a:rPr>
              <a:t>та</a:t>
            </a:r>
            <a:r>
              <a:rPr altLang="ru-RU" sz="1600" dirty="0">
                <a:hlinkClick r:id="rId5"/>
              </a:rPr>
              <a:t> </a:t>
            </a:r>
            <a:r>
              <a:rPr altLang="ru-RU" sz="1600" dirty="0" err="1">
                <a:hlinkClick r:id="rId5"/>
              </a:rPr>
              <a:t>великих</a:t>
            </a:r>
            <a:r>
              <a:rPr altLang="ru-RU" sz="1600" dirty="0">
                <a:hlinkClick r:id="rId5"/>
              </a:rPr>
              <a:t> </a:t>
            </a:r>
            <a:r>
              <a:rPr altLang="ru-RU" sz="1600" dirty="0" err="1">
                <a:hlinkClick r:id="rId5"/>
              </a:rPr>
              <a:t>силових</a:t>
            </a:r>
            <a:r>
              <a:rPr altLang="ru-RU" sz="1600" dirty="0">
                <a:hlinkClick r:id="rId5"/>
              </a:rPr>
              <a:t> </a:t>
            </a:r>
            <a:r>
              <a:rPr altLang="ru-RU" sz="1600" dirty="0" err="1">
                <a:hlinkClick r:id="rId5"/>
              </a:rPr>
              <a:t>трансформаторів</a:t>
            </a:r>
            <a:r>
              <a:rPr altLang="ru-RU" sz="1600" dirty="0"/>
              <a:t> </a:t>
            </a:r>
          </a:p>
          <a:p>
            <a:pPr marL="0" indent="0" eaLnBrk="1" hangingPunct="1">
              <a:buNone/>
            </a:pPr>
            <a:r>
              <a:rPr altLang="ru-RU" sz="1600" dirty="0">
                <a:hlinkClick r:id="rId6"/>
              </a:rPr>
              <a:t>066. </a:t>
            </a:r>
            <a:r>
              <a:rPr altLang="ru-RU" sz="1600" dirty="0" err="1">
                <a:hlinkClick r:id="rId6"/>
              </a:rPr>
              <a:t>Технічний</a:t>
            </a:r>
            <a:r>
              <a:rPr altLang="ru-RU" sz="1600" dirty="0">
                <a:hlinkClick r:id="rId6"/>
              </a:rPr>
              <a:t> </a:t>
            </a:r>
            <a:r>
              <a:rPr altLang="ru-RU" sz="1600" dirty="0" err="1">
                <a:hlinkClick r:id="rId6"/>
              </a:rPr>
              <a:t>регламент</a:t>
            </a:r>
            <a:r>
              <a:rPr altLang="ru-RU" sz="1600" dirty="0">
                <a:hlinkClick r:id="rId6"/>
              </a:rPr>
              <a:t> </a:t>
            </a:r>
            <a:r>
              <a:rPr altLang="ru-RU" sz="1600" dirty="0" err="1">
                <a:hlinkClick r:id="rId6"/>
              </a:rPr>
              <a:t>щодо</a:t>
            </a:r>
            <a:r>
              <a:rPr altLang="ru-RU" sz="1600" dirty="0">
                <a:hlinkClick r:id="rId6"/>
              </a:rPr>
              <a:t> </a:t>
            </a:r>
            <a:r>
              <a:rPr altLang="ru-RU" sz="1600" dirty="0" err="1">
                <a:hlinkClick r:id="rId6"/>
              </a:rPr>
              <a:t>вимог</a:t>
            </a:r>
            <a:r>
              <a:rPr altLang="ru-RU" sz="1600" dirty="0">
                <a:hlinkClick r:id="rId6"/>
              </a:rPr>
              <a:t> </a:t>
            </a:r>
            <a:r>
              <a:rPr altLang="ru-RU" sz="1600" dirty="0" err="1">
                <a:hlinkClick r:id="rId6"/>
              </a:rPr>
              <a:t>до</a:t>
            </a:r>
            <a:r>
              <a:rPr altLang="ru-RU" sz="1600" dirty="0">
                <a:hlinkClick r:id="rId6"/>
              </a:rPr>
              <a:t> </a:t>
            </a:r>
            <a:r>
              <a:rPr altLang="ru-RU" sz="1600" dirty="0" err="1">
                <a:hlinkClick r:id="rId6"/>
              </a:rPr>
              <a:t>екодизайну</a:t>
            </a:r>
            <a:r>
              <a:rPr altLang="ru-RU" sz="1600" dirty="0">
                <a:hlinkClick r:id="rId6"/>
              </a:rPr>
              <a:t> </a:t>
            </a:r>
            <a:r>
              <a:rPr altLang="ru-RU" sz="1600" dirty="0" err="1">
                <a:hlinkClick r:id="rId6"/>
              </a:rPr>
              <a:t>безсальникових</a:t>
            </a:r>
            <a:r>
              <a:rPr altLang="ru-RU" sz="1600" dirty="0">
                <a:hlinkClick r:id="rId6"/>
              </a:rPr>
              <a:t> </a:t>
            </a:r>
            <a:r>
              <a:rPr altLang="ru-RU" sz="1600" dirty="0" err="1">
                <a:hlinkClick r:id="rId6"/>
              </a:rPr>
              <a:t>автономних</a:t>
            </a:r>
            <a:r>
              <a:rPr altLang="ru-RU" sz="1600" dirty="0">
                <a:hlinkClick r:id="rId6"/>
              </a:rPr>
              <a:t> </a:t>
            </a:r>
            <a:r>
              <a:rPr altLang="ru-RU" sz="1600" dirty="0" err="1">
                <a:hlinkClick r:id="rId6"/>
              </a:rPr>
              <a:t>циркуляційних</a:t>
            </a:r>
            <a:r>
              <a:rPr altLang="ru-RU" sz="1600" dirty="0">
                <a:hlinkClick r:id="rId6"/>
              </a:rPr>
              <a:t> </a:t>
            </a:r>
            <a:r>
              <a:rPr altLang="ru-RU" sz="1600" dirty="0" err="1">
                <a:hlinkClick r:id="rId6"/>
              </a:rPr>
              <a:t>насосів</a:t>
            </a:r>
            <a:r>
              <a:rPr altLang="ru-RU" sz="1600" dirty="0">
                <a:hlinkClick r:id="rId6"/>
              </a:rPr>
              <a:t> </a:t>
            </a:r>
            <a:r>
              <a:rPr altLang="ru-RU" sz="1600" dirty="0" err="1">
                <a:hlinkClick r:id="rId6"/>
              </a:rPr>
              <a:t>та</a:t>
            </a:r>
            <a:r>
              <a:rPr altLang="ru-RU" sz="1600" dirty="0">
                <a:hlinkClick r:id="rId6"/>
              </a:rPr>
              <a:t> </a:t>
            </a:r>
            <a:r>
              <a:rPr altLang="ru-RU" sz="1600" dirty="0" err="1">
                <a:hlinkClick r:id="rId6"/>
              </a:rPr>
              <a:t>безсальникових</a:t>
            </a:r>
            <a:r>
              <a:rPr altLang="ru-RU" sz="1600" dirty="0">
                <a:hlinkClick r:id="rId6"/>
              </a:rPr>
              <a:t> </a:t>
            </a:r>
            <a:r>
              <a:rPr altLang="ru-RU" sz="1600" dirty="0" err="1">
                <a:hlinkClick r:id="rId6"/>
              </a:rPr>
              <a:t>циркуляційних</a:t>
            </a:r>
            <a:r>
              <a:rPr altLang="ru-RU" sz="1600" dirty="0">
                <a:hlinkClick r:id="rId6"/>
              </a:rPr>
              <a:t> </a:t>
            </a:r>
            <a:r>
              <a:rPr altLang="ru-RU" sz="1600" dirty="0" err="1">
                <a:hlinkClick r:id="rId6"/>
              </a:rPr>
              <a:t>насосів</a:t>
            </a:r>
            <a:r>
              <a:rPr altLang="ru-RU" sz="1600" dirty="0">
                <a:hlinkClick r:id="rId6"/>
              </a:rPr>
              <a:t>, </a:t>
            </a:r>
            <a:r>
              <a:rPr altLang="ru-RU" sz="1600" dirty="0" err="1">
                <a:hlinkClick r:id="rId6"/>
              </a:rPr>
              <a:t>інтегрованих</a:t>
            </a:r>
            <a:r>
              <a:rPr altLang="ru-RU" sz="1600" dirty="0">
                <a:hlinkClick r:id="rId6"/>
              </a:rPr>
              <a:t> у </a:t>
            </a:r>
            <a:r>
              <a:rPr altLang="ru-RU" sz="1600" dirty="0" err="1">
                <a:hlinkClick r:id="rId6"/>
              </a:rPr>
              <a:t>пристрої</a:t>
            </a:r>
            <a:r>
              <a:rPr altLang="ru-RU" sz="1600" dirty="0"/>
              <a:t> </a:t>
            </a:r>
          </a:p>
          <a:p>
            <a:pPr marL="0" indent="0" eaLnBrk="1" hangingPunct="1">
              <a:buNone/>
            </a:pPr>
            <a:r>
              <a:rPr altLang="ru-RU" sz="1600" dirty="0">
                <a:hlinkClick r:id="rId7"/>
              </a:rPr>
              <a:t>067. </a:t>
            </a:r>
            <a:r>
              <a:rPr altLang="ru-RU" sz="1600" dirty="0" err="1">
                <a:hlinkClick r:id="rId7"/>
              </a:rPr>
              <a:t>Технічний</a:t>
            </a:r>
            <a:r>
              <a:rPr altLang="ru-RU" sz="1600" dirty="0">
                <a:hlinkClick r:id="rId7"/>
              </a:rPr>
              <a:t> </a:t>
            </a:r>
            <a:r>
              <a:rPr altLang="ru-RU" sz="1600" dirty="0" err="1">
                <a:hlinkClick r:id="rId7"/>
              </a:rPr>
              <a:t>регламент</a:t>
            </a:r>
            <a:r>
              <a:rPr altLang="ru-RU" sz="1600" dirty="0">
                <a:hlinkClick r:id="rId7"/>
              </a:rPr>
              <a:t> </a:t>
            </a:r>
            <a:r>
              <a:rPr altLang="ru-RU" sz="1600" dirty="0" err="1">
                <a:hlinkClick r:id="rId7"/>
              </a:rPr>
              <a:t>щодо</a:t>
            </a:r>
            <a:r>
              <a:rPr altLang="ru-RU" sz="1600" dirty="0">
                <a:hlinkClick r:id="rId7"/>
              </a:rPr>
              <a:t> </a:t>
            </a:r>
            <a:r>
              <a:rPr altLang="ru-RU" sz="1600" dirty="0" err="1">
                <a:hlinkClick r:id="rId7"/>
              </a:rPr>
              <a:t>вимог</a:t>
            </a:r>
            <a:r>
              <a:rPr altLang="ru-RU" sz="1600" dirty="0">
                <a:hlinkClick r:id="rId7"/>
              </a:rPr>
              <a:t> </a:t>
            </a:r>
            <a:r>
              <a:rPr altLang="ru-RU" sz="1600" dirty="0" err="1">
                <a:hlinkClick r:id="rId7"/>
              </a:rPr>
              <a:t>до</a:t>
            </a:r>
            <a:r>
              <a:rPr altLang="ru-RU" sz="1600" dirty="0">
                <a:hlinkClick r:id="rId7"/>
              </a:rPr>
              <a:t> </a:t>
            </a:r>
            <a:r>
              <a:rPr altLang="ru-RU" sz="1600" dirty="0" err="1">
                <a:hlinkClick r:id="rId7"/>
              </a:rPr>
              <a:t>екодизайну</a:t>
            </a:r>
            <a:r>
              <a:rPr altLang="ru-RU" sz="1600" dirty="0">
                <a:hlinkClick r:id="rId7"/>
              </a:rPr>
              <a:t> </a:t>
            </a:r>
            <a:r>
              <a:rPr altLang="ru-RU" sz="1600" dirty="0" err="1">
                <a:hlinkClick r:id="rId7"/>
              </a:rPr>
              <a:t>водяних</a:t>
            </a:r>
            <a:r>
              <a:rPr altLang="ru-RU" sz="1600" dirty="0">
                <a:hlinkClick r:id="rId7"/>
              </a:rPr>
              <a:t> </a:t>
            </a:r>
            <a:r>
              <a:rPr altLang="ru-RU" sz="1600" dirty="0" err="1">
                <a:hlinkClick r:id="rId7"/>
              </a:rPr>
              <a:t>насосів</a:t>
            </a:r>
            <a:r>
              <a:rPr altLang="ru-RU" sz="1600" dirty="0"/>
              <a:t> </a:t>
            </a:r>
          </a:p>
          <a:p>
            <a:pPr marL="0" indent="0" eaLnBrk="1" hangingPunct="1">
              <a:buNone/>
            </a:pPr>
            <a:r>
              <a:rPr altLang="ru-RU" sz="1600" dirty="0">
                <a:hlinkClick r:id="rId8"/>
              </a:rPr>
              <a:t>068. </a:t>
            </a:r>
            <a:r>
              <a:rPr altLang="ru-RU" sz="1600" dirty="0" err="1">
                <a:hlinkClick r:id="rId8"/>
              </a:rPr>
              <a:t>Технічний</a:t>
            </a:r>
            <a:r>
              <a:rPr altLang="ru-RU" sz="1600" dirty="0">
                <a:hlinkClick r:id="rId8"/>
              </a:rPr>
              <a:t> </a:t>
            </a:r>
            <a:r>
              <a:rPr altLang="ru-RU" sz="1600" dirty="0" err="1">
                <a:hlinkClick r:id="rId8"/>
              </a:rPr>
              <a:t>регламент</a:t>
            </a:r>
            <a:r>
              <a:rPr altLang="ru-RU" sz="1600" dirty="0">
                <a:hlinkClick r:id="rId8"/>
              </a:rPr>
              <a:t> </a:t>
            </a:r>
            <a:r>
              <a:rPr altLang="ru-RU" sz="1600" dirty="0" err="1">
                <a:hlinkClick r:id="rId8"/>
              </a:rPr>
              <a:t>щодо</a:t>
            </a:r>
            <a:r>
              <a:rPr altLang="ru-RU" sz="1600" dirty="0">
                <a:hlinkClick r:id="rId8"/>
              </a:rPr>
              <a:t> </a:t>
            </a:r>
            <a:r>
              <a:rPr altLang="ru-RU" sz="1600" dirty="0" err="1">
                <a:hlinkClick r:id="rId8"/>
              </a:rPr>
              <a:t>вимог</a:t>
            </a:r>
            <a:r>
              <a:rPr altLang="ru-RU" sz="1600" dirty="0">
                <a:hlinkClick r:id="rId8"/>
              </a:rPr>
              <a:t> </a:t>
            </a:r>
            <a:r>
              <a:rPr altLang="ru-RU" sz="1600" dirty="0" err="1">
                <a:hlinkClick r:id="rId8"/>
              </a:rPr>
              <a:t>до</a:t>
            </a:r>
            <a:r>
              <a:rPr altLang="ru-RU" sz="1600" dirty="0">
                <a:hlinkClick r:id="rId8"/>
              </a:rPr>
              <a:t> </a:t>
            </a:r>
            <a:r>
              <a:rPr altLang="ru-RU" sz="1600" dirty="0" err="1">
                <a:hlinkClick r:id="rId8"/>
              </a:rPr>
              <a:t>екодизайну</a:t>
            </a:r>
            <a:r>
              <a:rPr altLang="ru-RU" sz="1600" dirty="0">
                <a:hlinkClick r:id="rId8"/>
              </a:rPr>
              <a:t> </a:t>
            </a:r>
            <a:r>
              <a:rPr altLang="ru-RU" sz="1600" dirty="0" err="1">
                <a:hlinkClick r:id="rId8"/>
              </a:rPr>
              <a:t>пилососів</a:t>
            </a:r>
            <a:r>
              <a:rPr altLang="ru-RU" sz="1600" dirty="0"/>
              <a:t> </a:t>
            </a:r>
          </a:p>
          <a:p>
            <a:pPr marL="0" indent="0" eaLnBrk="1" hangingPunct="1">
              <a:buNone/>
            </a:pPr>
            <a:r>
              <a:rPr altLang="ru-RU" sz="1600" dirty="0">
                <a:hlinkClick r:id="rId9"/>
              </a:rPr>
              <a:t>069. </a:t>
            </a:r>
            <a:r>
              <a:rPr altLang="ru-RU" sz="1600" dirty="0" err="1">
                <a:hlinkClick r:id="rId9"/>
              </a:rPr>
              <a:t>Технічний</a:t>
            </a:r>
            <a:r>
              <a:rPr altLang="ru-RU" sz="1600" dirty="0">
                <a:hlinkClick r:id="rId9"/>
              </a:rPr>
              <a:t> </a:t>
            </a:r>
            <a:r>
              <a:rPr altLang="ru-RU" sz="1600" dirty="0" err="1">
                <a:hlinkClick r:id="rId9"/>
              </a:rPr>
              <a:t>регламент</a:t>
            </a:r>
            <a:r>
              <a:rPr altLang="ru-RU" sz="1600" dirty="0">
                <a:hlinkClick r:id="rId9"/>
              </a:rPr>
              <a:t> </a:t>
            </a:r>
            <a:r>
              <a:rPr altLang="ru-RU" sz="1600" dirty="0" err="1">
                <a:hlinkClick r:id="rId9"/>
              </a:rPr>
              <a:t>щодо</a:t>
            </a:r>
            <a:r>
              <a:rPr altLang="ru-RU" sz="1600" dirty="0">
                <a:hlinkClick r:id="rId9"/>
              </a:rPr>
              <a:t> </a:t>
            </a:r>
            <a:r>
              <a:rPr altLang="ru-RU" sz="1600" dirty="0" err="1">
                <a:hlinkClick r:id="rId9"/>
              </a:rPr>
              <a:t>вимог</a:t>
            </a:r>
            <a:r>
              <a:rPr altLang="ru-RU" sz="1600" dirty="0">
                <a:hlinkClick r:id="rId9"/>
              </a:rPr>
              <a:t> </a:t>
            </a:r>
            <a:r>
              <a:rPr altLang="ru-RU" sz="1600" dirty="0" err="1">
                <a:hlinkClick r:id="rId9"/>
              </a:rPr>
              <a:t>до</a:t>
            </a:r>
            <a:r>
              <a:rPr altLang="ru-RU" sz="1600" dirty="0">
                <a:hlinkClick r:id="rId9"/>
              </a:rPr>
              <a:t> </a:t>
            </a:r>
            <a:r>
              <a:rPr altLang="ru-RU" sz="1600" dirty="0" err="1">
                <a:hlinkClick r:id="rId9"/>
              </a:rPr>
              <a:t>екодизайну</a:t>
            </a:r>
            <a:r>
              <a:rPr altLang="ru-RU" sz="1600" dirty="0">
                <a:hlinkClick r:id="rId9"/>
              </a:rPr>
              <a:t> </a:t>
            </a:r>
            <a:r>
              <a:rPr altLang="ru-RU" sz="1600" dirty="0" err="1">
                <a:hlinkClick r:id="rId9"/>
              </a:rPr>
              <a:t>для</a:t>
            </a:r>
            <a:r>
              <a:rPr altLang="ru-RU" sz="1600" dirty="0">
                <a:hlinkClick r:id="rId9"/>
              </a:rPr>
              <a:t> </a:t>
            </a:r>
            <a:r>
              <a:rPr altLang="ru-RU" sz="1600" dirty="0" err="1">
                <a:hlinkClick r:id="rId9"/>
              </a:rPr>
              <a:t>простих</a:t>
            </a:r>
            <a:r>
              <a:rPr altLang="ru-RU" sz="1600" dirty="0">
                <a:hlinkClick r:id="rId9"/>
              </a:rPr>
              <a:t> </a:t>
            </a:r>
            <a:r>
              <a:rPr altLang="ru-RU" sz="1600" dirty="0" err="1">
                <a:hlinkClick r:id="rId9"/>
              </a:rPr>
              <a:t>приймачів</a:t>
            </a:r>
            <a:r>
              <a:rPr altLang="ru-RU" sz="1600" dirty="0">
                <a:hlinkClick r:id="rId9"/>
              </a:rPr>
              <a:t> </a:t>
            </a:r>
            <a:r>
              <a:rPr altLang="ru-RU" sz="1600" dirty="0" err="1">
                <a:hlinkClick r:id="rId9"/>
              </a:rPr>
              <a:t>цифрового</a:t>
            </a:r>
            <a:r>
              <a:rPr altLang="ru-RU" sz="1600" dirty="0">
                <a:hlinkClick r:id="rId9"/>
              </a:rPr>
              <a:t> </a:t>
            </a:r>
            <a:r>
              <a:rPr altLang="ru-RU" sz="1600" dirty="0" err="1">
                <a:hlinkClick r:id="rId9"/>
              </a:rPr>
              <a:t>телебачення</a:t>
            </a:r>
            <a:r>
              <a:rPr altLang="ru-RU" sz="1600" dirty="0"/>
              <a:t> </a:t>
            </a:r>
          </a:p>
          <a:p>
            <a:pPr marL="0" indent="0" eaLnBrk="1" hangingPunct="1">
              <a:buNone/>
            </a:pPr>
            <a:r>
              <a:rPr altLang="ru-RU" sz="1600" dirty="0">
                <a:hlinkClick r:id="rId10"/>
              </a:rPr>
              <a:t>070. </a:t>
            </a:r>
            <a:r>
              <a:rPr altLang="ru-RU" sz="1600" dirty="0" err="1">
                <a:hlinkClick r:id="rId10"/>
              </a:rPr>
              <a:t>Технічний</a:t>
            </a:r>
            <a:r>
              <a:rPr altLang="ru-RU" sz="1600" dirty="0">
                <a:hlinkClick r:id="rId10"/>
              </a:rPr>
              <a:t> </a:t>
            </a:r>
            <a:r>
              <a:rPr altLang="ru-RU" sz="1600" dirty="0" err="1">
                <a:hlinkClick r:id="rId10"/>
              </a:rPr>
              <a:t>регламент</a:t>
            </a:r>
            <a:r>
              <a:rPr altLang="ru-RU" sz="1600" dirty="0">
                <a:hlinkClick r:id="rId10"/>
              </a:rPr>
              <a:t> </a:t>
            </a:r>
            <a:r>
              <a:rPr altLang="ru-RU" sz="1600" dirty="0" err="1">
                <a:hlinkClick r:id="rId10"/>
              </a:rPr>
              <a:t>щодо</a:t>
            </a:r>
            <a:r>
              <a:rPr altLang="ru-RU" sz="1600" dirty="0">
                <a:hlinkClick r:id="rId10"/>
              </a:rPr>
              <a:t> </a:t>
            </a:r>
            <a:r>
              <a:rPr altLang="ru-RU" sz="1600" dirty="0" err="1">
                <a:hlinkClick r:id="rId10"/>
              </a:rPr>
              <a:t>вимог</a:t>
            </a:r>
            <a:r>
              <a:rPr altLang="ru-RU" sz="1600" dirty="0">
                <a:hlinkClick r:id="rId10"/>
              </a:rPr>
              <a:t> </a:t>
            </a:r>
            <a:r>
              <a:rPr altLang="ru-RU" sz="1600" dirty="0" err="1">
                <a:hlinkClick r:id="rId10"/>
              </a:rPr>
              <a:t>до</a:t>
            </a:r>
            <a:r>
              <a:rPr altLang="ru-RU" sz="1600" dirty="0">
                <a:hlinkClick r:id="rId10"/>
              </a:rPr>
              <a:t> </a:t>
            </a:r>
            <a:r>
              <a:rPr altLang="ru-RU" sz="1600" dirty="0" err="1">
                <a:hlinkClick r:id="rId10"/>
              </a:rPr>
              <a:t>екодизайну</a:t>
            </a:r>
            <a:r>
              <a:rPr altLang="ru-RU" sz="1600" dirty="0">
                <a:hlinkClick r:id="rId10"/>
              </a:rPr>
              <a:t> </a:t>
            </a:r>
            <a:r>
              <a:rPr altLang="ru-RU" sz="1600" dirty="0" err="1">
                <a:hlinkClick r:id="rId10"/>
              </a:rPr>
              <a:t>для</a:t>
            </a:r>
            <a:r>
              <a:rPr altLang="ru-RU" sz="1600" dirty="0">
                <a:hlinkClick r:id="rId10"/>
              </a:rPr>
              <a:t> </a:t>
            </a:r>
            <a:r>
              <a:rPr altLang="ru-RU" sz="1600" dirty="0" err="1">
                <a:hlinkClick r:id="rId10"/>
              </a:rPr>
              <a:t>електродвигунів</a:t>
            </a:r>
            <a:endParaRPr altLang="ru-RU" sz="1600" dirty="0"/>
          </a:p>
          <a:p>
            <a:pPr marL="0" indent="0" eaLnBrk="1" hangingPunct="1">
              <a:buNone/>
            </a:pPr>
            <a:r>
              <a:rPr altLang="ru-RU" sz="1600" dirty="0">
                <a:hlinkClick r:id="rId11"/>
              </a:rPr>
              <a:t>071. </a:t>
            </a:r>
            <a:r>
              <a:rPr altLang="ru-RU" sz="1600" dirty="0" err="1">
                <a:hlinkClick r:id="rId11"/>
              </a:rPr>
              <a:t>Технічний</a:t>
            </a:r>
            <a:r>
              <a:rPr altLang="ru-RU" sz="1600" dirty="0">
                <a:hlinkClick r:id="rId11"/>
              </a:rPr>
              <a:t> </a:t>
            </a:r>
            <a:r>
              <a:rPr altLang="ru-RU" sz="1600" dirty="0" err="1">
                <a:hlinkClick r:id="rId11"/>
              </a:rPr>
              <a:t>регламент</a:t>
            </a:r>
            <a:r>
              <a:rPr altLang="ru-RU" sz="1600" dirty="0">
                <a:hlinkClick r:id="rId11"/>
              </a:rPr>
              <a:t> </a:t>
            </a:r>
            <a:r>
              <a:rPr altLang="ru-RU" sz="1600" dirty="0" err="1">
                <a:hlinkClick r:id="rId11"/>
              </a:rPr>
              <a:t>щодо</a:t>
            </a:r>
            <a:r>
              <a:rPr altLang="ru-RU" sz="1600" dirty="0">
                <a:hlinkClick r:id="rId11"/>
              </a:rPr>
              <a:t> </a:t>
            </a:r>
            <a:r>
              <a:rPr altLang="ru-RU" sz="1600" dirty="0" err="1">
                <a:hlinkClick r:id="rId11"/>
              </a:rPr>
              <a:t>вимог</a:t>
            </a:r>
            <a:r>
              <a:rPr altLang="ru-RU" sz="1600" dirty="0">
                <a:hlinkClick r:id="rId11"/>
              </a:rPr>
              <a:t> </a:t>
            </a:r>
            <a:r>
              <a:rPr altLang="ru-RU" sz="1600" dirty="0" err="1">
                <a:hlinkClick r:id="rId11"/>
              </a:rPr>
              <a:t>до</a:t>
            </a:r>
            <a:r>
              <a:rPr altLang="ru-RU" sz="1600" dirty="0">
                <a:hlinkClick r:id="rId11"/>
              </a:rPr>
              <a:t> </a:t>
            </a:r>
            <a:r>
              <a:rPr altLang="ru-RU" sz="1600" dirty="0" err="1">
                <a:hlinkClick r:id="rId11"/>
              </a:rPr>
              <a:t>екодизайну</a:t>
            </a:r>
            <a:r>
              <a:rPr altLang="ru-RU" sz="1600" dirty="0">
                <a:hlinkClick r:id="rId11"/>
              </a:rPr>
              <a:t> </a:t>
            </a:r>
            <a:r>
              <a:rPr altLang="ru-RU" sz="1600" dirty="0" err="1">
                <a:hlinkClick r:id="rId11"/>
              </a:rPr>
              <a:t>для</a:t>
            </a:r>
            <a:r>
              <a:rPr altLang="ru-RU" sz="1600" dirty="0">
                <a:hlinkClick r:id="rId11"/>
              </a:rPr>
              <a:t> </a:t>
            </a:r>
            <a:r>
              <a:rPr altLang="ru-RU" sz="1600" dirty="0" err="1">
                <a:hlinkClick r:id="rId11"/>
              </a:rPr>
              <a:t>побутових</a:t>
            </a:r>
            <a:r>
              <a:rPr altLang="ru-RU" sz="1600" dirty="0">
                <a:hlinkClick r:id="rId11"/>
              </a:rPr>
              <a:t> </a:t>
            </a:r>
            <a:r>
              <a:rPr altLang="ru-RU" sz="1600" dirty="0" err="1">
                <a:hlinkClick r:id="rId11"/>
              </a:rPr>
              <a:t>холодильних</a:t>
            </a:r>
            <a:r>
              <a:rPr altLang="ru-RU" sz="1600" dirty="0">
                <a:hlinkClick r:id="rId11"/>
              </a:rPr>
              <a:t> </a:t>
            </a:r>
            <a:r>
              <a:rPr altLang="ru-RU" sz="1600" dirty="0" err="1">
                <a:hlinkClick r:id="rId11"/>
              </a:rPr>
              <a:t>приладів</a:t>
            </a:r>
            <a:r>
              <a:rPr altLang="ru-RU" sz="1600" dirty="0"/>
              <a:t> </a:t>
            </a:r>
          </a:p>
          <a:p>
            <a:pPr marL="0" indent="0" eaLnBrk="1" hangingPunct="1">
              <a:buNone/>
            </a:pPr>
            <a:r>
              <a:rPr altLang="ru-RU" sz="1600" dirty="0">
                <a:hlinkClick r:id="rId12"/>
              </a:rPr>
              <a:t>072. </a:t>
            </a:r>
            <a:r>
              <a:rPr altLang="ru-RU" sz="1600" dirty="0" err="1">
                <a:hlinkClick r:id="rId12"/>
              </a:rPr>
              <a:t>Технічний</a:t>
            </a:r>
            <a:r>
              <a:rPr altLang="ru-RU" sz="1600" dirty="0">
                <a:hlinkClick r:id="rId12"/>
              </a:rPr>
              <a:t> </a:t>
            </a:r>
            <a:r>
              <a:rPr altLang="ru-RU" sz="1600" dirty="0" err="1">
                <a:hlinkClick r:id="rId12"/>
              </a:rPr>
              <a:t>регламент</a:t>
            </a:r>
            <a:r>
              <a:rPr altLang="ru-RU" sz="1600" dirty="0">
                <a:hlinkClick r:id="rId12"/>
              </a:rPr>
              <a:t> </a:t>
            </a:r>
            <a:r>
              <a:rPr altLang="ru-RU" sz="1600" dirty="0" err="1">
                <a:hlinkClick r:id="rId12"/>
              </a:rPr>
              <a:t>щодо</a:t>
            </a:r>
            <a:r>
              <a:rPr altLang="ru-RU" sz="1600" dirty="0">
                <a:hlinkClick r:id="rId12"/>
              </a:rPr>
              <a:t> </a:t>
            </a:r>
            <a:r>
              <a:rPr altLang="ru-RU" sz="1600" dirty="0" err="1">
                <a:hlinkClick r:id="rId12"/>
              </a:rPr>
              <a:t>вимог</a:t>
            </a:r>
            <a:r>
              <a:rPr altLang="ru-RU" sz="1600" dirty="0">
                <a:hlinkClick r:id="rId12"/>
              </a:rPr>
              <a:t> </a:t>
            </a:r>
            <a:r>
              <a:rPr altLang="ru-RU" sz="1600" dirty="0" err="1">
                <a:hlinkClick r:id="rId12"/>
              </a:rPr>
              <a:t>до</a:t>
            </a:r>
            <a:r>
              <a:rPr altLang="ru-RU" sz="1600" dirty="0">
                <a:hlinkClick r:id="rId12"/>
              </a:rPr>
              <a:t> </a:t>
            </a:r>
            <a:r>
              <a:rPr altLang="ru-RU" sz="1600" dirty="0" err="1">
                <a:hlinkClick r:id="rId12"/>
              </a:rPr>
              <a:t>екодизайну</a:t>
            </a:r>
            <a:r>
              <a:rPr altLang="ru-RU" sz="1600" dirty="0">
                <a:hlinkClick r:id="rId12"/>
              </a:rPr>
              <a:t> </a:t>
            </a:r>
            <a:r>
              <a:rPr altLang="ru-RU" sz="1600" dirty="0" err="1">
                <a:hlinkClick r:id="rId12"/>
              </a:rPr>
              <a:t>для</a:t>
            </a:r>
            <a:r>
              <a:rPr altLang="ru-RU" sz="1600" dirty="0">
                <a:hlinkClick r:id="rId12"/>
              </a:rPr>
              <a:t> </a:t>
            </a:r>
            <a:r>
              <a:rPr altLang="ru-RU" sz="1600" dirty="0" err="1">
                <a:hlinkClick r:id="rId12"/>
              </a:rPr>
              <a:t>ламп</a:t>
            </a:r>
            <a:r>
              <a:rPr altLang="ru-RU" sz="1600" dirty="0">
                <a:hlinkClick r:id="rId12"/>
              </a:rPr>
              <a:t> </a:t>
            </a:r>
            <a:r>
              <a:rPr altLang="ru-RU" sz="1600" dirty="0" err="1">
                <a:hlinkClick r:id="rId12"/>
              </a:rPr>
              <a:t>спрямованого</a:t>
            </a:r>
            <a:r>
              <a:rPr altLang="ru-RU" sz="1600" dirty="0">
                <a:hlinkClick r:id="rId12"/>
              </a:rPr>
              <a:t> </a:t>
            </a:r>
            <a:r>
              <a:rPr altLang="ru-RU" sz="1600" dirty="0" err="1">
                <a:hlinkClick r:id="rId12"/>
              </a:rPr>
              <a:t>випромінення</a:t>
            </a:r>
            <a:r>
              <a:rPr altLang="ru-RU" sz="1600" dirty="0">
                <a:hlinkClick r:id="rId12"/>
              </a:rPr>
              <a:t>, </a:t>
            </a:r>
            <a:r>
              <a:rPr altLang="ru-RU" sz="1600" dirty="0" err="1">
                <a:hlinkClick r:id="rId12"/>
              </a:rPr>
              <a:t>світлодіодних</a:t>
            </a:r>
            <a:r>
              <a:rPr altLang="ru-RU" sz="1600" dirty="0">
                <a:hlinkClick r:id="rId12"/>
              </a:rPr>
              <a:t> </a:t>
            </a:r>
            <a:r>
              <a:rPr altLang="ru-RU" sz="1600" dirty="0" err="1">
                <a:hlinkClick r:id="rId12"/>
              </a:rPr>
              <a:t>ламп</a:t>
            </a:r>
            <a:r>
              <a:rPr altLang="ru-RU" sz="1600" dirty="0">
                <a:hlinkClick r:id="rId12"/>
              </a:rPr>
              <a:t> і </a:t>
            </a:r>
            <a:r>
              <a:rPr altLang="ru-RU" sz="1600" dirty="0" err="1">
                <a:hlinkClick r:id="rId12"/>
              </a:rPr>
              <a:t>пов'язаного</a:t>
            </a:r>
            <a:r>
              <a:rPr altLang="ru-RU" sz="1600" dirty="0">
                <a:hlinkClick r:id="rId12"/>
              </a:rPr>
              <a:t> з </a:t>
            </a:r>
            <a:r>
              <a:rPr altLang="ru-RU" sz="1600" dirty="0" err="1">
                <a:hlinkClick r:id="rId12"/>
              </a:rPr>
              <a:t>ними</a:t>
            </a:r>
            <a:r>
              <a:rPr altLang="ru-RU" sz="1600" dirty="0">
                <a:hlinkClick r:id="rId12"/>
              </a:rPr>
              <a:t> </a:t>
            </a:r>
            <a:r>
              <a:rPr altLang="ru-RU" sz="1600" dirty="0" err="1">
                <a:hlinkClick r:id="rId12"/>
              </a:rPr>
              <a:t>обладнання</a:t>
            </a:r>
            <a:r>
              <a:rPr altLang="ru-RU" sz="1600" dirty="0"/>
              <a:t> </a:t>
            </a:r>
          </a:p>
          <a:p>
            <a:pPr eaLnBrk="1" hangingPunct="1"/>
            <a:endParaRPr lang="ru-RU" altLang="ru-RU" sz="1333" dirty="0"/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21769" y="5399314"/>
            <a:ext cx="816429" cy="1142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243052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3771" y="354240"/>
            <a:ext cx="10515600" cy="614589"/>
          </a:xfrm>
        </p:spPr>
        <p:txBody>
          <a:bodyPr/>
          <a:lstStyle/>
          <a:p>
            <a:pPr algn="ctr"/>
            <a:r>
              <a:rPr lang="uk-UA" sz="3600" b="1" dirty="0" smtClean="0">
                <a:solidFill>
                  <a:schemeClr val="accent6">
                    <a:lumMod val="75000"/>
                  </a:schemeClr>
                </a:solidFill>
              </a:rPr>
              <a:t>ЩО ТАКЕ ЗЕЛЕНИЙ ОФІС?</a:t>
            </a:r>
            <a:endParaRPr lang="ru-RU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077687"/>
            <a:ext cx="49094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latin typeface="+mn-lt"/>
              </a:rPr>
              <a:t>РАНІШЕ</a:t>
            </a:r>
          </a:p>
          <a:p>
            <a:endParaRPr lang="uk-UA" sz="2000" dirty="0">
              <a:latin typeface="+mn-lt"/>
            </a:endParaRPr>
          </a:p>
          <a:p>
            <a:r>
              <a:rPr lang="uk-UA" sz="2000" dirty="0" smtClean="0">
                <a:latin typeface="+mn-lt"/>
              </a:rPr>
              <a:t>Концепція управління організацією, яка мала на меті:</a:t>
            </a:r>
          </a:p>
          <a:p>
            <a:endParaRPr lang="uk-UA" sz="2000" dirty="0" smtClean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2000" dirty="0" smtClean="0">
                <a:latin typeface="+mn-lt"/>
              </a:rPr>
              <a:t>зменшити вплив на довкілля пов’язаний з функціонуванням організації;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2000" dirty="0" smtClean="0">
                <a:latin typeface="+mn-lt"/>
              </a:rPr>
              <a:t>сприяти раціональному використанню ресурсів.</a:t>
            </a:r>
            <a:endParaRPr lang="ru-RU" sz="2000" dirty="0" smtClean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87884" y="1077687"/>
            <a:ext cx="4931229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latin typeface="+mn-lt"/>
              </a:rPr>
              <a:t>ЗАРАЗ</a:t>
            </a:r>
          </a:p>
          <a:p>
            <a:endParaRPr lang="uk-UA" sz="2000" dirty="0">
              <a:latin typeface="+mn-lt"/>
            </a:endParaRPr>
          </a:p>
          <a:p>
            <a:r>
              <a:rPr lang="uk-UA" sz="2000" dirty="0" smtClean="0">
                <a:latin typeface="+mn-lt"/>
              </a:rPr>
              <a:t>Стандарт, якій встановлює вимоги до управління екологічними аспектами для організацій офісного типу за чітко встановленими критеріями і показниками.</a:t>
            </a:r>
          </a:p>
          <a:p>
            <a:endParaRPr lang="uk-UA" sz="2000" dirty="0">
              <a:latin typeface="+mn-lt"/>
            </a:endParaRPr>
          </a:p>
          <a:p>
            <a:r>
              <a:rPr lang="uk-UA" sz="2000" dirty="0" smtClean="0">
                <a:latin typeface="+mn-lt"/>
              </a:rPr>
              <a:t>Метою впровадження цього стандарту є:</a:t>
            </a:r>
          </a:p>
          <a:p>
            <a:endParaRPr lang="uk-UA" sz="2000" dirty="0" smtClean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2000" dirty="0" smtClean="0">
                <a:latin typeface="+mn-lt"/>
              </a:rPr>
              <a:t>заощадження ресурсів та ефективне управління ними;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2000" dirty="0" smtClean="0">
                <a:latin typeface="+mn-lt"/>
              </a:rPr>
              <a:t>створення більш безпечного і комфортного середовища для роботи;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2000" dirty="0" smtClean="0">
                <a:latin typeface="+mn-lt"/>
              </a:rPr>
              <a:t>запобігання забрудненню довкілля і пом'якшення наслідків кліматичних змін.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dirty="0" smtClean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755" y="4048867"/>
            <a:ext cx="5069816" cy="213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29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/>
          </p:cNvSpPr>
          <p:nvPr>
            <p:ph type="title" idx="4294967295"/>
          </p:nvPr>
        </p:nvSpPr>
        <p:spPr>
          <a:xfrm>
            <a:off x="780018" y="159421"/>
            <a:ext cx="9565216" cy="721784"/>
          </a:xfrm>
        </p:spPr>
        <p:txBody>
          <a:bodyPr/>
          <a:lstStyle/>
          <a:p>
            <a:pPr eaLnBrk="1" hangingPunct="1"/>
            <a:r>
              <a:rPr lang="uk-UA" altLang="ru-RU" sz="2000" b="1" dirty="0">
                <a:solidFill>
                  <a:srgbClr val="C00000"/>
                </a:solidFill>
              </a:rPr>
              <a:t>ТЕХНІЧНІ РЕГЛАМЕНТИ З ЕКОДИЗАЙНУ (продовження)</a:t>
            </a:r>
            <a:br>
              <a:rPr lang="uk-UA" altLang="ru-RU" sz="2000" b="1" dirty="0">
                <a:solidFill>
                  <a:srgbClr val="C00000"/>
                </a:solidFill>
              </a:rPr>
            </a:br>
            <a:endParaRPr lang="ru-RU" altLang="ru-RU" sz="2000" b="1" dirty="0">
              <a:solidFill>
                <a:srgbClr val="C00000"/>
              </a:solidFill>
            </a:endParaRPr>
          </a:p>
        </p:txBody>
      </p:sp>
      <p:sp>
        <p:nvSpPr>
          <p:cNvPr id="45059" name="Rectangle 3"/>
          <p:cNvSpPr>
            <a:spLocks noGrp="1"/>
          </p:cNvSpPr>
          <p:nvPr>
            <p:ph type="body" idx="4294967295"/>
          </p:nvPr>
        </p:nvSpPr>
        <p:spPr>
          <a:xfrm>
            <a:off x="780018" y="662563"/>
            <a:ext cx="10981267" cy="6053923"/>
          </a:xfrm>
          <a:solidFill>
            <a:srgbClr val="FFFFFF"/>
          </a:solidFill>
        </p:spPr>
        <p:txBody>
          <a:bodyPr/>
          <a:lstStyle/>
          <a:p>
            <a:pPr marL="0" indent="0" eaLnBrk="1" hangingPunct="1">
              <a:lnSpc>
                <a:spcPct val="70000"/>
              </a:lnSpc>
              <a:buNone/>
            </a:pPr>
            <a:r>
              <a:rPr altLang="ru-RU" sz="1600" dirty="0">
                <a:hlinkClick r:id="rId2"/>
              </a:rPr>
              <a:t>074. </a:t>
            </a:r>
            <a:r>
              <a:rPr altLang="ru-RU" sz="1600" dirty="0" err="1">
                <a:hlinkClick r:id="rId2"/>
              </a:rPr>
              <a:t>Технічний</a:t>
            </a:r>
            <a:r>
              <a:rPr altLang="ru-RU" sz="1600" dirty="0">
                <a:hlinkClick r:id="rId2"/>
              </a:rPr>
              <a:t> </a:t>
            </a:r>
            <a:r>
              <a:rPr altLang="ru-RU" sz="1600" dirty="0" err="1">
                <a:hlinkClick r:id="rId2"/>
              </a:rPr>
              <a:t>регламент</a:t>
            </a:r>
            <a:r>
              <a:rPr altLang="ru-RU" sz="1600" dirty="0">
                <a:hlinkClick r:id="rId2"/>
              </a:rPr>
              <a:t> </a:t>
            </a:r>
            <a:r>
              <a:rPr altLang="ru-RU" sz="1600" dirty="0" err="1">
                <a:hlinkClick r:id="rId2"/>
              </a:rPr>
              <a:t>щодо</a:t>
            </a:r>
            <a:r>
              <a:rPr altLang="ru-RU" sz="1600" dirty="0">
                <a:hlinkClick r:id="rId2"/>
              </a:rPr>
              <a:t> </a:t>
            </a:r>
            <a:r>
              <a:rPr altLang="ru-RU" sz="1600" dirty="0" err="1">
                <a:hlinkClick r:id="rId2"/>
              </a:rPr>
              <a:t>вимог</a:t>
            </a:r>
            <a:r>
              <a:rPr altLang="ru-RU" sz="1600" dirty="0">
                <a:hlinkClick r:id="rId2"/>
              </a:rPr>
              <a:t> </a:t>
            </a:r>
            <a:r>
              <a:rPr altLang="ru-RU" sz="1600" dirty="0" err="1">
                <a:hlinkClick r:id="rId2"/>
              </a:rPr>
              <a:t>до</a:t>
            </a:r>
            <a:r>
              <a:rPr altLang="ru-RU" sz="1600" dirty="0">
                <a:hlinkClick r:id="rId2"/>
              </a:rPr>
              <a:t> </a:t>
            </a:r>
            <a:r>
              <a:rPr altLang="ru-RU" sz="1600" dirty="0" err="1">
                <a:hlinkClick r:id="rId2"/>
              </a:rPr>
              <a:t>екодизайну</a:t>
            </a:r>
            <a:r>
              <a:rPr altLang="ru-RU" sz="1600" dirty="0">
                <a:hlinkClick r:id="rId2"/>
              </a:rPr>
              <a:t> </a:t>
            </a:r>
            <a:r>
              <a:rPr altLang="ru-RU" sz="1600" dirty="0" err="1">
                <a:hlinkClick r:id="rId2"/>
              </a:rPr>
              <a:t>для</a:t>
            </a:r>
            <a:r>
              <a:rPr altLang="ru-RU" sz="1600" dirty="0">
                <a:hlinkClick r:id="rId2"/>
              </a:rPr>
              <a:t> </a:t>
            </a:r>
            <a:r>
              <a:rPr altLang="ru-RU" sz="1600" dirty="0" err="1">
                <a:hlinkClick r:id="rId2"/>
              </a:rPr>
              <a:t>побутових</a:t>
            </a:r>
            <a:r>
              <a:rPr altLang="ru-RU" sz="1600" dirty="0">
                <a:hlinkClick r:id="rId2"/>
              </a:rPr>
              <a:t> </a:t>
            </a:r>
            <a:r>
              <a:rPr altLang="ru-RU" sz="1600" dirty="0" err="1">
                <a:hlinkClick r:id="rId2"/>
              </a:rPr>
              <a:t>барабанних</a:t>
            </a:r>
            <a:r>
              <a:rPr altLang="ru-RU" sz="1600" dirty="0">
                <a:hlinkClick r:id="rId2"/>
              </a:rPr>
              <a:t> </a:t>
            </a:r>
            <a:r>
              <a:rPr altLang="ru-RU" sz="1600" dirty="0" err="1">
                <a:hlinkClick r:id="rId2"/>
              </a:rPr>
              <a:t>сушильних</a:t>
            </a:r>
            <a:r>
              <a:rPr altLang="ru-RU" sz="1600" dirty="0">
                <a:hlinkClick r:id="rId2"/>
              </a:rPr>
              <a:t> </a:t>
            </a:r>
            <a:r>
              <a:rPr altLang="ru-RU" sz="1600" dirty="0" err="1">
                <a:hlinkClick r:id="rId2"/>
              </a:rPr>
              <a:t>машин</a:t>
            </a:r>
            <a:r>
              <a:rPr altLang="ru-RU" sz="1600" dirty="0"/>
              <a:t> - </a:t>
            </a:r>
            <a:r>
              <a:rPr altLang="ru-RU" sz="1600" b="1" dirty="0" err="1"/>
              <a:t>Увага</a:t>
            </a:r>
            <a:r>
              <a:rPr altLang="ru-RU" sz="1600" b="1" dirty="0"/>
              <a:t>! </a:t>
            </a:r>
            <a:r>
              <a:rPr altLang="ru-RU" sz="1600" b="1" dirty="0" err="1"/>
              <a:t>Набрання</a:t>
            </a:r>
            <a:r>
              <a:rPr altLang="ru-RU" sz="1600" b="1" dirty="0"/>
              <a:t> </a:t>
            </a:r>
            <a:r>
              <a:rPr altLang="ru-RU" sz="1600" b="1" dirty="0" err="1"/>
              <a:t>чинності</a:t>
            </a:r>
            <a:r>
              <a:rPr altLang="ru-RU" sz="1600" b="1" dirty="0"/>
              <a:t> </a:t>
            </a:r>
            <a:r>
              <a:rPr altLang="ru-RU" sz="1600" b="1" dirty="0" err="1"/>
              <a:t>відбудеться</a:t>
            </a:r>
            <a:r>
              <a:rPr altLang="ru-RU" sz="1600" b="1" dirty="0"/>
              <a:t> 02.01.2020</a:t>
            </a:r>
            <a:endParaRPr altLang="ru-RU" sz="1600" dirty="0"/>
          </a:p>
          <a:p>
            <a:pPr marL="0" indent="0" eaLnBrk="1" hangingPunct="1">
              <a:lnSpc>
                <a:spcPct val="70000"/>
              </a:lnSpc>
              <a:buNone/>
            </a:pPr>
            <a:r>
              <a:rPr altLang="ru-RU" sz="1600" dirty="0">
                <a:hlinkClick r:id="rId3"/>
              </a:rPr>
              <a:t>075. </a:t>
            </a:r>
            <a:r>
              <a:rPr altLang="ru-RU" sz="1600" dirty="0" err="1">
                <a:hlinkClick r:id="rId3"/>
              </a:rPr>
              <a:t>Технічний</a:t>
            </a:r>
            <a:r>
              <a:rPr altLang="ru-RU" sz="1600" dirty="0">
                <a:hlinkClick r:id="rId3"/>
              </a:rPr>
              <a:t> </a:t>
            </a:r>
            <a:r>
              <a:rPr altLang="ru-RU" sz="1600" dirty="0" err="1">
                <a:hlinkClick r:id="rId3"/>
              </a:rPr>
              <a:t>регламент</a:t>
            </a:r>
            <a:r>
              <a:rPr altLang="ru-RU" sz="1600" dirty="0">
                <a:hlinkClick r:id="rId3"/>
              </a:rPr>
              <a:t> </a:t>
            </a:r>
            <a:r>
              <a:rPr altLang="ru-RU" sz="1600" dirty="0" err="1">
                <a:hlinkClick r:id="rId3"/>
              </a:rPr>
              <a:t>енергетичного</a:t>
            </a:r>
            <a:r>
              <a:rPr altLang="ru-RU" sz="1600" dirty="0">
                <a:hlinkClick r:id="rId3"/>
              </a:rPr>
              <a:t> </a:t>
            </a:r>
            <a:r>
              <a:rPr altLang="ru-RU" sz="1600" dirty="0" err="1">
                <a:hlinkClick r:id="rId3"/>
              </a:rPr>
              <a:t>маркування</a:t>
            </a:r>
            <a:r>
              <a:rPr altLang="ru-RU" sz="1600" dirty="0">
                <a:hlinkClick r:id="rId3"/>
              </a:rPr>
              <a:t> </a:t>
            </a:r>
            <a:r>
              <a:rPr altLang="ru-RU" sz="1600" dirty="0" err="1">
                <a:hlinkClick r:id="rId3"/>
              </a:rPr>
              <a:t>водонагрівачів</a:t>
            </a:r>
            <a:r>
              <a:rPr altLang="ru-RU" sz="1600" dirty="0">
                <a:hlinkClick r:id="rId3"/>
              </a:rPr>
              <a:t>, </a:t>
            </a:r>
            <a:r>
              <a:rPr altLang="ru-RU" sz="1600" dirty="0" err="1">
                <a:hlinkClick r:id="rId3"/>
              </a:rPr>
              <a:t>баків-акумуляторів</a:t>
            </a:r>
            <a:r>
              <a:rPr altLang="ru-RU" sz="1600" dirty="0">
                <a:hlinkClick r:id="rId3"/>
              </a:rPr>
              <a:t> </a:t>
            </a:r>
            <a:r>
              <a:rPr altLang="ru-RU" sz="1600" dirty="0" err="1">
                <a:hlinkClick r:id="rId3"/>
              </a:rPr>
              <a:t>та</a:t>
            </a:r>
            <a:r>
              <a:rPr altLang="ru-RU" sz="1600" dirty="0">
                <a:hlinkClick r:id="rId3"/>
              </a:rPr>
              <a:t> </a:t>
            </a:r>
            <a:r>
              <a:rPr altLang="ru-RU" sz="1600" dirty="0" err="1">
                <a:hlinkClick r:id="rId3"/>
              </a:rPr>
              <a:t>комплектів</a:t>
            </a:r>
            <a:r>
              <a:rPr altLang="ru-RU" sz="1600" dirty="0">
                <a:hlinkClick r:id="rId3"/>
              </a:rPr>
              <a:t> з </a:t>
            </a:r>
            <a:r>
              <a:rPr altLang="ru-RU" sz="1600" dirty="0" err="1">
                <a:hlinkClick r:id="rId3"/>
              </a:rPr>
              <a:t>водонагрівача</a:t>
            </a:r>
            <a:r>
              <a:rPr altLang="ru-RU" sz="1600" dirty="0">
                <a:hlinkClick r:id="rId3"/>
              </a:rPr>
              <a:t> і </a:t>
            </a:r>
            <a:r>
              <a:rPr altLang="ru-RU" sz="1600" dirty="0" err="1">
                <a:hlinkClick r:id="rId3"/>
              </a:rPr>
              <a:t>сонячного</a:t>
            </a:r>
            <a:r>
              <a:rPr altLang="ru-RU" sz="1600" dirty="0">
                <a:hlinkClick r:id="rId3"/>
              </a:rPr>
              <a:t> </a:t>
            </a:r>
            <a:r>
              <a:rPr altLang="ru-RU" sz="1600" dirty="0" err="1">
                <a:hlinkClick r:id="rId3"/>
              </a:rPr>
              <a:t>обладнання</a:t>
            </a:r>
            <a:r>
              <a:rPr altLang="ru-RU" sz="1600" dirty="0"/>
              <a:t> - </a:t>
            </a:r>
            <a:r>
              <a:rPr altLang="ru-RU" sz="1600" b="1" dirty="0" err="1"/>
              <a:t>Увага</a:t>
            </a:r>
            <a:r>
              <a:rPr altLang="ru-RU" sz="1600" b="1" dirty="0"/>
              <a:t>! </a:t>
            </a:r>
            <a:r>
              <a:rPr altLang="ru-RU" sz="1600" b="1" dirty="0" err="1"/>
              <a:t>Набрання</a:t>
            </a:r>
            <a:r>
              <a:rPr altLang="ru-RU" sz="1600" b="1" dirty="0"/>
              <a:t> </a:t>
            </a:r>
            <a:r>
              <a:rPr altLang="ru-RU" sz="1600" b="1" dirty="0" err="1"/>
              <a:t>чинності</a:t>
            </a:r>
            <a:r>
              <a:rPr altLang="ru-RU" sz="1600" b="1" dirty="0"/>
              <a:t> </a:t>
            </a:r>
            <a:r>
              <a:rPr altLang="ru-RU" sz="1600" b="1" dirty="0" err="1"/>
              <a:t>відбудеться</a:t>
            </a:r>
            <a:r>
              <a:rPr altLang="ru-RU" sz="1600" b="1" dirty="0"/>
              <a:t> 16.01.2020</a:t>
            </a:r>
            <a:endParaRPr altLang="ru-RU" sz="1600" dirty="0"/>
          </a:p>
          <a:p>
            <a:pPr marL="0" indent="0" eaLnBrk="1" hangingPunct="1">
              <a:lnSpc>
                <a:spcPct val="70000"/>
              </a:lnSpc>
              <a:buNone/>
            </a:pPr>
            <a:r>
              <a:rPr altLang="ru-RU" sz="1600" dirty="0">
                <a:hlinkClick r:id="rId4"/>
              </a:rPr>
              <a:t>076. </a:t>
            </a:r>
            <a:r>
              <a:rPr altLang="ru-RU" sz="1600" dirty="0" err="1">
                <a:hlinkClick r:id="rId4"/>
              </a:rPr>
              <a:t>Технічний</a:t>
            </a:r>
            <a:r>
              <a:rPr altLang="ru-RU" sz="1600" dirty="0">
                <a:hlinkClick r:id="rId4"/>
              </a:rPr>
              <a:t> </a:t>
            </a:r>
            <a:r>
              <a:rPr altLang="ru-RU" sz="1600" dirty="0" err="1">
                <a:hlinkClick r:id="rId4"/>
              </a:rPr>
              <a:t>регламент</a:t>
            </a:r>
            <a:r>
              <a:rPr altLang="ru-RU" sz="1600" dirty="0">
                <a:hlinkClick r:id="rId4"/>
              </a:rPr>
              <a:t> </a:t>
            </a:r>
            <a:r>
              <a:rPr altLang="ru-RU" sz="1600" dirty="0" err="1">
                <a:hlinkClick r:id="rId4"/>
              </a:rPr>
              <a:t>щодо</a:t>
            </a:r>
            <a:r>
              <a:rPr altLang="ru-RU" sz="1600" dirty="0">
                <a:hlinkClick r:id="rId4"/>
              </a:rPr>
              <a:t> </a:t>
            </a:r>
            <a:r>
              <a:rPr altLang="ru-RU" sz="1600" dirty="0" err="1">
                <a:hlinkClick r:id="rId4"/>
              </a:rPr>
              <a:t>вимог</a:t>
            </a:r>
            <a:r>
              <a:rPr altLang="ru-RU" sz="1600" dirty="0">
                <a:hlinkClick r:id="rId4"/>
              </a:rPr>
              <a:t> </a:t>
            </a:r>
            <a:r>
              <a:rPr altLang="ru-RU" sz="1600" dirty="0" err="1">
                <a:hlinkClick r:id="rId4"/>
              </a:rPr>
              <a:t>до</a:t>
            </a:r>
            <a:r>
              <a:rPr altLang="ru-RU" sz="1600" dirty="0">
                <a:hlinkClick r:id="rId4"/>
              </a:rPr>
              <a:t> </a:t>
            </a:r>
            <a:r>
              <a:rPr altLang="ru-RU" sz="1600" dirty="0" err="1">
                <a:hlinkClick r:id="rId4"/>
              </a:rPr>
              <a:t>екодизайну</a:t>
            </a:r>
            <a:r>
              <a:rPr altLang="ru-RU" sz="1600" dirty="0">
                <a:hlinkClick r:id="rId4"/>
              </a:rPr>
              <a:t> </a:t>
            </a:r>
            <a:r>
              <a:rPr altLang="ru-RU" sz="1600" dirty="0" err="1">
                <a:hlinkClick r:id="rId4"/>
              </a:rPr>
              <a:t>для</a:t>
            </a:r>
            <a:r>
              <a:rPr altLang="ru-RU" sz="1600" dirty="0">
                <a:hlinkClick r:id="rId4"/>
              </a:rPr>
              <a:t> </a:t>
            </a:r>
            <a:r>
              <a:rPr altLang="ru-RU" sz="1600" dirty="0" err="1">
                <a:hlinkClick r:id="rId4"/>
              </a:rPr>
              <a:t>кондиціонерів</a:t>
            </a:r>
            <a:r>
              <a:rPr altLang="ru-RU" sz="1600" dirty="0">
                <a:hlinkClick r:id="rId4"/>
              </a:rPr>
              <a:t> </a:t>
            </a:r>
            <a:r>
              <a:rPr altLang="ru-RU" sz="1600" dirty="0" err="1">
                <a:hlinkClick r:id="rId4"/>
              </a:rPr>
              <a:t>повітря</a:t>
            </a:r>
            <a:r>
              <a:rPr altLang="ru-RU" sz="1600" dirty="0">
                <a:hlinkClick r:id="rId4"/>
              </a:rPr>
              <a:t> </a:t>
            </a:r>
            <a:r>
              <a:rPr altLang="ru-RU" sz="1600" dirty="0" err="1">
                <a:hlinkClick r:id="rId4"/>
              </a:rPr>
              <a:t>та</a:t>
            </a:r>
            <a:r>
              <a:rPr altLang="ru-RU" sz="1600" dirty="0">
                <a:hlinkClick r:id="rId4"/>
              </a:rPr>
              <a:t> </a:t>
            </a:r>
            <a:r>
              <a:rPr altLang="ru-RU" sz="1600" dirty="0" err="1">
                <a:hlinkClick r:id="rId4"/>
              </a:rPr>
              <a:t>вентиляторів</a:t>
            </a:r>
            <a:r>
              <a:rPr altLang="ru-RU" sz="1600" dirty="0">
                <a:hlinkClick r:id="rId4"/>
              </a:rPr>
              <a:t>, </a:t>
            </a:r>
            <a:r>
              <a:rPr altLang="ru-RU" sz="1600" dirty="0" err="1">
                <a:hlinkClick r:id="rId4"/>
              </a:rPr>
              <a:t>призначених</a:t>
            </a:r>
            <a:r>
              <a:rPr altLang="ru-RU" sz="1600" dirty="0">
                <a:hlinkClick r:id="rId4"/>
              </a:rPr>
              <a:t> </a:t>
            </a:r>
            <a:r>
              <a:rPr altLang="ru-RU" sz="1600" dirty="0" err="1">
                <a:hlinkClick r:id="rId4"/>
              </a:rPr>
              <a:t>для</a:t>
            </a:r>
            <a:r>
              <a:rPr altLang="ru-RU" sz="1600" dirty="0">
                <a:hlinkClick r:id="rId4"/>
              </a:rPr>
              <a:t> </a:t>
            </a:r>
            <a:r>
              <a:rPr altLang="ru-RU" sz="1600" dirty="0" err="1">
                <a:hlinkClick r:id="rId4"/>
              </a:rPr>
              <a:t>особистого</a:t>
            </a:r>
            <a:r>
              <a:rPr altLang="ru-RU" sz="1600" dirty="0">
                <a:hlinkClick r:id="rId4"/>
              </a:rPr>
              <a:t> </a:t>
            </a:r>
            <a:r>
              <a:rPr altLang="ru-RU" sz="1600" dirty="0" err="1">
                <a:hlinkClick r:id="rId4"/>
              </a:rPr>
              <a:t>комфорту</a:t>
            </a:r>
            <a:r>
              <a:rPr altLang="ru-RU" sz="1600" dirty="0">
                <a:hlinkClick r:id="rId4"/>
              </a:rPr>
              <a:t> </a:t>
            </a:r>
            <a:r>
              <a:rPr altLang="ru-RU" sz="1600" dirty="0"/>
              <a:t>- </a:t>
            </a:r>
            <a:r>
              <a:rPr altLang="ru-RU" sz="1600" b="1" dirty="0" err="1"/>
              <a:t>Увага</a:t>
            </a:r>
            <a:r>
              <a:rPr altLang="ru-RU" sz="1600" b="1" dirty="0"/>
              <a:t>! </a:t>
            </a:r>
            <a:r>
              <a:rPr altLang="ru-RU" sz="1600" b="1" dirty="0" err="1"/>
              <a:t>Набрання</a:t>
            </a:r>
            <a:r>
              <a:rPr altLang="ru-RU" sz="1600" b="1" dirty="0"/>
              <a:t> </a:t>
            </a:r>
            <a:r>
              <a:rPr altLang="ru-RU" sz="1600" b="1" dirty="0" err="1"/>
              <a:t>чинності</a:t>
            </a:r>
            <a:r>
              <a:rPr altLang="ru-RU" sz="1600" b="1" dirty="0"/>
              <a:t> </a:t>
            </a:r>
            <a:r>
              <a:rPr altLang="ru-RU" sz="1600" b="1" dirty="0" err="1"/>
              <a:t>відбудеться</a:t>
            </a:r>
            <a:r>
              <a:rPr altLang="ru-RU" sz="1600" b="1" dirty="0"/>
              <a:t> 21.02.2020</a:t>
            </a:r>
            <a:endParaRPr altLang="ru-RU" sz="1600" dirty="0"/>
          </a:p>
          <a:p>
            <a:pPr marL="0" indent="0" eaLnBrk="1" hangingPunct="1">
              <a:lnSpc>
                <a:spcPct val="70000"/>
              </a:lnSpc>
              <a:buNone/>
            </a:pPr>
            <a:r>
              <a:rPr altLang="ru-RU" sz="1600" dirty="0">
                <a:hlinkClick r:id="rId5"/>
              </a:rPr>
              <a:t>077. </a:t>
            </a:r>
            <a:r>
              <a:rPr altLang="ru-RU" sz="1600" dirty="0" err="1">
                <a:hlinkClick r:id="rId5"/>
              </a:rPr>
              <a:t>Технічний</a:t>
            </a:r>
            <a:r>
              <a:rPr altLang="ru-RU" sz="1600" dirty="0">
                <a:hlinkClick r:id="rId5"/>
              </a:rPr>
              <a:t> </a:t>
            </a:r>
            <a:r>
              <a:rPr altLang="ru-RU" sz="1600" dirty="0" err="1">
                <a:hlinkClick r:id="rId5"/>
              </a:rPr>
              <a:t>регламент</a:t>
            </a:r>
            <a:r>
              <a:rPr altLang="ru-RU" sz="1600" dirty="0">
                <a:hlinkClick r:id="rId5"/>
              </a:rPr>
              <a:t> </a:t>
            </a:r>
            <a:r>
              <a:rPr altLang="ru-RU" sz="1600" dirty="0" err="1">
                <a:hlinkClick r:id="rId5"/>
              </a:rPr>
              <a:t>щодо</a:t>
            </a:r>
            <a:r>
              <a:rPr altLang="ru-RU" sz="1600" dirty="0">
                <a:hlinkClick r:id="rId5"/>
              </a:rPr>
              <a:t> </a:t>
            </a:r>
            <a:r>
              <a:rPr altLang="ru-RU" sz="1600" dirty="0" err="1">
                <a:hlinkClick r:id="rId5"/>
              </a:rPr>
              <a:t>вимог</a:t>
            </a:r>
            <a:r>
              <a:rPr altLang="ru-RU" sz="1600" dirty="0">
                <a:hlinkClick r:id="rId5"/>
              </a:rPr>
              <a:t> </a:t>
            </a:r>
            <a:r>
              <a:rPr altLang="ru-RU" sz="1600" dirty="0" err="1">
                <a:hlinkClick r:id="rId5"/>
              </a:rPr>
              <a:t>до</a:t>
            </a:r>
            <a:r>
              <a:rPr altLang="ru-RU" sz="1600" dirty="0">
                <a:hlinkClick r:id="rId5"/>
              </a:rPr>
              <a:t> </a:t>
            </a:r>
            <a:r>
              <a:rPr altLang="ru-RU" sz="1600" dirty="0" err="1">
                <a:hlinkClick r:id="rId5"/>
              </a:rPr>
              <a:t>екодизайну</a:t>
            </a:r>
            <a:r>
              <a:rPr altLang="ru-RU" sz="1600" dirty="0">
                <a:hlinkClick r:id="rId5"/>
              </a:rPr>
              <a:t> </a:t>
            </a:r>
            <a:r>
              <a:rPr altLang="ru-RU" sz="1600" dirty="0" err="1">
                <a:hlinkClick r:id="rId5"/>
              </a:rPr>
              <a:t>для</a:t>
            </a:r>
            <a:r>
              <a:rPr altLang="ru-RU" sz="1600" dirty="0">
                <a:hlinkClick r:id="rId5"/>
              </a:rPr>
              <a:t> </a:t>
            </a:r>
            <a:r>
              <a:rPr altLang="ru-RU" sz="1600" dirty="0" err="1">
                <a:hlinkClick r:id="rId5"/>
              </a:rPr>
              <a:t>споживання</a:t>
            </a:r>
            <a:r>
              <a:rPr altLang="ru-RU" sz="1600" dirty="0">
                <a:hlinkClick r:id="rId5"/>
              </a:rPr>
              <a:t> </a:t>
            </a:r>
            <a:r>
              <a:rPr altLang="ru-RU" sz="1600" dirty="0" err="1">
                <a:hlinkClick r:id="rId5"/>
              </a:rPr>
              <a:t>електроенергії</a:t>
            </a:r>
            <a:r>
              <a:rPr altLang="ru-RU" sz="1600" dirty="0">
                <a:hlinkClick r:id="rId5"/>
              </a:rPr>
              <a:t> </a:t>
            </a:r>
            <a:r>
              <a:rPr altLang="ru-RU" sz="1600" dirty="0" err="1">
                <a:hlinkClick r:id="rId5"/>
              </a:rPr>
              <a:t>електричним</a:t>
            </a:r>
            <a:r>
              <a:rPr altLang="ru-RU" sz="1600" dirty="0">
                <a:hlinkClick r:id="rId5"/>
              </a:rPr>
              <a:t> і </a:t>
            </a:r>
            <a:r>
              <a:rPr altLang="ru-RU" sz="1600" dirty="0" err="1">
                <a:hlinkClick r:id="rId5"/>
              </a:rPr>
              <a:t>електронним</a:t>
            </a:r>
            <a:r>
              <a:rPr altLang="ru-RU" sz="1600" dirty="0">
                <a:hlinkClick r:id="rId5"/>
              </a:rPr>
              <a:t> </a:t>
            </a:r>
            <a:r>
              <a:rPr altLang="ru-RU" sz="1600" dirty="0" err="1">
                <a:hlinkClick r:id="rId5"/>
              </a:rPr>
              <a:t>побутовим</a:t>
            </a:r>
            <a:r>
              <a:rPr altLang="ru-RU" sz="1600" dirty="0">
                <a:hlinkClick r:id="rId5"/>
              </a:rPr>
              <a:t> </a:t>
            </a:r>
            <a:r>
              <a:rPr altLang="ru-RU" sz="1600" dirty="0" err="1">
                <a:hlinkClick r:id="rId5"/>
              </a:rPr>
              <a:t>та</a:t>
            </a:r>
            <a:r>
              <a:rPr altLang="ru-RU" sz="1600" dirty="0">
                <a:hlinkClick r:id="rId5"/>
              </a:rPr>
              <a:t> </a:t>
            </a:r>
            <a:r>
              <a:rPr altLang="ru-RU" sz="1600" dirty="0" err="1">
                <a:hlinkClick r:id="rId5"/>
              </a:rPr>
              <a:t>офісним</a:t>
            </a:r>
            <a:r>
              <a:rPr altLang="ru-RU" sz="1600" dirty="0">
                <a:hlinkClick r:id="rId5"/>
              </a:rPr>
              <a:t> </a:t>
            </a:r>
            <a:r>
              <a:rPr altLang="ru-RU" sz="1600" dirty="0" err="1">
                <a:hlinkClick r:id="rId5"/>
              </a:rPr>
              <a:t>обладнанням</a:t>
            </a:r>
            <a:r>
              <a:rPr altLang="ru-RU" sz="1600" dirty="0">
                <a:hlinkClick r:id="rId5"/>
              </a:rPr>
              <a:t> у </a:t>
            </a:r>
            <a:r>
              <a:rPr altLang="ru-RU" sz="1600" dirty="0" err="1">
                <a:hlinkClick r:id="rId5"/>
              </a:rPr>
              <a:t>режимі</a:t>
            </a:r>
            <a:r>
              <a:rPr altLang="ru-RU" sz="1600" dirty="0">
                <a:hlinkClick r:id="rId5"/>
              </a:rPr>
              <a:t> "</a:t>
            </a:r>
            <a:r>
              <a:rPr altLang="ru-RU" sz="1600" dirty="0" err="1">
                <a:hlinkClick r:id="rId5"/>
              </a:rPr>
              <a:t>очікування</a:t>
            </a:r>
            <a:r>
              <a:rPr altLang="ru-RU" sz="1600" dirty="0">
                <a:hlinkClick r:id="rId5"/>
              </a:rPr>
              <a:t>", "</a:t>
            </a:r>
            <a:r>
              <a:rPr altLang="ru-RU" sz="1600" dirty="0" err="1">
                <a:hlinkClick r:id="rId5"/>
              </a:rPr>
              <a:t>вимкнено</a:t>
            </a:r>
            <a:r>
              <a:rPr altLang="ru-RU" sz="1600" dirty="0">
                <a:hlinkClick r:id="rId5"/>
              </a:rPr>
              <a:t>" </a:t>
            </a:r>
            <a:r>
              <a:rPr altLang="ru-RU" sz="1600" dirty="0" err="1">
                <a:hlinkClick r:id="rId5"/>
              </a:rPr>
              <a:t>та</a:t>
            </a:r>
            <a:r>
              <a:rPr altLang="ru-RU" sz="1600" dirty="0">
                <a:hlinkClick r:id="rId5"/>
              </a:rPr>
              <a:t> </a:t>
            </a:r>
            <a:r>
              <a:rPr altLang="ru-RU" sz="1600" dirty="0" err="1">
                <a:hlinkClick r:id="rId5"/>
              </a:rPr>
              <a:t>мережевому</a:t>
            </a:r>
            <a:r>
              <a:rPr altLang="ru-RU" sz="1600" dirty="0">
                <a:hlinkClick r:id="rId5"/>
              </a:rPr>
              <a:t> </a:t>
            </a:r>
            <a:r>
              <a:rPr altLang="ru-RU" sz="1600" dirty="0" err="1">
                <a:hlinkClick r:id="rId5"/>
              </a:rPr>
              <a:t>режимі</a:t>
            </a:r>
            <a:r>
              <a:rPr altLang="ru-RU" sz="1600" dirty="0">
                <a:hlinkClick r:id="rId5"/>
              </a:rPr>
              <a:t> "</a:t>
            </a:r>
            <a:r>
              <a:rPr altLang="ru-RU" sz="1600" dirty="0" err="1">
                <a:hlinkClick r:id="rId5"/>
              </a:rPr>
              <a:t>очікування</a:t>
            </a:r>
            <a:r>
              <a:rPr altLang="ru-RU" sz="1600" dirty="0">
                <a:hlinkClick r:id="rId5"/>
              </a:rPr>
              <a:t>"</a:t>
            </a:r>
            <a:r>
              <a:rPr altLang="ru-RU" sz="1600" dirty="0"/>
              <a:t> - </a:t>
            </a:r>
            <a:r>
              <a:rPr altLang="ru-RU" sz="1600" b="1" dirty="0" err="1"/>
              <a:t>Увага</a:t>
            </a:r>
            <a:r>
              <a:rPr altLang="ru-RU" sz="1600" b="1" dirty="0"/>
              <a:t>! </a:t>
            </a:r>
            <a:r>
              <a:rPr altLang="ru-RU" sz="1600" b="1" dirty="0" err="1"/>
              <a:t>Набрання</a:t>
            </a:r>
            <a:r>
              <a:rPr altLang="ru-RU" sz="1600" b="1" dirty="0"/>
              <a:t> </a:t>
            </a:r>
            <a:r>
              <a:rPr altLang="ru-RU" sz="1600" b="1" dirty="0" err="1"/>
              <a:t>чинності</a:t>
            </a:r>
            <a:r>
              <a:rPr altLang="ru-RU" sz="1600" b="1" dirty="0"/>
              <a:t> </a:t>
            </a:r>
            <a:r>
              <a:rPr altLang="ru-RU" sz="1600" b="1" dirty="0" err="1"/>
              <a:t>відбудеться</a:t>
            </a:r>
            <a:r>
              <a:rPr altLang="ru-RU" sz="1600" b="1" dirty="0"/>
              <a:t> 21.02.2020</a:t>
            </a:r>
            <a:endParaRPr altLang="ru-RU" sz="1600" dirty="0"/>
          </a:p>
          <a:p>
            <a:pPr marL="0" indent="0" eaLnBrk="1" hangingPunct="1">
              <a:lnSpc>
                <a:spcPct val="70000"/>
              </a:lnSpc>
              <a:buNone/>
            </a:pPr>
            <a:r>
              <a:rPr altLang="ru-RU" sz="1600" dirty="0">
                <a:hlinkClick r:id="rId6"/>
              </a:rPr>
              <a:t>078. </a:t>
            </a:r>
            <a:r>
              <a:rPr altLang="ru-RU" sz="1600" dirty="0" err="1">
                <a:hlinkClick r:id="rId6"/>
              </a:rPr>
              <a:t>Технічний</a:t>
            </a:r>
            <a:r>
              <a:rPr altLang="ru-RU" sz="1600" dirty="0">
                <a:hlinkClick r:id="rId6"/>
              </a:rPr>
              <a:t> </a:t>
            </a:r>
            <a:r>
              <a:rPr altLang="ru-RU" sz="1600" dirty="0" err="1">
                <a:hlinkClick r:id="rId6"/>
              </a:rPr>
              <a:t>регламент</a:t>
            </a:r>
            <a:r>
              <a:rPr altLang="ru-RU" sz="1600" dirty="0">
                <a:hlinkClick r:id="rId6"/>
              </a:rPr>
              <a:t> </a:t>
            </a:r>
            <a:r>
              <a:rPr altLang="ru-RU" sz="1600" dirty="0" err="1">
                <a:hlinkClick r:id="rId6"/>
              </a:rPr>
              <a:t>щодо</a:t>
            </a:r>
            <a:r>
              <a:rPr altLang="ru-RU" sz="1600" dirty="0">
                <a:hlinkClick r:id="rId6"/>
              </a:rPr>
              <a:t> </a:t>
            </a:r>
            <a:r>
              <a:rPr altLang="ru-RU" sz="1600" dirty="0" err="1">
                <a:hlinkClick r:id="rId6"/>
              </a:rPr>
              <a:t>вимог</a:t>
            </a:r>
            <a:r>
              <a:rPr altLang="ru-RU" sz="1600" dirty="0">
                <a:hlinkClick r:id="rId6"/>
              </a:rPr>
              <a:t> </a:t>
            </a:r>
            <a:r>
              <a:rPr altLang="ru-RU" sz="1600" dirty="0" err="1">
                <a:hlinkClick r:id="rId6"/>
              </a:rPr>
              <a:t>до</a:t>
            </a:r>
            <a:r>
              <a:rPr altLang="ru-RU" sz="1600" dirty="0">
                <a:hlinkClick r:id="rId6"/>
              </a:rPr>
              <a:t> </a:t>
            </a:r>
            <a:r>
              <a:rPr altLang="ru-RU" sz="1600" dirty="0" err="1">
                <a:hlinkClick r:id="rId6"/>
              </a:rPr>
              <a:t>екодизайну</a:t>
            </a:r>
            <a:r>
              <a:rPr altLang="ru-RU" sz="1600" dirty="0">
                <a:hlinkClick r:id="rId6"/>
              </a:rPr>
              <a:t> </a:t>
            </a:r>
            <a:r>
              <a:rPr altLang="ru-RU" sz="1600" dirty="0" err="1">
                <a:hlinkClick r:id="rId6"/>
              </a:rPr>
              <a:t>для</a:t>
            </a:r>
            <a:r>
              <a:rPr altLang="ru-RU" sz="1600" dirty="0">
                <a:hlinkClick r:id="rId6"/>
              </a:rPr>
              <a:t> </a:t>
            </a:r>
            <a:r>
              <a:rPr altLang="ru-RU" sz="1600" dirty="0" err="1">
                <a:hlinkClick r:id="rId6"/>
              </a:rPr>
              <a:t>компʾютерів</a:t>
            </a:r>
            <a:r>
              <a:rPr altLang="ru-RU" sz="1600" dirty="0">
                <a:hlinkClick r:id="rId6"/>
              </a:rPr>
              <a:t> </a:t>
            </a:r>
            <a:r>
              <a:rPr altLang="ru-RU" sz="1600" dirty="0" err="1">
                <a:hlinkClick r:id="rId6"/>
              </a:rPr>
              <a:t>та</a:t>
            </a:r>
            <a:r>
              <a:rPr altLang="ru-RU" sz="1600" dirty="0">
                <a:hlinkClick r:id="rId6"/>
              </a:rPr>
              <a:t> </a:t>
            </a:r>
            <a:r>
              <a:rPr altLang="ru-RU" sz="1600" dirty="0" err="1">
                <a:hlinkClick r:id="rId6"/>
              </a:rPr>
              <a:t>компʾютерних</a:t>
            </a:r>
            <a:r>
              <a:rPr altLang="ru-RU" sz="1600" dirty="0">
                <a:hlinkClick r:id="rId6"/>
              </a:rPr>
              <a:t> </a:t>
            </a:r>
            <a:r>
              <a:rPr altLang="ru-RU" sz="1600" dirty="0" err="1">
                <a:hlinkClick r:id="rId6"/>
              </a:rPr>
              <a:t>серверів</a:t>
            </a:r>
            <a:r>
              <a:rPr altLang="ru-RU" sz="1600" dirty="0"/>
              <a:t> - </a:t>
            </a:r>
            <a:r>
              <a:rPr altLang="ru-RU" sz="1600" b="1" dirty="0" err="1"/>
              <a:t>Увага</a:t>
            </a:r>
            <a:r>
              <a:rPr altLang="ru-RU" sz="1600" b="1" dirty="0"/>
              <a:t>! </a:t>
            </a:r>
            <a:r>
              <a:rPr altLang="ru-RU" sz="1600" b="1" dirty="0" err="1"/>
              <a:t>Набрання</a:t>
            </a:r>
            <a:r>
              <a:rPr altLang="ru-RU" sz="1600" b="1" dirty="0"/>
              <a:t> </a:t>
            </a:r>
            <a:r>
              <a:rPr altLang="ru-RU" sz="1600" b="1" dirty="0" err="1"/>
              <a:t>чинності</a:t>
            </a:r>
            <a:r>
              <a:rPr altLang="ru-RU" sz="1600" b="1" dirty="0"/>
              <a:t> </a:t>
            </a:r>
            <a:r>
              <a:rPr altLang="ru-RU" sz="1600" b="1" dirty="0" err="1"/>
              <a:t>відбудеться</a:t>
            </a:r>
            <a:r>
              <a:rPr altLang="ru-RU" sz="1600" b="1" dirty="0"/>
              <a:t> 21.02.2020</a:t>
            </a:r>
            <a:endParaRPr altLang="ru-RU" sz="1600" dirty="0"/>
          </a:p>
          <a:p>
            <a:pPr marL="0" indent="0" eaLnBrk="1" hangingPunct="1">
              <a:lnSpc>
                <a:spcPct val="70000"/>
              </a:lnSpc>
              <a:buNone/>
            </a:pPr>
            <a:r>
              <a:rPr altLang="ru-RU" sz="1600" dirty="0">
                <a:hlinkClick r:id="rId7"/>
              </a:rPr>
              <a:t>079. </a:t>
            </a:r>
            <a:r>
              <a:rPr altLang="ru-RU" sz="1600" dirty="0" err="1">
                <a:hlinkClick r:id="rId7"/>
              </a:rPr>
              <a:t>Технічний</a:t>
            </a:r>
            <a:r>
              <a:rPr altLang="ru-RU" sz="1600" dirty="0">
                <a:hlinkClick r:id="rId7"/>
              </a:rPr>
              <a:t> </a:t>
            </a:r>
            <a:r>
              <a:rPr altLang="ru-RU" sz="1600" dirty="0" err="1">
                <a:hlinkClick r:id="rId7"/>
              </a:rPr>
              <a:t>регламент</a:t>
            </a:r>
            <a:r>
              <a:rPr altLang="ru-RU" sz="1600" dirty="0">
                <a:hlinkClick r:id="rId7"/>
              </a:rPr>
              <a:t> </a:t>
            </a:r>
            <a:r>
              <a:rPr altLang="ru-RU" sz="1600" dirty="0" err="1">
                <a:hlinkClick r:id="rId7"/>
              </a:rPr>
              <a:t>щодо</a:t>
            </a:r>
            <a:r>
              <a:rPr altLang="ru-RU" sz="1600" dirty="0">
                <a:hlinkClick r:id="rId7"/>
              </a:rPr>
              <a:t> </a:t>
            </a:r>
            <a:r>
              <a:rPr altLang="ru-RU" sz="1600" dirty="0" err="1">
                <a:hlinkClick r:id="rId7"/>
              </a:rPr>
              <a:t>вимог</a:t>
            </a:r>
            <a:r>
              <a:rPr altLang="ru-RU" sz="1600" dirty="0">
                <a:hlinkClick r:id="rId7"/>
              </a:rPr>
              <a:t> </a:t>
            </a:r>
            <a:r>
              <a:rPr altLang="ru-RU" sz="1600" dirty="0" err="1">
                <a:hlinkClick r:id="rId7"/>
              </a:rPr>
              <a:t>до</a:t>
            </a:r>
            <a:r>
              <a:rPr altLang="ru-RU" sz="1600" dirty="0">
                <a:hlinkClick r:id="rId7"/>
              </a:rPr>
              <a:t> </a:t>
            </a:r>
            <a:r>
              <a:rPr altLang="ru-RU" sz="1600" dirty="0" err="1">
                <a:hlinkClick r:id="rId7"/>
              </a:rPr>
              <a:t>екодизайну</a:t>
            </a:r>
            <a:r>
              <a:rPr altLang="ru-RU" sz="1600" dirty="0">
                <a:hlinkClick r:id="rId7"/>
              </a:rPr>
              <a:t> </a:t>
            </a:r>
            <a:r>
              <a:rPr altLang="ru-RU" sz="1600" dirty="0" err="1">
                <a:hlinkClick r:id="rId7"/>
              </a:rPr>
              <a:t>для</a:t>
            </a:r>
            <a:r>
              <a:rPr altLang="ru-RU" sz="1600" dirty="0">
                <a:hlinkClick r:id="rId7"/>
              </a:rPr>
              <a:t> </a:t>
            </a:r>
            <a:r>
              <a:rPr altLang="ru-RU" sz="1600" dirty="0" err="1">
                <a:hlinkClick r:id="rId7"/>
              </a:rPr>
              <a:t>побутових</a:t>
            </a:r>
            <a:r>
              <a:rPr altLang="ru-RU" sz="1600" dirty="0">
                <a:hlinkClick r:id="rId7"/>
              </a:rPr>
              <a:t> </a:t>
            </a:r>
            <a:r>
              <a:rPr altLang="ru-RU" sz="1600" dirty="0" err="1">
                <a:hlinkClick r:id="rId7"/>
              </a:rPr>
              <a:t>пральних</a:t>
            </a:r>
            <a:r>
              <a:rPr altLang="ru-RU" sz="1600" dirty="0">
                <a:hlinkClick r:id="rId7"/>
              </a:rPr>
              <a:t> </a:t>
            </a:r>
            <a:r>
              <a:rPr altLang="ru-RU" sz="1600" dirty="0" err="1">
                <a:hlinkClick r:id="rId7"/>
              </a:rPr>
              <a:t>машин</a:t>
            </a:r>
            <a:r>
              <a:rPr altLang="ru-RU" sz="1600" dirty="0"/>
              <a:t> - </a:t>
            </a:r>
            <a:r>
              <a:rPr altLang="ru-RU" sz="1600" b="1" dirty="0" err="1"/>
              <a:t>Увага</a:t>
            </a:r>
            <a:r>
              <a:rPr altLang="ru-RU" sz="1600" b="1" dirty="0"/>
              <a:t>! </a:t>
            </a:r>
            <a:r>
              <a:rPr altLang="ru-RU" sz="1600" b="1" dirty="0" err="1"/>
              <a:t>Набрання</a:t>
            </a:r>
            <a:r>
              <a:rPr altLang="ru-RU" sz="1600" b="1" dirty="0"/>
              <a:t> </a:t>
            </a:r>
            <a:r>
              <a:rPr altLang="ru-RU" sz="1600" b="1" dirty="0" err="1"/>
              <a:t>чинності</a:t>
            </a:r>
            <a:r>
              <a:rPr altLang="ru-RU" sz="1600" b="1" dirty="0"/>
              <a:t> </a:t>
            </a:r>
            <a:r>
              <a:rPr altLang="ru-RU" sz="1600" b="1" dirty="0" err="1"/>
              <a:t>відбудеться</a:t>
            </a:r>
            <a:r>
              <a:rPr altLang="ru-RU" sz="1600" b="1" dirty="0"/>
              <a:t> 21.02.2020</a:t>
            </a:r>
            <a:endParaRPr altLang="ru-RU" sz="1600" dirty="0"/>
          </a:p>
          <a:p>
            <a:pPr marL="0" indent="0" eaLnBrk="1" hangingPunct="1">
              <a:lnSpc>
                <a:spcPct val="70000"/>
              </a:lnSpc>
              <a:buNone/>
            </a:pPr>
            <a:r>
              <a:rPr altLang="ru-RU" sz="1600" dirty="0">
                <a:hlinkClick r:id="rId8"/>
              </a:rPr>
              <a:t>080. </a:t>
            </a:r>
            <a:r>
              <a:rPr altLang="ru-RU" sz="1600" dirty="0" err="1">
                <a:hlinkClick r:id="rId8"/>
              </a:rPr>
              <a:t>Технічний</a:t>
            </a:r>
            <a:r>
              <a:rPr altLang="ru-RU" sz="1600" dirty="0">
                <a:hlinkClick r:id="rId8"/>
              </a:rPr>
              <a:t> </a:t>
            </a:r>
            <a:r>
              <a:rPr altLang="ru-RU" sz="1600" dirty="0" err="1">
                <a:hlinkClick r:id="rId8"/>
              </a:rPr>
              <a:t>регламент</a:t>
            </a:r>
            <a:r>
              <a:rPr altLang="ru-RU" sz="1600" dirty="0">
                <a:hlinkClick r:id="rId8"/>
              </a:rPr>
              <a:t> </a:t>
            </a:r>
            <a:r>
              <a:rPr altLang="ru-RU" sz="1600" dirty="0" err="1">
                <a:hlinkClick r:id="rId8"/>
              </a:rPr>
              <a:t>щодо</a:t>
            </a:r>
            <a:r>
              <a:rPr altLang="ru-RU" sz="1600" dirty="0">
                <a:hlinkClick r:id="rId8"/>
              </a:rPr>
              <a:t> </a:t>
            </a:r>
            <a:r>
              <a:rPr altLang="ru-RU" sz="1600" dirty="0" err="1">
                <a:hlinkClick r:id="rId8"/>
              </a:rPr>
              <a:t>вимог</a:t>
            </a:r>
            <a:r>
              <a:rPr altLang="ru-RU" sz="1600" dirty="0">
                <a:hlinkClick r:id="rId8"/>
              </a:rPr>
              <a:t> </a:t>
            </a:r>
            <a:r>
              <a:rPr altLang="ru-RU" sz="1600" dirty="0" err="1">
                <a:hlinkClick r:id="rId8"/>
              </a:rPr>
              <a:t>до</a:t>
            </a:r>
            <a:r>
              <a:rPr altLang="ru-RU" sz="1600" dirty="0">
                <a:hlinkClick r:id="rId8"/>
              </a:rPr>
              <a:t> </a:t>
            </a:r>
            <a:r>
              <a:rPr altLang="ru-RU" sz="1600" dirty="0" err="1">
                <a:hlinkClick r:id="rId8"/>
              </a:rPr>
              <a:t>екодизайну</a:t>
            </a:r>
            <a:r>
              <a:rPr altLang="ru-RU" sz="1600" dirty="0">
                <a:hlinkClick r:id="rId8"/>
              </a:rPr>
              <a:t> </a:t>
            </a:r>
            <a:r>
              <a:rPr altLang="ru-RU" sz="1600" dirty="0" err="1">
                <a:hlinkClick r:id="rId8"/>
              </a:rPr>
              <a:t>для</a:t>
            </a:r>
            <a:r>
              <a:rPr altLang="ru-RU" sz="1600" dirty="0">
                <a:hlinkClick r:id="rId8"/>
              </a:rPr>
              <a:t> </a:t>
            </a:r>
            <a:r>
              <a:rPr altLang="ru-RU" sz="1600" dirty="0" err="1">
                <a:hlinkClick r:id="rId8"/>
              </a:rPr>
              <a:t>побутових</a:t>
            </a:r>
            <a:r>
              <a:rPr altLang="ru-RU" sz="1600" dirty="0">
                <a:hlinkClick r:id="rId8"/>
              </a:rPr>
              <a:t> </a:t>
            </a:r>
            <a:r>
              <a:rPr altLang="ru-RU" sz="1600" dirty="0" err="1">
                <a:hlinkClick r:id="rId8"/>
              </a:rPr>
              <a:t>ламп</a:t>
            </a:r>
            <a:r>
              <a:rPr altLang="ru-RU" sz="1600" dirty="0">
                <a:hlinkClick r:id="rId8"/>
              </a:rPr>
              <a:t> </a:t>
            </a:r>
            <a:r>
              <a:rPr altLang="ru-RU" sz="1600" dirty="0" err="1">
                <a:hlinkClick r:id="rId8"/>
              </a:rPr>
              <a:t>неспрямованого</a:t>
            </a:r>
            <a:r>
              <a:rPr altLang="ru-RU" sz="1600" dirty="0">
                <a:hlinkClick r:id="rId8"/>
              </a:rPr>
              <a:t> </a:t>
            </a:r>
            <a:r>
              <a:rPr altLang="ru-RU" sz="1600" dirty="0" err="1">
                <a:hlinkClick r:id="rId8"/>
              </a:rPr>
              <a:t>випромінення</a:t>
            </a:r>
            <a:r>
              <a:rPr altLang="ru-RU" sz="1600" dirty="0"/>
              <a:t> - </a:t>
            </a:r>
            <a:r>
              <a:rPr altLang="ru-RU" sz="1600" b="1" dirty="0" err="1"/>
              <a:t>Увага</a:t>
            </a:r>
            <a:r>
              <a:rPr altLang="ru-RU" sz="1600" b="1" dirty="0"/>
              <a:t>! </a:t>
            </a:r>
            <a:r>
              <a:rPr altLang="ru-RU" sz="1600" b="1" dirty="0" err="1"/>
              <a:t>Набрання</a:t>
            </a:r>
            <a:r>
              <a:rPr altLang="ru-RU" sz="1600" b="1" dirty="0"/>
              <a:t> </a:t>
            </a:r>
            <a:r>
              <a:rPr altLang="ru-RU" sz="1600" b="1" dirty="0" err="1"/>
              <a:t>чинності</a:t>
            </a:r>
            <a:r>
              <a:rPr altLang="ru-RU" sz="1600" b="1" dirty="0"/>
              <a:t> </a:t>
            </a:r>
            <a:r>
              <a:rPr altLang="ru-RU" sz="1600" b="1" dirty="0" err="1"/>
              <a:t>відбудеться</a:t>
            </a:r>
            <a:r>
              <a:rPr altLang="ru-RU" sz="1600" b="1" dirty="0"/>
              <a:t> 21.02.2020</a:t>
            </a:r>
            <a:endParaRPr altLang="ru-RU" sz="1600" dirty="0"/>
          </a:p>
          <a:p>
            <a:pPr marL="0" indent="0" eaLnBrk="1" hangingPunct="1">
              <a:lnSpc>
                <a:spcPct val="70000"/>
              </a:lnSpc>
              <a:buNone/>
            </a:pPr>
            <a:r>
              <a:rPr altLang="ru-RU" sz="1600" dirty="0">
                <a:hlinkClick r:id="rId9"/>
              </a:rPr>
              <a:t>081.Технічний </a:t>
            </a:r>
            <a:r>
              <a:rPr altLang="ru-RU" sz="1600" dirty="0" err="1">
                <a:hlinkClick r:id="rId9"/>
              </a:rPr>
              <a:t>регламент</a:t>
            </a:r>
            <a:r>
              <a:rPr altLang="ru-RU" sz="1600" dirty="0">
                <a:hlinkClick r:id="rId9"/>
              </a:rPr>
              <a:t> </a:t>
            </a:r>
            <a:r>
              <a:rPr altLang="ru-RU" sz="1600" dirty="0" err="1">
                <a:hlinkClick r:id="rId9"/>
              </a:rPr>
              <a:t>щодо</a:t>
            </a:r>
            <a:r>
              <a:rPr altLang="ru-RU" sz="1600" dirty="0">
                <a:hlinkClick r:id="rId9"/>
              </a:rPr>
              <a:t> </a:t>
            </a:r>
            <a:r>
              <a:rPr altLang="ru-RU" sz="1600" dirty="0" err="1">
                <a:hlinkClick r:id="rId9"/>
              </a:rPr>
              <a:t>вимог</a:t>
            </a:r>
            <a:r>
              <a:rPr altLang="ru-RU" sz="1600" dirty="0">
                <a:hlinkClick r:id="rId9"/>
              </a:rPr>
              <a:t> </a:t>
            </a:r>
            <a:r>
              <a:rPr altLang="ru-RU" sz="1600" dirty="0" err="1">
                <a:hlinkClick r:id="rId9"/>
              </a:rPr>
              <a:t>до</a:t>
            </a:r>
            <a:r>
              <a:rPr altLang="ru-RU" sz="1600" dirty="0">
                <a:hlinkClick r:id="rId9"/>
              </a:rPr>
              <a:t> </a:t>
            </a:r>
            <a:r>
              <a:rPr altLang="ru-RU" sz="1600" dirty="0" err="1">
                <a:hlinkClick r:id="rId9"/>
              </a:rPr>
              <a:t>екодизайну</a:t>
            </a:r>
            <a:r>
              <a:rPr altLang="ru-RU" sz="1600" dirty="0">
                <a:hlinkClick r:id="rId9"/>
              </a:rPr>
              <a:t> </a:t>
            </a:r>
            <a:r>
              <a:rPr altLang="ru-RU" sz="1600" dirty="0" err="1">
                <a:hlinkClick r:id="rId9"/>
              </a:rPr>
              <a:t>для</a:t>
            </a:r>
            <a:r>
              <a:rPr altLang="ru-RU" sz="1600" dirty="0">
                <a:hlinkClick r:id="rId9"/>
              </a:rPr>
              <a:t> </a:t>
            </a:r>
            <a:r>
              <a:rPr altLang="ru-RU" sz="1600" dirty="0" err="1">
                <a:hlinkClick r:id="rId9"/>
              </a:rPr>
              <a:t>побутових</a:t>
            </a:r>
            <a:r>
              <a:rPr altLang="ru-RU" sz="1600" dirty="0">
                <a:hlinkClick r:id="rId9"/>
              </a:rPr>
              <a:t> </a:t>
            </a:r>
            <a:r>
              <a:rPr altLang="ru-RU" sz="1600" dirty="0" err="1">
                <a:hlinkClick r:id="rId9"/>
              </a:rPr>
              <a:t>посудомийних</a:t>
            </a:r>
            <a:r>
              <a:rPr altLang="ru-RU" sz="1600" dirty="0">
                <a:hlinkClick r:id="rId9"/>
              </a:rPr>
              <a:t> </a:t>
            </a:r>
            <a:r>
              <a:rPr altLang="ru-RU" sz="1600" dirty="0" err="1">
                <a:hlinkClick r:id="rId9"/>
              </a:rPr>
              <a:t>машин</a:t>
            </a:r>
            <a:r>
              <a:rPr altLang="ru-RU" sz="1600" dirty="0">
                <a:hlinkClick r:id="rId9"/>
              </a:rPr>
              <a:t> </a:t>
            </a:r>
            <a:r>
              <a:rPr altLang="ru-RU" sz="1600" dirty="0"/>
              <a:t>- </a:t>
            </a:r>
            <a:r>
              <a:rPr altLang="ru-RU" sz="1600" b="1" dirty="0" err="1"/>
              <a:t>Увага</a:t>
            </a:r>
            <a:r>
              <a:rPr altLang="ru-RU" sz="1600" b="1" dirty="0"/>
              <a:t>! </a:t>
            </a:r>
            <a:r>
              <a:rPr altLang="ru-RU" sz="1600" b="1" dirty="0" err="1"/>
              <a:t>Набрання</a:t>
            </a:r>
            <a:r>
              <a:rPr altLang="ru-RU" sz="1600" b="1" dirty="0"/>
              <a:t> </a:t>
            </a:r>
            <a:r>
              <a:rPr altLang="ru-RU" sz="1600" b="1" dirty="0" err="1"/>
              <a:t>чинності</a:t>
            </a:r>
            <a:r>
              <a:rPr altLang="ru-RU" sz="1600" b="1" dirty="0"/>
              <a:t> </a:t>
            </a:r>
            <a:r>
              <a:rPr altLang="ru-RU" sz="1600" b="1" dirty="0" err="1"/>
              <a:t>відбудеться</a:t>
            </a:r>
            <a:r>
              <a:rPr altLang="ru-RU" sz="1600" b="1" dirty="0"/>
              <a:t> 21.02.2020</a:t>
            </a:r>
            <a:endParaRPr altLang="ru-RU" sz="1600" dirty="0"/>
          </a:p>
          <a:p>
            <a:pPr marL="0" indent="0" eaLnBrk="1" hangingPunct="1">
              <a:lnSpc>
                <a:spcPct val="70000"/>
              </a:lnSpc>
              <a:buNone/>
            </a:pPr>
            <a:r>
              <a:rPr altLang="ru-RU" sz="1600" dirty="0">
                <a:hlinkClick r:id="rId10"/>
              </a:rPr>
              <a:t>082.Технічний </a:t>
            </a:r>
            <a:r>
              <a:rPr altLang="ru-RU" sz="1600" dirty="0" err="1">
                <a:hlinkClick r:id="rId10"/>
              </a:rPr>
              <a:t>регламент</a:t>
            </a:r>
            <a:r>
              <a:rPr altLang="ru-RU" sz="1600" dirty="0">
                <a:hlinkClick r:id="rId10"/>
              </a:rPr>
              <a:t> </a:t>
            </a:r>
            <a:r>
              <a:rPr altLang="ru-RU" sz="1600" dirty="0" err="1">
                <a:hlinkClick r:id="rId10"/>
              </a:rPr>
              <a:t>щодо</a:t>
            </a:r>
            <a:r>
              <a:rPr altLang="ru-RU" sz="1600" dirty="0">
                <a:hlinkClick r:id="rId10"/>
              </a:rPr>
              <a:t> </a:t>
            </a:r>
            <a:r>
              <a:rPr altLang="ru-RU" sz="1600" dirty="0" err="1">
                <a:hlinkClick r:id="rId10"/>
              </a:rPr>
              <a:t>вимог</a:t>
            </a:r>
            <a:r>
              <a:rPr altLang="ru-RU" sz="1600" dirty="0">
                <a:hlinkClick r:id="rId10"/>
              </a:rPr>
              <a:t> </a:t>
            </a:r>
            <a:r>
              <a:rPr altLang="ru-RU" sz="1600" dirty="0" err="1">
                <a:hlinkClick r:id="rId10"/>
              </a:rPr>
              <a:t>до</a:t>
            </a:r>
            <a:r>
              <a:rPr altLang="ru-RU" sz="1600" dirty="0">
                <a:hlinkClick r:id="rId10"/>
              </a:rPr>
              <a:t> </a:t>
            </a:r>
            <a:r>
              <a:rPr altLang="ru-RU" sz="1600" dirty="0" err="1">
                <a:hlinkClick r:id="rId10"/>
              </a:rPr>
              <a:t>екодизайну</a:t>
            </a:r>
            <a:r>
              <a:rPr altLang="ru-RU" sz="1600" dirty="0">
                <a:hlinkClick r:id="rId10"/>
              </a:rPr>
              <a:t> </a:t>
            </a:r>
            <a:r>
              <a:rPr altLang="ru-RU" sz="1600" dirty="0" err="1">
                <a:hlinkClick r:id="rId10"/>
              </a:rPr>
              <a:t>для</a:t>
            </a:r>
            <a:r>
              <a:rPr altLang="ru-RU" sz="1600" dirty="0">
                <a:hlinkClick r:id="rId10"/>
              </a:rPr>
              <a:t> </a:t>
            </a:r>
            <a:r>
              <a:rPr altLang="ru-RU" sz="1600" dirty="0" err="1">
                <a:hlinkClick r:id="rId10"/>
              </a:rPr>
              <a:t>телевізорів</a:t>
            </a:r>
            <a:r>
              <a:rPr altLang="ru-RU" sz="1600" dirty="0"/>
              <a:t>  - </a:t>
            </a:r>
            <a:r>
              <a:rPr altLang="ru-RU" sz="1600" b="1" dirty="0" err="1"/>
              <a:t>Увага</a:t>
            </a:r>
            <a:r>
              <a:rPr altLang="ru-RU" sz="1600" b="1" dirty="0"/>
              <a:t>! </a:t>
            </a:r>
            <a:r>
              <a:rPr altLang="ru-RU" sz="1600" b="1" dirty="0" err="1"/>
              <a:t>Набрання</a:t>
            </a:r>
            <a:r>
              <a:rPr altLang="ru-RU" sz="1600" b="1" dirty="0"/>
              <a:t> </a:t>
            </a:r>
            <a:r>
              <a:rPr altLang="ru-RU" sz="1600" b="1" dirty="0" err="1"/>
              <a:t>чинності</a:t>
            </a:r>
            <a:r>
              <a:rPr altLang="ru-RU" sz="1600" b="1" dirty="0"/>
              <a:t> </a:t>
            </a:r>
            <a:r>
              <a:rPr altLang="ru-RU" sz="1600" b="1" dirty="0" err="1"/>
              <a:t>відбудеться</a:t>
            </a:r>
            <a:r>
              <a:rPr altLang="ru-RU" sz="1600" b="1" dirty="0"/>
              <a:t> 21.02.2020</a:t>
            </a:r>
            <a:endParaRPr altLang="ru-RU" sz="1600" dirty="0"/>
          </a:p>
          <a:p>
            <a:pPr marL="0" indent="0" eaLnBrk="1" hangingPunct="1">
              <a:lnSpc>
                <a:spcPct val="70000"/>
              </a:lnSpc>
              <a:buNone/>
            </a:pPr>
            <a:r>
              <a:rPr altLang="ru-RU" sz="1600" dirty="0">
                <a:hlinkClick r:id="rId11"/>
              </a:rPr>
              <a:t>083.Технічний </a:t>
            </a:r>
            <a:r>
              <a:rPr altLang="ru-RU" sz="1600" dirty="0" err="1">
                <a:hlinkClick r:id="rId11"/>
              </a:rPr>
              <a:t>регламент</a:t>
            </a:r>
            <a:r>
              <a:rPr altLang="ru-RU" sz="1600" dirty="0">
                <a:hlinkClick r:id="rId11"/>
              </a:rPr>
              <a:t> </a:t>
            </a:r>
            <a:r>
              <a:rPr altLang="ru-RU" sz="1600" dirty="0" err="1">
                <a:hlinkClick r:id="rId11"/>
              </a:rPr>
              <a:t>щодо</a:t>
            </a:r>
            <a:r>
              <a:rPr altLang="ru-RU" sz="1600" dirty="0">
                <a:hlinkClick r:id="rId11"/>
              </a:rPr>
              <a:t> </a:t>
            </a:r>
            <a:r>
              <a:rPr altLang="ru-RU" sz="1600" dirty="0" err="1">
                <a:hlinkClick r:id="rId11"/>
              </a:rPr>
              <a:t>вимог</a:t>
            </a:r>
            <a:r>
              <a:rPr altLang="ru-RU" sz="1600" dirty="0">
                <a:hlinkClick r:id="rId11"/>
              </a:rPr>
              <a:t> </a:t>
            </a:r>
            <a:r>
              <a:rPr altLang="ru-RU" sz="1600" dirty="0" err="1">
                <a:hlinkClick r:id="rId11"/>
              </a:rPr>
              <a:t>до</a:t>
            </a:r>
            <a:r>
              <a:rPr altLang="ru-RU" sz="1600" dirty="0">
                <a:hlinkClick r:id="rId11"/>
              </a:rPr>
              <a:t> </a:t>
            </a:r>
            <a:r>
              <a:rPr altLang="ru-RU" sz="1600" dirty="0" err="1">
                <a:hlinkClick r:id="rId11"/>
              </a:rPr>
              <a:t>екодизайну</a:t>
            </a:r>
            <a:r>
              <a:rPr altLang="ru-RU" sz="1600" dirty="0">
                <a:hlinkClick r:id="rId11"/>
              </a:rPr>
              <a:t> </a:t>
            </a:r>
            <a:r>
              <a:rPr altLang="ru-RU" sz="1600" dirty="0" err="1">
                <a:hlinkClick r:id="rId11"/>
              </a:rPr>
              <a:t>для</a:t>
            </a:r>
            <a:r>
              <a:rPr altLang="ru-RU" sz="1600" dirty="0">
                <a:hlinkClick r:id="rId11"/>
              </a:rPr>
              <a:t> </a:t>
            </a:r>
            <a:r>
              <a:rPr altLang="ru-RU" sz="1600" dirty="0" err="1">
                <a:hlinkClick r:id="rId11"/>
              </a:rPr>
              <a:t>водонагріачів</a:t>
            </a:r>
            <a:r>
              <a:rPr altLang="ru-RU" sz="1600" dirty="0">
                <a:hlinkClick r:id="rId11"/>
              </a:rPr>
              <a:t> </a:t>
            </a:r>
            <a:r>
              <a:rPr altLang="ru-RU" sz="1600" dirty="0" err="1">
                <a:hlinkClick r:id="rId11"/>
              </a:rPr>
              <a:t>та</a:t>
            </a:r>
            <a:r>
              <a:rPr altLang="ru-RU" sz="1600" dirty="0">
                <a:hlinkClick r:id="rId11"/>
              </a:rPr>
              <a:t> </a:t>
            </a:r>
            <a:r>
              <a:rPr altLang="ru-RU" sz="1600" dirty="0" err="1">
                <a:hlinkClick r:id="rId11"/>
              </a:rPr>
              <a:t>баків-акумуляторів</a:t>
            </a:r>
            <a:r>
              <a:rPr altLang="ru-RU" sz="1600" dirty="0"/>
              <a:t> - </a:t>
            </a:r>
            <a:r>
              <a:rPr altLang="ru-RU" sz="1600" b="1" dirty="0" err="1"/>
              <a:t>Увага</a:t>
            </a:r>
            <a:r>
              <a:rPr altLang="ru-RU" sz="1600" b="1" dirty="0"/>
              <a:t>! </a:t>
            </a:r>
            <a:r>
              <a:rPr altLang="ru-RU" sz="1600" b="1" dirty="0" err="1"/>
              <a:t>Набрання</a:t>
            </a:r>
            <a:r>
              <a:rPr altLang="ru-RU" sz="1600" b="1" dirty="0"/>
              <a:t> </a:t>
            </a:r>
            <a:r>
              <a:rPr altLang="ru-RU" sz="1600" b="1" dirty="0" err="1"/>
              <a:t>чинності</a:t>
            </a:r>
            <a:r>
              <a:rPr altLang="ru-RU" sz="1600" b="1" dirty="0"/>
              <a:t> </a:t>
            </a:r>
            <a:r>
              <a:rPr altLang="ru-RU" sz="1600" b="1" dirty="0" err="1"/>
              <a:t>відбудеться</a:t>
            </a:r>
            <a:r>
              <a:rPr altLang="ru-RU" sz="1600" b="1" dirty="0"/>
              <a:t> 21.02.2020</a:t>
            </a:r>
            <a:endParaRPr altLang="ru-RU" sz="1600" dirty="0"/>
          </a:p>
          <a:p>
            <a:pPr marL="0" indent="0" eaLnBrk="1" hangingPunct="1">
              <a:lnSpc>
                <a:spcPct val="70000"/>
              </a:lnSpc>
              <a:buNone/>
            </a:pPr>
            <a:r>
              <a:rPr altLang="ru-RU" sz="1600" dirty="0">
                <a:hlinkClick r:id="rId12"/>
              </a:rPr>
              <a:t>084.Технічний </a:t>
            </a:r>
            <a:r>
              <a:rPr altLang="ru-RU" sz="1600" dirty="0" err="1">
                <a:hlinkClick r:id="rId12"/>
              </a:rPr>
              <a:t>регламент</a:t>
            </a:r>
            <a:r>
              <a:rPr altLang="ru-RU" sz="1600" dirty="0">
                <a:hlinkClick r:id="rId12"/>
              </a:rPr>
              <a:t> </a:t>
            </a:r>
            <a:r>
              <a:rPr altLang="ru-RU" sz="1600" dirty="0" err="1">
                <a:hlinkClick r:id="rId12"/>
              </a:rPr>
              <a:t>щодо</a:t>
            </a:r>
            <a:r>
              <a:rPr altLang="ru-RU" sz="1600" dirty="0">
                <a:hlinkClick r:id="rId12"/>
              </a:rPr>
              <a:t> </a:t>
            </a:r>
            <a:r>
              <a:rPr altLang="ru-RU" sz="1600" dirty="0" err="1">
                <a:hlinkClick r:id="rId12"/>
              </a:rPr>
              <a:t>вимог</a:t>
            </a:r>
            <a:r>
              <a:rPr altLang="ru-RU" sz="1600" dirty="0">
                <a:hlinkClick r:id="rId12"/>
              </a:rPr>
              <a:t> </a:t>
            </a:r>
            <a:r>
              <a:rPr altLang="ru-RU" sz="1600" dirty="0" err="1">
                <a:hlinkClick r:id="rId12"/>
              </a:rPr>
              <a:t>до</a:t>
            </a:r>
            <a:r>
              <a:rPr altLang="ru-RU" sz="1600" dirty="0">
                <a:hlinkClick r:id="rId12"/>
              </a:rPr>
              <a:t> </a:t>
            </a:r>
            <a:r>
              <a:rPr altLang="ru-RU" sz="1600" dirty="0" err="1">
                <a:hlinkClick r:id="rId12"/>
              </a:rPr>
              <a:t>екодизайну</a:t>
            </a:r>
            <a:r>
              <a:rPr altLang="ru-RU" sz="1600" dirty="0">
                <a:hlinkClick r:id="rId12"/>
              </a:rPr>
              <a:t> </a:t>
            </a:r>
            <a:r>
              <a:rPr altLang="ru-RU" sz="1600" dirty="0" err="1">
                <a:hlinkClick r:id="rId12"/>
              </a:rPr>
              <a:t>для</a:t>
            </a:r>
            <a:r>
              <a:rPr altLang="ru-RU" sz="1600" dirty="0">
                <a:hlinkClick r:id="rId12"/>
              </a:rPr>
              <a:t> </a:t>
            </a:r>
            <a:r>
              <a:rPr altLang="ru-RU" sz="1600" dirty="0" err="1">
                <a:hlinkClick r:id="rId12"/>
              </a:rPr>
              <a:t>люмінесцентних</a:t>
            </a:r>
            <a:r>
              <a:rPr altLang="ru-RU" sz="1600" dirty="0">
                <a:hlinkClick r:id="rId12"/>
              </a:rPr>
              <a:t> </a:t>
            </a:r>
            <a:r>
              <a:rPr altLang="ru-RU" sz="1600" dirty="0" err="1">
                <a:hlinkClick r:id="rId12"/>
              </a:rPr>
              <a:t>ламп</a:t>
            </a:r>
            <a:r>
              <a:rPr altLang="ru-RU" sz="1600" dirty="0">
                <a:hlinkClick r:id="rId12"/>
              </a:rPr>
              <a:t> </a:t>
            </a:r>
            <a:r>
              <a:rPr altLang="ru-RU" sz="1600" dirty="0" err="1">
                <a:hlinkClick r:id="rId12"/>
              </a:rPr>
              <a:t>без</a:t>
            </a:r>
            <a:r>
              <a:rPr altLang="ru-RU" sz="1600" dirty="0">
                <a:hlinkClick r:id="rId12"/>
              </a:rPr>
              <a:t> </a:t>
            </a:r>
            <a:r>
              <a:rPr altLang="ru-RU" sz="1600" dirty="0" err="1">
                <a:hlinkClick r:id="rId12"/>
              </a:rPr>
              <a:t>інтегрованого</a:t>
            </a:r>
            <a:r>
              <a:rPr altLang="ru-RU" sz="1600" dirty="0">
                <a:hlinkClick r:id="rId12"/>
              </a:rPr>
              <a:t> </a:t>
            </a:r>
            <a:r>
              <a:rPr altLang="ru-RU" sz="1600" dirty="0" err="1">
                <a:hlinkClick r:id="rId12"/>
              </a:rPr>
              <a:t>баласту</a:t>
            </a:r>
            <a:r>
              <a:rPr altLang="ru-RU" sz="1600" dirty="0">
                <a:hlinkClick r:id="rId12"/>
              </a:rPr>
              <a:t>, </a:t>
            </a:r>
            <a:r>
              <a:rPr altLang="ru-RU" sz="1600" dirty="0" err="1">
                <a:hlinkClick r:id="rId12"/>
              </a:rPr>
              <a:t>газорозрядних</a:t>
            </a:r>
            <a:r>
              <a:rPr altLang="ru-RU" sz="1600" dirty="0">
                <a:hlinkClick r:id="rId12"/>
              </a:rPr>
              <a:t> </a:t>
            </a:r>
            <a:r>
              <a:rPr altLang="ru-RU" sz="1600" dirty="0" err="1">
                <a:hlinkClick r:id="rId12"/>
              </a:rPr>
              <a:t>ламп</a:t>
            </a:r>
            <a:r>
              <a:rPr altLang="ru-RU" sz="1600" dirty="0">
                <a:hlinkClick r:id="rId12"/>
              </a:rPr>
              <a:t> </a:t>
            </a:r>
            <a:r>
              <a:rPr altLang="ru-RU" sz="1600" dirty="0" err="1">
                <a:hlinkClick r:id="rId12"/>
              </a:rPr>
              <a:t>високої</a:t>
            </a:r>
            <a:r>
              <a:rPr altLang="ru-RU" sz="1600" dirty="0">
                <a:hlinkClick r:id="rId12"/>
              </a:rPr>
              <a:t> </a:t>
            </a:r>
            <a:r>
              <a:rPr altLang="ru-RU" sz="1600" dirty="0" err="1">
                <a:hlinkClick r:id="rId12"/>
              </a:rPr>
              <a:t>інтенсивності</a:t>
            </a:r>
            <a:r>
              <a:rPr altLang="ru-RU" sz="1600" dirty="0">
                <a:hlinkClick r:id="rId12"/>
              </a:rPr>
              <a:t>, а </a:t>
            </a:r>
            <a:r>
              <a:rPr altLang="ru-RU" sz="1600" dirty="0" err="1">
                <a:hlinkClick r:id="rId12"/>
              </a:rPr>
              <a:t>також</a:t>
            </a:r>
            <a:r>
              <a:rPr altLang="ru-RU" sz="1600" dirty="0">
                <a:hlinkClick r:id="rId12"/>
              </a:rPr>
              <a:t> </a:t>
            </a:r>
            <a:r>
              <a:rPr altLang="ru-RU" sz="1600" dirty="0" err="1">
                <a:hlinkClick r:id="rId12"/>
              </a:rPr>
              <a:t>баластів</a:t>
            </a:r>
            <a:r>
              <a:rPr altLang="ru-RU" sz="1600" dirty="0">
                <a:hlinkClick r:id="rId12"/>
              </a:rPr>
              <a:t> </a:t>
            </a:r>
            <a:r>
              <a:rPr altLang="ru-RU" sz="1600" dirty="0" err="1">
                <a:hlinkClick r:id="rId12"/>
              </a:rPr>
              <a:t>та</a:t>
            </a:r>
            <a:r>
              <a:rPr altLang="ru-RU" sz="1600" dirty="0">
                <a:hlinkClick r:id="rId12"/>
              </a:rPr>
              <a:t> </a:t>
            </a:r>
            <a:r>
              <a:rPr altLang="ru-RU" sz="1600" dirty="0" err="1">
                <a:hlinkClick r:id="rId12"/>
              </a:rPr>
              <a:t>світильників</a:t>
            </a:r>
            <a:r>
              <a:rPr altLang="ru-RU" sz="1600" dirty="0">
                <a:hlinkClick r:id="rId12"/>
              </a:rPr>
              <a:t>, </a:t>
            </a:r>
            <a:r>
              <a:rPr altLang="ru-RU" sz="1600" dirty="0" err="1">
                <a:hlinkClick r:id="rId12"/>
              </a:rPr>
              <a:t>призначених</a:t>
            </a:r>
            <a:r>
              <a:rPr altLang="ru-RU" sz="1600" dirty="0">
                <a:hlinkClick r:id="rId12"/>
              </a:rPr>
              <a:t> </a:t>
            </a:r>
            <a:r>
              <a:rPr altLang="ru-RU" sz="1600" dirty="0" err="1">
                <a:hlinkClick r:id="rId12"/>
              </a:rPr>
              <a:t>для</a:t>
            </a:r>
            <a:r>
              <a:rPr altLang="ru-RU" sz="1600" dirty="0">
                <a:hlinkClick r:id="rId12"/>
              </a:rPr>
              <a:t> </a:t>
            </a:r>
            <a:r>
              <a:rPr altLang="ru-RU" sz="1600" dirty="0" err="1">
                <a:hlinkClick r:id="rId12"/>
              </a:rPr>
              <a:t>роботи</a:t>
            </a:r>
            <a:r>
              <a:rPr altLang="ru-RU" sz="1600" dirty="0">
                <a:hlinkClick r:id="rId12"/>
              </a:rPr>
              <a:t> з </a:t>
            </a:r>
            <a:r>
              <a:rPr altLang="ru-RU" sz="1600" dirty="0" err="1">
                <a:hlinkClick r:id="rId12"/>
              </a:rPr>
              <a:t>такими</a:t>
            </a:r>
            <a:r>
              <a:rPr altLang="ru-RU" sz="1600" dirty="0">
                <a:hlinkClick r:id="rId12"/>
              </a:rPr>
              <a:t> </a:t>
            </a:r>
            <a:r>
              <a:rPr altLang="ru-RU" sz="1600" dirty="0" err="1">
                <a:hlinkClick r:id="rId12"/>
              </a:rPr>
              <a:t>лампами</a:t>
            </a:r>
            <a:r>
              <a:rPr altLang="ru-RU" sz="1600" dirty="0"/>
              <a:t> - </a:t>
            </a:r>
            <a:r>
              <a:rPr altLang="ru-RU" sz="1600" b="1" dirty="0" err="1"/>
              <a:t>Увага</a:t>
            </a:r>
            <a:r>
              <a:rPr altLang="ru-RU" sz="1600" b="1" dirty="0"/>
              <a:t>! </a:t>
            </a:r>
            <a:r>
              <a:rPr altLang="ru-RU" sz="1600" b="1" dirty="0" err="1"/>
              <a:t>Набрання</a:t>
            </a:r>
            <a:r>
              <a:rPr altLang="ru-RU" sz="1600" b="1" dirty="0"/>
              <a:t> </a:t>
            </a:r>
            <a:r>
              <a:rPr altLang="ru-RU" sz="1600" b="1" dirty="0" err="1"/>
              <a:t>чинності</a:t>
            </a:r>
            <a:r>
              <a:rPr altLang="ru-RU" sz="1600" b="1" dirty="0"/>
              <a:t> </a:t>
            </a:r>
            <a:r>
              <a:rPr altLang="ru-RU" sz="1600" b="1" dirty="0" err="1"/>
              <a:t>відбудеться</a:t>
            </a:r>
            <a:r>
              <a:rPr altLang="ru-RU" sz="1600" b="1" dirty="0"/>
              <a:t> 21.02.2020</a:t>
            </a:r>
            <a:endParaRPr altLang="ru-RU" sz="1600" dirty="0"/>
          </a:p>
          <a:p>
            <a:pPr marL="0" indent="0" eaLnBrk="1" hangingPunct="1">
              <a:lnSpc>
                <a:spcPct val="70000"/>
              </a:lnSpc>
              <a:buNone/>
            </a:pPr>
            <a:r>
              <a:rPr altLang="ru-RU" sz="1600" dirty="0">
                <a:hlinkClick r:id="rId13"/>
              </a:rPr>
              <a:t>085.Технічний </a:t>
            </a:r>
            <a:r>
              <a:rPr altLang="ru-RU" sz="1600" dirty="0" err="1">
                <a:hlinkClick r:id="rId13"/>
              </a:rPr>
              <a:t>регламент</a:t>
            </a:r>
            <a:r>
              <a:rPr altLang="ru-RU" sz="1600" dirty="0">
                <a:hlinkClick r:id="rId13"/>
              </a:rPr>
              <a:t> </a:t>
            </a:r>
            <a:r>
              <a:rPr altLang="ru-RU" sz="1600" dirty="0" err="1">
                <a:hlinkClick r:id="rId13"/>
              </a:rPr>
              <a:t>щодо</a:t>
            </a:r>
            <a:r>
              <a:rPr altLang="ru-RU" sz="1600" dirty="0">
                <a:hlinkClick r:id="rId13"/>
              </a:rPr>
              <a:t> </a:t>
            </a:r>
            <a:r>
              <a:rPr altLang="ru-RU" sz="1600" dirty="0" err="1">
                <a:hlinkClick r:id="rId13"/>
              </a:rPr>
              <a:t>вимог</a:t>
            </a:r>
            <a:r>
              <a:rPr altLang="ru-RU" sz="1600" dirty="0">
                <a:hlinkClick r:id="rId13"/>
              </a:rPr>
              <a:t> </a:t>
            </a:r>
            <a:r>
              <a:rPr altLang="ru-RU" sz="1600" dirty="0" err="1">
                <a:hlinkClick r:id="rId13"/>
              </a:rPr>
              <a:t>до</a:t>
            </a:r>
            <a:r>
              <a:rPr altLang="ru-RU" sz="1600" dirty="0">
                <a:hlinkClick r:id="rId13"/>
              </a:rPr>
              <a:t> </a:t>
            </a:r>
            <a:r>
              <a:rPr altLang="ru-RU" sz="1600" dirty="0" err="1">
                <a:hlinkClick r:id="rId13"/>
              </a:rPr>
              <a:t>екодизайну</a:t>
            </a:r>
            <a:r>
              <a:rPr altLang="ru-RU" sz="1600" dirty="0">
                <a:hlinkClick r:id="rId13"/>
              </a:rPr>
              <a:t> </a:t>
            </a:r>
            <a:r>
              <a:rPr altLang="ru-RU" sz="1600" dirty="0" err="1">
                <a:hlinkClick r:id="rId13"/>
              </a:rPr>
              <a:t>для</a:t>
            </a:r>
            <a:r>
              <a:rPr altLang="ru-RU" sz="1600" dirty="0">
                <a:hlinkClick r:id="rId13"/>
              </a:rPr>
              <a:t> </a:t>
            </a:r>
            <a:r>
              <a:rPr altLang="ru-RU" sz="1600" dirty="0" err="1">
                <a:hlinkClick r:id="rId13"/>
              </a:rPr>
              <a:t>побутових</a:t>
            </a:r>
            <a:r>
              <a:rPr altLang="ru-RU" sz="1600" dirty="0">
                <a:hlinkClick r:id="rId13"/>
              </a:rPr>
              <a:t> </a:t>
            </a:r>
            <a:r>
              <a:rPr altLang="ru-RU" sz="1600" dirty="0" err="1">
                <a:hlinkClick r:id="rId13"/>
              </a:rPr>
              <a:t>духових</a:t>
            </a:r>
            <a:r>
              <a:rPr altLang="ru-RU" sz="1600" dirty="0">
                <a:hlinkClick r:id="rId13"/>
              </a:rPr>
              <a:t> </a:t>
            </a:r>
            <a:r>
              <a:rPr altLang="ru-RU" sz="1600" dirty="0" err="1">
                <a:hlinkClick r:id="rId13"/>
              </a:rPr>
              <a:t>шаф</a:t>
            </a:r>
            <a:r>
              <a:rPr altLang="ru-RU" sz="1600" dirty="0">
                <a:hlinkClick r:id="rId13"/>
              </a:rPr>
              <a:t>, </a:t>
            </a:r>
            <a:r>
              <a:rPr altLang="ru-RU" sz="1600" dirty="0" err="1">
                <a:hlinkClick r:id="rId13"/>
              </a:rPr>
              <a:t>варильних</a:t>
            </a:r>
            <a:r>
              <a:rPr altLang="ru-RU" sz="1600" dirty="0">
                <a:hlinkClick r:id="rId13"/>
              </a:rPr>
              <a:t> </a:t>
            </a:r>
            <a:r>
              <a:rPr altLang="ru-RU" sz="1600" dirty="0" err="1">
                <a:hlinkClick r:id="rId13"/>
              </a:rPr>
              <a:t>поверхонь</a:t>
            </a:r>
            <a:r>
              <a:rPr altLang="ru-RU" sz="1600" dirty="0">
                <a:hlinkClick r:id="rId13"/>
              </a:rPr>
              <a:t> </a:t>
            </a:r>
            <a:r>
              <a:rPr altLang="ru-RU" sz="1600" dirty="0" err="1">
                <a:hlinkClick r:id="rId13"/>
              </a:rPr>
              <a:t>та</a:t>
            </a:r>
            <a:r>
              <a:rPr altLang="ru-RU" sz="1600" dirty="0">
                <a:hlinkClick r:id="rId13"/>
              </a:rPr>
              <a:t> </a:t>
            </a:r>
            <a:r>
              <a:rPr altLang="ru-RU" sz="1600" dirty="0" err="1">
                <a:hlinkClick r:id="rId13"/>
              </a:rPr>
              <a:t>кухонних</a:t>
            </a:r>
            <a:r>
              <a:rPr altLang="ru-RU" sz="1600" dirty="0">
                <a:hlinkClick r:id="rId13"/>
              </a:rPr>
              <a:t> </a:t>
            </a:r>
            <a:r>
              <a:rPr altLang="ru-RU" sz="1600" dirty="0" err="1">
                <a:hlinkClick r:id="rId13"/>
              </a:rPr>
              <a:t>витяжок</a:t>
            </a:r>
            <a:r>
              <a:rPr altLang="ru-RU" sz="1600" dirty="0"/>
              <a:t> - </a:t>
            </a:r>
            <a:r>
              <a:rPr altLang="ru-RU" sz="1600" b="1" dirty="0" err="1"/>
              <a:t>Увага</a:t>
            </a:r>
            <a:r>
              <a:rPr altLang="ru-RU" sz="1600" b="1" dirty="0"/>
              <a:t>! </a:t>
            </a:r>
            <a:r>
              <a:rPr altLang="ru-RU" sz="1600" b="1" dirty="0" err="1"/>
              <a:t>Набрання</a:t>
            </a:r>
            <a:r>
              <a:rPr altLang="ru-RU" sz="1600" b="1" dirty="0"/>
              <a:t> </a:t>
            </a:r>
            <a:r>
              <a:rPr altLang="ru-RU" sz="1600" b="1" dirty="0" err="1"/>
              <a:t>чинності</a:t>
            </a:r>
            <a:r>
              <a:rPr altLang="ru-RU" sz="1600" b="1" dirty="0"/>
              <a:t> </a:t>
            </a:r>
            <a:r>
              <a:rPr altLang="ru-RU" sz="1600" b="1" dirty="0" err="1"/>
              <a:t>відбудеться</a:t>
            </a:r>
            <a:r>
              <a:rPr altLang="ru-RU" sz="1600" b="1" dirty="0"/>
              <a:t> 21.02.2020</a:t>
            </a:r>
          </a:p>
          <a:p>
            <a:pPr eaLnBrk="1" hangingPunct="1">
              <a:lnSpc>
                <a:spcPct val="70000"/>
              </a:lnSpc>
            </a:pPr>
            <a:endParaRPr lang="ru-RU" altLang="ru-RU" sz="1333" dirty="0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1769" y="5399314"/>
            <a:ext cx="816429" cy="1142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960347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/>
          <p:cNvSpPr>
            <a:spLocks noGrp="1"/>
          </p:cNvSpPr>
          <p:nvPr>
            <p:ph type="body" idx="4294967295"/>
          </p:nvPr>
        </p:nvSpPr>
        <p:spPr>
          <a:xfrm>
            <a:off x="456899" y="246827"/>
            <a:ext cx="6782101" cy="6034230"/>
          </a:xfrm>
          <a:solidFill>
            <a:schemeClr val="bg1"/>
          </a:solidFill>
        </p:spPr>
        <p:txBody>
          <a:bodyPr/>
          <a:lstStyle/>
          <a:p>
            <a:pPr marL="0" indent="0" eaLnBrk="1" hangingPunct="1">
              <a:buNone/>
            </a:pPr>
            <a:r>
              <a:rPr lang="uk-UA" altLang="ru-RU" sz="2000" dirty="0" smtClean="0"/>
              <a:t>Енергетична етикетка повинна відповідати таким вимогам:</a:t>
            </a:r>
          </a:p>
          <a:p>
            <a:pPr marL="0" indent="0" eaLnBrk="1" hangingPunct="1">
              <a:buNone/>
            </a:pPr>
            <a:r>
              <a:rPr lang="uk-UA" altLang="ru-RU" sz="2000" b="1" dirty="0" smtClean="0"/>
              <a:t>5</a:t>
            </a:r>
            <a:r>
              <a:rPr lang="uk-UA" altLang="ru-RU" sz="2000" dirty="0" smtClean="0"/>
              <a:t> позначення СКЕЕ та СККД:</a:t>
            </a:r>
          </a:p>
          <a:p>
            <a:pPr marL="0" indent="0" eaLnBrk="1" hangingPunct="1">
              <a:buNone/>
            </a:pPr>
            <a:r>
              <a:rPr lang="uk-UA" altLang="ru-RU" sz="2000" b="1" dirty="0" smtClean="0"/>
              <a:t>6 </a:t>
            </a:r>
            <a:r>
              <a:rPr lang="uk-UA" altLang="ru-RU" sz="2000" dirty="0" smtClean="0"/>
              <a:t>шкала A++ - E:</a:t>
            </a:r>
          </a:p>
          <a:p>
            <a:pPr marL="0" indent="0" eaLnBrk="1" hangingPunct="1">
              <a:buNone/>
            </a:pPr>
            <a:r>
              <a:rPr lang="uk-UA" altLang="ru-RU" sz="2000" b="1" dirty="0" smtClean="0"/>
              <a:t>7</a:t>
            </a:r>
            <a:r>
              <a:rPr lang="uk-UA" altLang="ru-RU" sz="2000" dirty="0" smtClean="0"/>
              <a:t> клас енергоефективності:</a:t>
            </a:r>
          </a:p>
          <a:p>
            <a:pPr marL="0" indent="0" eaLnBrk="1" hangingPunct="1">
              <a:buNone/>
            </a:pPr>
            <a:r>
              <a:rPr lang="uk-UA" altLang="ru-RU" sz="2000" b="1" dirty="0" smtClean="0"/>
              <a:t>8</a:t>
            </a:r>
            <a:r>
              <a:rPr lang="uk-UA" altLang="ru-RU" sz="2000" dirty="0" smtClean="0"/>
              <a:t> номінальна потужність для охолодження та обігріву:</a:t>
            </a:r>
          </a:p>
          <a:p>
            <a:pPr marL="0" indent="0" eaLnBrk="1" hangingPunct="1">
              <a:buNone/>
            </a:pPr>
            <a:r>
              <a:rPr lang="uk-UA" altLang="ru-RU" sz="2000" b="1" dirty="0" smtClean="0"/>
              <a:t>9</a:t>
            </a:r>
            <a:r>
              <a:rPr lang="uk-UA" altLang="ru-RU" sz="2000" dirty="0" smtClean="0"/>
              <a:t> значення середнього за сезон коефіцієнту енергоефективності (СКЕЕ) та середнього за сезон коефіцієнту корисної дії (СККД)</a:t>
            </a:r>
          </a:p>
          <a:p>
            <a:pPr marL="0" indent="0" eaLnBrk="1" hangingPunct="1">
              <a:buNone/>
            </a:pPr>
            <a:r>
              <a:rPr lang="uk-UA" altLang="ru-RU" sz="2000" b="1" dirty="0" smtClean="0"/>
              <a:t>10 </a:t>
            </a:r>
            <a:r>
              <a:rPr lang="uk-UA" altLang="ru-RU" sz="2000" dirty="0" smtClean="0"/>
              <a:t>річний обсяг енергоспоживання, </a:t>
            </a:r>
            <a:r>
              <a:rPr lang="uk-UA" altLang="ru-RU" sz="2000" dirty="0" err="1" smtClean="0"/>
              <a:t>кВт·г</a:t>
            </a:r>
            <a:r>
              <a:rPr lang="uk-UA" altLang="ru-RU" sz="2000" dirty="0" smtClean="0"/>
              <a:t> за рік</a:t>
            </a:r>
          </a:p>
          <a:p>
            <a:pPr marL="0" indent="0" eaLnBrk="1" hangingPunct="1">
              <a:buNone/>
            </a:pPr>
            <a:r>
              <a:rPr lang="uk-UA" altLang="ru-RU" sz="2000" b="1" dirty="0" smtClean="0"/>
              <a:t>11</a:t>
            </a:r>
            <a:r>
              <a:rPr lang="uk-UA" altLang="ru-RU" sz="2000" dirty="0" smtClean="0"/>
              <a:t> поширення шуму у повітрі:</a:t>
            </a:r>
          </a:p>
          <a:p>
            <a:pPr marL="0" indent="0" eaLnBrk="1" hangingPunct="1">
              <a:buNone/>
            </a:pPr>
            <a:r>
              <a:rPr lang="uk-UA" altLang="ru-RU" sz="2000" b="1" dirty="0" smtClean="0"/>
              <a:t>12</a:t>
            </a:r>
            <a:r>
              <a:rPr lang="uk-UA" altLang="ru-RU" sz="2000" dirty="0" smtClean="0"/>
              <a:t> схематичне позначення мапи України </a:t>
            </a:r>
          </a:p>
          <a:p>
            <a:pPr marL="0" indent="0" eaLnBrk="1" hangingPunct="1">
              <a:buNone/>
            </a:pPr>
            <a:r>
              <a:rPr lang="uk-UA" altLang="ru-RU" sz="2000" b="1" dirty="0" smtClean="0"/>
              <a:t>13</a:t>
            </a:r>
            <a:r>
              <a:rPr lang="uk-UA" altLang="ru-RU" sz="2000" dirty="0" smtClean="0"/>
              <a:t> найменування постачальника або торговельної марки</a:t>
            </a:r>
          </a:p>
          <a:p>
            <a:pPr marL="0" indent="0" eaLnBrk="1" hangingPunct="1">
              <a:buNone/>
            </a:pPr>
            <a:r>
              <a:rPr lang="uk-UA" altLang="ru-RU" sz="2000" b="1" dirty="0" smtClean="0"/>
              <a:t>14</a:t>
            </a:r>
            <a:r>
              <a:rPr lang="uk-UA" altLang="ru-RU" sz="2000" dirty="0" smtClean="0"/>
              <a:t> ідентифікатор моделі, наданий постачальником</a:t>
            </a:r>
          </a:p>
          <a:p>
            <a:pPr marL="0" indent="0" eaLnBrk="1" hangingPunct="1">
              <a:buNone/>
            </a:pPr>
            <a:r>
              <a:rPr lang="uk-UA" altLang="ru-RU" sz="2000" b="1" dirty="0" smtClean="0"/>
              <a:t>15</a:t>
            </a:r>
            <a:r>
              <a:rPr lang="uk-UA" altLang="ru-RU" sz="2000" dirty="0" smtClean="0"/>
              <a:t> номер та дата нормативно-правового </a:t>
            </a:r>
            <a:r>
              <a:rPr lang="uk-UA" altLang="ru-RU" sz="2000" dirty="0" smtClean="0"/>
              <a:t>акту, </a:t>
            </a:r>
            <a:r>
              <a:rPr lang="uk-UA" altLang="ru-RU" sz="2000" dirty="0" smtClean="0"/>
              <a:t>яким затверджено Технічний регламент енергетичного маркування </a:t>
            </a:r>
            <a:endParaRPr lang="ru-RU" altLang="ru-RU" sz="2000" dirty="0" smtClean="0"/>
          </a:p>
        </p:txBody>
      </p:sp>
      <p:pic>
        <p:nvPicPr>
          <p:cNvPr id="39939" name="Picture 5" descr="Картинки по запросу енергетична мікрофіш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889" y="345018"/>
            <a:ext cx="3871383" cy="608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24" y="5152344"/>
            <a:ext cx="409575" cy="103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0384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Grp="1"/>
          </p:cNvSpPr>
          <p:nvPr>
            <p:ph type="body" idx="4294967295"/>
          </p:nvPr>
        </p:nvSpPr>
        <p:spPr>
          <a:xfrm>
            <a:off x="293158" y="286357"/>
            <a:ext cx="6569185" cy="6157986"/>
          </a:xfrm>
          <a:solidFill>
            <a:schemeClr val="bg1"/>
          </a:solidFill>
        </p:spPr>
        <p:txBody>
          <a:bodyPr/>
          <a:lstStyle/>
          <a:p>
            <a:pPr marL="0" indent="0" eaLnBrk="1" hangingPunct="1">
              <a:lnSpc>
                <a:spcPct val="80000"/>
              </a:lnSpc>
              <a:buNone/>
            </a:pPr>
            <a:r>
              <a:rPr lang="uk-UA" altLang="ru-RU" sz="2000" b="1" dirty="0" err="1" smtClean="0"/>
              <a:t>Energy</a:t>
            </a:r>
            <a:r>
              <a:rPr lang="uk-UA" altLang="ru-RU" sz="2000" b="1" dirty="0" smtClean="0"/>
              <a:t> </a:t>
            </a:r>
            <a:r>
              <a:rPr lang="uk-UA" altLang="ru-RU" sz="2000" b="1" dirty="0" err="1" smtClean="0"/>
              <a:t>Star</a:t>
            </a:r>
            <a:r>
              <a:rPr lang="uk-UA" altLang="ru-RU" sz="2000" dirty="0" smtClean="0"/>
              <a:t> </a:t>
            </a:r>
            <a:r>
              <a:rPr lang="uk-UA" altLang="ru-RU" sz="2000" dirty="0" smtClean="0"/>
              <a:t>  –  </a:t>
            </a:r>
            <a:r>
              <a:rPr lang="uk-UA" altLang="ru-RU" sz="2000" dirty="0" smtClean="0"/>
              <a:t>міжнародний стандарт енергоефективності споживчих товарів.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uk-UA" altLang="ru-RU" sz="2000" dirty="0" smtClean="0"/>
              <a:t>Вперше був прийнятий в США, на основі державної програми, в 1992 році.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uk-UA" altLang="ru-RU" sz="2000" dirty="0" smtClean="0"/>
              <a:t>Пізніше </a:t>
            </a:r>
            <a:r>
              <a:rPr lang="uk-UA" altLang="ru-RU" sz="2000" dirty="0" smtClean="0"/>
              <a:t>до програми приєдналися Австралія, Канада, Японія, Нова Зеландія, Тайвань і Європейський союз.</a:t>
            </a:r>
          </a:p>
          <a:p>
            <a:pPr eaLnBrk="1" hangingPunct="1">
              <a:lnSpc>
                <a:spcPct val="80000"/>
              </a:lnSpc>
            </a:pPr>
            <a:endParaRPr lang="uk-UA" altLang="ru-RU" sz="1200" dirty="0" smtClean="0"/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uk-UA" altLang="ru-RU" sz="2000" dirty="0" smtClean="0"/>
              <a:t>У 2006 році більш ніж 40 тис. </a:t>
            </a:r>
            <a:r>
              <a:rPr lang="uk-UA" altLang="ru-RU" sz="2000" dirty="0" smtClean="0"/>
              <a:t>продуктів</a:t>
            </a:r>
            <a:r>
              <a:rPr lang="uk-UA" altLang="ru-RU" sz="2000" dirty="0" smtClean="0"/>
              <a:t>, сертифікованих </a:t>
            </a:r>
            <a:r>
              <a:rPr lang="uk-UA" altLang="ru-RU" sz="2000" dirty="0" err="1" smtClean="0"/>
              <a:t>Energy</a:t>
            </a:r>
            <a:r>
              <a:rPr lang="uk-UA" altLang="ru-RU" sz="2000" dirty="0" smtClean="0"/>
              <a:t> </a:t>
            </a:r>
            <a:r>
              <a:rPr lang="uk-UA" altLang="ru-RU" sz="2000" dirty="0" err="1" smtClean="0"/>
              <a:t>Star</a:t>
            </a:r>
            <a:r>
              <a:rPr lang="uk-UA" altLang="ru-RU" sz="2000" dirty="0" smtClean="0"/>
              <a:t>, були доступні в широкому продажі, включаючи велику техніку, офісне обладнання, освітлення, побутову техніку та багато іншого.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uk-UA" altLang="ru-RU" sz="2000" dirty="0" err="1" smtClean="0"/>
              <a:t>Лого</a:t>
            </a:r>
            <a:r>
              <a:rPr lang="uk-UA" altLang="ru-RU" sz="2000" dirty="0" smtClean="0"/>
              <a:t> </a:t>
            </a:r>
            <a:r>
              <a:rPr lang="uk-UA" altLang="ru-RU" sz="2000" dirty="0" err="1" smtClean="0"/>
              <a:t>Energy</a:t>
            </a:r>
            <a:r>
              <a:rPr lang="uk-UA" altLang="ru-RU" sz="2000" dirty="0" smtClean="0"/>
              <a:t> </a:t>
            </a:r>
            <a:r>
              <a:rPr lang="uk-UA" altLang="ru-RU" sz="2000" dirty="0" err="1" smtClean="0"/>
              <a:t>Star</a:t>
            </a:r>
            <a:r>
              <a:rPr lang="uk-UA" altLang="ru-RU" sz="2000" dirty="0" smtClean="0"/>
              <a:t> з'явилось  на нових будинках (було сертифіковано близько 12% нового житла в США), торгових і промислових будівлях.</a:t>
            </a:r>
          </a:p>
          <a:p>
            <a:pPr eaLnBrk="1" hangingPunct="1">
              <a:lnSpc>
                <a:spcPct val="80000"/>
              </a:lnSpc>
            </a:pPr>
            <a:endParaRPr lang="uk-UA" altLang="ru-RU" sz="1200" dirty="0"/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uk-UA" altLang="ru-RU" sz="2000" dirty="0" smtClean="0"/>
              <a:t>Програма </a:t>
            </a:r>
            <a:r>
              <a:rPr lang="uk-UA" altLang="ru-RU" sz="2000" dirty="0" err="1" smtClean="0"/>
              <a:t>Energy</a:t>
            </a:r>
            <a:r>
              <a:rPr lang="uk-UA" altLang="ru-RU" sz="2000" dirty="0" smtClean="0"/>
              <a:t> </a:t>
            </a:r>
            <a:r>
              <a:rPr lang="uk-UA" altLang="ru-RU" sz="2000" dirty="0" err="1" smtClean="0"/>
              <a:t>Star</a:t>
            </a:r>
            <a:r>
              <a:rPr lang="uk-UA" altLang="ru-RU" sz="2000" dirty="0" smtClean="0"/>
              <a:t> сприяла поширенню світлодіодних світлофорів, економічного флуоресцентного освітлення, а також економного в енергоспоживанні офісного обладнання.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uk-UA" altLang="ru-RU" sz="2000" dirty="0" smtClean="0"/>
              <a:t>EPA розрахувала, що тільки в 2006 році вона заощадила близько 14 млрд </a:t>
            </a:r>
            <a:r>
              <a:rPr lang="uk-UA" altLang="ru-RU" sz="2000" dirty="0" err="1" smtClean="0"/>
              <a:t>дол</a:t>
            </a:r>
            <a:r>
              <a:rPr lang="uk-UA" altLang="ru-RU" sz="2000" dirty="0" smtClean="0"/>
              <a:t>. в енергетичних витратах</a:t>
            </a:r>
            <a:r>
              <a:rPr lang="ru-RU" altLang="ru-RU" sz="2000" dirty="0" smtClean="0"/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315630"/>
            <a:ext cx="293158" cy="1038225"/>
          </a:xfrm>
          <a:prstGeom prst="rect">
            <a:avLst/>
          </a:prstGeom>
        </p:spPr>
      </p:pic>
      <p:pic>
        <p:nvPicPr>
          <p:cNvPr id="10242" name="Picture 2" descr="Energy Star Program For Homes And Appliances Is On Trump's Chopping Block |  WLR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819" y="286357"/>
            <a:ext cx="5078804" cy="2854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Office Printers | Lafayette, LA | Louisiana Office System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081" y="3243943"/>
            <a:ext cx="4521919" cy="339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Energy Star — Википеди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142" y="4939662"/>
            <a:ext cx="1181633" cy="121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4316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2" name="Group 391">
            <a:extLst>
              <a:ext uri="{FF2B5EF4-FFF2-40B4-BE49-F238E27FC236}">
                <a16:creationId xmlns:a16="http://schemas.microsoft.com/office/drawing/2014/main" xmlns="" id="{19105809-7991-4171-B4E2-40832D375D02}"/>
              </a:ext>
            </a:extLst>
          </p:cNvPr>
          <p:cNvGrpSpPr/>
          <p:nvPr/>
        </p:nvGrpSpPr>
        <p:grpSpPr>
          <a:xfrm>
            <a:off x="1170222" y="1215536"/>
            <a:ext cx="4343400" cy="4426927"/>
            <a:chOff x="2209800" y="2031682"/>
            <a:chExt cx="3647464" cy="3717608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xmlns="" id="{022E2D78-FD31-4271-BAFC-084D6E7B1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2209800" y="2031682"/>
              <a:ext cx="3647464" cy="3717608"/>
            </a:xfrm>
            <a:prstGeom prst="rect">
              <a:avLst/>
            </a:prstGeom>
          </p:spPr>
        </p:pic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xmlns="" id="{6B25652D-4AF3-473B-A4F9-4B16D5E6B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3609978" y="2785718"/>
              <a:ext cx="1924048" cy="9736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xmlns="" id="{B1F67409-DC0A-46AD-AD2C-86596CF7AB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3499410" y="3683133"/>
              <a:ext cx="928383" cy="120795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xmlns="" id="{4CB7D3C9-0E66-495E-A853-85FA7C51B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5081291" y="3547017"/>
              <a:ext cx="452735" cy="8048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93" name="Rectangle 392">
            <a:extLst>
              <a:ext uri="{FF2B5EF4-FFF2-40B4-BE49-F238E27FC236}">
                <a16:creationId xmlns:a16="http://schemas.microsoft.com/office/drawing/2014/main" xmlns="" id="{500444D3-73CC-485B-80D8-828E415C93A7}"/>
              </a:ext>
            </a:extLst>
          </p:cNvPr>
          <p:cNvSpPr/>
          <p:nvPr/>
        </p:nvSpPr>
        <p:spPr>
          <a:xfrm>
            <a:off x="2062705" y="5848790"/>
            <a:ext cx="38347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+mn-lt"/>
              </a:rPr>
              <a:t>Енергоефективне вікно</a:t>
            </a:r>
          </a:p>
        </p:txBody>
      </p:sp>
      <p:sp>
        <p:nvSpPr>
          <p:cNvPr id="394" name="Rectangle 393">
            <a:extLst>
              <a:ext uri="{FF2B5EF4-FFF2-40B4-BE49-F238E27FC236}">
                <a16:creationId xmlns:a16="http://schemas.microsoft.com/office/drawing/2014/main" xmlns="" id="{19762A26-602B-459C-AA05-906E886342A2}"/>
              </a:ext>
            </a:extLst>
          </p:cNvPr>
          <p:cNvSpPr/>
          <p:nvPr/>
        </p:nvSpPr>
        <p:spPr>
          <a:xfrm>
            <a:off x="802840" y="261429"/>
            <a:ext cx="18664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>
                <a:latin typeface="+mn-lt"/>
              </a:rPr>
              <a:t>Енергозберігаючий</a:t>
            </a:r>
          </a:p>
          <a:p>
            <a:pPr algn="ctr"/>
            <a:r>
              <a:rPr lang="ru-RU" sz="1600" dirty="0">
                <a:latin typeface="+mn-lt"/>
              </a:rPr>
              <a:t>склопакет</a:t>
            </a:r>
          </a:p>
        </p:txBody>
      </p:sp>
      <p:sp>
        <p:nvSpPr>
          <p:cNvPr id="395" name="Rectangle 394">
            <a:extLst>
              <a:ext uri="{FF2B5EF4-FFF2-40B4-BE49-F238E27FC236}">
                <a16:creationId xmlns:a16="http://schemas.microsoft.com/office/drawing/2014/main" xmlns="" id="{4F978093-9F7D-42F0-9A2C-305E8F12C711}"/>
              </a:ext>
            </a:extLst>
          </p:cNvPr>
          <p:cNvSpPr/>
          <p:nvPr/>
        </p:nvSpPr>
        <p:spPr>
          <a:xfrm>
            <a:off x="4309744" y="390041"/>
            <a:ext cx="18022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>
                <a:latin typeface="+mn-lt"/>
              </a:rPr>
              <a:t>Відзеркалювальне</a:t>
            </a:r>
          </a:p>
          <a:p>
            <a:pPr algn="ctr"/>
            <a:r>
              <a:rPr lang="ru-RU" sz="1600" dirty="0">
                <a:latin typeface="+mn-lt"/>
              </a:rPr>
              <a:t>покриття скла</a:t>
            </a:r>
          </a:p>
        </p:txBody>
      </p:sp>
      <p:sp>
        <p:nvSpPr>
          <p:cNvPr id="398" name="Rectangle 397">
            <a:extLst>
              <a:ext uri="{FF2B5EF4-FFF2-40B4-BE49-F238E27FC236}">
                <a16:creationId xmlns:a16="http://schemas.microsoft.com/office/drawing/2014/main" xmlns="" id="{D08E850D-7C1F-45D1-87AE-9E14F9530BB3}"/>
              </a:ext>
            </a:extLst>
          </p:cNvPr>
          <p:cNvSpPr/>
          <p:nvPr/>
        </p:nvSpPr>
        <p:spPr>
          <a:xfrm>
            <a:off x="802840" y="4259996"/>
            <a:ext cx="12110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+mn-lt"/>
              </a:rPr>
              <a:t>Холодне</a:t>
            </a:r>
          </a:p>
          <a:p>
            <a:pPr algn="ctr"/>
            <a:r>
              <a:rPr lang="ru-RU" sz="1600" dirty="0">
                <a:latin typeface="+mn-lt"/>
              </a:rPr>
              <a:t>зовнішнє</a:t>
            </a:r>
          </a:p>
          <a:p>
            <a:pPr algn="ctr"/>
            <a:r>
              <a:rPr lang="ru-RU" sz="1600" dirty="0">
                <a:latin typeface="+mn-lt"/>
              </a:rPr>
              <a:t>повітря</a:t>
            </a:r>
          </a:p>
        </p:txBody>
      </p:sp>
      <p:cxnSp>
        <p:nvCxnSpPr>
          <p:cNvPr id="400" name="Straight Connector 399">
            <a:extLst>
              <a:ext uri="{FF2B5EF4-FFF2-40B4-BE49-F238E27FC236}">
                <a16:creationId xmlns:a16="http://schemas.microsoft.com/office/drawing/2014/main" xmlns="" id="{96598D6C-983B-49DF-ACDC-794510A8C5DB}"/>
              </a:ext>
            </a:extLst>
          </p:cNvPr>
          <p:cNvCxnSpPr>
            <a:cxnSpLocks/>
            <a:endCxn id="395" idx="2"/>
          </p:cNvCxnSpPr>
          <p:nvPr/>
        </p:nvCxnSpPr>
        <p:spPr>
          <a:xfrm flipV="1">
            <a:off x="4462908" y="974816"/>
            <a:ext cx="747980" cy="1267238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02" name="Straight Connector 401">
            <a:extLst>
              <a:ext uri="{FF2B5EF4-FFF2-40B4-BE49-F238E27FC236}">
                <a16:creationId xmlns:a16="http://schemas.microsoft.com/office/drawing/2014/main" xmlns="" id="{D96C4FFC-5AED-4098-95A8-F910E0B09171}"/>
              </a:ext>
            </a:extLst>
          </p:cNvPr>
          <p:cNvCxnSpPr>
            <a:cxnSpLocks/>
          </p:cNvCxnSpPr>
          <p:nvPr/>
        </p:nvCxnSpPr>
        <p:spPr>
          <a:xfrm flipH="1" flipV="1">
            <a:off x="2657078" y="914400"/>
            <a:ext cx="1625354" cy="1340764"/>
          </a:xfrm>
          <a:prstGeom prst="line">
            <a:avLst/>
          </a:prstGeom>
          <a:ln w="38100">
            <a:solidFill>
              <a:srgbClr val="1B79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6" name="Rectangle 405">
            <a:extLst>
              <a:ext uri="{FF2B5EF4-FFF2-40B4-BE49-F238E27FC236}">
                <a16:creationId xmlns:a16="http://schemas.microsoft.com/office/drawing/2014/main" xmlns="" id="{DE2C433C-E477-488E-A21A-7794B8C076DA}"/>
              </a:ext>
            </a:extLst>
          </p:cNvPr>
          <p:cNvSpPr/>
          <p:nvPr/>
        </p:nvSpPr>
        <p:spPr>
          <a:xfrm>
            <a:off x="-20603" y="6419850"/>
            <a:ext cx="438150" cy="438150"/>
          </a:xfrm>
          <a:prstGeom prst="rect">
            <a:avLst/>
          </a:prstGeom>
          <a:solidFill>
            <a:srgbClr val="FAC5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7" name="Rectangle 406">
            <a:extLst>
              <a:ext uri="{FF2B5EF4-FFF2-40B4-BE49-F238E27FC236}">
                <a16:creationId xmlns:a16="http://schemas.microsoft.com/office/drawing/2014/main" xmlns="" id="{D115A1BF-577C-4012-A8E7-1F9F2C94AE92}"/>
              </a:ext>
            </a:extLst>
          </p:cNvPr>
          <p:cNvSpPr/>
          <p:nvPr/>
        </p:nvSpPr>
        <p:spPr>
          <a:xfrm>
            <a:off x="415627" y="5981700"/>
            <a:ext cx="438150" cy="4381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18100" y="1704363"/>
            <a:ext cx="6153150" cy="4724400"/>
          </a:xfrm>
          <a:prstGeom prst="rect">
            <a:avLst/>
          </a:prstGeom>
        </p:spPr>
      </p:pic>
      <p:sp>
        <p:nvSpPr>
          <p:cNvPr id="20" name="Rectangle 395">
            <a:extLst>
              <a:ext uri="{FF2B5EF4-FFF2-40B4-BE49-F238E27FC236}">
                <a16:creationId xmlns:a16="http://schemas.microsoft.com/office/drawing/2014/main" xmlns="" id="{636649AB-481F-442D-B1FC-860C846CC3C6}"/>
              </a:ext>
            </a:extLst>
          </p:cNvPr>
          <p:cNvSpPr/>
          <p:nvPr/>
        </p:nvSpPr>
        <p:spPr>
          <a:xfrm>
            <a:off x="5167853" y="1899820"/>
            <a:ext cx="11538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>
                <a:latin typeface="+mn-lt"/>
              </a:rPr>
              <a:t>Збережене</a:t>
            </a:r>
          </a:p>
          <a:p>
            <a:pPr algn="ctr"/>
            <a:r>
              <a:rPr lang="ru-RU" sz="1600" dirty="0">
                <a:latin typeface="+mn-lt"/>
              </a:rPr>
              <a:t>тепло</a:t>
            </a:r>
          </a:p>
        </p:txBody>
      </p:sp>
      <p:sp>
        <p:nvSpPr>
          <p:cNvPr id="21" name="Rectangle 396">
            <a:extLst>
              <a:ext uri="{FF2B5EF4-FFF2-40B4-BE49-F238E27FC236}">
                <a16:creationId xmlns:a16="http://schemas.microsoft.com/office/drawing/2014/main" xmlns="" id="{FA56BDFD-8011-4FE0-AB37-261521836B8C}"/>
              </a:ext>
            </a:extLst>
          </p:cNvPr>
          <p:cNvSpPr/>
          <p:nvPr/>
        </p:nvSpPr>
        <p:spPr>
          <a:xfrm>
            <a:off x="5290159" y="3562929"/>
            <a:ext cx="10823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>
                <a:latin typeface="+mn-lt"/>
              </a:rPr>
              <a:t>Внутрішнє</a:t>
            </a:r>
          </a:p>
          <a:p>
            <a:pPr algn="ctr"/>
            <a:r>
              <a:rPr lang="ru-RU" sz="1600" dirty="0">
                <a:latin typeface="+mn-lt"/>
              </a:rPr>
              <a:t>тепле</a:t>
            </a:r>
          </a:p>
          <a:p>
            <a:pPr algn="ctr"/>
            <a:r>
              <a:rPr lang="ru-RU" sz="1600" dirty="0">
                <a:latin typeface="+mn-lt"/>
              </a:rPr>
              <a:t>повітря</a:t>
            </a:r>
          </a:p>
        </p:txBody>
      </p:sp>
      <p:sp>
        <p:nvSpPr>
          <p:cNvPr id="22" name="Rectangle 392">
            <a:extLst>
              <a:ext uri="{FF2B5EF4-FFF2-40B4-BE49-F238E27FC236}">
                <a16:creationId xmlns:a16="http://schemas.microsoft.com/office/drawing/2014/main" xmlns="" id="{500444D3-73CC-485B-80D8-828E415C93A7}"/>
              </a:ext>
            </a:extLst>
          </p:cNvPr>
          <p:cNvSpPr/>
          <p:nvPr/>
        </p:nvSpPr>
        <p:spPr>
          <a:xfrm>
            <a:off x="7625305" y="713206"/>
            <a:ext cx="37517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err="1" smtClean="0">
                <a:latin typeface="+mn-lt"/>
              </a:rPr>
              <a:t>Тепловтрати</a:t>
            </a:r>
            <a:r>
              <a:rPr lang="ru-RU" sz="2800" b="1" dirty="0" smtClean="0">
                <a:latin typeface="+mn-lt"/>
              </a:rPr>
              <a:t> в </a:t>
            </a:r>
            <a:r>
              <a:rPr lang="ru-RU" sz="2800" b="1" dirty="0" err="1" smtClean="0">
                <a:latin typeface="+mn-lt"/>
              </a:rPr>
              <a:t>будинку</a:t>
            </a:r>
            <a:endParaRPr lang="ru-RU" sz="2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47881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3653"/>
            <a:ext cx="10544175" cy="58674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844543" y="6222551"/>
            <a:ext cx="3198376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u="sng" dirty="0" err="1">
                <a:solidFill>
                  <a:srgbClr val="1155CC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</a:t>
            </a:r>
            <a:r>
              <a:rPr lang="uk-UA" u="sng" dirty="0">
                <a:solidFill>
                  <a:srgbClr val="1155CC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://</a:t>
            </a:r>
            <a:r>
              <a:rPr lang="ru-RU" u="sng" dirty="0" err="1">
                <a:solidFill>
                  <a:srgbClr val="1155CC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youtu</a:t>
            </a:r>
            <a:r>
              <a:rPr lang="uk-UA" u="sng" dirty="0">
                <a:solidFill>
                  <a:srgbClr val="1155CC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.</a:t>
            </a:r>
            <a:r>
              <a:rPr lang="ru-RU" u="sng" dirty="0" err="1">
                <a:solidFill>
                  <a:srgbClr val="1155CC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be</a:t>
            </a:r>
            <a:r>
              <a:rPr lang="uk-UA" u="sng" dirty="0">
                <a:solidFill>
                  <a:srgbClr val="1155CC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/</a:t>
            </a:r>
            <a:r>
              <a:rPr lang="ru-RU" u="sng" dirty="0">
                <a:solidFill>
                  <a:srgbClr val="1155CC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j</a:t>
            </a:r>
            <a:r>
              <a:rPr lang="uk-UA" u="sng" dirty="0">
                <a:solidFill>
                  <a:srgbClr val="1155CC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4</a:t>
            </a:r>
            <a:r>
              <a:rPr lang="ru-RU" u="sng" dirty="0" err="1">
                <a:solidFill>
                  <a:srgbClr val="1155CC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Xwnv</a:t>
            </a:r>
            <a:r>
              <a:rPr lang="uk-UA" u="sng" dirty="0">
                <a:solidFill>
                  <a:srgbClr val="1155CC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7</a:t>
            </a:r>
            <a:r>
              <a:rPr lang="ru-RU" u="sng" dirty="0" err="1">
                <a:solidFill>
                  <a:srgbClr val="1155CC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ic</a:t>
            </a:r>
            <a:r>
              <a:rPr lang="uk-UA" u="sng" dirty="0">
                <a:solidFill>
                  <a:srgbClr val="1155CC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4</a:t>
            </a:r>
            <a:r>
              <a:rPr lang="ru-RU" u="sng" dirty="0">
                <a:solidFill>
                  <a:srgbClr val="1155CC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A</a:t>
            </a:r>
            <a:r>
              <a:rPr lang="ru-RU" dirty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6658" y="3306967"/>
            <a:ext cx="2205718" cy="220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76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1992313" y="260351"/>
            <a:ext cx="8229600" cy="777875"/>
          </a:xfrm>
        </p:spPr>
        <p:txBody>
          <a:bodyPr/>
          <a:lstStyle/>
          <a:p>
            <a:pPr algn="ctr"/>
            <a:r>
              <a:rPr lang="ru-RU" altLang="ru-RU" sz="2800" b="1" dirty="0">
                <a:solidFill>
                  <a:srgbClr val="06BE36"/>
                </a:solidFill>
                <a:latin typeface="+mn-lt"/>
              </a:rPr>
              <a:t>2. ЕНЕРГОЕФЕКТИВНІСТЬ </a:t>
            </a:r>
            <a:endParaRPr lang="uk-UA" altLang="ru-RU" sz="2800" b="1" dirty="0">
              <a:solidFill>
                <a:srgbClr val="06BE36"/>
              </a:solidFill>
              <a:latin typeface="+mn-lt"/>
            </a:endParaRPr>
          </a:p>
        </p:txBody>
      </p:sp>
      <p:sp>
        <p:nvSpPr>
          <p:cNvPr id="27651" name="Содержимое 4"/>
          <p:cNvSpPr>
            <a:spLocks noGrp="1"/>
          </p:cNvSpPr>
          <p:nvPr>
            <p:ph sz="half" idx="1"/>
          </p:nvPr>
        </p:nvSpPr>
        <p:spPr>
          <a:xfrm>
            <a:off x="740229" y="1016000"/>
            <a:ext cx="4730525" cy="5545137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altLang="ru-RU" sz="2000" dirty="0"/>
              <a:t>     </a:t>
            </a:r>
            <a:r>
              <a:rPr lang="ru-RU" altLang="ru-RU" sz="2000" b="1" dirty="0"/>
              <a:t>ОБОВ'ЯЗКОВІ:</a:t>
            </a:r>
          </a:p>
          <a:p>
            <a:pPr>
              <a:buFontTx/>
              <a:buNone/>
            </a:pPr>
            <a:endParaRPr lang="ru-RU" altLang="ru-RU" sz="1400" b="1" dirty="0"/>
          </a:p>
          <a:p>
            <a:pPr>
              <a:buFont typeface="Wingdings" panose="05000000000000000000" pitchFamily="2" charset="2"/>
              <a:buChar char="q"/>
            </a:pPr>
            <a:r>
              <a:rPr lang="uk-UA" altLang="ru-RU" sz="2000" dirty="0" smtClean="0"/>
              <a:t> Використання </a:t>
            </a:r>
            <a:r>
              <a:rPr lang="uk-UA" altLang="ru-RU" sz="2000" dirty="0"/>
              <a:t>енергозберігаючих </a:t>
            </a:r>
            <a:r>
              <a:rPr lang="uk-UA" altLang="ru-RU" sz="2000" dirty="0" smtClean="0"/>
              <a:t> ламп</a:t>
            </a:r>
            <a:endParaRPr lang="uk-UA" altLang="ru-RU" sz="2000" dirty="0"/>
          </a:p>
          <a:p>
            <a:pPr>
              <a:buFont typeface="Wingdings" panose="05000000000000000000" pitchFamily="2" charset="2"/>
              <a:buChar char="q"/>
            </a:pPr>
            <a:endParaRPr lang="uk-UA" altLang="ru-RU" sz="1200" dirty="0"/>
          </a:p>
          <a:p>
            <a:pPr>
              <a:buFont typeface="Wingdings" panose="05000000000000000000" pitchFamily="2" charset="2"/>
              <a:buChar char="q"/>
            </a:pPr>
            <a:r>
              <a:rPr lang="ru-RU" altLang="ru-RU" sz="2000" dirty="0"/>
              <a:t>L</a:t>
            </a:r>
            <a:r>
              <a:rPr lang="en-US" altLang="ru-RU" sz="2000" dirty="0"/>
              <a:t>ED </a:t>
            </a:r>
            <a:r>
              <a:rPr lang="ru-RU" altLang="ru-RU" sz="2000" dirty="0" err="1"/>
              <a:t>лампи</a:t>
            </a:r>
            <a:r>
              <a:rPr lang="ru-RU" altLang="ru-RU" sz="2000" dirty="0"/>
              <a:t> </a:t>
            </a:r>
            <a:r>
              <a:rPr lang="uk-UA" altLang="ru-RU" sz="2000" dirty="0"/>
              <a:t> = 80%</a:t>
            </a:r>
          </a:p>
          <a:p>
            <a:pPr>
              <a:buFont typeface="Wingdings" panose="05000000000000000000" pitchFamily="2" charset="2"/>
              <a:buChar char="q"/>
            </a:pPr>
            <a:endParaRPr lang="uk-UA" altLang="ru-RU" sz="1600" dirty="0"/>
          </a:p>
          <a:p>
            <a:pPr>
              <a:buFont typeface="Wingdings" panose="05000000000000000000" pitchFamily="2" charset="2"/>
              <a:buChar char="q"/>
            </a:pPr>
            <a:r>
              <a:rPr lang="uk-UA" altLang="ru-RU" sz="2000" dirty="0"/>
              <a:t>Електрообладнання за класом енергозбереження не нижче «А»</a:t>
            </a:r>
          </a:p>
          <a:p>
            <a:pPr>
              <a:buFont typeface="Wingdings" panose="05000000000000000000" pitchFamily="2" charset="2"/>
              <a:buChar char="q"/>
            </a:pPr>
            <a:endParaRPr lang="ru-RU" altLang="ru-RU" sz="1400" dirty="0"/>
          </a:p>
          <a:p>
            <a:pPr>
              <a:buFont typeface="Wingdings" panose="05000000000000000000" pitchFamily="2" charset="2"/>
              <a:buChar char="q"/>
            </a:pPr>
            <a:r>
              <a:rPr lang="uk-UA" altLang="ru-RU" sz="2000" dirty="0"/>
              <a:t>Відключення освітлення та електрообладнання в неробочий час</a:t>
            </a:r>
          </a:p>
          <a:p>
            <a:pPr>
              <a:buFont typeface="Wingdings" panose="05000000000000000000" pitchFamily="2" charset="2"/>
              <a:buChar char="q"/>
            </a:pPr>
            <a:endParaRPr lang="uk-UA" altLang="ru-RU" sz="1400" dirty="0"/>
          </a:p>
          <a:p>
            <a:pPr>
              <a:buFont typeface="Wingdings" panose="05000000000000000000" pitchFamily="2" charset="2"/>
              <a:buChar char="q"/>
            </a:pPr>
            <a:r>
              <a:rPr lang="uk-UA" altLang="ru-RU" sz="2000" dirty="0"/>
              <a:t>Для опалення не повинні використовуватися електричні прилади</a:t>
            </a:r>
          </a:p>
          <a:p>
            <a:pPr>
              <a:buFontTx/>
              <a:buNone/>
            </a:pPr>
            <a:endParaRPr lang="uk-UA" altLang="ru-RU" sz="2000" dirty="0"/>
          </a:p>
        </p:txBody>
      </p:sp>
      <p:sp>
        <p:nvSpPr>
          <p:cNvPr id="27652" name="Содержимое 3"/>
          <p:cNvSpPr>
            <a:spLocks noGrp="1"/>
          </p:cNvSpPr>
          <p:nvPr>
            <p:ph sz="half" idx="2"/>
          </p:nvPr>
        </p:nvSpPr>
        <p:spPr>
          <a:xfrm>
            <a:off x="6207806" y="1016000"/>
            <a:ext cx="5058907" cy="5472112"/>
          </a:xfrm>
        </p:spPr>
        <p:txBody>
          <a:bodyPr/>
          <a:lstStyle/>
          <a:p>
            <a:pPr marL="0" indent="0" algn="ctr">
              <a:buNone/>
            </a:pPr>
            <a:r>
              <a:rPr lang="ru-RU" altLang="ru-RU" sz="2000" b="1" dirty="0"/>
              <a:t>ДОДАТКОВІ:</a:t>
            </a:r>
          </a:p>
          <a:p>
            <a:pPr>
              <a:buFont typeface="Wingdings" panose="05000000000000000000" pitchFamily="2" charset="2"/>
              <a:buChar char="q"/>
            </a:pPr>
            <a:endParaRPr lang="ru-RU" altLang="ru-RU" sz="1200" b="1" dirty="0"/>
          </a:p>
          <a:p>
            <a:pPr>
              <a:buFont typeface="Wingdings" panose="05000000000000000000" pitchFamily="2" charset="2"/>
              <a:buChar char="q"/>
            </a:pPr>
            <a:r>
              <a:rPr lang="uk-UA" altLang="ru-RU" sz="2000" dirty="0"/>
              <a:t>Проведення енергетичного аудиту</a:t>
            </a:r>
          </a:p>
          <a:p>
            <a:pPr>
              <a:buFont typeface="Wingdings" panose="05000000000000000000" pitchFamily="2" charset="2"/>
              <a:buChar char="q"/>
            </a:pPr>
            <a:endParaRPr lang="uk-UA" altLang="ru-RU" sz="1400" dirty="0"/>
          </a:p>
          <a:p>
            <a:pPr>
              <a:buFont typeface="Wingdings" panose="05000000000000000000" pitchFamily="2" charset="2"/>
              <a:buChar char="q"/>
            </a:pPr>
            <a:r>
              <a:rPr lang="uk-UA" altLang="ru-RU" sz="2000" dirty="0"/>
              <a:t>Використання відновлюваних джерел енергії</a:t>
            </a:r>
          </a:p>
          <a:p>
            <a:pPr>
              <a:buFont typeface="Wingdings" panose="05000000000000000000" pitchFamily="2" charset="2"/>
              <a:buChar char="q"/>
            </a:pPr>
            <a:endParaRPr lang="uk-UA" altLang="ru-RU" sz="1000" dirty="0"/>
          </a:p>
          <a:p>
            <a:pPr>
              <a:buFont typeface="Wingdings" panose="05000000000000000000" pitchFamily="2" charset="2"/>
              <a:buChar char="q"/>
            </a:pPr>
            <a:r>
              <a:rPr lang="uk-UA" altLang="ru-RU" sz="2000" dirty="0"/>
              <a:t>Включення системи вентиляції тільки в разі потреби або за таймером</a:t>
            </a:r>
          </a:p>
          <a:p>
            <a:pPr>
              <a:buFont typeface="Wingdings" panose="05000000000000000000" pitchFamily="2" charset="2"/>
              <a:buChar char="q"/>
            </a:pPr>
            <a:endParaRPr lang="uk-UA" altLang="ru-RU" sz="1000" dirty="0"/>
          </a:p>
          <a:p>
            <a:pPr>
              <a:buFont typeface="Wingdings" panose="05000000000000000000" pitchFamily="2" charset="2"/>
              <a:buChar char="q"/>
            </a:pPr>
            <a:r>
              <a:rPr lang="uk-UA" altLang="ru-RU" sz="2000" dirty="0"/>
              <a:t>Чистота ламп і плафонів</a:t>
            </a:r>
          </a:p>
          <a:p>
            <a:pPr>
              <a:buFont typeface="Wingdings" panose="05000000000000000000" pitchFamily="2" charset="2"/>
              <a:buChar char="q"/>
            </a:pPr>
            <a:endParaRPr lang="uk-UA" altLang="ru-RU" sz="1000" dirty="0"/>
          </a:p>
          <a:p>
            <a:pPr>
              <a:buFont typeface="Wingdings" panose="05000000000000000000" pitchFamily="2" charset="2"/>
              <a:buChar char="q"/>
            </a:pPr>
            <a:r>
              <a:rPr lang="uk-UA" altLang="ru-RU" sz="2000" dirty="0"/>
              <a:t>Максимальне використання природного освітлення</a:t>
            </a:r>
          </a:p>
          <a:p>
            <a:pPr>
              <a:buFont typeface="Wingdings" panose="05000000000000000000" pitchFamily="2" charset="2"/>
              <a:buChar char="q"/>
            </a:pPr>
            <a:endParaRPr lang="uk-UA" altLang="ru-RU" sz="1000" dirty="0"/>
          </a:p>
          <a:p>
            <a:pPr>
              <a:buFont typeface="Wingdings" panose="05000000000000000000" pitchFamily="2" charset="2"/>
              <a:buChar char="q"/>
            </a:pPr>
            <a:r>
              <a:rPr lang="uk-UA" altLang="ru-RU" sz="2000" dirty="0"/>
              <a:t>Використання датчиків руху</a:t>
            </a:r>
          </a:p>
        </p:txBody>
      </p:sp>
    </p:spTree>
    <p:extLst>
      <p:ext uri="{BB962C8B-B14F-4D97-AF65-F5344CB8AC3E}">
        <p14:creationId xmlns:p14="http://schemas.microsoft.com/office/powerpoint/2010/main" val="1907609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>
          <a:xfrm>
            <a:off x="1919288" y="0"/>
            <a:ext cx="8362950" cy="1143000"/>
          </a:xfrm>
        </p:spPr>
        <p:txBody>
          <a:bodyPr/>
          <a:lstStyle/>
          <a:p>
            <a:pPr algn="ctr"/>
            <a:r>
              <a:rPr lang="ru-RU" altLang="ru-RU" sz="2800" b="1" dirty="0" smtClean="0">
                <a:solidFill>
                  <a:srgbClr val="06BE36"/>
                </a:solidFill>
                <a:latin typeface="+mn-lt"/>
              </a:rPr>
              <a:t>2. </a:t>
            </a:r>
            <a:r>
              <a:rPr lang="ru-RU" altLang="ru-RU" sz="2800" b="1" dirty="0">
                <a:solidFill>
                  <a:srgbClr val="06BE36"/>
                </a:solidFill>
                <a:latin typeface="+mn-lt"/>
              </a:rPr>
              <a:t>ЗБЕРЕЖЕННЯ ТЕПЛА</a:t>
            </a:r>
            <a:endParaRPr lang="uk-UA" altLang="ru-RU" sz="2800" b="1" dirty="0">
              <a:solidFill>
                <a:srgbClr val="06BE36"/>
              </a:solidFill>
              <a:latin typeface="+mn-lt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197429" y="1052513"/>
            <a:ext cx="4682671" cy="4608512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altLang="ru-RU" sz="2000" b="1" dirty="0"/>
              <a:t>ОБОВ'ЯЗКОВІ:</a:t>
            </a:r>
          </a:p>
          <a:p>
            <a:pPr>
              <a:buFontTx/>
              <a:buNone/>
            </a:pPr>
            <a:endParaRPr lang="ru-RU" altLang="ru-RU" sz="2000" b="1" dirty="0"/>
          </a:p>
          <a:p>
            <a:pPr>
              <a:buFont typeface="Wingdings" panose="05000000000000000000" pitchFamily="2" charset="2"/>
              <a:buChar char="q"/>
            </a:pPr>
            <a:r>
              <a:rPr lang="uk-UA" altLang="ru-RU" sz="2000" dirty="0" smtClean="0"/>
              <a:t>  Система </a:t>
            </a:r>
            <a:r>
              <a:rPr lang="uk-UA" altLang="ru-RU" sz="2000" dirty="0"/>
              <a:t>теплоізоляції</a:t>
            </a:r>
          </a:p>
          <a:p>
            <a:pPr>
              <a:buFont typeface="Wingdings" panose="05000000000000000000" pitchFamily="2" charset="2"/>
              <a:buChar char="q"/>
            </a:pPr>
            <a:endParaRPr lang="uk-UA" altLang="ru-RU" sz="2000" dirty="0"/>
          </a:p>
          <a:p>
            <a:pPr>
              <a:buFont typeface="Wingdings" panose="05000000000000000000" pitchFamily="2" charset="2"/>
              <a:buChar char="q"/>
            </a:pPr>
            <a:r>
              <a:rPr lang="uk-UA" altLang="ru-RU" sz="2000" dirty="0" smtClean="0"/>
              <a:t> Чистота елементів </a:t>
            </a:r>
            <a:r>
              <a:rPr lang="uk-UA" altLang="ru-RU" sz="2000" dirty="0"/>
              <a:t>вентиляційної системи</a:t>
            </a:r>
            <a:endParaRPr lang="uk-UA" altLang="ru-RU" sz="2000" i="1" dirty="0"/>
          </a:p>
          <a:p>
            <a:pPr>
              <a:buFontTx/>
              <a:buNone/>
            </a:pPr>
            <a:endParaRPr lang="uk-UA" altLang="ru-RU" dirty="0" smtClean="0"/>
          </a:p>
        </p:txBody>
      </p:sp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6527799" y="1052514"/>
            <a:ext cx="4782457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>
                <a:latin typeface="+mn-lt"/>
              </a:rPr>
              <a:t>ДОДАТКОВІ:</a:t>
            </a:r>
          </a:p>
          <a:p>
            <a:endParaRPr lang="ru-RU" altLang="ru-RU" sz="2000" dirty="0"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uk-UA" altLang="ru-RU" sz="2000" dirty="0">
                <a:latin typeface="+mn-lt"/>
              </a:rPr>
              <a:t> </a:t>
            </a:r>
            <a:r>
              <a:rPr lang="uk-UA" altLang="ru-RU" sz="2000" dirty="0" smtClean="0">
                <a:latin typeface="+mn-lt"/>
              </a:rPr>
              <a:t>Жалюзі </a:t>
            </a:r>
            <a:r>
              <a:rPr lang="uk-UA" altLang="ru-RU" sz="2000" dirty="0">
                <a:latin typeface="+mn-lt"/>
              </a:rPr>
              <a:t>на вікнах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uk-UA" altLang="ru-RU" sz="2000" dirty="0"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uk-UA" altLang="ru-RU" sz="2000" dirty="0">
                <a:latin typeface="+mn-lt"/>
              </a:rPr>
              <a:t> Тепло екрани між радіатором системи опалення і стіною приміщення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uk-UA" altLang="ru-RU" sz="2000" dirty="0"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uk-UA" altLang="ru-RU" sz="2000" dirty="0" smtClean="0">
                <a:latin typeface="+mn-lt"/>
              </a:rPr>
              <a:t>Рекуперація </a:t>
            </a:r>
            <a:r>
              <a:rPr lang="uk-UA" altLang="ru-RU" sz="2000" dirty="0">
                <a:latin typeface="+mn-lt"/>
              </a:rPr>
              <a:t>тепла в системах вентиляції</a:t>
            </a:r>
          </a:p>
        </p:txBody>
      </p:sp>
    </p:spTree>
    <p:extLst>
      <p:ext uri="{BB962C8B-B14F-4D97-AF65-F5344CB8AC3E}">
        <p14:creationId xmlns:p14="http://schemas.microsoft.com/office/powerpoint/2010/main" val="3030550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Смеситель для раковины Roca MITOS Mitus смеситель для горячей и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529" y="227511"/>
            <a:ext cx="2867321" cy="2867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Кнопка бачка унитаза: двойная, видео-инструкция по монтажу своими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704" y="3182295"/>
            <a:ext cx="3094525" cy="3675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758543" y="976046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uk-UA" sz="20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Капання з крана = втрати питної води до:</a:t>
            </a:r>
          </a:p>
          <a:p>
            <a:pPr marL="285750" indent="-285750" fontAlgn="t">
              <a:buFont typeface="Wingdings" panose="05000000000000000000" pitchFamily="2" charset="2"/>
              <a:buChar char="q"/>
            </a:pPr>
            <a:r>
              <a:rPr lang="uk-UA" sz="20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24 л на добу; </a:t>
            </a:r>
          </a:p>
          <a:p>
            <a:pPr marL="285750" indent="-285750" fontAlgn="t">
              <a:buFont typeface="Wingdings" panose="05000000000000000000" pitchFamily="2" charset="2"/>
              <a:buChar char="q"/>
            </a:pPr>
            <a:r>
              <a:rPr lang="uk-UA" sz="20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720 л на місяць.</a:t>
            </a:r>
          </a:p>
          <a:p>
            <a:pPr fontAlgn="t"/>
            <a:endParaRPr lang="uk-UA" dirty="0" smtClean="0">
              <a:solidFill>
                <a:schemeClr val="bg2">
                  <a:lumMod val="10000"/>
                </a:schemeClr>
              </a:solidFill>
              <a:latin typeface="+mn-lt"/>
            </a:endParaRPr>
          </a:p>
          <a:p>
            <a:pPr fontAlgn="t"/>
            <a:r>
              <a:rPr lang="uk-UA" sz="20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Протікання з крана = втрати питної води до:</a:t>
            </a:r>
          </a:p>
          <a:p>
            <a:pPr marL="285750" indent="-285750" fontAlgn="t">
              <a:buFont typeface="Wingdings" panose="05000000000000000000" pitchFamily="2" charset="2"/>
              <a:buChar char="q"/>
            </a:pPr>
            <a:r>
              <a:rPr lang="uk-UA" sz="20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144 л на добу</a:t>
            </a:r>
          </a:p>
          <a:p>
            <a:pPr marL="285750" indent="-285750" fontAlgn="t">
              <a:buFont typeface="Wingdings" panose="05000000000000000000" pitchFamily="2" charset="2"/>
              <a:buChar char="q"/>
            </a:pPr>
            <a:r>
              <a:rPr lang="uk-UA" sz="20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4 000 л води на місяць!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66059" y="3216785"/>
            <a:ext cx="4713514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smtClean="0">
                <a:latin typeface="+mn-lt"/>
              </a:rPr>
              <a:t>На кранах мають встановлені </a:t>
            </a:r>
            <a:r>
              <a:rPr lang="uk-UA" sz="2000" dirty="0" err="1" smtClean="0">
                <a:latin typeface="+mn-lt"/>
              </a:rPr>
              <a:t>водозберігаючі</a:t>
            </a:r>
            <a:r>
              <a:rPr lang="uk-UA" sz="2000" dirty="0" smtClean="0">
                <a:latin typeface="+mn-lt"/>
              </a:rPr>
              <a:t> насадки. </a:t>
            </a:r>
          </a:p>
          <a:p>
            <a:endParaRPr lang="uk-UA" sz="2000" dirty="0" smtClean="0">
              <a:latin typeface="+mn-lt"/>
            </a:endParaRPr>
          </a:p>
          <a:p>
            <a:r>
              <a:rPr lang="uk-UA" sz="2000" dirty="0" smtClean="0">
                <a:latin typeface="+mn-lt"/>
              </a:rPr>
              <a:t>Змішувачі для вмивальників з максимальною витратою води 6 – 8 л/хв та однією ручкою (важільний змішувач), термостатом або сенсорним управлінням. </a:t>
            </a:r>
          </a:p>
          <a:p>
            <a:endParaRPr lang="ru-RU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5758543" y="253684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000" b="1" dirty="0" smtClean="0">
                <a:latin typeface="+mn-lt"/>
              </a:rPr>
              <a:t>Справність усіх кранів, змішувачів для води, </a:t>
            </a:r>
          </a:p>
          <a:p>
            <a:r>
              <a:rPr lang="uk-UA" sz="2000" b="1" dirty="0" smtClean="0">
                <a:latin typeface="+mn-lt"/>
              </a:rPr>
              <a:t>унітазів та не допускання протікання води.</a:t>
            </a:r>
            <a:endParaRPr lang="uk-UA" sz="2000" b="1" dirty="0"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458909" y="3481790"/>
            <a:ext cx="373309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smtClean="0">
                <a:latin typeface="+mn-lt"/>
              </a:rPr>
              <a:t>Унітази забезпечені функцією половинного змиву, використовують максимум </a:t>
            </a:r>
          </a:p>
          <a:p>
            <a:r>
              <a:rPr lang="uk-UA" sz="2000" dirty="0" smtClean="0">
                <a:latin typeface="+mn-lt"/>
              </a:rPr>
              <a:t>6 літрів води за 1 змивання.</a:t>
            </a:r>
            <a:endParaRPr lang="uk-UA" sz="2000" dirty="0">
              <a:latin typeface="+mn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66059" y="1061007"/>
            <a:ext cx="33528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smtClean="0">
                <a:latin typeface="+mn-lt"/>
              </a:rPr>
              <a:t>Новопридбані крани – поворотного типу, а не натискного. </a:t>
            </a:r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458909" y="5124999"/>
            <a:ext cx="33956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dirty="0" smtClean="0"/>
              <a:t>Економія в рік до 1600  л води на одного користувача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74194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1992313" y="1"/>
            <a:ext cx="8229600" cy="777875"/>
          </a:xfrm>
        </p:spPr>
        <p:txBody>
          <a:bodyPr/>
          <a:lstStyle/>
          <a:p>
            <a:pPr algn="ctr"/>
            <a:r>
              <a:rPr lang="ru-RU" altLang="ru-RU" sz="2800" b="1" dirty="0">
                <a:solidFill>
                  <a:srgbClr val="06BE36"/>
                </a:solidFill>
                <a:latin typeface="+mn-lt"/>
              </a:rPr>
              <a:t>3. СПОЖИВАННЯ ВОДИ </a:t>
            </a:r>
            <a:endParaRPr lang="uk-UA" altLang="ru-RU" sz="2800" b="1" dirty="0">
              <a:solidFill>
                <a:srgbClr val="06BE36"/>
              </a:solidFill>
              <a:latin typeface="+mn-lt"/>
            </a:endParaRPr>
          </a:p>
        </p:txBody>
      </p:sp>
      <p:sp>
        <p:nvSpPr>
          <p:cNvPr id="28675" name="Содержимое 4"/>
          <p:cNvSpPr>
            <a:spLocks noGrp="1"/>
          </p:cNvSpPr>
          <p:nvPr>
            <p:ph sz="half" idx="1"/>
          </p:nvPr>
        </p:nvSpPr>
        <p:spPr>
          <a:xfrm>
            <a:off x="435884" y="765176"/>
            <a:ext cx="6255431" cy="5616575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altLang="ru-RU" sz="2000" b="1" dirty="0"/>
              <a:t>ОБОВ'ЯЗКОВІ</a:t>
            </a:r>
            <a:r>
              <a:rPr lang="ru-RU" altLang="ru-RU" sz="2000" dirty="0" smtClean="0"/>
              <a:t>:</a:t>
            </a:r>
            <a:endParaRPr lang="ru-RU" altLang="ru-RU" sz="2000" dirty="0"/>
          </a:p>
          <a:p>
            <a:pPr>
              <a:buFont typeface="Wingdings" panose="05000000000000000000" pitchFamily="2" charset="2"/>
              <a:buChar char="q"/>
            </a:pPr>
            <a:r>
              <a:rPr lang="uk-UA" altLang="ru-RU" sz="2000" dirty="0"/>
              <a:t>Справність кранів, змішувачів для води, унітазів</a:t>
            </a:r>
          </a:p>
          <a:p>
            <a:pPr>
              <a:buFont typeface="Wingdings" panose="05000000000000000000" pitchFamily="2" charset="2"/>
              <a:buChar char="q"/>
            </a:pPr>
            <a:endParaRPr lang="uk-UA" altLang="ru-RU" sz="900" dirty="0"/>
          </a:p>
          <a:p>
            <a:pPr>
              <a:buFont typeface="Wingdings" panose="05000000000000000000" pitchFamily="2" charset="2"/>
              <a:buChar char="q"/>
            </a:pPr>
            <a:r>
              <a:rPr lang="uk-UA" altLang="ru-RU" sz="2000" dirty="0"/>
              <a:t>Максимальні витрати води змішувачами для умивальників –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uk-UA" altLang="ru-RU" sz="2000" dirty="0"/>
              <a:t>     6 - 8 л/хв.</a:t>
            </a:r>
          </a:p>
          <a:p>
            <a:pPr>
              <a:buFont typeface="Wingdings" panose="05000000000000000000" pitchFamily="2" charset="2"/>
              <a:buChar char="q"/>
            </a:pPr>
            <a:endParaRPr lang="uk-UA" altLang="ru-RU" sz="900" dirty="0"/>
          </a:p>
          <a:p>
            <a:pPr>
              <a:buFont typeface="Wingdings" panose="05000000000000000000" pitchFamily="2" charset="2"/>
              <a:buChar char="q"/>
            </a:pPr>
            <a:r>
              <a:rPr lang="uk-UA" altLang="ru-RU" sz="2000" dirty="0"/>
              <a:t>Змішувачі для умивальників з однією ручкою (змішувач), термостатом, або сенсорним управлінням</a:t>
            </a:r>
          </a:p>
          <a:p>
            <a:pPr>
              <a:buFont typeface="Wingdings" panose="05000000000000000000" pitchFamily="2" charset="2"/>
              <a:buChar char="q"/>
            </a:pPr>
            <a:endParaRPr lang="uk-UA" altLang="ru-RU" sz="1000" dirty="0"/>
          </a:p>
          <a:p>
            <a:pPr>
              <a:buFont typeface="Wingdings" panose="05000000000000000000" pitchFamily="2" charset="2"/>
              <a:buChar char="q"/>
            </a:pPr>
            <a:r>
              <a:rPr lang="uk-UA" altLang="ru-RU" sz="2000" dirty="0"/>
              <a:t>Новопридбані крани з сенсорним управлінням </a:t>
            </a:r>
          </a:p>
          <a:p>
            <a:pPr>
              <a:buFont typeface="Wingdings" panose="05000000000000000000" pitchFamily="2" charset="2"/>
              <a:buChar char="q"/>
            </a:pPr>
            <a:endParaRPr lang="uk-UA" altLang="ru-RU" sz="1000" dirty="0"/>
          </a:p>
          <a:p>
            <a:pPr>
              <a:buFont typeface="Wingdings" panose="05000000000000000000" pitchFamily="2" charset="2"/>
              <a:buChar char="q"/>
            </a:pPr>
            <a:r>
              <a:rPr lang="uk-UA" altLang="ru-RU" sz="2000" dirty="0"/>
              <a:t>Крани з встановленими </a:t>
            </a:r>
            <a:r>
              <a:rPr lang="uk-UA" altLang="ru-RU" sz="2000" dirty="0" err="1"/>
              <a:t>водозберігаючими</a:t>
            </a:r>
            <a:r>
              <a:rPr lang="uk-UA" altLang="ru-RU" sz="2000" dirty="0"/>
              <a:t> насадками</a:t>
            </a:r>
          </a:p>
          <a:p>
            <a:pPr>
              <a:buFont typeface="Wingdings" panose="05000000000000000000" pitchFamily="2" charset="2"/>
              <a:buChar char="q"/>
            </a:pPr>
            <a:endParaRPr lang="uk-UA" altLang="ru-RU" sz="1000" dirty="0"/>
          </a:p>
          <a:p>
            <a:pPr>
              <a:buFont typeface="Wingdings" panose="05000000000000000000" pitchFamily="2" charset="2"/>
              <a:buChar char="q"/>
            </a:pPr>
            <a:r>
              <a:rPr lang="uk-UA" altLang="ru-RU" sz="2000" dirty="0"/>
              <a:t>Унітази з функцією половинного змиву, використання до 6 л</a:t>
            </a:r>
            <a:r>
              <a:rPr lang="ru-RU" altLang="ru-RU" sz="2000" dirty="0"/>
              <a:t>/</a:t>
            </a:r>
            <a:r>
              <a:rPr lang="ru-RU" altLang="ru-RU" sz="2000" dirty="0" err="1"/>
              <a:t>змив</a:t>
            </a:r>
            <a:endParaRPr lang="uk-UA" altLang="ru-RU" sz="2000" dirty="0"/>
          </a:p>
        </p:txBody>
      </p:sp>
      <p:sp>
        <p:nvSpPr>
          <p:cNvPr id="28676" name="Содержимое 3"/>
          <p:cNvSpPr>
            <a:spLocks noGrp="1"/>
          </p:cNvSpPr>
          <p:nvPr>
            <p:ph sz="half" idx="2"/>
          </p:nvPr>
        </p:nvSpPr>
        <p:spPr>
          <a:xfrm>
            <a:off x="6959599" y="777876"/>
            <a:ext cx="4916715" cy="5000625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altLang="ru-RU" sz="2000" b="1" dirty="0"/>
              <a:t>ДОДАТКОВІ</a:t>
            </a:r>
            <a:r>
              <a:rPr lang="ru-RU" altLang="ru-RU" sz="2000" dirty="0"/>
              <a:t>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uk-UA" altLang="ru-RU" sz="2000" dirty="0"/>
              <a:t>Використання для озеленення природних зелених насаджень або розроблена схема раціонального поливу</a:t>
            </a:r>
          </a:p>
          <a:p>
            <a:pPr>
              <a:buFont typeface="Wingdings" panose="05000000000000000000" pitchFamily="2" charset="2"/>
              <a:buChar char="q"/>
            </a:pPr>
            <a:endParaRPr lang="uk-UA" altLang="ru-RU" sz="2000" dirty="0"/>
          </a:p>
          <a:p>
            <a:pPr>
              <a:buFont typeface="Wingdings" panose="05000000000000000000" pitchFamily="2" charset="2"/>
              <a:buChar char="q"/>
            </a:pPr>
            <a:r>
              <a:rPr lang="uk-UA" altLang="ru-RU" sz="2000" dirty="0"/>
              <a:t>Установка локальних очисних споруд для очистки стічних вод</a:t>
            </a:r>
          </a:p>
          <a:p>
            <a:endParaRPr lang="uk-UA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2810800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12292" r="16670" b="4733"/>
          <a:stretch>
            <a:fillRect/>
          </a:stretch>
        </p:blipFill>
        <p:spPr bwMode="auto">
          <a:xfrm>
            <a:off x="10070318" y="4491172"/>
            <a:ext cx="2014537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Заголовок 1"/>
          <p:cNvSpPr>
            <a:spLocks noGrp="1"/>
          </p:cNvSpPr>
          <p:nvPr>
            <p:ph type="title"/>
          </p:nvPr>
        </p:nvSpPr>
        <p:spPr>
          <a:xfrm>
            <a:off x="1913732" y="77789"/>
            <a:ext cx="8362950" cy="765175"/>
          </a:xfrm>
        </p:spPr>
        <p:txBody>
          <a:bodyPr/>
          <a:lstStyle/>
          <a:p>
            <a:pPr algn="ctr"/>
            <a:r>
              <a:rPr lang="ru-RU" altLang="ru-RU" sz="2400" b="1" dirty="0" smtClean="0">
                <a:solidFill>
                  <a:srgbClr val="06BE36"/>
                </a:solidFill>
                <a:latin typeface="+mn-lt"/>
              </a:rPr>
              <a:t>4. </a:t>
            </a:r>
            <a:r>
              <a:rPr lang="ru-RU" altLang="ru-RU" sz="2400" b="1" dirty="0">
                <a:solidFill>
                  <a:srgbClr val="06BE36"/>
                </a:solidFill>
                <a:latin typeface="+mn-lt"/>
              </a:rPr>
              <a:t>ЗАКУПІВЛІ </a:t>
            </a:r>
            <a:endParaRPr lang="uk-UA" altLang="ru-RU" sz="2400" b="1" dirty="0">
              <a:solidFill>
                <a:srgbClr val="06BE36"/>
              </a:solidFill>
              <a:latin typeface="+mn-lt"/>
            </a:endParaRPr>
          </a:p>
        </p:txBody>
      </p:sp>
      <p:pic>
        <p:nvPicPr>
          <p:cNvPr id="31750" name="Picture 20" descr="Eco-Friendly Office Furniture Supplies Desig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" t="12524" r="21825" b="19843"/>
          <a:stretch>
            <a:fillRect/>
          </a:stretch>
        </p:blipFill>
        <p:spPr bwMode="auto">
          <a:xfrm>
            <a:off x="5164818" y="1000806"/>
            <a:ext cx="2592387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8" t="5040" r="17604"/>
          <a:stretch>
            <a:fillRect/>
          </a:stretch>
        </p:blipFill>
        <p:spPr bwMode="auto">
          <a:xfrm>
            <a:off x="9144908" y="3923682"/>
            <a:ext cx="936625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3" name="Rectangle 8"/>
          <p:cNvSpPr>
            <a:spLocks noChangeArrowheads="1"/>
          </p:cNvSpPr>
          <p:nvPr/>
        </p:nvSpPr>
        <p:spPr bwMode="auto">
          <a:xfrm>
            <a:off x="5164818" y="3062997"/>
            <a:ext cx="25923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ru-RU" sz="1800" dirty="0" smtClean="0">
                <a:latin typeface="+mn-lt"/>
              </a:rPr>
              <a:t>Меблі</a:t>
            </a:r>
            <a:endParaRPr lang="uk-UA" altLang="ru-RU" sz="1800" dirty="0">
              <a:latin typeface="+mn-lt"/>
            </a:endParaRPr>
          </a:p>
        </p:txBody>
      </p:sp>
      <p:sp>
        <p:nvSpPr>
          <p:cNvPr id="31754" name="Rectangle 8"/>
          <p:cNvSpPr>
            <a:spLocks noChangeArrowheads="1"/>
          </p:cNvSpPr>
          <p:nvPr/>
        </p:nvSpPr>
        <p:spPr bwMode="auto">
          <a:xfrm>
            <a:off x="10081533" y="3759376"/>
            <a:ext cx="200332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ru-RU" sz="1800" dirty="0">
                <a:latin typeface="+mn-lt"/>
              </a:rPr>
              <a:t>Лампи та прибори </a:t>
            </a:r>
            <a:endParaRPr lang="uk-UA" altLang="ru-RU" sz="1800" dirty="0" smtClean="0">
              <a:latin typeface="+mn-lt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ru-RU" sz="1800" dirty="0" smtClean="0">
                <a:latin typeface="+mn-lt"/>
              </a:rPr>
              <a:t>для </a:t>
            </a:r>
            <a:r>
              <a:rPr lang="uk-UA" altLang="ru-RU" sz="1800" dirty="0">
                <a:latin typeface="+mn-lt"/>
              </a:rPr>
              <a:t>освітлення</a:t>
            </a:r>
          </a:p>
        </p:txBody>
      </p:sp>
      <p:sp>
        <p:nvSpPr>
          <p:cNvPr id="31755" name="Rectangle 8"/>
          <p:cNvSpPr>
            <a:spLocks noChangeArrowheads="1"/>
          </p:cNvSpPr>
          <p:nvPr/>
        </p:nvSpPr>
        <p:spPr bwMode="auto">
          <a:xfrm>
            <a:off x="8861425" y="6078612"/>
            <a:ext cx="18002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ru-RU" sz="1800" dirty="0">
                <a:latin typeface="+mn-lt"/>
              </a:rPr>
              <a:t>Офісний папір</a:t>
            </a:r>
          </a:p>
        </p:txBody>
      </p:sp>
      <p:sp>
        <p:nvSpPr>
          <p:cNvPr id="31756" name="Rectangle 8"/>
          <p:cNvSpPr>
            <a:spLocks noChangeArrowheads="1"/>
          </p:cNvSpPr>
          <p:nvPr/>
        </p:nvSpPr>
        <p:spPr bwMode="auto">
          <a:xfrm>
            <a:off x="915522" y="3022599"/>
            <a:ext cx="3384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ru-RU" sz="1800" dirty="0">
                <a:latin typeface="+mn-lt"/>
              </a:rPr>
              <a:t>Комп'ютери та офісна техніка</a:t>
            </a:r>
          </a:p>
        </p:txBody>
      </p:sp>
      <p:pic>
        <p:nvPicPr>
          <p:cNvPr id="31759" name="Picture 15" descr="ÐÐ°ÑÑÐ¸Ð½ÐºÐ¸ Ð¿Ð¾ Ð·Ð°Ð¿ÑÐ¾ÑÑ ÐÐ¾Ð¼Ð¿'ÑÑÐµÑÐ¸ ÑÐ° Ð¾ÑÑÑÐ½Ð° ÑÐµÑÐ½ÑÐºÐ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91" y="961292"/>
            <a:ext cx="3986778" cy="203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61" name="Picture 17" descr="ÐÐ°ÑÑÐ¸Ð½ÐºÐ¸ Ð¿Ð¾ Ð·Ð°Ð¿ÑÐ¾ÑÑ ÑÐ±Ð¾ÑÐºÐ°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7754" y="1024619"/>
            <a:ext cx="2843213" cy="189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62" name="Text Box 18"/>
          <p:cNvSpPr txBox="1">
            <a:spLocks noChangeArrowheads="1"/>
          </p:cNvSpPr>
          <p:nvPr/>
        </p:nvSpPr>
        <p:spPr bwMode="auto">
          <a:xfrm>
            <a:off x="8621951" y="3022599"/>
            <a:ext cx="261481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uk-UA" altLang="ru-RU" dirty="0">
                <a:latin typeface="+mn-lt"/>
              </a:rPr>
              <a:t>Мийні засоби або </a:t>
            </a:r>
          </a:p>
          <a:p>
            <a:pPr algn="ctr"/>
            <a:r>
              <a:rPr lang="uk-UA" altLang="ru-RU" dirty="0">
                <a:latin typeface="+mn-lt"/>
              </a:rPr>
              <a:t>послуги для прибирання</a:t>
            </a:r>
            <a:endParaRPr lang="ru-RU" altLang="ru-RU" dirty="0">
              <a:latin typeface="+mn-lt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84" y="3728040"/>
            <a:ext cx="8697912" cy="2535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0140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>
            <a:extLst>
              <a:ext uri="{FF2B5EF4-FFF2-40B4-BE49-F238E27FC236}">
                <a16:creationId xmlns:a16="http://schemas.microsoft.com/office/drawing/2014/main" xmlns="" id="{83A7F5F2-81A0-4627-AB4A-D85984F647C9}"/>
              </a:ext>
            </a:extLst>
          </p:cNvPr>
          <p:cNvSpPr/>
          <p:nvPr/>
        </p:nvSpPr>
        <p:spPr bwMode="auto">
          <a:xfrm>
            <a:off x="0" y="247672"/>
            <a:ext cx="12243515" cy="615950"/>
          </a:xfrm>
          <a:prstGeom prst="rect">
            <a:avLst/>
          </a:prstGeom>
          <a:solidFill>
            <a:srgbClr val="2FA3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xmlns="" id="{AEA336B6-91F6-4959-899B-B162CE3B0B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1515" y="349718"/>
            <a:ext cx="12295030" cy="4308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sz="2200" b="1" dirty="0">
                <a:solidFill>
                  <a:schemeClr val="bg1"/>
                </a:solidFill>
              </a:rPr>
              <a:t>СОУ.ОЕМ 08.036.067:2012 </a:t>
            </a:r>
            <a:r>
              <a:rPr lang="ru-RU" sz="2200" b="1" dirty="0" smtClean="0">
                <a:solidFill>
                  <a:schemeClr val="bg1"/>
                </a:solidFill>
              </a:rPr>
              <a:t>ЗЕЛЕНИЙ ОФІС. ЕКОЛОГІЧНІ КРИТЕРІЇ ТА МЕТОДИ ОЦІНЮВАННЯ.</a:t>
            </a:r>
            <a:endParaRPr lang="ru-RU" altLang="en-US" sz="2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2772" name="Rectangle 2"/>
          <p:cNvSpPr>
            <a:spLocks noChangeArrowheads="1"/>
          </p:cNvSpPr>
          <p:nvPr/>
        </p:nvSpPr>
        <p:spPr bwMode="auto">
          <a:xfrm>
            <a:off x="2238375" y="4845050"/>
            <a:ext cx="2286000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uk-UA" altLang="en-US" sz="2600" dirty="0">
                <a:cs typeface="Times New Roman" panose="02020603050405020304" pitchFamily="18" charset="0"/>
              </a:rPr>
              <a:t>Заощаджувати</a:t>
            </a:r>
            <a:endParaRPr lang="en-US" altLang="en-US" sz="2600" dirty="0"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uk-UA" altLang="en-US" sz="2600" dirty="0" smtClean="0">
                <a:cs typeface="Times New Roman" panose="02020603050405020304" pitchFamily="18" charset="0"/>
              </a:rPr>
              <a:t>енергію</a:t>
            </a:r>
            <a:endParaRPr lang="ru-RU" altLang="en-US" sz="2600" dirty="0">
              <a:cs typeface="Times New Roman" panose="02020603050405020304" pitchFamily="18" charset="0"/>
            </a:endParaRPr>
          </a:p>
        </p:txBody>
      </p:sp>
      <p:sp>
        <p:nvSpPr>
          <p:cNvPr id="32773" name="Rectangle 6"/>
          <p:cNvSpPr>
            <a:spLocks noChangeArrowheads="1"/>
          </p:cNvSpPr>
          <p:nvPr/>
        </p:nvSpPr>
        <p:spPr bwMode="auto">
          <a:xfrm>
            <a:off x="403049" y="3398838"/>
            <a:ext cx="1645002" cy="1472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uk-UA" altLang="en-US" sz="2600" dirty="0">
                <a:cs typeface="Times New Roman" panose="02020603050405020304" pitchFamily="18" charset="0"/>
              </a:rPr>
              <a:t>Зменшити</a:t>
            </a:r>
            <a:endParaRPr lang="en-US" altLang="en-US" sz="2600" dirty="0"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uk-UA" altLang="en-US" sz="2600" dirty="0">
                <a:cs typeface="Times New Roman" panose="02020603050405020304" pitchFamily="18" charset="0"/>
              </a:rPr>
              <a:t>кількість</a:t>
            </a:r>
            <a:endParaRPr lang="en-US" altLang="en-US" sz="2600" dirty="0"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uk-UA" altLang="en-US" sz="2600" dirty="0" smtClean="0">
                <a:cs typeface="Times New Roman" panose="02020603050405020304" pitchFamily="18" charset="0"/>
              </a:rPr>
              <a:t>відходів</a:t>
            </a:r>
            <a:endParaRPr lang="ru-RU" altLang="en-US" sz="2600" dirty="0">
              <a:cs typeface="Times New Roman" panose="02020603050405020304" pitchFamily="18" charset="0"/>
            </a:endParaRPr>
          </a:p>
        </p:txBody>
      </p:sp>
      <p:sp>
        <p:nvSpPr>
          <p:cNvPr id="32774" name="Rectangle 7"/>
          <p:cNvSpPr>
            <a:spLocks noChangeArrowheads="1"/>
          </p:cNvSpPr>
          <p:nvPr/>
        </p:nvSpPr>
        <p:spPr bwMode="auto">
          <a:xfrm>
            <a:off x="4524375" y="3521075"/>
            <a:ext cx="2286000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uk-UA" altLang="en-US" sz="2600" dirty="0">
                <a:cs typeface="Times New Roman" panose="02020603050405020304" pitchFamily="18" charset="0"/>
              </a:rPr>
              <a:t>Заощаджувати</a:t>
            </a:r>
            <a:endParaRPr lang="en-US" altLang="en-US" sz="2600" dirty="0"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uk-UA" altLang="en-US" sz="2600" dirty="0" smtClean="0">
                <a:cs typeface="Times New Roman" panose="02020603050405020304" pitchFamily="18" charset="0"/>
              </a:rPr>
              <a:t>воду</a:t>
            </a:r>
            <a:endParaRPr lang="ru-RU" altLang="en-US" sz="2600" dirty="0">
              <a:cs typeface="Times New Roman" panose="02020603050405020304" pitchFamily="18" charset="0"/>
            </a:endParaRPr>
          </a:p>
        </p:txBody>
      </p:sp>
      <p:sp>
        <p:nvSpPr>
          <p:cNvPr id="32775" name="Rectangle 8"/>
          <p:cNvSpPr>
            <a:spLocks noChangeArrowheads="1"/>
          </p:cNvSpPr>
          <p:nvPr/>
        </p:nvSpPr>
        <p:spPr bwMode="auto">
          <a:xfrm>
            <a:off x="6925208" y="4614863"/>
            <a:ext cx="2129365" cy="1012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uk-UA" altLang="en-US" sz="2600" dirty="0" smtClean="0">
                <a:cs typeface="Times New Roman" panose="02020603050405020304" pitchFamily="18" charset="0"/>
              </a:rPr>
              <a:t>Сталі публічні</a:t>
            </a:r>
          </a:p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uk-UA" altLang="en-US" sz="2600" dirty="0" smtClean="0">
                <a:cs typeface="Times New Roman" panose="02020603050405020304" pitchFamily="18" charset="0"/>
              </a:rPr>
              <a:t>закупівлі</a:t>
            </a:r>
            <a:endParaRPr lang="ru-RU" altLang="en-US" sz="2600" dirty="0">
              <a:cs typeface="Times New Roman" panose="02020603050405020304" pitchFamily="18" charset="0"/>
            </a:endParaRPr>
          </a:p>
        </p:txBody>
      </p:sp>
      <p:sp>
        <p:nvSpPr>
          <p:cNvPr id="32776" name="Rectangle 9"/>
          <p:cNvSpPr>
            <a:spLocks noChangeArrowheads="1"/>
          </p:cNvSpPr>
          <p:nvPr/>
        </p:nvSpPr>
        <p:spPr bwMode="auto">
          <a:xfrm>
            <a:off x="9437688" y="3384550"/>
            <a:ext cx="2422525" cy="193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uk-UA" altLang="en-US" sz="2600" dirty="0" smtClean="0">
                <a:cs typeface="Times New Roman" panose="02020603050405020304" pitchFamily="18" charset="0"/>
              </a:rPr>
              <a:t>Інформування</a:t>
            </a:r>
          </a:p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uk-UA" altLang="en-US" sz="2600" dirty="0" smtClean="0">
                <a:cs typeface="Times New Roman" panose="02020603050405020304" pitchFamily="18" charset="0"/>
              </a:rPr>
              <a:t>і залучення </a:t>
            </a:r>
          </a:p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uk-UA" altLang="en-US" sz="2600" dirty="0" smtClean="0">
                <a:cs typeface="Times New Roman" panose="02020603050405020304" pitchFamily="18" charset="0"/>
              </a:rPr>
              <a:t>всіх працівників </a:t>
            </a:r>
            <a:endParaRPr lang="ru-RU" altLang="en-US" sz="2600" dirty="0">
              <a:cs typeface="Times New Roman" panose="02020603050405020304" pitchFamily="18" charset="0"/>
            </a:endParaRPr>
          </a:p>
        </p:txBody>
      </p:sp>
      <p:pic>
        <p:nvPicPr>
          <p:cNvPr id="32777" name="Graphic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660525"/>
            <a:ext cx="1627188" cy="18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9" name="Graphic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188" y="2349500"/>
            <a:ext cx="149860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0" name="Graphic 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950" y="2530475"/>
            <a:ext cx="1538288" cy="208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D8E0A352-D7E7-4D4A-918F-D09A69B3DD60}"/>
              </a:ext>
            </a:extLst>
          </p:cNvPr>
          <p:cNvSpPr/>
          <p:nvPr/>
        </p:nvSpPr>
        <p:spPr bwMode="auto">
          <a:xfrm>
            <a:off x="0" y="6403975"/>
            <a:ext cx="457200" cy="454025"/>
          </a:xfrm>
          <a:prstGeom prst="rect">
            <a:avLst/>
          </a:prstGeom>
          <a:solidFill>
            <a:srgbClr val="2FA3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9343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5FCC6461-1C21-4EB4-81CA-1B919D37D56B}"/>
              </a:ext>
            </a:extLst>
          </p:cNvPr>
          <p:cNvSpPr/>
          <p:nvPr/>
        </p:nvSpPr>
        <p:spPr bwMode="auto">
          <a:xfrm>
            <a:off x="4953000" y="6419850"/>
            <a:ext cx="457200" cy="454025"/>
          </a:xfrm>
          <a:prstGeom prst="rect">
            <a:avLst/>
          </a:prstGeom>
          <a:solidFill>
            <a:srgbClr val="2FA3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9343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9D911EB3-1CFE-40FD-A300-366DD96FCFE0}"/>
              </a:ext>
            </a:extLst>
          </p:cNvPr>
          <p:cNvSpPr/>
          <p:nvPr/>
        </p:nvSpPr>
        <p:spPr bwMode="auto">
          <a:xfrm>
            <a:off x="5410200" y="5983288"/>
            <a:ext cx="457200" cy="454025"/>
          </a:xfrm>
          <a:prstGeom prst="rect">
            <a:avLst/>
          </a:prstGeom>
          <a:solidFill>
            <a:srgbClr val="2FA3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9343"/>
              </a:solidFill>
            </a:endParaRPr>
          </a:p>
        </p:txBody>
      </p:sp>
      <p:pic>
        <p:nvPicPr>
          <p:cNvPr id="32784" name="Graphic 2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1512093"/>
            <a:ext cx="1544638" cy="167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 descr="информация бесплатно значок из Universal icon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6957" y="1443309"/>
            <a:ext cx="1812382" cy="1812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7569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Закупівлі Хмельницької області через Prozorro - Блоги Шепетівки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054" y="388302"/>
            <a:ext cx="5482602" cy="114957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Прямоугольник 3"/>
          <p:cNvSpPr/>
          <p:nvPr/>
        </p:nvSpPr>
        <p:spPr>
          <a:xfrm>
            <a:off x="2573721" y="2721815"/>
            <a:ext cx="9154632" cy="144655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2200" dirty="0" smtClean="0">
                <a:solidFill>
                  <a:srgbClr val="000000"/>
                </a:solidFill>
                <a:latin typeface="+mn-lt"/>
              </a:rPr>
              <a:t>Технічні специфікації можуть бути у формі переліку експлуатаційних або функціональних вимог, у тому числі </a:t>
            </a:r>
            <a:r>
              <a:rPr lang="uk-UA" sz="2200" b="1" dirty="0" smtClean="0">
                <a:solidFill>
                  <a:srgbClr val="000000"/>
                </a:solidFill>
                <a:latin typeface="+mn-lt"/>
              </a:rPr>
              <a:t>екологічних характеристик</a:t>
            </a:r>
            <a:r>
              <a:rPr lang="uk-UA" sz="2200" dirty="0" smtClean="0">
                <a:solidFill>
                  <a:srgbClr val="000000"/>
                </a:solidFill>
                <a:latin typeface="+mn-lt"/>
              </a:rPr>
              <a:t>, за умови, що такі вимоги є достатньо точними, щоб предмет закупівлі однозначно розумівся замовником і учасниками.</a:t>
            </a:r>
            <a:endParaRPr lang="uk-UA" sz="2200" dirty="0"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6568" y="1468000"/>
            <a:ext cx="6096000" cy="1107996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uk-UA" sz="2200" b="1" dirty="0" smtClean="0">
                <a:solidFill>
                  <a:srgbClr val="000000"/>
                </a:solidFill>
                <a:latin typeface="+mn-lt"/>
              </a:rPr>
              <a:t>Стаття 23.</a:t>
            </a:r>
            <a:r>
              <a:rPr lang="uk-UA" sz="2200" dirty="0" smtClean="0">
                <a:solidFill>
                  <a:srgbClr val="000000"/>
                </a:solidFill>
                <a:latin typeface="+mn-lt"/>
              </a:rPr>
              <a:t> Технічні специфікації, маркування, сертифікати, протоколи випробувань та інші засоби підтвердження відповідності</a:t>
            </a:r>
            <a:endParaRPr lang="uk-UA" sz="2200" dirty="0"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46568" y="4925123"/>
            <a:ext cx="11437088" cy="144655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2200" dirty="0" smtClean="0">
                <a:latin typeface="+mn-lt"/>
              </a:rPr>
              <a:t>Критеріями оцінки пропозиції МОЖЕ бути  «... 3) ціна/вартість життєвого циклу разом з іншими критеріями оцінки, зокрема, такими як: …… </a:t>
            </a:r>
            <a:r>
              <a:rPr lang="uk-UA" sz="2200" b="1" dirty="0" smtClean="0">
                <a:latin typeface="+mn-lt"/>
              </a:rPr>
              <a:t>застосування заходів охорони навколишнього середовища та/або соціального захисту, які пов’язані із предметом закупівлі</a:t>
            </a:r>
            <a:r>
              <a:rPr lang="uk-UA" sz="2200" dirty="0" smtClean="0">
                <a:latin typeface="+mn-lt"/>
              </a:rPr>
              <a:t>».</a:t>
            </a:r>
            <a:endParaRPr lang="uk-UA" sz="2200" dirty="0">
              <a:latin typeface="+mn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6568" y="4494236"/>
            <a:ext cx="8187069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2200" b="1" dirty="0" smtClean="0">
                <a:solidFill>
                  <a:srgbClr val="000000"/>
                </a:solidFill>
                <a:latin typeface="+mn-lt"/>
              </a:rPr>
              <a:t>Стаття 29.</a:t>
            </a:r>
            <a:r>
              <a:rPr lang="uk-UA" sz="2200" dirty="0" smtClean="0">
                <a:solidFill>
                  <a:srgbClr val="000000"/>
                </a:solidFill>
                <a:latin typeface="+mn-lt"/>
              </a:rPr>
              <a:t> Розгляд та оцінка тендерних пропозицій/пропозицій</a:t>
            </a:r>
            <a:endParaRPr lang="uk-UA" sz="2200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6568" y="532204"/>
            <a:ext cx="515660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200" b="1" dirty="0" smtClean="0"/>
              <a:t>Новий Закон про публічні закупівлі</a:t>
            </a:r>
            <a:endParaRPr lang="ru-RU" sz="2200" b="1" dirty="0"/>
          </a:p>
        </p:txBody>
      </p:sp>
    </p:spTree>
    <p:extLst>
      <p:ext uri="{BB962C8B-B14F-4D97-AF65-F5344CB8AC3E}">
        <p14:creationId xmlns:p14="http://schemas.microsoft.com/office/powerpoint/2010/main" val="317921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450441"/>
            <a:ext cx="10515600" cy="1325563"/>
          </a:xfrm>
        </p:spPr>
        <p:txBody>
          <a:bodyPr/>
          <a:lstStyle/>
          <a:p>
            <a:r>
              <a:rPr lang="uk-UA" sz="2200" b="1" dirty="0" smtClean="0">
                <a:latin typeface="+mn-lt"/>
              </a:rPr>
              <a:t>Пункт 5 статті 23 Закону про публічні закупівлі</a:t>
            </a:r>
            <a:endParaRPr lang="ru-RU" sz="2200" b="1" dirty="0">
              <a:latin typeface="+mn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38200" y="2688564"/>
            <a:ext cx="10341429" cy="144655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2200" dirty="0" smtClean="0">
                <a:solidFill>
                  <a:srgbClr val="000000"/>
                </a:solidFill>
                <a:latin typeface="+mn-lt"/>
              </a:rPr>
              <a:t>У разі встановлення екологічних чи інших характеристик товару, роботи чи послуги замовник повинен в тендерній документації зазначити, </a:t>
            </a:r>
            <a:r>
              <a:rPr lang="uk-UA" sz="2200" b="1" dirty="0" smtClean="0">
                <a:solidFill>
                  <a:srgbClr val="000000"/>
                </a:solidFill>
                <a:latin typeface="+mn-lt"/>
              </a:rPr>
              <a:t>які</a:t>
            </a:r>
            <a:r>
              <a:rPr lang="uk-UA" sz="2200" dirty="0" smtClean="0">
                <a:solidFill>
                  <a:srgbClr val="000000"/>
                </a:solidFill>
                <a:latin typeface="+mn-lt"/>
              </a:rPr>
              <a:t> маркування, протоколи випробувань або сертифікати можуть підтвердити відповідність предмета закупівлі таким характеристикам.</a:t>
            </a:r>
            <a:endParaRPr lang="uk-UA" sz="2200" dirty="0">
              <a:latin typeface="+mn-lt"/>
            </a:endParaRPr>
          </a:p>
        </p:txBody>
      </p:sp>
      <p:pic>
        <p:nvPicPr>
          <p:cNvPr id="5" name="Picture 2" descr="Закупівлі Хмельницької області через Prozorro - Блоги Шепетівки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054" y="388302"/>
            <a:ext cx="5482602" cy="114957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084468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5031" y="258652"/>
            <a:ext cx="10515600" cy="1325563"/>
          </a:xfrm>
        </p:spPr>
        <p:txBody>
          <a:bodyPr/>
          <a:lstStyle/>
          <a:p>
            <a:r>
              <a:rPr lang="uk-UA" sz="1800" b="1" dirty="0">
                <a:latin typeface="+mn-lt"/>
              </a:rPr>
              <a:t>Національне агентство з акредитації України</a:t>
            </a:r>
            <a:endParaRPr lang="ru-RU" sz="1800" b="1" dirty="0">
              <a:latin typeface="+mn-lt"/>
            </a:endParaRPr>
          </a:p>
        </p:txBody>
      </p:sp>
      <p:pic>
        <p:nvPicPr>
          <p:cNvPr id="49154" name="Picture 2" descr="Офіційне повідомлення про отримання атестату про акредитацію » ТОВ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810" y="2280215"/>
            <a:ext cx="1714500" cy="164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614322" y="4206142"/>
            <a:ext cx="2111475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1О156</a:t>
            </a:r>
          </a:p>
          <a:p>
            <a:pPr algn="ctr"/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ДСТУ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ISO/IEC 17065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09883" y="4161976"/>
            <a:ext cx="1827744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2Н1177</a:t>
            </a:r>
          </a:p>
          <a:p>
            <a:pPr algn="ctr"/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ДСТУ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ISO/IEC 170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Офіційне повідомлення про отримання атестату про акредитацію » ТОВ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875" y="2235345"/>
            <a:ext cx="1714500" cy="164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925031" y="5011266"/>
            <a:ext cx="10909006" cy="1477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b="1" dirty="0">
                <a:latin typeface="+mn-lt"/>
              </a:rPr>
              <a:t>ДСТУ </a:t>
            </a:r>
            <a:r>
              <a:rPr lang="en-US" b="1" dirty="0">
                <a:latin typeface="+mn-lt"/>
              </a:rPr>
              <a:t>EN ISO/IEC 17065:2014 </a:t>
            </a:r>
            <a:r>
              <a:rPr lang="ru-RU" dirty="0" err="1">
                <a:latin typeface="+mn-lt"/>
              </a:rPr>
              <a:t>Оцінка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відповідності</a:t>
            </a:r>
            <a:r>
              <a:rPr lang="ru-RU" dirty="0">
                <a:latin typeface="+mn-lt"/>
              </a:rPr>
              <a:t>. </a:t>
            </a:r>
            <a:r>
              <a:rPr lang="ru-RU" dirty="0" err="1">
                <a:latin typeface="+mn-lt"/>
              </a:rPr>
              <a:t>Вимоги</a:t>
            </a:r>
            <a:r>
              <a:rPr lang="ru-RU" dirty="0">
                <a:latin typeface="+mn-lt"/>
              </a:rPr>
              <a:t> до </a:t>
            </a:r>
            <a:r>
              <a:rPr lang="ru-RU" dirty="0" err="1">
                <a:latin typeface="+mn-lt"/>
              </a:rPr>
              <a:t>органів</a:t>
            </a:r>
            <a:r>
              <a:rPr lang="ru-RU" dirty="0">
                <a:latin typeface="+mn-lt"/>
              </a:rPr>
              <a:t> з </a:t>
            </a:r>
            <a:r>
              <a:rPr lang="ru-RU" dirty="0" err="1">
                <a:latin typeface="+mn-lt"/>
              </a:rPr>
              <a:t>сертифікації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продукції</a:t>
            </a:r>
            <a:r>
              <a:rPr lang="ru-RU" dirty="0">
                <a:latin typeface="+mn-lt"/>
              </a:rPr>
              <a:t>, </a:t>
            </a:r>
            <a:r>
              <a:rPr lang="ru-RU" dirty="0" err="1">
                <a:latin typeface="+mn-lt"/>
              </a:rPr>
              <a:t>процесів</a:t>
            </a:r>
            <a:r>
              <a:rPr lang="ru-RU" dirty="0">
                <a:latin typeface="+mn-lt"/>
              </a:rPr>
              <a:t> та </a:t>
            </a:r>
            <a:r>
              <a:rPr lang="ru-RU" dirty="0" err="1">
                <a:latin typeface="+mn-lt"/>
              </a:rPr>
              <a:t>послуг</a:t>
            </a:r>
            <a:r>
              <a:rPr lang="ru-RU" dirty="0">
                <a:latin typeface="+mn-lt"/>
              </a:rPr>
              <a:t> (</a:t>
            </a:r>
            <a:r>
              <a:rPr lang="en-US" dirty="0">
                <a:latin typeface="+mn-lt"/>
              </a:rPr>
              <a:t>EN ISO/IEC 17065:2012, IDT)</a:t>
            </a:r>
            <a:endParaRPr lang="uk-UA" dirty="0">
              <a:latin typeface="+mn-lt"/>
            </a:endParaRPr>
          </a:p>
          <a:p>
            <a:endParaRPr lang="uk-UA" dirty="0">
              <a:solidFill>
                <a:srgbClr val="333333"/>
              </a:solidFill>
              <a:latin typeface="+mn-lt"/>
            </a:endParaRPr>
          </a:p>
          <a:p>
            <a:r>
              <a:rPr lang="ru-RU" b="1" dirty="0">
                <a:latin typeface="+mn-lt"/>
              </a:rPr>
              <a:t>ДСТУ </a:t>
            </a:r>
            <a:r>
              <a:rPr lang="en-US" b="1" dirty="0">
                <a:latin typeface="+mn-lt"/>
              </a:rPr>
              <a:t>ISO/IEC 17025:2017 </a:t>
            </a:r>
            <a:r>
              <a:rPr lang="ru-RU" dirty="0" err="1">
                <a:latin typeface="+mn-lt"/>
              </a:rPr>
              <a:t>Загальні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вимоги</a:t>
            </a:r>
            <a:r>
              <a:rPr lang="ru-RU" dirty="0">
                <a:latin typeface="+mn-lt"/>
              </a:rPr>
              <a:t> до </a:t>
            </a:r>
            <a:r>
              <a:rPr lang="ru-RU" dirty="0" err="1">
                <a:latin typeface="+mn-lt"/>
              </a:rPr>
              <a:t>компетентності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випробувальних</a:t>
            </a:r>
            <a:r>
              <a:rPr lang="ru-RU" dirty="0">
                <a:latin typeface="+mn-lt"/>
              </a:rPr>
              <a:t> та </a:t>
            </a:r>
            <a:r>
              <a:rPr lang="ru-RU" dirty="0" err="1">
                <a:latin typeface="+mn-lt"/>
              </a:rPr>
              <a:t>калібрувальних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лабораторій</a:t>
            </a:r>
            <a:r>
              <a:rPr lang="ru-RU" dirty="0">
                <a:latin typeface="+mn-lt"/>
              </a:rPr>
              <a:t> (</a:t>
            </a:r>
            <a:r>
              <a:rPr lang="en-US" dirty="0">
                <a:latin typeface="+mn-lt"/>
              </a:rPr>
              <a:t>ISO/IEC 17025:2017, IDT)</a:t>
            </a:r>
            <a:endParaRPr lang="ru-RU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32245" y="1037524"/>
            <a:ext cx="93080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latin typeface="+mn-lt"/>
              </a:rPr>
              <a:t>Підтверджувальні документи (протоколи</a:t>
            </a:r>
            <a:r>
              <a:rPr lang="uk-UA" dirty="0">
                <a:latin typeface="+mn-lt"/>
              </a:rPr>
              <a:t>, сертифікати відповідності)</a:t>
            </a:r>
            <a:r>
              <a:rPr lang="ru-RU" dirty="0">
                <a:latin typeface="+mn-lt"/>
              </a:rPr>
              <a:t> </a:t>
            </a:r>
          </a:p>
          <a:p>
            <a:pPr algn="ctr"/>
            <a:r>
              <a:rPr lang="uk-UA" dirty="0" smtClean="0">
                <a:latin typeface="+mn-lt"/>
              </a:rPr>
              <a:t>повинні містити зображення знаку акредитації та/або </a:t>
            </a:r>
          </a:p>
          <a:p>
            <a:pPr algn="ctr"/>
            <a:r>
              <a:rPr lang="uk-UA" dirty="0" smtClean="0">
                <a:latin typeface="+mn-lt"/>
              </a:rPr>
              <a:t>посилання на статус акредитації органу з сертифікації з боку НААУ</a:t>
            </a:r>
            <a:endParaRPr lang="uk-UA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3364" y="3297740"/>
            <a:ext cx="22040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>
                <a:latin typeface="+mn-lt"/>
              </a:rPr>
              <a:t>Реєстр </a:t>
            </a:r>
          </a:p>
          <a:p>
            <a:pPr algn="ctr"/>
            <a:r>
              <a:rPr lang="uk-UA" b="1" dirty="0">
                <a:latin typeface="+mn-lt"/>
              </a:rPr>
              <a:t>акредитованих ООВ</a:t>
            </a:r>
            <a:endParaRPr lang="ru-RU" b="1" dirty="0">
              <a:latin typeface="+mn-lt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031" y="1513402"/>
            <a:ext cx="1807214" cy="1784338"/>
          </a:xfrm>
          <a:prstGeom prst="rect">
            <a:avLst/>
          </a:prstGeom>
        </p:spPr>
      </p:pic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xmlns="" id="{B5D349B8-9DCB-45EB-9F2D-B77D2ADAEA88}"/>
              </a:ext>
            </a:extLst>
          </p:cNvPr>
          <p:cNvCxnSpPr/>
          <p:nvPr/>
        </p:nvCxnSpPr>
        <p:spPr>
          <a:xfrm flipH="1">
            <a:off x="7870031" y="3742424"/>
            <a:ext cx="1336430" cy="5572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AE7B7779-F3FF-47C0-8EA5-83AE95DF8397}"/>
              </a:ext>
            </a:extLst>
          </p:cNvPr>
          <p:cNvSpPr/>
          <p:nvPr/>
        </p:nvSpPr>
        <p:spPr>
          <a:xfrm>
            <a:off x="8662414" y="3409762"/>
            <a:ext cx="24225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err="1"/>
              <a:t>Реєстраційний</a:t>
            </a:r>
            <a:r>
              <a:rPr lang="ru-RU" sz="1400" dirty="0"/>
              <a:t> номер ООВ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EB5334B1-F0FA-4D0C-B6B8-058282CCD530}"/>
              </a:ext>
            </a:extLst>
          </p:cNvPr>
          <p:cNvSpPr/>
          <p:nvPr/>
        </p:nvSpPr>
        <p:spPr>
          <a:xfrm>
            <a:off x="9262239" y="4138667"/>
            <a:ext cx="25717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Стандарт, на </a:t>
            </a:r>
            <a:r>
              <a:rPr lang="ru-RU" sz="1400" dirty="0" err="1"/>
              <a:t>відповідність</a:t>
            </a:r>
            <a:r>
              <a:rPr lang="ru-RU" sz="1400" dirty="0"/>
              <a:t> </a:t>
            </a:r>
            <a:r>
              <a:rPr lang="ru-RU" sz="1400" dirty="0" err="1"/>
              <a:t>якому</a:t>
            </a:r>
            <a:r>
              <a:rPr lang="ru-RU" sz="1400" dirty="0"/>
              <a:t> </a:t>
            </a:r>
            <a:r>
              <a:rPr lang="ru-RU" sz="1400" dirty="0" err="1"/>
              <a:t>акредитовано</a:t>
            </a:r>
            <a:r>
              <a:rPr lang="ru-RU" sz="1400" dirty="0"/>
              <a:t> ООВ</a:t>
            </a:r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xmlns="" id="{97648BC5-76A5-48A1-A555-2501918FC940}"/>
              </a:ext>
            </a:extLst>
          </p:cNvPr>
          <p:cNvCxnSpPr>
            <a:cxnSpLocks/>
          </p:cNvCxnSpPr>
          <p:nvPr/>
        </p:nvCxnSpPr>
        <p:spPr>
          <a:xfrm flipH="1">
            <a:off x="8359576" y="4376134"/>
            <a:ext cx="1030909" cy="1958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6734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44219" y="390504"/>
            <a:ext cx="100300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kern="100" dirty="0" smtClean="0">
                <a:solidFill>
                  <a:srgbClr val="000000"/>
                </a:solidFill>
                <a:latin typeface="Calibri"/>
                <a:ea typeface="SimSun" panose="02010600030101010101" pitchFamily="2" charset="-122"/>
              </a:rPr>
              <a:t>Компетентність органів з оцінки відповідності може бути підтверджена шляхом АКРЕДИТАЦІЇ</a:t>
            </a:r>
          </a:p>
          <a:p>
            <a:endParaRPr lang="uk-UA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44219" y="817477"/>
            <a:ext cx="9952381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prstClr val="black"/>
                </a:solidFill>
                <a:latin typeface="Calibri"/>
              </a:rPr>
              <a:t>а) в Національному агентстві акредитації України;</a:t>
            </a:r>
          </a:p>
          <a:p>
            <a:r>
              <a:rPr lang="uk-UA" dirty="0" smtClean="0">
                <a:solidFill>
                  <a:prstClr val="black"/>
                </a:solidFill>
                <a:latin typeface="Calibri"/>
              </a:rPr>
              <a:t>б</a:t>
            </a:r>
            <a:r>
              <a:rPr lang="uk-UA" dirty="0">
                <a:solidFill>
                  <a:prstClr val="black"/>
                </a:solidFill>
                <a:latin typeface="Calibri"/>
              </a:rPr>
              <a:t>) в зарубіжних органах акредитації – акредитованих у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IAF</a:t>
            </a:r>
            <a:r>
              <a:rPr lang="uk-UA" dirty="0" smtClean="0">
                <a:solidFill>
                  <a:prstClr val="black"/>
                </a:solidFill>
                <a:latin typeface="Calibri"/>
              </a:rPr>
              <a:t>;</a:t>
            </a:r>
          </a:p>
          <a:p>
            <a:r>
              <a:rPr lang="uk-UA" dirty="0" smtClean="0">
                <a:solidFill>
                  <a:prstClr val="black"/>
                </a:solidFill>
                <a:latin typeface="Calibri"/>
              </a:rPr>
              <a:t>в) і призначення </a:t>
            </a:r>
            <a:r>
              <a:rPr lang="uk-UA" dirty="0">
                <a:solidFill>
                  <a:prstClr val="black"/>
                </a:solidFill>
                <a:latin typeface="Calibri"/>
              </a:rPr>
              <a:t>відповідно до вимог технічних регламентів згідно з законодавством про технічне </a:t>
            </a:r>
            <a:r>
              <a:rPr lang="uk-UA" dirty="0" smtClean="0">
                <a:solidFill>
                  <a:prstClr val="black"/>
                </a:solidFill>
                <a:latin typeface="Calibri"/>
              </a:rPr>
              <a:t>регулювання (у разі якщо орган підтверджує відповідність технічним регламентам);</a:t>
            </a:r>
          </a:p>
          <a:p>
            <a:r>
              <a:rPr lang="uk-UA" dirty="0" smtClean="0">
                <a:solidFill>
                  <a:prstClr val="black"/>
                </a:solidFill>
                <a:latin typeface="Calibri"/>
              </a:rPr>
              <a:t>г) внесенням </a:t>
            </a:r>
            <a:r>
              <a:rPr lang="uk-UA" dirty="0">
                <a:solidFill>
                  <a:prstClr val="black"/>
                </a:solidFill>
                <a:latin typeface="Calibri"/>
              </a:rPr>
              <a:t>до реєстру таких органів у </a:t>
            </a:r>
            <a:r>
              <a:rPr lang="uk-UA" dirty="0" smtClean="0">
                <a:solidFill>
                  <a:prstClr val="black"/>
                </a:solidFill>
                <a:latin typeface="Calibri"/>
              </a:rPr>
              <a:t>разі, якщо </a:t>
            </a:r>
            <a:r>
              <a:rPr lang="uk-UA" dirty="0">
                <a:solidFill>
                  <a:prstClr val="black"/>
                </a:solidFill>
                <a:latin typeface="Calibri"/>
              </a:rPr>
              <a:t>це передбачено окремим </a:t>
            </a:r>
            <a:r>
              <a:rPr lang="uk-UA" dirty="0" smtClean="0">
                <a:solidFill>
                  <a:prstClr val="black"/>
                </a:solidFill>
                <a:latin typeface="Calibri"/>
              </a:rPr>
              <a:t>Законом що регулює окрему сферу  (наприклад, органічне виробництво).</a:t>
            </a:r>
            <a:endParaRPr lang="ru-RU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44219" y="2795449"/>
            <a:ext cx="10030044" cy="338554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571500" algn="just">
              <a:spcAft>
                <a:spcPts val="0"/>
              </a:spcAft>
            </a:pPr>
            <a:r>
              <a:rPr lang="uk-UA" dirty="0" smtClean="0">
                <a:latin typeface="+mn-lt"/>
                <a:ea typeface="MS Mincho" panose="02020609040205080304" pitchFamily="49" charset="-128"/>
              </a:rPr>
              <a:t>За Законом –  </a:t>
            </a:r>
            <a:r>
              <a:rPr lang="uk-UA" b="1" dirty="0" smtClean="0">
                <a:latin typeface="+mn-lt"/>
                <a:ea typeface="MS Mincho" panose="02020609040205080304" pitchFamily="49" charset="-128"/>
              </a:rPr>
              <a:t>АКРЕДИТАЦІЯ</a:t>
            </a:r>
            <a:r>
              <a:rPr lang="uk-UA" dirty="0" smtClean="0">
                <a:latin typeface="+mn-lt"/>
                <a:ea typeface="MS Mincho" panose="02020609040205080304" pitchFamily="49" charset="-128"/>
              </a:rPr>
              <a:t> є засвідчення  </a:t>
            </a:r>
            <a:r>
              <a:rPr lang="uk-UA" dirty="0">
                <a:latin typeface="+mn-lt"/>
                <a:ea typeface="MS Mincho" panose="02020609040205080304" pitchFamily="49" charset="-128"/>
              </a:rPr>
              <a:t>національним органом України з акредитації того, що </a:t>
            </a:r>
            <a:r>
              <a:rPr lang="uk-UA" b="1" dirty="0">
                <a:latin typeface="+mn-lt"/>
                <a:ea typeface="MS Mincho" panose="02020609040205080304" pitchFamily="49" charset="-128"/>
              </a:rPr>
              <a:t>орган з оцінки </a:t>
            </a:r>
            <a:r>
              <a:rPr lang="uk-UA" b="1" dirty="0" smtClean="0">
                <a:latin typeface="+mn-lt"/>
                <a:ea typeface="MS Mincho" panose="02020609040205080304" pitchFamily="49" charset="-128"/>
              </a:rPr>
              <a:t>відповідності </a:t>
            </a:r>
            <a:r>
              <a:rPr lang="uk-UA" dirty="0">
                <a:latin typeface="+mn-lt"/>
                <a:ea typeface="MS Mincho" panose="02020609040205080304" pitchFamily="49" charset="-128"/>
              </a:rPr>
              <a:t>відповідає вимогам національних стандартів, гармонізованих з відповідними міжнародними та європейськими стандартами або вимогам міжнародних чи європейських стандартів, та у разі необхідності будь-яким додатковим вимогам щодо акредитації у відповідних сферах для провадження визначеної діяльності з оцінки відповідності</a:t>
            </a:r>
            <a:r>
              <a:rPr lang="uk-UA" dirty="0" smtClean="0">
                <a:latin typeface="+mn-lt"/>
                <a:ea typeface="MS Mincho" panose="02020609040205080304" pitchFamily="49" charset="-128"/>
              </a:rPr>
              <a:t>.</a:t>
            </a:r>
          </a:p>
          <a:p>
            <a:pPr indent="571500" algn="just">
              <a:spcAft>
                <a:spcPts val="0"/>
              </a:spcAft>
            </a:pPr>
            <a:endParaRPr lang="ru-RU" sz="1600" dirty="0">
              <a:latin typeface="+mn-lt"/>
              <a:ea typeface="MS Mincho" panose="02020609040205080304" pitchFamily="49" charset="-128"/>
            </a:endParaRPr>
          </a:p>
          <a:p>
            <a:pPr indent="571500" algn="just">
              <a:spcAft>
                <a:spcPts val="0"/>
              </a:spcAft>
            </a:pPr>
            <a:r>
              <a:rPr lang="uk-UA" b="1" dirty="0" smtClean="0">
                <a:latin typeface="+mn-lt"/>
                <a:ea typeface="NSimSun" panose="02010609030101010101" pitchFamily="49" charset="-122"/>
                <a:cs typeface="Liberation Mono"/>
              </a:rPr>
              <a:t>МЕТОЮ АКРЕДИТАЦІЇ </a:t>
            </a:r>
            <a:r>
              <a:rPr lang="uk-UA" dirty="0" smtClean="0">
                <a:latin typeface="+mn-lt"/>
                <a:ea typeface="NSimSun" panose="02010609030101010101" pitchFamily="49" charset="-122"/>
                <a:cs typeface="Liberation Mono"/>
              </a:rPr>
              <a:t>є</a:t>
            </a:r>
            <a:r>
              <a:rPr lang="uk-UA" dirty="0">
                <a:latin typeface="+mn-lt"/>
                <a:ea typeface="NSimSun" panose="02010609030101010101" pitchFamily="49" charset="-122"/>
                <a:cs typeface="Liberation Mono"/>
              </a:rPr>
              <a:t>: </a:t>
            </a:r>
            <a:endParaRPr lang="ru-RU" sz="1100" dirty="0">
              <a:latin typeface="+mn-lt"/>
              <a:ea typeface="NSimSun" panose="02010609030101010101" pitchFamily="49" charset="-122"/>
              <a:cs typeface="Liberation Mono"/>
            </a:endParaRPr>
          </a:p>
          <a:p>
            <a:pPr indent="571500" algn="just">
              <a:spcAft>
                <a:spcPts val="0"/>
              </a:spcAft>
            </a:pPr>
            <a:r>
              <a:rPr lang="uk-UA" dirty="0" smtClean="0">
                <a:latin typeface="+mn-lt"/>
                <a:ea typeface="NSimSun" panose="02010609030101010101" pitchFamily="49" charset="-122"/>
                <a:cs typeface="Liberation Mono"/>
              </a:rPr>
              <a:t>- забезпечення </a:t>
            </a:r>
            <a:r>
              <a:rPr lang="uk-UA" dirty="0">
                <a:latin typeface="+mn-lt"/>
                <a:ea typeface="NSimSun" panose="02010609030101010101" pitchFamily="49" charset="-122"/>
                <a:cs typeface="Liberation Mono"/>
              </a:rPr>
              <a:t>єдиної технічної політики у сфері оцінки відповідності; </a:t>
            </a:r>
            <a:endParaRPr lang="ru-RU" sz="1100" dirty="0">
              <a:latin typeface="+mn-lt"/>
              <a:ea typeface="NSimSun" panose="02010609030101010101" pitchFamily="49" charset="-122"/>
              <a:cs typeface="Liberation Mono"/>
            </a:endParaRPr>
          </a:p>
          <a:p>
            <a:pPr indent="571500" algn="just">
              <a:spcAft>
                <a:spcPts val="0"/>
              </a:spcAft>
            </a:pPr>
            <a:r>
              <a:rPr lang="uk-UA" dirty="0" smtClean="0">
                <a:latin typeface="+mn-lt"/>
                <a:ea typeface="NSimSun" panose="02010609030101010101" pitchFamily="49" charset="-122"/>
                <a:cs typeface="Liberation Mono"/>
              </a:rPr>
              <a:t>- забезпечення </a:t>
            </a:r>
            <a:r>
              <a:rPr lang="uk-UA" dirty="0">
                <a:latin typeface="+mn-lt"/>
                <a:ea typeface="NSimSun" panose="02010609030101010101" pitchFamily="49" charset="-122"/>
                <a:cs typeface="Liberation Mono"/>
              </a:rPr>
              <a:t>довіри споживачів до діяльності з оцінки відповідності; </a:t>
            </a:r>
            <a:endParaRPr lang="ru-RU" sz="1100" dirty="0">
              <a:latin typeface="+mn-lt"/>
              <a:ea typeface="NSimSun" panose="02010609030101010101" pitchFamily="49" charset="-122"/>
              <a:cs typeface="Liberation Mono"/>
            </a:endParaRPr>
          </a:p>
          <a:p>
            <a:pPr indent="571500" algn="just">
              <a:spcAft>
                <a:spcPts val="0"/>
              </a:spcAft>
            </a:pPr>
            <a:r>
              <a:rPr lang="uk-UA" dirty="0" smtClean="0">
                <a:latin typeface="+mn-lt"/>
                <a:ea typeface="NSimSun" panose="02010609030101010101" pitchFamily="49" charset="-122"/>
                <a:cs typeface="Liberation Mono"/>
              </a:rPr>
              <a:t>- створення </a:t>
            </a:r>
            <a:r>
              <a:rPr lang="uk-UA" dirty="0">
                <a:latin typeface="+mn-lt"/>
                <a:ea typeface="NSimSun" panose="02010609030101010101" pitchFamily="49" charset="-122"/>
                <a:cs typeface="Liberation Mono"/>
              </a:rPr>
              <a:t>умов для взаємного визнання результатів діяльності акредитованих органів на міжнародному рівні; </a:t>
            </a:r>
            <a:endParaRPr lang="ru-RU" sz="1100" dirty="0">
              <a:latin typeface="+mn-lt"/>
              <a:ea typeface="NSimSun" panose="02010609030101010101" pitchFamily="49" charset="-122"/>
              <a:cs typeface="Liberation Mono"/>
            </a:endParaRPr>
          </a:p>
          <a:p>
            <a:pPr indent="571500" algn="just">
              <a:spcAft>
                <a:spcPts val="0"/>
              </a:spcAft>
            </a:pPr>
            <a:r>
              <a:rPr lang="uk-UA" dirty="0" smtClean="0">
                <a:latin typeface="+mn-lt"/>
                <a:ea typeface="NSimSun" panose="02010609030101010101" pitchFamily="49" charset="-122"/>
                <a:cs typeface="Liberation Mono"/>
              </a:rPr>
              <a:t>- усунення </a:t>
            </a:r>
            <a:r>
              <a:rPr lang="uk-UA" dirty="0">
                <a:latin typeface="+mn-lt"/>
                <a:ea typeface="NSimSun" panose="02010609030101010101" pitchFamily="49" charset="-122"/>
                <a:cs typeface="Liberation Mono"/>
              </a:rPr>
              <a:t>технічних бар'єрів у торгівлі.</a:t>
            </a:r>
            <a:endParaRPr lang="ru-RU" sz="1100" dirty="0">
              <a:effectLst/>
              <a:latin typeface="+mn-lt"/>
              <a:ea typeface="NSimSun" panose="02010609030101010101" pitchFamily="49" charset="-122"/>
              <a:cs typeface="Liberation Mono"/>
            </a:endParaRPr>
          </a:p>
        </p:txBody>
      </p:sp>
    </p:spTree>
    <p:extLst>
      <p:ext uri="{BB962C8B-B14F-4D97-AF65-F5344CB8AC3E}">
        <p14:creationId xmlns:p14="http://schemas.microsoft.com/office/powerpoint/2010/main" val="19621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8549218" y="4049184"/>
            <a:ext cx="1866900" cy="1007533"/>
          </a:xfrm>
          <a:prstGeom prst="rect">
            <a:avLst/>
          </a:prstGeom>
          <a:solidFill>
            <a:srgbClr val="F6FDD3"/>
          </a:solidFill>
        </p:spPr>
        <p:txBody>
          <a:bodyPr lIns="91440" tIns="45720" rIns="91440" bIns="4572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4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Соціальні</a:t>
            </a:r>
            <a:r>
              <a:rPr lang="ru-RU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 знаки </a:t>
            </a:r>
            <a:r>
              <a:rPr lang="ru-RU" sz="14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марковання</a:t>
            </a:r>
            <a:endParaRPr lang="ru-RU" sz="14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61117" y="2269068"/>
            <a:ext cx="2605616" cy="94403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lIns="91440" tIns="45720" rIns="91440" bIns="45720" anchor="ctr"/>
          <a:lstStyle>
            <a:lvl1pPr algn="ctr">
              <a:spcBef>
                <a:spcPct val="0"/>
              </a:spcBef>
              <a:buNone/>
              <a:defRPr>
                <a:latin typeface="+mj-lt"/>
                <a:ea typeface="+mj-ea"/>
                <a:cs typeface="+mj-cs"/>
              </a:defRPr>
            </a:lvl1pPr>
          </a:lstStyle>
          <a:p>
            <a:pPr eaLnBrk="1" hangingPunct="1">
              <a:defRPr/>
            </a:pPr>
            <a:r>
              <a:rPr lang="uk-UA" sz="13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Екологічні маркування І типу </a:t>
            </a:r>
            <a:r>
              <a:rPr lang="uk-UA" sz="13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(ISO 14024)</a:t>
            </a:r>
            <a:endParaRPr lang="uk-UA" sz="13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23533" y="4364567"/>
            <a:ext cx="2565400" cy="41486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lIns="91440" tIns="45720" rIns="91440" bIns="45720" anchor="ctr"/>
          <a:lstStyle>
            <a:lvl1pPr algn="ctr">
              <a:spcBef>
                <a:spcPct val="0"/>
              </a:spcBef>
              <a:buNone/>
              <a:defRPr>
                <a:latin typeface="+mj-lt"/>
                <a:ea typeface="+mj-ea"/>
                <a:cs typeface="+mj-cs"/>
              </a:defRPr>
            </a:lvl1pPr>
          </a:lstStyle>
          <a:p>
            <a:pPr eaLnBrk="1" hangingPunct="1">
              <a:defRPr/>
            </a:pPr>
            <a:r>
              <a:rPr lang="ru-RU" sz="13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Органічне</a:t>
            </a:r>
            <a:r>
              <a:rPr lang="ru-RU" sz="1300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ru-RU" sz="13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маркування</a:t>
            </a:r>
            <a:endParaRPr lang="ru-RU" sz="13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90185" y="5666317"/>
            <a:ext cx="3041649" cy="107526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lIns="91440" tIns="45720" rIns="91440" bIns="45720" anchor="ctr"/>
          <a:lstStyle>
            <a:lvl1pPr algn="ctr">
              <a:spcBef>
                <a:spcPct val="0"/>
              </a:spcBef>
              <a:buNone/>
              <a:defRPr>
                <a:latin typeface="+mj-lt"/>
                <a:ea typeface="+mj-ea"/>
                <a:cs typeface="+mj-cs"/>
              </a:defRPr>
            </a:lvl1pPr>
          </a:lstStyle>
          <a:p>
            <a:pPr eaLnBrk="1" hangingPunct="1">
              <a:defRPr/>
            </a:pPr>
            <a:r>
              <a:rPr lang="uk-UA" sz="1300" b="1" dirty="0">
                <a:latin typeface="Helvetica" panose="020B0604020202020204" pitchFamily="34" charset="0"/>
                <a:cs typeface="Helvetica" panose="020B0604020202020204" pitchFamily="34" charset="0"/>
              </a:rPr>
              <a:t>Окремі екологічні переваги</a:t>
            </a:r>
            <a:endParaRPr lang="ru-RU" sz="13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98585" y="2396067"/>
            <a:ext cx="2542116" cy="108585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lIns="91440" tIns="45720" rIns="91440" bIns="45720" anchor="ctr"/>
          <a:lstStyle>
            <a:lvl1pPr algn="ctr">
              <a:spcBef>
                <a:spcPct val="0"/>
              </a:spcBef>
              <a:buNone/>
              <a:defRPr>
                <a:latin typeface="+mj-lt"/>
                <a:ea typeface="+mj-ea"/>
                <a:cs typeface="+mj-cs"/>
              </a:defRPr>
            </a:lvl1pPr>
          </a:lstStyle>
          <a:p>
            <a:pPr eaLnBrk="1" hangingPunct="1">
              <a:defRPr/>
            </a:pPr>
            <a:r>
              <a:rPr lang="ru-RU" sz="13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Екологічні</a:t>
            </a:r>
            <a:r>
              <a:rPr lang="ru-RU" sz="1300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ru-RU" sz="13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марковання</a:t>
            </a:r>
            <a:r>
              <a:rPr lang="ru-RU" sz="1300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  <a:p>
            <a:pPr eaLnBrk="1" hangingPunct="1">
              <a:defRPr/>
            </a:pPr>
            <a:r>
              <a:rPr lang="en-US" sz="1300" b="1" dirty="0">
                <a:latin typeface="Helvetica" panose="020B0604020202020204" pitchFamily="34" charset="0"/>
                <a:cs typeface="Helvetica" panose="020B0604020202020204" pitchFamily="34" charset="0"/>
              </a:rPr>
              <a:t>II</a:t>
            </a:r>
            <a:r>
              <a:rPr lang="uk-UA" sz="1300" b="1" dirty="0">
                <a:latin typeface="Helvetica" panose="020B0604020202020204" pitchFamily="34" charset="0"/>
                <a:cs typeface="Helvetica" panose="020B0604020202020204" pitchFamily="34" charset="0"/>
              </a:rPr>
              <a:t> типу </a:t>
            </a:r>
            <a:r>
              <a:rPr lang="ru-RU" sz="1300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ru-RU" sz="1300" dirty="0">
                <a:latin typeface="Helvetica" panose="020B0604020202020204" pitchFamily="34" charset="0"/>
                <a:cs typeface="Helvetica" panose="020B0604020202020204" pitchFamily="34" charset="0"/>
              </a:rPr>
              <a:t>(</a:t>
            </a:r>
            <a:r>
              <a:rPr lang="en-US" sz="1300" dirty="0">
                <a:latin typeface="Helvetica" panose="020B0604020202020204" pitchFamily="34" charset="0"/>
                <a:cs typeface="Helvetica" panose="020B0604020202020204" pitchFamily="34" charset="0"/>
              </a:rPr>
              <a:t>ISO 14021</a:t>
            </a:r>
            <a:r>
              <a:rPr lang="ru-RU" sz="1300" dirty="0"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  <a:endParaRPr lang="en-US" sz="1100" dirty="0"/>
          </a:p>
        </p:txBody>
      </p:sp>
      <p:sp>
        <p:nvSpPr>
          <p:cNvPr id="10" name="TextBox 9"/>
          <p:cNvSpPr txBox="1"/>
          <p:nvPr/>
        </p:nvSpPr>
        <p:spPr>
          <a:xfrm>
            <a:off x="5537201" y="4908551"/>
            <a:ext cx="2935817" cy="63076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lIns="91440" tIns="45720" rIns="91440" bIns="45720" anchor="ctr"/>
          <a:lstStyle>
            <a:lvl1pPr algn="ctr">
              <a:spcBef>
                <a:spcPct val="0"/>
              </a:spcBef>
              <a:buNone/>
              <a:defRPr>
                <a:latin typeface="+mj-lt"/>
                <a:ea typeface="+mj-ea"/>
                <a:cs typeface="+mj-cs"/>
              </a:defRPr>
            </a:lvl1pPr>
          </a:lstStyle>
          <a:p>
            <a:pPr eaLnBrk="1" hangingPunct="1">
              <a:defRPr/>
            </a:pPr>
            <a:r>
              <a:rPr lang="ru-RU" sz="13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Екологічні</a:t>
            </a:r>
            <a:r>
              <a:rPr lang="ru-RU" sz="1300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ru-RU" sz="13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декларації</a:t>
            </a:r>
            <a:r>
              <a:rPr lang="ru-RU" sz="1300" b="1" dirty="0">
                <a:latin typeface="Helvetica" panose="020B0604020202020204" pitchFamily="34" charset="0"/>
                <a:cs typeface="Helvetica" panose="020B0604020202020204" pitchFamily="34" charset="0"/>
              </a:rPr>
              <a:t> типу </a:t>
            </a:r>
            <a:r>
              <a:rPr lang="en-US" sz="1300" b="1" dirty="0">
                <a:latin typeface="Helvetica" panose="020B0604020202020204" pitchFamily="34" charset="0"/>
                <a:cs typeface="Helvetica" panose="020B0604020202020204" pitchFamily="34" charset="0"/>
              </a:rPr>
              <a:t>III</a:t>
            </a:r>
            <a:r>
              <a:rPr lang="ru-RU" sz="1300" dirty="0">
                <a:latin typeface="Helvetica" panose="020B0604020202020204" pitchFamily="34" charset="0"/>
                <a:cs typeface="Helvetica" panose="020B0604020202020204" pitchFamily="34" charset="0"/>
              </a:rPr>
              <a:t> (</a:t>
            </a:r>
            <a:r>
              <a:rPr lang="en-US" sz="1300" dirty="0">
                <a:latin typeface="Helvetica" panose="020B0604020202020204" pitchFamily="34" charset="0"/>
                <a:cs typeface="Helvetica" panose="020B0604020202020204" pitchFamily="34" charset="0"/>
              </a:rPr>
              <a:t>ISO 14025</a:t>
            </a:r>
            <a:r>
              <a:rPr lang="ru-RU" sz="1300" dirty="0">
                <a:latin typeface="Helvetica" panose="020B0604020202020204" pitchFamily="34" charset="0"/>
                <a:cs typeface="Helvetica" panose="020B0604020202020204" pitchFamily="34" charset="0"/>
              </a:rPr>
              <a:t>)*</a:t>
            </a:r>
            <a:endParaRPr lang="en-US" sz="13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3789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885" y="3244851"/>
            <a:ext cx="1672167" cy="1119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1" y="1170518"/>
            <a:ext cx="1742016" cy="1096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703917" y="1111251"/>
            <a:ext cx="3672416" cy="574674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1300"/>
          </a:p>
        </p:txBody>
      </p:sp>
      <p:pic>
        <p:nvPicPr>
          <p:cNvPr id="3789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734" y="5084234"/>
            <a:ext cx="1316567" cy="582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900" name="Picture 6" descr="N:\КАРТИНКИ\_Экомаркировки\5_Социальные аспекты\Vega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9817" y="5748868"/>
            <a:ext cx="607483" cy="48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1" name="Picture 7" descr="N:\КАРТИНКИ\_Экомаркировки\5_Социальные аспекты\Leaping bunn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734" y="5666318"/>
            <a:ext cx="571500" cy="569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30"/>
          <a:stretch>
            <a:fillRect/>
          </a:stretch>
        </p:blipFill>
        <p:spPr bwMode="auto">
          <a:xfrm>
            <a:off x="8504767" y="1773767"/>
            <a:ext cx="1454151" cy="543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90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433" y="4188884"/>
            <a:ext cx="1339851" cy="668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904" name="Picture 11" descr="N:\КАРТИНКИ\_Экомаркировки\FSC_MIX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385" y="4917018"/>
            <a:ext cx="6223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5" name="Picture 12" descr="N:\КАРТИНКИ\_Экомаркировки\4_Отраслевые\Energy Star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984" y="4938185"/>
            <a:ext cx="5588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6" name="Picture 13" descr="N:\КАРТИНКИ\_Экомаркировки\4_Отраслевые\MSC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134" y="4944534"/>
            <a:ext cx="436033" cy="586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7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084" y="1752601"/>
            <a:ext cx="1735667" cy="53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90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59"/>
          <a:stretch>
            <a:fillRect/>
          </a:stretch>
        </p:blipFill>
        <p:spPr bwMode="auto">
          <a:xfrm>
            <a:off x="7270751" y="1701801"/>
            <a:ext cx="770467" cy="565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8263467" y="2493434"/>
            <a:ext cx="2008717" cy="5461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lIns="91440" tIns="45720" rIns="91440" bIns="45720" anchor="ctr"/>
          <a:lstStyle>
            <a:lvl1pPr algn="ctr">
              <a:spcBef>
                <a:spcPct val="0"/>
              </a:spcBef>
              <a:buNone/>
              <a:defRPr>
                <a:latin typeface="+mj-lt"/>
                <a:ea typeface="+mj-ea"/>
                <a:cs typeface="+mj-cs"/>
              </a:defRPr>
            </a:lvl1pPr>
          </a:lstStyle>
          <a:p>
            <a:pPr eaLnBrk="1" hangingPunct="1">
              <a:defRPr/>
            </a:pPr>
            <a:r>
              <a:rPr lang="uk-UA" sz="1300" b="1" dirty="0">
                <a:latin typeface="Helvetica" panose="020B0604020202020204" pitchFamily="34" charset="0"/>
                <a:cs typeface="Helvetica" panose="020B0604020202020204" pitchFamily="34" charset="0"/>
              </a:rPr>
              <a:t>Енергетичне маркування</a:t>
            </a:r>
            <a:endParaRPr lang="uk-UA" sz="13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4" name="Заголовок 1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1566334" y="129117"/>
            <a:ext cx="9419167" cy="922867"/>
          </a:xfrm>
          <a:prstGeom prst="rect">
            <a:avLst/>
          </a:prstGeom>
        </p:spPr>
        <p:txBody>
          <a:bodyPr lIns="91440" tIns="45720" rIns="91440" bIns="4572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uk-UA" sz="3000" b="1" dirty="0" smtClean="0">
                <a:solidFill>
                  <a:srgbClr val="51B91D"/>
                </a:solidFill>
                <a:latin typeface="+mn-lt"/>
                <a:cs typeface="Helvetica" panose="020B0604020202020204" pitchFamily="34" charset="0"/>
              </a:rPr>
              <a:t>Маркування є знаком відповідності Технічному регламенту, стандарту або певній характеристиці</a:t>
            </a:r>
            <a:endParaRPr lang="uk-UA" sz="3000" b="1" dirty="0">
              <a:solidFill>
                <a:srgbClr val="51B91D"/>
              </a:solidFill>
              <a:latin typeface="+mn-lt"/>
              <a:cs typeface="Helvetica" panose="020B0604020202020204" pitchFamily="34" charset="0"/>
            </a:endParaRPr>
          </a:p>
        </p:txBody>
      </p:sp>
      <p:pic>
        <p:nvPicPr>
          <p:cNvPr id="37911" name="Picture 9" descr="oeko-tex-e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1" y="5039785"/>
            <a:ext cx="662516" cy="427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53423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8" y="549275"/>
            <a:ext cx="6659562" cy="399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1992313" y="260351"/>
            <a:ext cx="5683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b="1">
                <a:solidFill>
                  <a:srgbClr val="29527B"/>
                </a:solidFill>
              </a:rPr>
              <a:t>http://ec.europa.eu/environment/gpp/index_en.htm</a:t>
            </a:r>
          </a:p>
        </p:txBody>
      </p:sp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5" y="2924176"/>
            <a:ext cx="2592388" cy="357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2924176"/>
            <a:ext cx="5580062" cy="366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620713"/>
            <a:ext cx="1606550" cy="2303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318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ext Box 2"/>
          <p:cNvSpPr txBox="1">
            <a:spLocks noChangeArrowheads="1"/>
          </p:cNvSpPr>
          <p:nvPr/>
        </p:nvSpPr>
        <p:spPr bwMode="auto">
          <a:xfrm>
            <a:off x="3383039" y="410799"/>
            <a:ext cx="4462211" cy="425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5449" tIns="27724" rIns="55449" bIns="27724">
            <a:spAutoFit/>
          </a:bodyPr>
          <a:lstStyle>
            <a:lvl1pPr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55575" indent="52388"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11150" indent="104775"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8313" indent="155575"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23888" indent="207963"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081088" indent="207963" defTabSz="31115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538288" indent="207963" defTabSz="31115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995488" indent="207963" defTabSz="31115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452688" indent="207963" defTabSz="31115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ru-RU" sz="2400" b="1" dirty="0" smtClean="0">
                <a:solidFill>
                  <a:srgbClr val="008000"/>
                </a:solidFill>
                <a:latin typeface="+mn-lt"/>
              </a:rPr>
              <a:t>ЕКОЛОГІЧНЕ МРКУВАННЯ </a:t>
            </a:r>
            <a:r>
              <a:rPr lang="uk-UA" altLang="ru-RU" sz="2400" b="1" dirty="0">
                <a:solidFill>
                  <a:srgbClr val="008000"/>
                </a:solidFill>
                <a:latin typeface="+mn-lt"/>
              </a:rPr>
              <a:t>І ТИПУ</a:t>
            </a:r>
            <a:endParaRPr lang="ru-RU" altLang="ru-RU" sz="2400" b="1" dirty="0">
              <a:solidFill>
                <a:srgbClr val="008000"/>
              </a:solidFill>
              <a:latin typeface="+mn-lt"/>
            </a:endParaRPr>
          </a:p>
        </p:txBody>
      </p:sp>
      <p:pic>
        <p:nvPicPr>
          <p:cNvPr id="129027" name="Picture 3" descr="ÐÐ°ÑÑÐ¸Ð½ÐºÐ¸ Ð¿Ð¾ Ð·Ð°Ð¿ÑÐ¾ÑÑ IS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33" y="1172401"/>
            <a:ext cx="2902235" cy="1449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028" name="Text Box 4"/>
          <p:cNvSpPr txBox="1">
            <a:spLocks noChangeArrowheads="1"/>
          </p:cNvSpPr>
          <p:nvPr/>
        </p:nvSpPr>
        <p:spPr bwMode="auto">
          <a:xfrm>
            <a:off x="715209" y="2803276"/>
            <a:ext cx="3100714" cy="35030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 lIns="55449" tIns="27724" rIns="55449" bIns="27724">
            <a:spAutoFit/>
          </a:bodyPr>
          <a:lstStyle>
            <a:lvl1pPr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55575" indent="52388"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11150" indent="104775"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8313" indent="155575"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23888" indent="207963"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081088" indent="207963" defTabSz="31115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538288" indent="207963" defTabSz="31115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995488" indent="207963" defTabSz="31115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452688" indent="207963" defTabSz="31115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ru-RU" sz="1600" b="1" dirty="0" smtClean="0">
                <a:latin typeface="+mn-lt"/>
              </a:rPr>
              <a:t>Міжнародний стандарт </a:t>
            </a:r>
            <a:r>
              <a:rPr lang="en-US" altLang="ru-RU" sz="1600" b="1" dirty="0">
                <a:latin typeface="+mn-lt"/>
              </a:rPr>
              <a:t>ISO 14024</a:t>
            </a:r>
            <a:endParaRPr lang="ru-RU" altLang="ru-RU" sz="1600" b="1" dirty="0">
              <a:latin typeface="+mn-lt"/>
            </a:endParaRPr>
          </a:p>
          <a:p>
            <a:r>
              <a:rPr lang="uk-UA" altLang="ru-RU" sz="1600" b="1" dirty="0" smtClean="0">
                <a:latin typeface="+mn-lt"/>
              </a:rPr>
              <a:t>визначає </a:t>
            </a:r>
            <a:r>
              <a:rPr lang="uk-UA" altLang="ru-RU" sz="1600" b="1" dirty="0" smtClean="0">
                <a:latin typeface="+mn-lt"/>
              </a:rPr>
              <a:t>принципи і методи</a:t>
            </a:r>
          </a:p>
          <a:p>
            <a:r>
              <a:rPr lang="uk-UA" altLang="ru-RU" sz="1600" b="1" dirty="0" smtClean="0">
                <a:latin typeface="+mn-lt"/>
              </a:rPr>
              <a:t>застосування. </a:t>
            </a:r>
          </a:p>
          <a:p>
            <a:endParaRPr lang="uk-UA" altLang="ru-RU" sz="1600" b="1" dirty="0">
              <a:latin typeface="+mn-lt"/>
            </a:endParaRPr>
          </a:p>
          <a:p>
            <a:r>
              <a:rPr lang="uk-UA" altLang="ru-RU" sz="1600" dirty="0" smtClean="0">
                <a:latin typeface="+mn-lt"/>
              </a:rPr>
              <a:t>Впроваджений до національної </a:t>
            </a:r>
          </a:p>
          <a:p>
            <a:r>
              <a:rPr lang="uk-UA" altLang="ru-RU" sz="1600" dirty="0" smtClean="0">
                <a:latin typeface="+mn-lt"/>
              </a:rPr>
              <a:t>системи стандартизації =</a:t>
            </a:r>
          </a:p>
          <a:p>
            <a:r>
              <a:rPr lang="uk-UA" altLang="ru-RU" sz="1600" dirty="0" smtClean="0">
                <a:latin typeface="+mn-lt"/>
              </a:rPr>
              <a:t>ДСТУ </a:t>
            </a:r>
            <a:r>
              <a:rPr lang="en-US" altLang="ru-RU" sz="1600" dirty="0" smtClean="0">
                <a:latin typeface="+mn-lt"/>
              </a:rPr>
              <a:t>ISO </a:t>
            </a:r>
            <a:r>
              <a:rPr lang="en-US" altLang="ru-RU" sz="1600" dirty="0" smtClean="0">
                <a:latin typeface="+mn-lt"/>
              </a:rPr>
              <a:t>14024</a:t>
            </a:r>
            <a:endParaRPr lang="uk-UA" altLang="ru-RU" sz="1600" dirty="0" smtClean="0">
              <a:latin typeface="+mn-lt"/>
            </a:endParaRPr>
          </a:p>
          <a:p>
            <a:endParaRPr lang="uk-UA" altLang="ru-RU" sz="1600" dirty="0">
              <a:latin typeface="+mn-lt"/>
            </a:endParaRPr>
          </a:p>
          <a:p>
            <a:endParaRPr lang="uk-UA" altLang="ru-RU" sz="1600" dirty="0" smtClean="0">
              <a:latin typeface="+mn-lt"/>
            </a:endParaRPr>
          </a:p>
          <a:p>
            <a:endParaRPr lang="uk-UA" altLang="ru-RU" sz="1600" dirty="0">
              <a:latin typeface="+mn-lt"/>
            </a:endParaRPr>
          </a:p>
          <a:p>
            <a:endParaRPr lang="uk-UA" altLang="ru-RU" sz="1600" dirty="0" smtClean="0">
              <a:latin typeface="+mn-lt"/>
            </a:endParaRPr>
          </a:p>
          <a:p>
            <a:endParaRPr lang="uk-UA" altLang="ru-RU" sz="1600" dirty="0">
              <a:latin typeface="+mn-lt"/>
            </a:endParaRPr>
          </a:p>
          <a:p>
            <a:endParaRPr lang="uk-UA" altLang="ru-RU" sz="1600" dirty="0" smtClean="0">
              <a:latin typeface="+mn-lt"/>
            </a:endParaRPr>
          </a:p>
          <a:p>
            <a:endParaRPr lang="uk-UA" altLang="ru-RU" sz="1600" dirty="0" smtClean="0">
              <a:latin typeface="+mn-lt"/>
            </a:endParaRPr>
          </a:p>
        </p:txBody>
      </p:sp>
      <p:pic>
        <p:nvPicPr>
          <p:cNvPr id="129029" name="Picture 5" descr="GEN25-logo-262x1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3876" y="1700251"/>
            <a:ext cx="2409069" cy="110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030" name="Text Box 6"/>
          <p:cNvSpPr txBox="1">
            <a:spLocks noChangeArrowheads="1"/>
          </p:cNvSpPr>
          <p:nvPr/>
        </p:nvSpPr>
        <p:spPr bwMode="auto">
          <a:xfrm>
            <a:off x="9684303" y="2928894"/>
            <a:ext cx="773765" cy="281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5449" tIns="27724" rIns="55449" bIns="27724">
            <a:spAutoFit/>
          </a:bodyPr>
          <a:lstStyle>
            <a:lvl1pPr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55575" indent="52388"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11150" indent="104775"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8313" indent="155575"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23888" indent="207963"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081088" indent="207963" defTabSz="31115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538288" indent="207963" defTabSz="31115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995488" indent="207963" defTabSz="31115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452688" indent="207963" defTabSz="31115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ru-RU" sz="1400" b="1" dirty="0">
                <a:latin typeface="+mn-lt"/>
              </a:rPr>
              <a:t>GENICES</a:t>
            </a:r>
            <a:endParaRPr lang="ru-RU" altLang="ru-RU" sz="1400" b="1" dirty="0">
              <a:latin typeface="+mn-lt"/>
            </a:endParaRPr>
          </a:p>
        </p:txBody>
      </p:sp>
      <p:pic>
        <p:nvPicPr>
          <p:cNvPr id="129035" name="Picture 11" descr="2017-12-15-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781" y="1897377"/>
            <a:ext cx="3303070" cy="1031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36" name="Text Box 12"/>
          <p:cNvSpPr txBox="1">
            <a:spLocks noChangeArrowheads="1"/>
          </p:cNvSpPr>
          <p:nvPr/>
        </p:nvSpPr>
        <p:spPr bwMode="auto">
          <a:xfrm>
            <a:off x="5397623" y="3079418"/>
            <a:ext cx="1210487" cy="281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5449" tIns="27724" rIns="55449" bIns="27724">
            <a:spAutoFit/>
          </a:bodyPr>
          <a:lstStyle>
            <a:lvl1pPr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55575" indent="52388"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11150" indent="104775"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8313" indent="155575"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23888" indent="207963"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081088" indent="207963" defTabSz="31115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538288" indent="207963" defTabSz="31115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995488" indent="207963" defTabSz="31115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452688" indent="207963" defTabSz="31115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ru-RU" sz="1400" b="1" dirty="0">
                <a:latin typeface="+mn-lt"/>
              </a:rPr>
              <a:t>ISO/IEC 17065</a:t>
            </a:r>
            <a:endParaRPr lang="ru-RU" altLang="ru-RU" sz="1400" b="1" dirty="0">
              <a:latin typeface="+mn-lt"/>
            </a:endParaRPr>
          </a:p>
        </p:txBody>
      </p:sp>
      <p:sp>
        <p:nvSpPr>
          <p:cNvPr id="129037" name="AutoShape 13" descr="ÐÐ°ÑÑÐ¸Ð½ÐºÐ¸ Ð¿Ð¾ Ð·Ð°Ð¿ÑÐ¾ÑÑ eu"/>
          <p:cNvSpPr>
            <a:spLocks noChangeAspect="1" noChangeArrowheads="1"/>
          </p:cNvSpPr>
          <p:nvPr/>
        </p:nvSpPr>
        <p:spPr bwMode="auto">
          <a:xfrm>
            <a:off x="6002867" y="3335867"/>
            <a:ext cx="186267" cy="18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743" y="5334000"/>
            <a:ext cx="940468" cy="1304925"/>
          </a:xfrm>
          <a:prstGeom prst="rect">
            <a:avLst/>
          </a:prstGeom>
        </p:spPr>
      </p:pic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4346515" y="3511699"/>
            <a:ext cx="3685237" cy="321672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5449" tIns="27724" rIns="55449" bIns="27724">
            <a:spAutoFit/>
          </a:bodyPr>
          <a:lstStyle>
            <a:lvl1pPr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55575" indent="52388"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11150" indent="104775"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8313" indent="155575"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23888" indent="207963"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081088" indent="207963" defTabSz="31115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538288" indent="207963" defTabSz="31115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995488" indent="207963" defTabSz="31115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452688" indent="207963" defTabSz="31115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uk-UA" altLang="ru-RU" sz="1467" b="1" dirty="0" smtClean="0">
                <a:latin typeface="+mn-lt"/>
              </a:rPr>
              <a:t>БАГАТОКРЕТЕРІАЛЬНИЙ </a:t>
            </a:r>
            <a:r>
              <a:rPr lang="uk-UA" altLang="ru-RU" sz="1467" b="1" dirty="0">
                <a:latin typeface="+mn-lt"/>
              </a:rPr>
              <a:t>ПІДХІД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uk-UA" altLang="ru-RU" sz="1467" b="1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altLang="ru-RU" sz="1467" dirty="0">
                <a:latin typeface="+mn-lt"/>
              </a:rPr>
              <a:t> оцінка життєвого циклу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uk-UA" altLang="ru-RU" sz="1467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altLang="ru-RU" sz="1467" dirty="0">
                <a:latin typeface="+mn-lt"/>
              </a:rPr>
              <a:t> чітко визначені показники оцінювання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uk-UA" altLang="ru-RU" sz="1467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altLang="ru-RU" sz="1467" dirty="0">
                <a:latin typeface="+mn-lt"/>
              </a:rPr>
              <a:t> наукове обґрунтування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uk-UA" altLang="ru-RU" sz="1467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altLang="ru-RU" sz="1467" dirty="0">
                <a:latin typeface="+mn-lt"/>
              </a:rPr>
              <a:t> орієнтованість на </a:t>
            </a:r>
            <a:r>
              <a:rPr lang="uk-UA" altLang="ru-RU" sz="1467" dirty="0" err="1">
                <a:latin typeface="+mn-lt"/>
              </a:rPr>
              <a:t>ресурсоефектівні</a:t>
            </a:r>
            <a:r>
              <a:rPr lang="uk-UA" altLang="ru-RU" sz="1467" dirty="0">
                <a:latin typeface="+mn-lt"/>
              </a:rPr>
              <a:t> і більш чисті технології та еко дизайн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uk-UA" altLang="ru-RU" sz="1467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altLang="ru-RU" sz="1467" dirty="0">
                <a:latin typeface="+mn-lt"/>
              </a:rPr>
              <a:t> лабораторні дослідження і випробування</a:t>
            </a:r>
          </a:p>
          <a:p>
            <a:pPr>
              <a:buFontTx/>
              <a:buChar char="-"/>
            </a:pPr>
            <a:endParaRPr lang="uk-UA" altLang="ru-RU" sz="1467" dirty="0"/>
          </a:p>
        </p:txBody>
      </p:sp>
      <p:sp>
        <p:nvSpPr>
          <p:cNvPr id="3" name="TextBox 2"/>
          <p:cNvSpPr txBox="1"/>
          <p:nvPr/>
        </p:nvSpPr>
        <p:spPr>
          <a:xfrm>
            <a:off x="8012067" y="1052667"/>
            <a:ext cx="395268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uk-UA" sz="1600" dirty="0" smtClean="0">
                <a:latin typeface="+mn-lt"/>
              </a:rPr>
              <a:t>Критерії оцінки екологічних характеристик </a:t>
            </a:r>
          </a:p>
          <a:p>
            <a:pPr algn="ctr"/>
            <a:r>
              <a:rPr lang="uk-UA" sz="1600" dirty="0" smtClean="0">
                <a:latin typeface="+mn-lt"/>
              </a:rPr>
              <a:t>гармонізовані на глобальному рівні</a:t>
            </a:r>
            <a:endParaRPr lang="uk-UA" sz="1600" dirty="0"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45364" y="1052666"/>
            <a:ext cx="4018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dirty="0" smtClean="0">
                <a:latin typeface="+mn-lt"/>
              </a:rPr>
              <a:t>Оцінка відповідності здійснюється органом </a:t>
            </a:r>
          </a:p>
          <a:p>
            <a:pPr algn="ctr"/>
            <a:r>
              <a:rPr lang="uk-UA" sz="1600" dirty="0" smtClean="0">
                <a:latin typeface="+mn-lt"/>
              </a:rPr>
              <a:t>компетентність якого перевірена</a:t>
            </a:r>
            <a:endParaRPr lang="ru-RU" sz="1600" dirty="0">
              <a:latin typeface="+mn-lt"/>
            </a:endParaRP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7468" y="3288509"/>
            <a:ext cx="2267437" cy="3217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 descr="https://www.ecolabel.org.ua/images/2020/2020-05-28-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243" y="4742496"/>
            <a:ext cx="1388880" cy="173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7422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79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3357563"/>
            <a:ext cx="4840287" cy="319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4790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25" y="2133601"/>
            <a:ext cx="3549650" cy="438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4791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404814"/>
            <a:ext cx="6273800" cy="284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4791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025" y="476251"/>
            <a:ext cx="1906588" cy="200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7668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Объект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543" y="1312333"/>
            <a:ext cx="8943825" cy="5086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793067"/>
            <a:ext cx="406400" cy="40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Рисунок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484" y="5799667"/>
            <a:ext cx="658283" cy="302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Рисунок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151" y="5774267"/>
            <a:ext cx="770467" cy="298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Рисунок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997"/>
          <a:stretch>
            <a:fillRect/>
          </a:stretch>
        </p:blipFill>
        <p:spPr bwMode="auto">
          <a:xfrm>
            <a:off x="4779433" y="5613400"/>
            <a:ext cx="391584" cy="459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Рисунок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767" y="5636684"/>
            <a:ext cx="575733" cy="573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8" name="Рисунок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618" y="275167"/>
            <a:ext cx="3143249" cy="1517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9" name="TextBox 1"/>
          <p:cNvSpPr txBox="1">
            <a:spLocks noChangeArrowheads="1"/>
          </p:cNvSpPr>
          <p:nvPr/>
        </p:nvSpPr>
        <p:spPr bwMode="auto">
          <a:xfrm>
            <a:off x="1860552" y="484718"/>
            <a:ext cx="327910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uk-UA" altLang="ru-RU" sz="1600" b="1"/>
              <a:t>І тип екологічного маркування</a:t>
            </a:r>
          </a:p>
          <a:p>
            <a:pPr eaLnBrk="1" hangingPunct="1"/>
            <a:r>
              <a:rPr lang="en-US" altLang="ru-RU" sz="1600" b="1"/>
              <a:t>ISO 14024</a:t>
            </a:r>
            <a:endParaRPr lang="ru-RU" altLang="ru-RU" sz="1600" b="1"/>
          </a:p>
        </p:txBody>
      </p:sp>
      <p:sp>
        <p:nvSpPr>
          <p:cNvPr id="2" name="Стрелка влево 1"/>
          <p:cNvSpPr/>
          <p:nvPr/>
        </p:nvSpPr>
        <p:spPr>
          <a:xfrm rot="1355949">
            <a:off x="6252914" y="3708122"/>
            <a:ext cx="4257488" cy="106156"/>
          </a:xfrm>
          <a:prstGeom prst="lef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 descr="https://www.ecolabel.org.ua/images/2020/2020-05-28-0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3675" y="2754842"/>
            <a:ext cx="1666875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78044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>
            <a:spLocks noGrp="1"/>
          </p:cNvSpPr>
          <p:nvPr>
            <p:ph type="title" idx="4294967295"/>
          </p:nvPr>
        </p:nvSpPr>
        <p:spPr>
          <a:xfrm>
            <a:off x="754011" y="438000"/>
            <a:ext cx="9565216" cy="313318"/>
          </a:xfrm>
        </p:spPr>
        <p:txBody>
          <a:bodyPr vert="horz" wrap="square" lIns="91440" tIns="8472" rIns="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16933" defTabSz="1219170">
              <a:spcBef>
                <a:spcPts val="151"/>
              </a:spcBef>
            </a:pPr>
            <a:r>
              <a:rPr lang="uk-UA" altLang="ru-RU" sz="1867" b="1" dirty="0" smtClean="0">
                <a:solidFill>
                  <a:srgbClr val="393939"/>
                </a:solidFill>
                <a:latin typeface="+mn-lt"/>
                <a:ea typeface="DejaVu Sans"/>
                <a:cs typeface="DejaVu Sans"/>
              </a:rPr>
              <a:t>Екологічно сертифікована продукція згідно з </a:t>
            </a:r>
            <a:r>
              <a:rPr lang="en-US" altLang="ru-RU" sz="1867" b="1" dirty="0" smtClean="0">
                <a:solidFill>
                  <a:srgbClr val="393939"/>
                </a:solidFill>
                <a:latin typeface="+mn-lt"/>
                <a:ea typeface="DejaVu Sans"/>
                <a:cs typeface="DejaVu Sans"/>
              </a:rPr>
              <a:t>ISO 14024</a:t>
            </a:r>
            <a:r>
              <a:rPr lang="uk-UA" altLang="ru-RU" sz="1867" b="1" dirty="0" smtClean="0">
                <a:solidFill>
                  <a:srgbClr val="393939"/>
                </a:solidFill>
                <a:latin typeface="+mn-lt"/>
                <a:ea typeface="DejaVu Sans"/>
                <a:cs typeface="DejaVu Sans"/>
              </a:rPr>
              <a:t> не може бути класифікована як</a:t>
            </a:r>
            <a:endParaRPr lang="ru-RU" altLang="ru-RU" sz="1867" b="1" dirty="0">
              <a:solidFill>
                <a:srgbClr val="404040"/>
              </a:solidFill>
              <a:latin typeface="+mn-lt"/>
              <a:ea typeface="DejaVu Sans"/>
              <a:cs typeface="DejaVu Sans"/>
            </a:endParaRPr>
          </a:p>
        </p:txBody>
      </p:sp>
      <p:pic>
        <p:nvPicPr>
          <p:cNvPr id="225283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84" y="2429934"/>
            <a:ext cx="1430867" cy="142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284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84" y="1016001"/>
            <a:ext cx="1354667" cy="1352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285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84" y="3881967"/>
            <a:ext cx="1354667" cy="135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287" name="Прямоугольник 19"/>
          <p:cNvSpPr>
            <a:spLocks noChangeArrowheads="1"/>
          </p:cNvSpPr>
          <p:nvPr/>
        </p:nvSpPr>
        <p:spPr bwMode="auto">
          <a:xfrm>
            <a:off x="3067475" y="3847742"/>
            <a:ext cx="2836696" cy="486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5449" tIns="27724" rIns="55449" bIns="27724">
            <a:spAutoFit/>
          </a:bodyPr>
          <a:lstStyle>
            <a:lvl1pPr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ru-RU" sz="14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Проявляє гостру токсичність при потраплянні до організму людини</a:t>
            </a:r>
            <a:endParaRPr lang="uk-UA" altLang="ru-RU" sz="1400" dirty="0">
              <a:latin typeface="Calibri" panose="020F0502020204030204" pitchFamily="34" charset="0"/>
            </a:endParaRPr>
          </a:p>
        </p:txBody>
      </p:sp>
      <p:sp>
        <p:nvSpPr>
          <p:cNvPr id="225288" name="Прямоугольник 20"/>
          <p:cNvSpPr>
            <a:spLocks noChangeArrowheads="1"/>
          </p:cNvSpPr>
          <p:nvPr/>
        </p:nvSpPr>
        <p:spPr bwMode="auto">
          <a:xfrm>
            <a:off x="3036630" y="1106971"/>
            <a:ext cx="4468283" cy="2456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5449" tIns="27724" rIns="55449" bIns="27724">
            <a:spAutoFit/>
          </a:bodyPr>
          <a:lstStyle>
            <a:lvl1pPr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uk-UA" altLang="ru-RU" sz="14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Проявляє селективну токсичність для органів-мішеней та (або) органів</a:t>
            </a:r>
          </a:p>
          <a:p>
            <a:pPr>
              <a:spcAft>
                <a:spcPts val="600"/>
              </a:spcAft>
            </a:pPr>
            <a:r>
              <a:rPr lang="uk-UA" altLang="ru-RU" sz="14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-з одноразовим впливом</a:t>
            </a:r>
          </a:p>
          <a:p>
            <a:pPr>
              <a:spcAft>
                <a:spcPts val="600"/>
              </a:spcAft>
            </a:pPr>
            <a:r>
              <a:rPr lang="uk-UA" altLang="ru-RU" sz="14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-з багаторазовим впливом</a:t>
            </a:r>
          </a:p>
          <a:p>
            <a:pPr>
              <a:spcAft>
                <a:spcPts val="600"/>
              </a:spcAft>
            </a:pPr>
            <a:r>
              <a:rPr lang="uk-UA" altLang="ru-RU" sz="14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Викликає сенсибілізацію в дихальних шляхах або на шкірі</a:t>
            </a:r>
          </a:p>
          <a:p>
            <a:pPr>
              <a:spcAft>
                <a:spcPts val="600"/>
              </a:spcAft>
            </a:pPr>
            <a:r>
              <a:rPr lang="uk-UA" altLang="ru-RU" sz="14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Має мутагенні властивості</a:t>
            </a:r>
          </a:p>
          <a:p>
            <a:pPr>
              <a:spcAft>
                <a:spcPts val="600"/>
              </a:spcAft>
            </a:pPr>
            <a:r>
              <a:rPr lang="uk-UA" altLang="ru-RU" sz="14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Має канцерогенні властивості</a:t>
            </a:r>
          </a:p>
          <a:p>
            <a:pPr>
              <a:spcAft>
                <a:spcPts val="600"/>
              </a:spcAft>
            </a:pPr>
            <a:r>
              <a:rPr lang="uk-UA" altLang="ru-RU" sz="14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Проявляє токсичність для </a:t>
            </a:r>
          </a:p>
        </p:txBody>
      </p:sp>
      <p:sp>
        <p:nvSpPr>
          <p:cNvPr id="225289" name="Прямоугольник 21"/>
          <p:cNvSpPr>
            <a:spLocks noChangeArrowheads="1"/>
          </p:cNvSpPr>
          <p:nvPr/>
        </p:nvSpPr>
        <p:spPr bwMode="auto">
          <a:xfrm>
            <a:off x="3043769" y="4447117"/>
            <a:ext cx="3007783" cy="31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5449" tIns="27724" rIns="55449" bIns="27724">
            <a:spAutoFit/>
          </a:bodyPr>
          <a:lstStyle>
            <a:lvl1pPr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uk-UA" altLang="ru-RU" sz="14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Руйнує водні екосистеми</a:t>
            </a:r>
            <a:endParaRPr lang="ru-RU" altLang="ru-RU" sz="1400" dirty="0">
              <a:latin typeface="Calibri" panose="020F0502020204030204" pitchFamily="34" charset="0"/>
            </a:endParaRPr>
          </a:p>
        </p:txBody>
      </p:sp>
      <p:sp>
        <p:nvSpPr>
          <p:cNvPr id="225291" name="Freeform 7"/>
          <p:cNvSpPr>
            <a:spLocks/>
          </p:cNvSpPr>
          <p:nvPr/>
        </p:nvSpPr>
        <p:spPr bwMode="auto">
          <a:xfrm>
            <a:off x="7020984" y="1790700"/>
            <a:ext cx="2133600" cy="2042584"/>
          </a:xfrm>
          <a:custGeom>
            <a:avLst/>
            <a:gdLst>
              <a:gd name="T0" fmla="*/ 3505718 w 11035"/>
              <a:gd name="T1" fmla="*/ 570831 h 10555"/>
              <a:gd name="T2" fmla="*/ 3456580 w 11035"/>
              <a:gd name="T3" fmla="*/ 564769 h 10555"/>
              <a:gd name="T4" fmla="*/ 3397231 w 11035"/>
              <a:gd name="T5" fmla="*/ 576894 h 10555"/>
              <a:gd name="T6" fmla="*/ 3304699 w 11035"/>
              <a:gd name="T7" fmla="*/ 617098 h 10555"/>
              <a:gd name="T8" fmla="*/ 3266409 w 11035"/>
              <a:gd name="T9" fmla="*/ 647729 h 10555"/>
              <a:gd name="T10" fmla="*/ 3204827 w 11035"/>
              <a:gd name="T11" fmla="*/ 726542 h 10555"/>
              <a:gd name="T12" fmla="*/ 3159199 w 11035"/>
              <a:gd name="T13" fmla="*/ 827051 h 10555"/>
              <a:gd name="T14" fmla="*/ 3106551 w 11035"/>
              <a:gd name="T15" fmla="*/ 1010840 h 10555"/>
              <a:gd name="T16" fmla="*/ 3075600 w 11035"/>
              <a:gd name="T17" fmla="*/ 1111988 h 10555"/>
              <a:gd name="T18" fmla="*/ 3033163 w 11035"/>
              <a:gd name="T19" fmla="*/ 1209945 h 10555"/>
              <a:gd name="T20" fmla="*/ 2940311 w 11035"/>
              <a:gd name="T21" fmla="*/ 1370442 h 10555"/>
              <a:gd name="T22" fmla="*/ 2829910 w 11035"/>
              <a:gd name="T23" fmla="*/ 1518175 h 10555"/>
              <a:gd name="T24" fmla="*/ 2676433 w 11035"/>
              <a:gd name="T25" fmla="*/ 1676438 h 10555"/>
              <a:gd name="T26" fmla="*/ 2500620 w 11035"/>
              <a:gd name="T27" fmla="*/ 1808537 h 10555"/>
              <a:gd name="T28" fmla="*/ 2320660 w 11035"/>
              <a:gd name="T29" fmla="*/ 1903941 h 10555"/>
              <a:gd name="T30" fmla="*/ 2218235 w 11035"/>
              <a:gd name="T31" fmla="*/ 1942869 h 10555"/>
              <a:gd name="T32" fmla="*/ 2111982 w 11035"/>
              <a:gd name="T33" fmla="*/ 1972862 h 10555"/>
              <a:gd name="T34" fmla="*/ 2002857 w 11035"/>
              <a:gd name="T35" fmla="*/ 1993283 h 10555"/>
              <a:gd name="T36" fmla="*/ 1607519 w 11035"/>
              <a:gd name="T37" fmla="*/ 2047207 h 10555"/>
              <a:gd name="T38" fmla="*/ 1359914 w 11035"/>
              <a:gd name="T39" fmla="*/ 2092197 h 10555"/>
              <a:gd name="T40" fmla="*/ 1119009 w 11035"/>
              <a:gd name="T41" fmla="*/ 2157289 h 10555"/>
              <a:gd name="T42" fmla="*/ 935858 w 11035"/>
              <a:gd name="T43" fmla="*/ 2229720 h 10555"/>
              <a:gd name="T44" fmla="*/ 822904 w 11035"/>
              <a:gd name="T45" fmla="*/ 2287792 h 10555"/>
              <a:gd name="T46" fmla="*/ 713141 w 11035"/>
              <a:gd name="T47" fmla="*/ 2356713 h 10555"/>
              <a:gd name="T48" fmla="*/ 606888 w 11035"/>
              <a:gd name="T49" fmla="*/ 2438397 h 10555"/>
              <a:gd name="T50" fmla="*/ 504463 w 11035"/>
              <a:gd name="T51" fmla="*/ 2533163 h 10555"/>
              <a:gd name="T52" fmla="*/ 406506 w 11035"/>
              <a:gd name="T53" fmla="*/ 2642608 h 10555"/>
              <a:gd name="T54" fmla="*/ 313335 w 11035"/>
              <a:gd name="T55" fmla="*/ 2768644 h 10555"/>
              <a:gd name="T56" fmla="*/ 224951 w 11035"/>
              <a:gd name="T57" fmla="*/ 2911591 h 10555"/>
              <a:gd name="T58" fmla="*/ 141990 w 11035"/>
              <a:gd name="T59" fmla="*/ 3073364 h 10555"/>
              <a:gd name="T60" fmla="*/ 64454 w 11035"/>
              <a:gd name="T61" fmla="*/ 3254600 h 10555"/>
              <a:gd name="T62" fmla="*/ 24888 w 11035"/>
              <a:gd name="T63" fmla="*/ 3359258 h 10555"/>
              <a:gd name="T64" fmla="*/ 23931 w 11035"/>
              <a:gd name="T65" fmla="*/ 3301186 h 10555"/>
              <a:gd name="T66" fmla="*/ 5105 w 11035"/>
              <a:gd name="T67" fmla="*/ 3187594 h 10555"/>
              <a:gd name="T68" fmla="*/ 0 w 11035"/>
              <a:gd name="T69" fmla="*/ 3013058 h 10555"/>
              <a:gd name="T70" fmla="*/ 9572 w 11035"/>
              <a:gd name="T71" fmla="*/ 2781726 h 10555"/>
              <a:gd name="T72" fmla="*/ 33503 w 11035"/>
              <a:gd name="T73" fmla="*/ 2565071 h 10555"/>
              <a:gd name="T74" fmla="*/ 89023 w 11035"/>
              <a:gd name="T75" fmla="*/ 2269286 h 10555"/>
              <a:gd name="T76" fmla="*/ 170388 w 11035"/>
              <a:gd name="T77" fmla="*/ 1976372 h 10555"/>
              <a:gd name="T78" fmla="*/ 277598 w 11035"/>
              <a:gd name="T79" fmla="*/ 1689201 h 10555"/>
              <a:gd name="T80" fmla="*/ 409378 w 11035"/>
              <a:gd name="T81" fmla="*/ 1411922 h 10555"/>
              <a:gd name="T82" fmla="*/ 565407 w 11035"/>
              <a:gd name="T83" fmla="*/ 1147406 h 10555"/>
              <a:gd name="T84" fmla="*/ 744092 w 11035"/>
              <a:gd name="T85" fmla="*/ 899482 h 10555"/>
              <a:gd name="T86" fmla="*/ 945749 w 11035"/>
              <a:gd name="T87" fmla="*/ 671022 h 10555"/>
              <a:gd name="T88" fmla="*/ 1168785 w 11035"/>
              <a:gd name="T89" fmla="*/ 465535 h 10555"/>
              <a:gd name="T90" fmla="*/ 1376506 w 11035"/>
              <a:gd name="T91" fmla="*/ 310782 h 10555"/>
              <a:gd name="T92" fmla="*/ 1505095 w 11035"/>
              <a:gd name="T93" fmla="*/ 230694 h 10555"/>
              <a:gd name="T94" fmla="*/ 1638469 w 11035"/>
              <a:gd name="T95" fmla="*/ 161773 h 10555"/>
              <a:gd name="T96" fmla="*/ 1776630 w 11035"/>
              <a:gd name="T97" fmla="*/ 103700 h 10555"/>
              <a:gd name="T98" fmla="*/ 1917982 w 11035"/>
              <a:gd name="T99" fmla="*/ 57753 h 10555"/>
              <a:gd name="T100" fmla="*/ 2062844 w 11035"/>
              <a:gd name="T101" fmla="*/ 24888 h 10555"/>
              <a:gd name="T102" fmla="*/ 2209301 w 11035"/>
              <a:gd name="T103" fmla="*/ 5424 h 10555"/>
              <a:gd name="T104" fmla="*/ 2357992 w 11035"/>
              <a:gd name="T105" fmla="*/ 319 h 10555"/>
              <a:gd name="T106" fmla="*/ 2507640 w 11035"/>
              <a:gd name="T107" fmla="*/ 10849 h 10555"/>
              <a:gd name="T108" fmla="*/ 2657288 w 11035"/>
              <a:gd name="T109" fmla="*/ 37013 h 10555"/>
              <a:gd name="T110" fmla="*/ 2755883 w 11035"/>
              <a:gd name="T111" fmla="*/ 63497 h 10555"/>
              <a:gd name="T112" fmla="*/ 2918294 w 11035"/>
              <a:gd name="T113" fmla="*/ 126993 h 10555"/>
              <a:gd name="T114" fmla="*/ 3110380 w 11035"/>
              <a:gd name="T115" fmla="*/ 233884 h 10555"/>
              <a:gd name="T116" fmla="*/ 3288426 w 11035"/>
              <a:gd name="T117" fmla="*/ 365026 h 10555"/>
              <a:gd name="T118" fmla="*/ 3453708 w 11035"/>
              <a:gd name="T119" fmla="*/ 513716 h 10555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1035"/>
              <a:gd name="T181" fmla="*/ 0 h 10555"/>
              <a:gd name="T182" fmla="*/ 11035 w 11035"/>
              <a:gd name="T183" fmla="*/ 10555 h 10555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1035" h="10555">
                <a:moveTo>
                  <a:pt x="11035" y="1823"/>
                </a:moveTo>
                <a:lnTo>
                  <a:pt x="11035" y="1823"/>
                </a:lnTo>
                <a:lnTo>
                  <a:pt x="11028" y="1815"/>
                </a:lnTo>
                <a:lnTo>
                  <a:pt x="11021" y="1809"/>
                </a:lnTo>
                <a:lnTo>
                  <a:pt x="11013" y="1803"/>
                </a:lnTo>
                <a:lnTo>
                  <a:pt x="11005" y="1798"/>
                </a:lnTo>
                <a:lnTo>
                  <a:pt x="10987" y="1789"/>
                </a:lnTo>
                <a:lnTo>
                  <a:pt x="10968" y="1782"/>
                </a:lnTo>
                <a:lnTo>
                  <a:pt x="10948" y="1776"/>
                </a:lnTo>
                <a:lnTo>
                  <a:pt x="10927" y="1772"/>
                </a:lnTo>
                <a:lnTo>
                  <a:pt x="10905" y="1770"/>
                </a:lnTo>
                <a:lnTo>
                  <a:pt x="10882" y="1769"/>
                </a:lnTo>
                <a:lnTo>
                  <a:pt x="10858" y="1769"/>
                </a:lnTo>
                <a:lnTo>
                  <a:pt x="10833" y="1770"/>
                </a:lnTo>
                <a:lnTo>
                  <a:pt x="10806" y="1773"/>
                </a:lnTo>
                <a:lnTo>
                  <a:pt x="10780" y="1777"/>
                </a:lnTo>
                <a:lnTo>
                  <a:pt x="10754" y="1781"/>
                </a:lnTo>
                <a:lnTo>
                  <a:pt x="10728" y="1787"/>
                </a:lnTo>
                <a:lnTo>
                  <a:pt x="10701" y="1793"/>
                </a:lnTo>
                <a:lnTo>
                  <a:pt x="10674" y="1800"/>
                </a:lnTo>
                <a:lnTo>
                  <a:pt x="10647" y="1808"/>
                </a:lnTo>
                <a:lnTo>
                  <a:pt x="10620" y="1816"/>
                </a:lnTo>
                <a:lnTo>
                  <a:pt x="10568" y="1836"/>
                </a:lnTo>
                <a:lnTo>
                  <a:pt x="10518" y="1855"/>
                </a:lnTo>
                <a:lnTo>
                  <a:pt x="10471" y="1875"/>
                </a:lnTo>
                <a:lnTo>
                  <a:pt x="10427" y="1896"/>
                </a:lnTo>
                <a:lnTo>
                  <a:pt x="10389" y="1916"/>
                </a:lnTo>
                <a:lnTo>
                  <a:pt x="10357" y="1934"/>
                </a:lnTo>
                <a:lnTo>
                  <a:pt x="10332" y="1951"/>
                </a:lnTo>
                <a:lnTo>
                  <a:pt x="10312" y="1966"/>
                </a:lnTo>
                <a:lnTo>
                  <a:pt x="10293" y="1981"/>
                </a:lnTo>
                <a:lnTo>
                  <a:pt x="10273" y="1997"/>
                </a:lnTo>
                <a:lnTo>
                  <a:pt x="10255" y="2014"/>
                </a:lnTo>
                <a:lnTo>
                  <a:pt x="10237" y="2030"/>
                </a:lnTo>
                <a:lnTo>
                  <a:pt x="10220" y="2047"/>
                </a:lnTo>
                <a:lnTo>
                  <a:pt x="10186" y="2082"/>
                </a:lnTo>
                <a:lnTo>
                  <a:pt x="10155" y="2118"/>
                </a:lnTo>
                <a:lnTo>
                  <a:pt x="10125" y="2156"/>
                </a:lnTo>
                <a:lnTo>
                  <a:pt x="10096" y="2196"/>
                </a:lnTo>
                <a:lnTo>
                  <a:pt x="10069" y="2236"/>
                </a:lnTo>
                <a:lnTo>
                  <a:pt x="10044" y="2277"/>
                </a:lnTo>
                <a:lnTo>
                  <a:pt x="10020" y="2319"/>
                </a:lnTo>
                <a:lnTo>
                  <a:pt x="9998" y="2364"/>
                </a:lnTo>
                <a:lnTo>
                  <a:pt x="9977" y="2408"/>
                </a:lnTo>
                <a:lnTo>
                  <a:pt x="9957" y="2453"/>
                </a:lnTo>
                <a:lnTo>
                  <a:pt x="9936" y="2498"/>
                </a:lnTo>
                <a:lnTo>
                  <a:pt x="9918" y="2545"/>
                </a:lnTo>
                <a:lnTo>
                  <a:pt x="9901" y="2592"/>
                </a:lnTo>
                <a:lnTo>
                  <a:pt x="9885" y="2639"/>
                </a:lnTo>
                <a:lnTo>
                  <a:pt x="9869" y="2687"/>
                </a:lnTo>
                <a:lnTo>
                  <a:pt x="9854" y="2736"/>
                </a:lnTo>
                <a:lnTo>
                  <a:pt x="9840" y="2784"/>
                </a:lnTo>
                <a:lnTo>
                  <a:pt x="9813" y="2880"/>
                </a:lnTo>
                <a:lnTo>
                  <a:pt x="9787" y="2977"/>
                </a:lnTo>
                <a:lnTo>
                  <a:pt x="9736" y="3168"/>
                </a:lnTo>
                <a:lnTo>
                  <a:pt x="9711" y="3261"/>
                </a:lnTo>
                <a:lnTo>
                  <a:pt x="9698" y="3306"/>
                </a:lnTo>
                <a:lnTo>
                  <a:pt x="9684" y="3350"/>
                </a:lnTo>
                <a:lnTo>
                  <a:pt x="9670" y="3395"/>
                </a:lnTo>
                <a:lnTo>
                  <a:pt x="9655" y="3439"/>
                </a:lnTo>
                <a:lnTo>
                  <a:pt x="9639" y="3485"/>
                </a:lnTo>
                <a:lnTo>
                  <a:pt x="9622" y="3529"/>
                </a:lnTo>
                <a:lnTo>
                  <a:pt x="9605" y="3573"/>
                </a:lnTo>
                <a:lnTo>
                  <a:pt x="9585" y="3617"/>
                </a:lnTo>
                <a:lnTo>
                  <a:pt x="9567" y="3662"/>
                </a:lnTo>
                <a:lnTo>
                  <a:pt x="9547" y="3706"/>
                </a:lnTo>
                <a:lnTo>
                  <a:pt x="9527" y="3749"/>
                </a:lnTo>
                <a:lnTo>
                  <a:pt x="9506" y="3792"/>
                </a:lnTo>
                <a:lnTo>
                  <a:pt x="9485" y="3836"/>
                </a:lnTo>
                <a:lnTo>
                  <a:pt x="9463" y="3879"/>
                </a:lnTo>
                <a:lnTo>
                  <a:pt x="9418" y="3964"/>
                </a:lnTo>
                <a:lnTo>
                  <a:pt x="9369" y="4049"/>
                </a:lnTo>
                <a:lnTo>
                  <a:pt x="9320" y="4132"/>
                </a:lnTo>
                <a:lnTo>
                  <a:pt x="9269" y="4214"/>
                </a:lnTo>
                <a:lnTo>
                  <a:pt x="9215" y="4295"/>
                </a:lnTo>
                <a:lnTo>
                  <a:pt x="9161" y="4375"/>
                </a:lnTo>
                <a:lnTo>
                  <a:pt x="9106" y="4454"/>
                </a:lnTo>
                <a:lnTo>
                  <a:pt x="9048" y="4531"/>
                </a:lnTo>
                <a:lnTo>
                  <a:pt x="8991" y="4607"/>
                </a:lnTo>
                <a:lnTo>
                  <a:pt x="8933" y="4681"/>
                </a:lnTo>
                <a:lnTo>
                  <a:pt x="8869" y="4758"/>
                </a:lnTo>
                <a:lnTo>
                  <a:pt x="8805" y="4833"/>
                </a:lnTo>
                <a:lnTo>
                  <a:pt x="8740" y="4908"/>
                </a:lnTo>
                <a:lnTo>
                  <a:pt x="8672" y="4980"/>
                </a:lnTo>
                <a:lnTo>
                  <a:pt x="8603" y="5050"/>
                </a:lnTo>
                <a:lnTo>
                  <a:pt x="8533" y="5120"/>
                </a:lnTo>
                <a:lnTo>
                  <a:pt x="8460" y="5188"/>
                </a:lnTo>
                <a:lnTo>
                  <a:pt x="8388" y="5254"/>
                </a:lnTo>
                <a:lnTo>
                  <a:pt x="8312" y="5319"/>
                </a:lnTo>
                <a:lnTo>
                  <a:pt x="8237" y="5381"/>
                </a:lnTo>
                <a:lnTo>
                  <a:pt x="8159" y="5443"/>
                </a:lnTo>
                <a:lnTo>
                  <a:pt x="8080" y="5502"/>
                </a:lnTo>
                <a:lnTo>
                  <a:pt x="8000" y="5559"/>
                </a:lnTo>
                <a:lnTo>
                  <a:pt x="7919" y="5615"/>
                </a:lnTo>
                <a:lnTo>
                  <a:pt x="7837" y="5668"/>
                </a:lnTo>
                <a:lnTo>
                  <a:pt x="7753" y="5719"/>
                </a:lnTo>
                <a:lnTo>
                  <a:pt x="7669" y="5769"/>
                </a:lnTo>
                <a:lnTo>
                  <a:pt x="7582" y="5817"/>
                </a:lnTo>
                <a:lnTo>
                  <a:pt x="7496" y="5862"/>
                </a:lnTo>
                <a:lnTo>
                  <a:pt x="7407" y="5905"/>
                </a:lnTo>
                <a:lnTo>
                  <a:pt x="7319" y="5946"/>
                </a:lnTo>
                <a:lnTo>
                  <a:pt x="7273" y="5967"/>
                </a:lnTo>
                <a:lnTo>
                  <a:pt x="7228" y="5986"/>
                </a:lnTo>
                <a:lnTo>
                  <a:pt x="7183" y="6005"/>
                </a:lnTo>
                <a:lnTo>
                  <a:pt x="7137" y="6023"/>
                </a:lnTo>
                <a:lnTo>
                  <a:pt x="7091" y="6040"/>
                </a:lnTo>
                <a:lnTo>
                  <a:pt x="7045" y="6057"/>
                </a:lnTo>
                <a:lnTo>
                  <a:pt x="6998" y="6073"/>
                </a:lnTo>
                <a:lnTo>
                  <a:pt x="6952" y="6089"/>
                </a:lnTo>
                <a:lnTo>
                  <a:pt x="6904" y="6104"/>
                </a:lnTo>
                <a:lnTo>
                  <a:pt x="6858" y="6119"/>
                </a:lnTo>
                <a:lnTo>
                  <a:pt x="6811" y="6133"/>
                </a:lnTo>
                <a:lnTo>
                  <a:pt x="6762" y="6147"/>
                </a:lnTo>
                <a:lnTo>
                  <a:pt x="6715" y="6160"/>
                </a:lnTo>
                <a:lnTo>
                  <a:pt x="6667" y="6172"/>
                </a:lnTo>
                <a:lnTo>
                  <a:pt x="6619" y="6183"/>
                </a:lnTo>
                <a:lnTo>
                  <a:pt x="6570" y="6194"/>
                </a:lnTo>
                <a:lnTo>
                  <a:pt x="6522" y="6205"/>
                </a:lnTo>
                <a:lnTo>
                  <a:pt x="6474" y="6214"/>
                </a:lnTo>
                <a:lnTo>
                  <a:pt x="6425" y="6223"/>
                </a:lnTo>
                <a:lnTo>
                  <a:pt x="6375" y="6232"/>
                </a:lnTo>
                <a:lnTo>
                  <a:pt x="6326" y="6240"/>
                </a:lnTo>
                <a:lnTo>
                  <a:pt x="6277" y="6247"/>
                </a:lnTo>
                <a:lnTo>
                  <a:pt x="6050" y="6277"/>
                </a:lnTo>
                <a:lnTo>
                  <a:pt x="5825" y="6306"/>
                </a:lnTo>
                <a:lnTo>
                  <a:pt x="5600" y="6337"/>
                </a:lnTo>
                <a:lnTo>
                  <a:pt x="5375" y="6367"/>
                </a:lnTo>
                <a:lnTo>
                  <a:pt x="5150" y="6399"/>
                </a:lnTo>
                <a:lnTo>
                  <a:pt x="5038" y="6416"/>
                </a:lnTo>
                <a:lnTo>
                  <a:pt x="4926" y="6433"/>
                </a:lnTo>
                <a:lnTo>
                  <a:pt x="4815" y="6451"/>
                </a:lnTo>
                <a:lnTo>
                  <a:pt x="4704" y="6470"/>
                </a:lnTo>
                <a:lnTo>
                  <a:pt x="4593" y="6490"/>
                </a:lnTo>
                <a:lnTo>
                  <a:pt x="4482" y="6511"/>
                </a:lnTo>
                <a:lnTo>
                  <a:pt x="4372" y="6533"/>
                </a:lnTo>
                <a:lnTo>
                  <a:pt x="4262" y="6557"/>
                </a:lnTo>
                <a:lnTo>
                  <a:pt x="4153" y="6581"/>
                </a:lnTo>
                <a:lnTo>
                  <a:pt x="4044" y="6607"/>
                </a:lnTo>
                <a:lnTo>
                  <a:pt x="3935" y="6634"/>
                </a:lnTo>
                <a:lnTo>
                  <a:pt x="3828" y="6663"/>
                </a:lnTo>
                <a:lnTo>
                  <a:pt x="3720" y="6695"/>
                </a:lnTo>
                <a:lnTo>
                  <a:pt x="3613" y="6727"/>
                </a:lnTo>
                <a:lnTo>
                  <a:pt x="3507" y="6761"/>
                </a:lnTo>
                <a:lnTo>
                  <a:pt x="3400" y="6797"/>
                </a:lnTo>
                <a:lnTo>
                  <a:pt x="3296" y="6836"/>
                </a:lnTo>
                <a:lnTo>
                  <a:pt x="3191" y="6877"/>
                </a:lnTo>
                <a:lnTo>
                  <a:pt x="3088" y="6919"/>
                </a:lnTo>
                <a:lnTo>
                  <a:pt x="3035" y="6942"/>
                </a:lnTo>
                <a:lnTo>
                  <a:pt x="2984" y="6964"/>
                </a:lnTo>
                <a:lnTo>
                  <a:pt x="2933" y="6988"/>
                </a:lnTo>
                <a:lnTo>
                  <a:pt x="2881" y="7012"/>
                </a:lnTo>
                <a:lnTo>
                  <a:pt x="2830" y="7036"/>
                </a:lnTo>
                <a:lnTo>
                  <a:pt x="2780" y="7062"/>
                </a:lnTo>
                <a:lnTo>
                  <a:pt x="2730" y="7088"/>
                </a:lnTo>
                <a:lnTo>
                  <a:pt x="2679" y="7115"/>
                </a:lnTo>
                <a:lnTo>
                  <a:pt x="2629" y="7142"/>
                </a:lnTo>
                <a:lnTo>
                  <a:pt x="2579" y="7170"/>
                </a:lnTo>
                <a:lnTo>
                  <a:pt x="2528" y="7199"/>
                </a:lnTo>
                <a:lnTo>
                  <a:pt x="2479" y="7229"/>
                </a:lnTo>
                <a:lnTo>
                  <a:pt x="2430" y="7259"/>
                </a:lnTo>
                <a:lnTo>
                  <a:pt x="2381" y="7290"/>
                </a:lnTo>
                <a:lnTo>
                  <a:pt x="2332" y="7321"/>
                </a:lnTo>
                <a:lnTo>
                  <a:pt x="2283" y="7353"/>
                </a:lnTo>
                <a:lnTo>
                  <a:pt x="2235" y="7386"/>
                </a:lnTo>
                <a:lnTo>
                  <a:pt x="2186" y="7421"/>
                </a:lnTo>
                <a:lnTo>
                  <a:pt x="2138" y="7456"/>
                </a:lnTo>
                <a:lnTo>
                  <a:pt x="2091" y="7491"/>
                </a:lnTo>
                <a:lnTo>
                  <a:pt x="2043" y="7527"/>
                </a:lnTo>
                <a:lnTo>
                  <a:pt x="1995" y="7564"/>
                </a:lnTo>
                <a:lnTo>
                  <a:pt x="1949" y="7603"/>
                </a:lnTo>
                <a:lnTo>
                  <a:pt x="1902" y="7642"/>
                </a:lnTo>
                <a:lnTo>
                  <a:pt x="1856" y="7682"/>
                </a:lnTo>
                <a:lnTo>
                  <a:pt x="1809" y="7722"/>
                </a:lnTo>
                <a:lnTo>
                  <a:pt x="1763" y="7764"/>
                </a:lnTo>
                <a:lnTo>
                  <a:pt x="1717" y="7806"/>
                </a:lnTo>
                <a:lnTo>
                  <a:pt x="1672" y="7850"/>
                </a:lnTo>
                <a:lnTo>
                  <a:pt x="1626" y="7894"/>
                </a:lnTo>
                <a:lnTo>
                  <a:pt x="1581" y="7939"/>
                </a:lnTo>
                <a:lnTo>
                  <a:pt x="1537" y="7985"/>
                </a:lnTo>
                <a:lnTo>
                  <a:pt x="1492" y="8032"/>
                </a:lnTo>
                <a:lnTo>
                  <a:pt x="1448" y="8080"/>
                </a:lnTo>
                <a:lnTo>
                  <a:pt x="1404" y="8130"/>
                </a:lnTo>
                <a:lnTo>
                  <a:pt x="1361" y="8180"/>
                </a:lnTo>
                <a:lnTo>
                  <a:pt x="1317" y="8230"/>
                </a:lnTo>
                <a:lnTo>
                  <a:pt x="1274" y="8282"/>
                </a:lnTo>
                <a:lnTo>
                  <a:pt x="1232" y="8336"/>
                </a:lnTo>
                <a:lnTo>
                  <a:pt x="1189" y="8390"/>
                </a:lnTo>
                <a:lnTo>
                  <a:pt x="1148" y="8445"/>
                </a:lnTo>
                <a:lnTo>
                  <a:pt x="1105" y="8502"/>
                </a:lnTo>
                <a:lnTo>
                  <a:pt x="1064" y="8559"/>
                </a:lnTo>
                <a:lnTo>
                  <a:pt x="1023" y="8617"/>
                </a:lnTo>
                <a:lnTo>
                  <a:pt x="982" y="8677"/>
                </a:lnTo>
                <a:lnTo>
                  <a:pt x="941" y="8737"/>
                </a:lnTo>
                <a:lnTo>
                  <a:pt x="901" y="8799"/>
                </a:lnTo>
                <a:lnTo>
                  <a:pt x="861" y="8862"/>
                </a:lnTo>
                <a:lnTo>
                  <a:pt x="822" y="8926"/>
                </a:lnTo>
                <a:lnTo>
                  <a:pt x="782" y="8991"/>
                </a:lnTo>
                <a:lnTo>
                  <a:pt x="743" y="9058"/>
                </a:lnTo>
                <a:lnTo>
                  <a:pt x="705" y="9125"/>
                </a:lnTo>
                <a:lnTo>
                  <a:pt x="667" y="9193"/>
                </a:lnTo>
                <a:lnTo>
                  <a:pt x="629" y="9264"/>
                </a:lnTo>
                <a:lnTo>
                  <a:pt x="591" y="9334"/>
                </a:lnTo>
                <a:lnTo>
                  <a:pt x="554" y="9407"/>
                </a:lnTo>
                <a:lnTo>
                  <a:pt x="517" y="9480"/>
                </a:lnTo>
                <a:lnTo>
                  <a:pt x="481" y="9555"/>
                </a:lnTo>
                <a:lnTo>
                  <a:pt x="445" y="9632"/>
                </a:lnTo>
                <a:lnTo>
                  <a:pt x="408" y="9708"/>
                </a:lnTo>
                <a:lnTo>
                  <a:pt x="373" y="9788"/>
                </a:lnTo>
                <a:lnTo>
                  <a:pt x="338" y="9867"/>
                </a:lnTo>
                <a:lnTo>
                  <a:pt x="304" y="9949"/>
                </a:lnTo>
                <a:lnTo>
                  <a:pt x="270" y="10031"/>
                </a:lnTo>
                <a:lnTo>
                  <a:pt x="235" y="10116"/>
                </a:lnTo>
                <a:lnTo>
                  <a:pt x="202" y="10200"/>
                </a:lnTo>
                <a:lnTo>
                  <a:pt x="169" y="10287"/>
                </a:lnTo>
                <a:lnTo>
                  <a:pt x="136" y="10375"/>
                </a:lnTo>
                <a:lnTo>
                  <a:pt x="104" y="10465"/>
                </a:lnTo>
                <a:lnTo>
                  <a:pt x="71" y="10555"/>
                </a:lnTo>
                <a:lnTo>
                  <a:pt x="75" y="10542"/>
                </a:lnTo>
                <a:lnTo>
                  <a:pt x="78" y="10528"/>
                </a:lnTo>
                <a:lnTo>
                  <a:pt x="81" y="10513"/>
                </a:lnTo>
                <a:lnTo>
                  <a:pt x="82" y="10497"/>
                </a:lnTo>
                <a:lnTo>
                  <a:pt x="83" y="10480"/>
                </a:lnTo>
                <a:lnTo>
                  <a:pt x="84" y="10463"/>
                </a:lnTo>
                <a:lnTo>
                  <a:pt x="83" y="10425"/>
                </a:lnTo>
                <a:lnTo>
                  <a:pt x="80" y="10386"/>
                </a:lnTo>
                <a:lnTo>
                  <a:pt x="75" y="10346"/>
                </a:lnTo>
                <a:lnTo>
                  <a:pt x="69" y="10304"/>
                </a:lnTo>
                <a:lnTo>
                  <a:pt x="63" y="10261"/>
                </a:lnTo>
                <a:lnTo>
                  <a:pt x="47" y="10176"/>
                </a:lnTo>
                <a:lnTo>
                  <a:pt x="32" y="10095"/>
                </a:lnTo>
                <a:lnTo>
                  <a:pt x="25" y="10057"/>
                </a:lnTo>
                <a:lnTo>
                  <a:pt x="20" y="10022"/>
                </a:lnTo>
                <a:lnTo>
                  <a:pt x="16" y="9990"/>
                </a:lnTo>
                <a:lnTo>
                  <a:pt x="13" y="9961"/>
                </a:lnTo>
                <a:lnTo>
                  <a:pt x="8" y="9857"/>
                </a:lnTo>
                <a:lnTo>
                  <a:pt x="4" y="9754"/>
                </a:lnTo>
                <a:lnTo>
                  <a:pt x="2" y="9650"/>
                </a:lnTo>
                <a:lnTo>
                  <a:pt x="1" y="9546"/>
                </a:lnTo>
                <a:lnTo>
                  <a:pt x="0" y="9443"/>
                </a:lnTo>
                <a:lnTo>
                  <a:pt x="1" y="9339"/>
                </a:lnTo>
                <a:lnTo>
                  <a:pt x="3" y="9236"/>
                </a:lnTo>
                <a:lnTo>
                  <a:pt x="7" y="9132"/>
                </a:lnTo>
                <a:lnTo>
                  <a:pt x="11" y="9028"/>
                </a:lnTo>
                <a:lnTo>
                  <a:pt x="16" y="8924"/>
                </a:lnTo>
                <a:lnTo>
                  <a:pt x="23" y="8820"/>
                </a:lnTo>
                <a:lnTo>
                  <a:pt x="30" y="8718"/>
                </a:lnTo>
                <a:lnTo>
                  <a:pt x="38" y="8614"/>
                </a:lnTo>
                <a:lnTo>
                  <a:pt x="48" y="8511"/>
                </a:lnTo>
                <a:lnTo>
                  <a:pt x="58" y="8407"/>
                </a:lnTo>
                <a:lnTo>
                  <a:pt x="70" y="8305"/>
                </a:lnTo>
                <a:lnTo>
                  <a:pt x="86" y="8172"/>
                </a:lnTo>
                <a:lnTo>
                  <a:pt x="105" y="8039"/>
                </a:lnTo>
                <a:lnTo>
                  <a:pt x="124" y="7906"/>
                </a:lnTo>
                <a:lnTo>
                  <a:pt x="146" y="7775"/>
                </a:lnTo>
                <a:lnTo>
                  <a:pt x="169" y="7642"/>
                </a:lnTo>
                <a:lnTo>
                  <a:pt x="194" y="7509"/>
                </a:lnTo>
                <a:lnTo>
                  <a:pt x="220" y="7376"/>
                </a:lnTo>
                <a:lnTo>
                  <a:pt x="248" y="7245"/>
                </a:lnTo>
                <a:lnTo>
                  <a:pt x="279" y="7112"/>
                </a:lnTo>
                <a:lnTo>
                  <a:pt x="310" y="6980"/>
                </a:lnTo>
                <a:lnTo>
                  <a:pt x="343" y="6848"/>
                </a:lnTo>
                <a:lnTo>
                  <a:pt x="378" y="6717"/>
                </a:lnTo>
                <a:lnTo>
                  <a:pt x="414" y="6585"/>
                </a:lnTo>
                <a:lnTo>
                  <a:pt x="454" y="6454"/>
                </a:lnTo>
                <a:lnTo>
                  <a:pt x="493" y="6324"/>
                </a:lnTo>
                <a:lnTo>
                  <a:pt x="534" y="6194"/>
                </a:lnTo>
                <a:lnTo>
                  <a:pt x="577" y="6063"/>
                </a:lnTo>
                <a:lnTo>
                  <a:pt x="623" y="5934"/>
                </a:lnTo>
                <a:lnTo>
                  <a:pt x="669" y="5805"/>
                </a:lnTo>
                <a:lnTo>
                  <a:pt x="717" y="5676"/>
                </a:lnTo>
                <a:lnTo>
                  <a:pt x="766" y="5548"/>
                </a:lnTo>
                <a:lnTo>
                  <a:pt x="818" y="5421"/>
                </a:lnTo>
                <a:lnTo>
                  <a:pt x="870" y="5294"/>
                </a:lnTo>
                <a:lnTo>
                  <a:pt x="924" y="5168"/>
                </a:lnTo>
                <a:lnTo>
                  <a:pt x="981" y="5042"/>
                </a:lnTo>
                <a:lnTo>
                  <a:pt x="1038" y="4918"/>
                </a:lnTo>
                <a:lnTo>
                  <a:pt x="1097" y="4793"/>
                </a:lnTo>
                <a:lnTo>
                  <a:pt x="1158" y="4669"/>
                </a:lnTo>
                <a:lnTo>
                  <a:pt x="1220" y="4547"/>
                </a:lnTo>
                <a:lnTo>
                  <a:pt x="1283" y="4425"/>
                </a:lnTo>
                <a:lnTo>
                  <a:pt x="1349" y="4303"/>
                </a:lnTo>
                <a:lnTo>
                  <a:pt x="1416" y="4184"/>
                </a:lnTo>
                <a:lnTo>
                  <a:pt x="1483" y="4064"/>
                </a:lnTo>
                <a:lnTo>
                  <a:pt x="1554" y="3945"/>
                </a:lnTo>
                <a:lnTo>
                  <a:pt x="1625" y="3828"/>
                </a:lnTo>
                <a:lnTo>
                  <a:pt x="1698" y="3712"/>
                </a:lnTo>
                <a:lnTo>
                  <a:pt x="1772" y="3596"/>
                </a:lnTo>
                <a:lnTo>
                  <a:pt x="1848" y="3482"/>
                </a:lnTo>
                <a:lnTo>
                  <a:pt x="1925" y="3368"/>
                </a:lnTo>
                <a:lnTo>
                  <a:pt x="2003" y="3256"/>
                </a:lnTo>
                <a:lnTo>
                  <a:pt x="2084" y="3145"/>
                </a:lnTo>
                <a:lnTo>
                  <a:pt x="2165" y="3035"/>
                </a:lnTo>
                <a:lnTo>
                  <a:pt x="2248" y="2926"/>
                </a:lnTo>
                <a:lnTo>
                  <a:pt x="2332" y="2819"/>
                </a:lnTo>
                <a:lnTo>
                  <a:pt x="2419" y="2712"/>
                </a:lnTo>
                <a:lnTo>
                  <a:pt x="2506" y="2607"/>
                </a:lnTo>
                <a:lnTo>
                  <a:pt x="2595" y="2503"/>
                </a:lnTo>
                <a:lnTo>
                  <a:pt x="2685" y="2402"/>
                </a:lnTo>
                <a:lnTo>
                  <a:pt x="2777" y="2300"/>
                </a:lnTo>
                <a:lnTo>
                  <a:pt x="2869" y="2201"/>
                </a:lnTo>
                <a:lnTo>
                  <a:pt x="2964" y="2103"/>
                </a:lnTo>
                <a:lnTo>
                  <a:pt x="3059" y="2007"/>
                </a:lnTo>
                <a:lnTo>
                  <a:pt x="3157" y="1911"/>
                </a:lnTo>
                <a:lnTo>
                  <a:pt x="3254" y="1817"/>
                </a:lnTo>
                <a:lnTo>
                  <a:pt x="3355" y="1726"/>
                </a:lnTo>
                <a:lnTo>
                  <a:pt x="3456" y="1635"/>
                </a:lnTo>
                <a:lnTo>
                  <a:pt x="3558" y="1546"/>
                </a:lnTo>
                <a:lnTo>
                  <a:pt x="3663" y="1459"/>
                </a:lnTo>
                <a:lnTo>
                  <a:pt x="3767" y="1374"/>
                </a:lnTo>
                <a:lnTo>
                  <a:pt x="3874" y="1291"/>
                </a:lnTo>
                <a:lnTo>
                  <a:pt x="3982" y="1208"/>
                </a:lnTo>
                <a:lnTo>
                  <a:pt x="4091" y="1129"/>
                </a:lnTo>
                <a:lnTo>
                  <a:pt x="4202" y="1050"/>
                </a:lnTo>
                <a:lnTo>
                  <a:pt x="4314" y="974"/>
                </a:lnTo>
                <a:lnTo>
                  <a:pt x="4370" y="936"/>
                </a:lnTo>
                <a:lnTo>
                  <a:pt x="4427" y="899"/>
                </a:lnTo>
                <a:lnTo>
                  <a:pt x="4484" y="862"/>
                </a:lnTo>
                <a:lnTo>
                  <a:pt x="4542" y="827"/>
                </a:lnTo>
                <a:lnTo>
                  <a:pt x="4600" y="792"/>
                </a:lnTo>
                <a:lnTo>
                  <a:pt x="4658" y="758"/>
                </a:lnTo>
                <a:lnTo>
                  <a:pt x="4717" y="723"/>
                </a:lnTo>
                <a:lnTo>
                  <a:pt x="4775" y="691"/>
                </a:lnTo>
                <a:lnTo>
                  <a:pt x="4834" y="658"/>
                </a:lnTo>
                <a:lnTo>
                  <a:pt x="4895" y="627"/>
                </a:lnTo>
                <a:lnTo>
                  <a:pt x="4954" y="596"/>
                </a:lnTo>
                <a:lnTo>
                  <a:pt x="5015" y="566"/>
                </a:lnTo>
                <a:lnTo>
                  <a:pt x="5075" y="536"/>
                </a:lnTo>
                <a:lnTo>
                  <a:pt x="5135" y="507"/>
                </a:lnTo>
                <a:lnTo>
                  <a:pt x="5197" y="479"/>
                </a:lnTo>
                <a:lnTo>
                  <a:pt x="5258" y="452"/>
                </a:lnTo>
                <a:lnTo>
                  <a:pt x="5319" y="425"/>
                </a:lnTo>
                <a:lnTo>
                  <a:pt x="5381" y="399"/>
                </a:lnTo>
                <a:lnTo>
                  <a:pt x="5443" y="373"/>
                </a:lnTo>
                <a:lnTo>
                  <a:pt x="5505" y="349"/>
                </a:lnTo>
                <a:lnTo>
                  <a:pt x="5568" y="325"/>
                </a:lnTo>
                <a:lnTo>
                  <a:pt x="5630" y="302"/>
                </a:lnTo>
                <a:lnTo>
                  <a:pt x="5693" y="280"/>
                </a:lnTo>
                <a:lnTo>
                  <a:pt x="5757" y="259"/>
                </a:lnTo>
                <a:lnTo>
                  <a:pt x="5820" y="239"/>
                </a:lnTo>
                <a:lnTo>
                  <a:pt x="5883" y="219"/>
                </a:lnTo>
                <a:lnTo>
                  <a:pt x="5948" y="199"/>
                </a:lnTo>
                <a:lnTo>
                  <a:pt x="6011" y="181"/>
                </a:lnTo>
                <a:lnTo>
                  <a:pt x="6076" y="164"/>
                </a:lnTo>
                <a:lnTo>
                  <a:pt x="6140" y="148"/>
                </a:lnTo>
                <a:lnTo>
                  <a:pt x="6204" y="132"/>
                </a:lnTo>
                <a:lnTo>
                  <a:pt x="6270" y="117"/>
                </a:lnTo>
                <a:lnTo>
                  <a:pt x="6334" y="103"/>
                </a:lnTo>
                <a:lnTo>
                  <a:pt x="6399" y="90"/>
                </a:lnTo>
                <a:lnTo>
                  <a:pt x="6465" y="78"/>
                </a:lnTo>
                <a:lnTo>
                  <a:pt x="6530" y="67"/>
                </a:lnTo>
                <a:lnTo>
                  <a:pt x="6595" y="56"/>
                </a:lnTo>
                <a:lnTo>
                  <a:pt x="6661" y="47"/>
                </a:lnTo>
                <a:lnTo>
                  <a:pt x="6726" y="38"/>
                </a:lnTo>
                <a:lnTo>
                  <a:pt x="6793" y="30"/>
                </a:lnTo>
                <a:lnTo>
                  <a:pt x="6858" y="24"/>
                </a:lnTo>
                <a:lnTo>
                  <a:pt x="6924" y="17"/>
                </a:lnTo>
                <a:lnTo>
                  <a:pt x="6991" y="12"/>
                </a:lnTo>
                <a:lnTo>
                  <a:pt x="7057" y="8"/>
                </a:lnTo>
                <a:lnTo>
                  <a:pt x="7123" y="4"/>
                </a:lnTo>
                <a:lnTo>
                  <a:pt x="7190" y="2"/>
                </a:lnTo>
                <a:lnTo>
                  <a:pt x="7256" y="1"/>
                </a:lnTo>
                <a:lnTo>
                  <a:pt x="7324" y="0"/>
                </a:lnTo>
                <a:lnTo>
                  <a:pt x="7390" y="1"/>
                </a:lnTo>
                <a:lnTo>
                  <a:pt x="7456" y="3"/>
                </a:lnTo>
                <a:lnTo>
                  <a:pt x="7524" y="5"/>
                </a:lnTo>
                <a:lnTo>
                  <a:pt x="7590" y="9"/>
                </a:lnTo>
                <a:lnTo>
                  <a:pt x="7658" y="13"/>
                </a:lnTo>
                <a:lnTo>
                  <a:pt x="7724" y="19"/>
                </a:lnTo>
                <a:lnTo>
                  <a:pt x="7791" y="26"/>
                </a:lnTo>
                <a:lnTo>
                  <a:pt x="7859" y="34"/>
                </a:lnTo>
                <a:lnTo>
                  <a:pt x="7925" y="43"/>
                </a:lnTo>
                <a:lnTo>
                  <a:pt x="7992" y="52"/>
                </a:lnTo>
                <a:lnTo>
                  <a:pt x="8060" y="63"/>
                </a:lnTo>
                <a:lnTo>
                  <a:pt x="8127" y="75"/>
                </a:lnTo>
                <a:lnTo>
                  <a:pt x="8194" y="87"/>
                </a:lnTo>
                <a:lnTo>
                  <a:pt x="8261" y="101"/>
                </a:lnTo>
                <a:lnTo>
                  <a:pt x="8328" y="116"/>
                </a:lnTo>
                <a:lnTo>
                  <a:pt x="8395" y="132"/>
                </a:lnTo>
                <a:lnTo>
                  <a:pt x="8444" y="144"/>
                </a:lnTo>
                <a:lnTo>
                  <a:pt x="8492" y="157"/>
                </a:lnTo>
                <a:lnTo>
                  <a:pt x="8541" y="171"/>
                </a:lnTo>
                <a:lnTo>
                  <a:pt x="8589" y="185"/>
                </a:lnTo>
                <a:lnTo>
                  <a:pt x="8637" y="199"/>
                </a:lnTo>
                <a:lnTo>
                  <a:pt x="8684" y="216"/>
                </a:lnTo>
                <a:lnTo>
                  <a:pt x="8732" y="231"/>
                </a:lnTo>
                <a:lnTo>
                  <a:pt x="8779" y="248"/>
                </a:lnTo>
                <a:lnTo>
                  <a:pt x="8872" y="282"/>
                </a:lnTo>
                <a:lnTo>
                  <a:pt x="8964" y="318"/>
                </a:lnTo>
                <a:lnTo>
                  <a:pt x="9055" y="357"/>
                </a:lnTo>
                <a:lnTo>
                  <a:pt x="9146" y="398"/>
                </a:lnTo>
                <a:lnTo>
                  <a:pt x="9234" y="440"/>
                </a:lnTo>
                <a:lnTo>
                  <a:pt x="9323" y="485"/>
                </a:lnTo>
                <a:lnTo>
                  <a:pt x="9409" y="531"/>
                </a:lnTo>
                <a:lnTo>
                  <a:pt x="9496" y="579"/>
                </a:lnTo>
                <a:lnTo>
                  <a:pt x="9580" y="629"/>
                </a:lnTo>
                <a:lnTo>
                  <a:pt x="9665" y="680"/>
                </a:lnTo>
                <a:lnTo>
                  <a:pt x="9748" y="733"/>
                </a:lnTo>
                <a:lnTo>
                  <a:pt x="9831" y="788"/>
                </a:lnTo>
                <a:lnTo>
                  <a:pt x="9912" y="843"/>
                </a:lnTo>
                <a:lnTo>
                  <a:pt x="9993" y="901"/>
                </a:lnTo>
                <a:lnTo>
                  <a:pt x="10072" y="960"/>
                </a:lnTo>
                <a:lnTo>
                  <a:pt x="10151" y="1020"/>
                </a:lnTo>
                <a:lnTo>
                  <a:pt x="10229" y="1081"/>
                </a:lnTo>
                <a:lnTo>
                  <a:pt x="10306" y="1144"/>
                </a:lnTo>
                <a:lnTo>
                  <a:pt x="10382" y="1207"/>
                </a:lnTo>
                <a:lnTo>
                  <a:pt x="10457" y="1272"/>
                </a:lnTo>
                <a:lnTo>
                  <a:pt x="10532" y="1338"/>
                </a:lnTo>
                <a:lnTo>
                  <a:pt x="10606" y="1404"/>
                </a:lnTo>
                <a:lnTo>
                  <a:pt x="10680" y="1473"/>
                </a:lnTo>
                <a:lnTo>
                  <a:pt x="10752" y="1541"/>
                </a:lnTo>
                <a:lnTo>
                  <a:pt x="10824" y="1610"/>
                </a:lnTo>
                <a:lnTo>
                  <a:pt x="10895" y="1680"/>
                </a:lnTo>
                <a:lnTo>
                  <a:pt x="10964" y="1751"/>
                </a:lnTo>
                <a:lnTo>
                  <a:pt x="11035" y="1823"/>
                </a:lnTo>
                <a:close/>
              </a:path>
            </a:pathLst>
          </a:custGeom>
          <a:solidFill>
            <a:srgbClr val="966F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25292" name="TextBox 29"/>
          <p:cNvSpPr txBox="1">
            <a:spLocks noChangeArrowheads="1"/>
          </p:cNvSpPr>
          <p:nvPr/>
        </p:nvSpPr>
        <p:spPr bwMode="auto">
          <a:xfrm>
            <a:off x="7810500" y="2658534"/>
            <a:ext cx="608292" cy="24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5449" tIns="27724" rIns="55449" bIns="27724">
            <a:spAutoFit/>
          </a:bodyPr>
          <a:lstStyle>
            <a:lvl1pPr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ru-RU" sz="1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Мозок</a:t>
            </a:r>
            <a:endParaRPr lang="ru-RU" altLang="ru-RU" sz="1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25293" name="Freeform 10"/>
          <p:cNvSpPr>
            <a:spLocks/>
          </p:cNvSpPr>
          <p:nvPr/>
        </p:nvSpPr>
        <p:spPr bwMode="auto">
          <a:xfrm>
            <a:off x="8314267" y="1534584"/>
            <a:ext cx="2436284" cy="1642533"/>
          </a:xfrm>
          <a:custGeom>
            <a:avLst/>
            <a:gdLst>
              <a:gd name="T0" fmla="*/ 3782358 w 12590"/>
              <a:gd name="T1" fmla="*/ 2693019 h 8493"/>
              <a:gd name="T2" fmla="*/ 3772148 w 12590"/>
              <a:gd name="T3" fmla="*/ 2644507 h 8493"/>
              <a:gd name="T4" fmla="*/ 3741516 w 12590"/>
              <a:gd name="T5" fmla="*/ 2592485 h 8493"/>
              <a:gd name="T6" fmla="*/ 3672914 w 12590"/>
              <a:gd name="T7" fmla="*/ 2518122 h 8493"/>
              <a:gd name="T8" fmla="*/ 3631753 w 12590"/>
              <a:gd name="T9" fmla="*/ 2491951 h 8493"/>
              <a:gd name="T10" fmla="*/ 3536987 w 12590"/>
              <a:gd name="T11" fmla="*/ 2459717 h 8493"/>
              <a:gd name="T12" fmla="*/ 3427224 w 12590"/>
              <a:gd name="T13" fmla="*/ 2449504 h 8493"/>
              <a:gd name="T14" fmla="*/ 3236415 w 12590"/>
              <a:gd name="T15" fmla="*/ 2459717 h 8493"/>
              <a:gd name="T16" fmla="*/ 3130800 w 12590"/>
              <a:gd name="T17" fmla="*/ 2463227 h 8493"/>
              <a:gd name="T18" fmla="*/ 3023909 w 12590"/>
              <a:gd name="T19" fmla="*/ 2455568 h 8493"/>
              <a:gd name="T20" fmla="*/ 2842034 w 12590"/>
              <a:gd name="T21" fmla="*/ 2420142 h 8493"/>
              <a:gd name="T22" fmla="*/ 2666541 w 12590"/>
              <a:gd name="T23" fmla="*/ 2364290 h 8493"/>
              <a:gd name="T24" fmla="*/ 2466478 w 12590"/>
              <a:gd name="T25" fmla="*/ 2270778 h 8493"/>
              <a:gd name="T26" fmla="*/ 2284284 w 12590"/>
              <a:gd name="T27" fmla="*/ 2147585 h 8493"/>
              <a:gd name="T28" fmla="*/ 2135274 w 12590"/>
              <a:gd name="T29" fmla="*/ 2009072 h 8493"/>
              <a:gd name="T30" fmla="*/ 2064758 w 12590"/>
              <a:gd name="T31" fmla="*/ 1925135 h 8493"/>
              <a:gd name="T32" fmla="*/ 2001899 w 12590"/>
              <a:gd name="T33" fmla="*/ 1834495 h 8493"/>
              <a:gd name="T34" fmla="*/ 1947018 w 12590"/>
              <a:gd name="T35" fmla="*/ 1737791 h 8493"/>
              <a:gd name="T36" fmla="*/ 1766738 w 12590"/>
              <a:gd name="T37" fmla="*/ 1381935 h 8493"/>
              <a:gd name="T38" fmla="*/ 1643255 w 12590"/>
              <a:gd name="T39" fmla="*/ 1162677 h 8493"/>
              <a:gd name="T40" fmla="*/ 1502541 w 12590"/>
              <a:gd name="T41" fmla="*/ 956184 h 8493"/>
              <a:gd name="T42" fmla="*/ 1374591 w 12590"/>
              <a:gd name="T43" fmla="*/ 806820 h 8493"/>
              <a:gd name="T44" fmla="*/ 1282377 w 12590"/>
              <a:gd name="T45" fmla="*/ 719053 h 8493"/>
              <a:gd name="T46" fmla="*/ 1181229 w 12590"/>
              <a:gd name="T47" fmla="*/ 637988 h 8493"/>
              <a:gd name="T48" fmla="*/ 1069552 w 12590"/>
              <a:gd name="T49" fmla="*/ 564264 h 8493"/>
              <a:gd name="T50" fmla="*/ 946387 w 12590"/>
              <a:gd name="T51" fmla="*/ 498518 h 8493"/>
              <a:gd name="T52" fmla="*/ 810779 w 12590"/>
              <a:gd name="T53" fmla="*/ 442028 h 8493"/>
              <a:gd name="T54" fmla="*/ 661450 w 12590"/>
              <a:gd name="T55" fmla="*/ 394793 h 8493"/>
              <a:gd name="T56" fmla="*/ 497444 w 12590"/>
              <a:gd name="T57" fmla="*/ 357771 h 8493"/>
              <a:gd name="T58" fmla="*/ 317483 w 12590"/>
              <a:gd name="T59" fmla="*/ 332239 h 8493"/>
              <a:gd name="T60" fmla="*/ 120612 w 12590"/>
              <a:gd name="T61" fmla="*/ 318515 h 8493"/>
              <a:gd name="T62" fmla="*/ 8934 w 12590"/>
              <a:gd name="T63" fmla="*/ 315324 h 8493"/>
              <a:gd name="T64" fmla="*/ 63497 w 12590"/>
              <a:gd name="T65" fmla="*/ 295536 h 8493"/>
              <a:gd name="T66" fmla="*/ 164645 w 12590"/>
              <a:gd name="T67" fmla="*/ 240323 h 8493"/>
              <a:gd name="T68" fmla="*/ 328013 w 12590"/>
              <a:gd name="T69" fmla="*/ 178726 h 8493"/>
              <a:gd name="T70" fmla="*/ 550092 w 12590"/>
              <a:gd name="T71" fmla="*/ 112023 h 8493"/>
              <a:gd name="T72" fmla="*/ 762279 w 12590"/>
              <a:gd name="T73" fmla="*/ 63512 h 8493"/>
              <a:gd name="T74" fmla="*/ 1059979 w 12590"/>
              <a:gd name="T75" fmla="*/ 19149 h 8493"/>
              <a:gd name="T76" fmla="*/ 1363742 w 12590"/>
              <a:gd name="T77" fmla="*/ 638 h 8493"/>
              <a:gd name="T78" fmla="*/ 1670058 w 12590"/>
              <a:gd name="T79" fmla="*/ 7979 h 8493"/>
              <a:gd name="T80" fmla="*/ 1975097 w 12590"/>
              <a:gd name="T81" fmla="*/ 42128 h 8493"/>
              <a:gd name="T82" fmla="*/ 2276307 w 12590"/>
              <a:gd name="T83" fmla="*/ 102767 h 8493"/>
              <a:gd name="T84" fmla="*/ 2569221 w 12590"/>
              <a:gd name="T85" fmla="*/ 190535 h 8493"/>
              <a:gd name="T86" fmla="*/ 2850968 w 12590"/>
              <a:gd name="T87" fmla="*/ 306068 h 8493"/>
              <a:gd name="T88" fmla="*/ 3117718 w 12590"/>
              <a:gd name="T89" fmla="*/ 449687 h 8493"/>
              <a:gd name="T90" fmla="*/ 3332138 w 12590"/>
              <a:gd name="T91" fmla="*/ 595221 h 8493"/>
              <a:gd name="T92" fmla="*/ 3449559 w 12590"/>
              <a:gd name="T93" fmla="*/ 690968 h 8493"/>
              <a:gd name="T94" fmla="*/ 3558365 w 12590"/>
              <a:gd name="T95" fmla="*/ 794693 h 8493"/>
              <a:gd name="T96" fmla="*/ 3658556 w 12590"/>
              <a:gd name="T97" fmla="*/ 906077 h 8493"/>
              <a:gd name="T98" fmla="*/ 3748217 w 12590"/>
              <a:gd name="T99" fmla="*/ 1024802 h 8493"/>
              <a:gd name="T100" fmla="*/ 3826710 w 12590"/>
              <a:gd name="T101" fmla="*/ 1150549 h 8493"/>
              <a:gd name="T102" fmla="*/ 3893078 w 12590"/>
              <a:gd name="T103" fmla="*/ 1282678 h 8493"/>
              <a:gd name="T104" fmla="*/ 3946365 w 12590"/>
              <a:gd name="T105" fmla="*/ 1421830 h 8493"/>
              <a:gd name="T106" fmla="*/ 3985611 w 12590"/>
              <a:gd name="T107" fmla="*/ 1566087 h 8493"/>
              <a:gd name="T108" fmla="*/ 4009542 w 12590"/>
              <a:gd name="T109" fmla="*/ 1716408 h 8493"/>
              <a:gd name="T110" fmla="*/ 4016881 w 12590"/>
              <a:gd name="T111" fmla="*/ 1818537 h 8493"/>
              <a:gd name="T112" fmla="*/ 4009861 w 12590"/>
              <a:gd name="T113" fmla="*/ 1992476 h 8493"/>
              <a:gd name="T114" fmla="*/ 3971891 w 12590"/>
              <a:gd name="T115" fmla="*/ 2209181 h 8493"/>
              <a:gd name="T116" fmla="*/ 3906480 w 12590"/>
              <a:gd name="T117" fmla="*/ 2420142 h 8493"/>
              <a:gd name="T118" fmla="*/ 3819690 w 12590"/>
              <a:gd name="T119" fmla="*/ 2625039 h 8493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2590"/>
              <a:gd name="T181" fmla="*/ 0 h 8493"/>
              <a:gd name="T182" fmla="*/ 12590 w 12590"/>
              <a:gd name="T183" fmla="*/ 8493 h 8493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2590" h="8493">
                <a:moveTo>
                  <a:pt x="11839" y="8493"/>
                </a:moveTo>
                <a:lnTo>
                  <a:pt x="11839" y="8493"/>
                </a:lnTo>
                <a:lnTo>
                  <a:pt x="11843" y="8485"/>
                </a:lnTo>
                <a:lnTo>
                  <a:pt x="11846" y="8476"/>
                </a:lnTo>
                <a:lnTo>
                  <a:pt x="11849" y="8467"/>
                </a:lnTo>
                <a:lnTo>
                  <a:pt x="11851" y="8458"/>
                </a:lnTo>
                <a:lnTo>
                  <a:pt x="11854" y="8438"/>
                </a:lnTo>
                <a:lnTo>
                  <a:pt x="11855" y="8418"/>
                </a:lnTo>
                <a:lnTo>
                  <a:pt x="11854" y="8398"/>
                </a:lnTo>
                <a:lnTo>
                  <a:pt x="11851" y="8376"/>
                </a:lnTo>
                <a:lnTo>
                  <a:pt x="11846" y="8354"/>
                </a:lnTo>
                <a:lnTo>
                  <a:pt x="11839" y="8331"/>
                </a:lnTo>
                <a:lnTo>
                  <a:pt x="11831" y="8309"/>
                </a:lnTo>
                <a:lnTo>
                  <a:pt x="11822" y="8286"/>
                </a:lnTo>
                <a:lnTo>
                  <a:pt x="11811" y="8262"/>
                </a:lnTo>
                <a:lnTo>
                  <a:pt x="11799" y="8239"/>
                </a:lnTo>
                <a:lnTo>
                  <a:pt x="11786" y="8216"/>
                </a:lnTo>
                <a:lnTo>
                  <a:pt x="11772" y="8192"/>
                </a:lnTo>
                <a:lnTo>
                  <a:pt x="11757" y="8168"/>
                </a:lnTo>
                <a:lnTo>
                  <a:pt x="11742" y="8145"/>
                </a:lnTo>
                <a:lnTo>
                  <a:pt x="11726" y="8123"/>
                </a:lnTo>
                <a:lnTo>
                  <a:pt x="11709" y="8100"/>
                </a:lnTo>
                <a:lnTo>
                  <a:pt x="11674" y="8057"/>
                </a:lnTo>
                <a:lnTo>
                  <a:pt x="11639" y="8016"/>
                </a:lnTo>
                <a:lnTo>
                  <a:pt x="11605" y="7978"/>
                </a:lnTo>
                <a:lnTo>
                  <a:pt x="11571" y="7944"/>
                </a:lnTo>
                <a:lnTo>
                  <a:pt x="11540" y="7915"/>
                </a:lnTo>
                <a:lnTo>
                  <a:pt x="11511" y="7890"/>
                </a:lnTo>
                <a:lnTo>
                  <a:pt x="11487" y="7872"/>
                </a:lnTo>
                <a:lnTo>
                  <a:pt x="11467" y="7858"/>
                </a:lnTo>
                <a:lnTo>
                  <a:pt x="11446" y="7845"/>
                </a:lnTo>
                <a:lnTo>
                  <a:pt x="11425" y="7832"/>
                </a:lnTo>
                <a:lnTo>
                  <a:pt x="11404" y="7819"/>
                </a:lnTo>
                <a:lnTo>
                  <a:pt x="11382" y="7808"/>
                </a:lnTo>
                <a:lnTo>
                  <a:pt x="11361" y="7797"/>
                </a:lnTo>
                <a:lnTo>
                  <a:pt x="11316" y="7777"/>
                </a:lnTo>
                <a:lnTo>
                  <a:pt x="11271" y="7759"/>
                </a:lnTo>
                <a:lnTo>
                  <a:pt x="11226" y="7743"/>
                </a:lnTo>
                <a:lnTo>
                  <a:pt x="11180" y="7729"/>
                </a:lnTo>
                <a:lnTo>
                  <a:pt x="11132" y="7717"/>
                </a:lnTo>
                <a:lnTo>
                  <a:pt x="11085" y="7707"/>
                </a:lnTo>
                <a:lnTo>
                  <a:pt x="11038" y="7698"/>
                </a:lnTo>
                <a:lnTo>
                  <a:pt x="10988" y="7691"/>
                </a:lnTo>
                <a:lnTo>
                  <a:pt x="10940" y="7685"/>
                </a:lnTo>
                <a:lnTo>
                  <a:pt x="10891" y="7681"/>
                </a:lnTo>
                <a:lnTo>
                  <a:pt x="10842" y="7678"/>
                </a:lnTo>
                <a:lnTo>
                  <a:pt x="10791" y="7676"/>
                </a:lnTo>
                <a:lnTo>
                  <a:pt x="10741" y="7675"/>
                </a:lnTo>
                <a:lnTo>
                  <a:pt x="10691" y="7675"/>
                </a:lnTo>
                <a:lnTo>
                  <a:pt x="10641" y="7676"/>
                </a:lnTo>
                <a:lnTo>
                  <a:pt x="10590" y="7678"/>
                </a:lnTo>
                <a:lnTo>
                  <a:pt x="10540" y="7680"/>
                </a:lnTo>
                <a:lnTo>
                  <a:pt x="10439" y="7686"/>
                </a:lnTo>
                <a:lnTo>
                  <a:pt x="10340" y="7693"/>
                </a:lnTo>
                <a:lnTo>
                  <a:pt x="10143" y="7707"/>
                </a:lnTo>
                <a:lnTo>
                  <a:pt x="10047" y="7713"/>
                </a:lnTo>
                <a:lnTo>
                  <a:pt x="10000" y="7716"/>
                </a:lnTo>
                <a:lnTo>
                  <a:pt x="9954" y="7718"/>
                </a:lnTo>
                <a:lnTo>
                  <a:pt x="9906" y="7719"/>
                </a:lnTo>
                <a:lnTo>
                  <a:pt x="9859" y="7719"/>
                </a:lnTo>
                <a:lnTo>
                  <a:pt x="9812" y="7718"/>
                </a:lnTo>
                <a:lnTo>
                  <a:pt x="9764" y="7717"/>
                </a:lnTo>
                <a:lnTo>
                  <a:pt x="9716" y="7715"/>
                </a:lnTo>
                <a:lnTo>
                  <a:pt x="9668" y="7712"/>
                </a:lnTo>
                <a:lnTo>
                  <a:pt x="9621" y="7709"/>
                </a:lnTo>
                <a:lnTo>
                  <a:pt x="9572" y="7705"/>
                </a:lnTo>
                <a:lnTo>
                  <a:pt x="9525" y="7700"/>
                </a:lnTo>
                <a:lnTo>
                  <a:pt x="9477" y="7694"/>
                </a:lnTo>
                <a:lnTo>
                  <a:pt x="9430" y="7688"/>
                </a:lnTo>
                <a:lnTo>
                  <a:pt x="9381" y="7682"/>
                </a:lnTo>
                <a:lnTo>
                  <a:pt x="9286" y="7667"/>
                </a:lnTo>
                <a:lnTo>
                  <a:pt x="9190" y="7648"/>
                </a:lnTo>
                <a:lnTo>
                  <a:pt x="9096" y="7628"/>
                </a:lnTo>
                <a:lnTo>
                  <a:pt x="9001" y="7607"/>
                </a:lnTo>
                <a:lnTo>
                  <a:pt x="8907" y="7583"/>
                </a:lnTo>
                <a:lnTo>
                  <a:pt x="8814" y="7558"/>
                </a:lnTo>
                <a:lnTo>
                  <a:pt x="8722" y="7531"/>
                </a:lnTo>
                <a:lnTo>
                  <a:pt x="8630" y="7503"/>
                </a:lnTo>
                <a:lnTo>
                  <a:pt x="8540" y="7474"/>
                </a:lnTo>
                <a:lnTo>
                  <a:pt x="8450" y="7442"/>
                </a:lnTo>
                <a:lnTo>
                  <a:pt x="8357" y="7408"/>
                </a:lnTo>
                <a:lnTo>
                  <a:pt x="8264" y="7372"/>
                </a:lnTo>
                <a:lnTo>
                  <a:pt x="8172" y="7334"/>
                </a:lnTo>
                <a:lnTo>
                  <a:pt x="8082" y="7294"/>
                </a:lnTo>
                <a:lnTo>
                  <a:pt x="7992" y="7252"/>
                </a:lnTo>
                <a:lnTo>
                  <a:pt x="7904" y="7208"/>
                </a:lnTo>
                <a:lnTo>
                  <a:pt x="7816" y="7163"/>
                </a:lnTo>
                <a:lnTo>
                  <a:pt x="7730" y="7115"/>
                </a:lnTo>
                <a:lnTo>
                  <a:pt x="7644" y="7065"/>
                </a:lnTo>
                <a:lnTo>
                  <a:pt x="7560" y="7014"/>
                </a:lnTo>
                <a:lnTo>
                  <a:pt x="7478" y="6961"/>
                </a:lnTo>
                <a:lnTo>
                  <a:pt x="7396" y="6905"/>
                </a:lnTo>
                <a:lnTo>
                  <a:pt x="7316" y="6849"/>
                </a:lnTo>
                <a:lnTo>
                  <a:pt x="7236" y="6791"/>
                </a:lnTo>
                <a:lnTo>
                  <a:pt x="7159" y="6729"/>
                </a:lnTo>
                <a:lnTo>
                  <a:pt x="7082" y="6668"/>
                </a:lnTo>
                <a:lnTo>
                  <a:pt x="7008" y="6604"/>
                </a:lnTo>
                <a:lnTo>
                  <a:pt x="6935" y="6538"/>
                </a:lnTo>
                <a:lnTo>
                  <a:pt x="6863" y="6471"/>
                </a:lnTo>
                <a:lnTo>
                  <a:pt x="6794" y="6402"/>
                </a:lnTo>
                <a:lnTo>
                  <a:pt x="6725" y="6331"/>
                </a:lnTo>
                <a:lnTo>
                  <a:pt x="6692" y="6295"/>
                </a:lnTo>
                <a:lnTo>
                  <a:pt x="6659" y="6259"/>
                </a:lnTo>
                <a:lnTo>
                  <a:pt x="6627" y="6222"/>
                </a:lnTo>
                <a:lnTo>
                  <a:pt x="6595" y="6184"/>
                </a:lnTo>
                <a:lnTo>
                  <a:pt x="6563" y="6147"/>
                </a:lnTo>
                <a:lnTo>
                  <a:pt x="6532" y="6109"/>
                </a:lnTo>
                <a:lnTo>
                  <a:pt x="6501" y="6070"/>
                </a:lnTo>
                <a:lnTo>
                  <a:pt x="6471" y="6032"/>
                </a:lnTo>
                <a:lnTo>
                  <a:pt x="6442" y="5992"/>
                </a:lnTo>
                <a:lnTo>
                  <a:pt x="6412" y="5952"/>
                </a:lnTo>
                <a:lnTo>
                  <a:pt x="6383" y="5912"/>
                </a:lnTo>
                <a:lnTo>
                  <a:pt x="6355" y="5872"/>
                </a:lnTo>
                <a:lnTo>
                  <a:pt x="6327" y="5830"/>
                </a:lnTo>
                <a:lnTo>
                  <a:pt x="6300" y="5789"/>
                </a:lnTo>
                <a:lnTo>
                  <a:pt x="6274" y="5748"/>
                </a:lnTo>
                <a:lnTo>
                  <a:pt x="6248" y="5706"/>
                </a:lnTo>
                <a:lnTo>
                  <a:pt x="6221" y="5663"/>
                </a:lnTo>
                <a:lnTo>
                  <a:pt x="6196" y="5620"/>
                </a:lnTo>
                <a:lnTo>
                  <a:pt x="6172" y="5577"/>
                </a:lnTo>
                <a:lnTo>
                  <a:pt x="6148" y="5534"/>
                </a:lnTo>
                <a:lnTo>
                  <a:pt x="6124" y="5489"/>
                </a:lnTo>
                <a:lnTo>
                  <a:pt x="6102" y="5445"/>
                </a:lnTo>
                <a:lnTo>
                  <a:pt x="5999" y="5242"/>
                </a:lnTo>
                <a:lnTo>
                  <a:pt x="5897" y="5038"/>
                </a:lnTo>
                <a:lnTo>
                  <a:pt x="5795" y="4835"/>
                </a:lnTo>
                <a:lnTo>
                  <a:pt x="5692" y="4632"/>
                </a:lnTo>
                <a:lnTo>
                  <a:pt x="5589" y="4431"/>
                </a:lnTo>
                <a:lnTo>
                  <a:pt x="5537" y="4330"/>
                </a:lnTo>
                <a:lnTo>
                  <a:pt x="5484" y="4231"/>
                </a:lnTo>
                <a:lnTo>
                  <a:pt x="5430" y="4131"/>
                </a:lnTo>
                <a:lnTo>
                  <a:pt x="5376" y="4031"/>
                </a:lnTo>
                <a:lnTo>
                  <a:pt x="5320" y="3934"/>
                </a:lnTo>
                <a:lnTo>
                  <a:pt x="5265" y="3836"/>
                </a:lnTo>
                <a:lnTo>
                  <a:pt x="5208" y="3739"/>
                </a:lnTo>
                <a:lnTo>
                  <a:pt x="5150" y="3643"/>
                </a:lnTo>
                <a:lnTo>
                  <a:pt x="5091" y="3548"/>
                </a:lnTo>
                <a:lnTo>
                  <a:pt x="5031" y="3453"/>
                </a:lnTo>
                <a:lnTo>
                  <a:pt x="4969" y="3360"/>
                </a:lnTo>
                <a:lnTo>
                  <a:pt x="4907" y="3267"/>
                </a:lnTo>
                <a:lnTo>
                  <a:pt x="4843" y="3176"/>
                </a:lnTo>
                <a:lnTo>
                  <a:pt x="4776" y="3085"/>
                </a:lnTo>
                <a:lnTo>
                  <a:pt x="4709" y="2996"/>
                </a:lnTo>
                <a:lnTo>
                  <a:pt x="4640" y="2908"/>
                </a:lnTo>
                <a:lnTo>
                  <a:pt x="4570" y="2821"/>
                </a:lnTo>
                <a:lnTo>
                  <a:pt x="4497" y="2735"/>
                </a:lnTo>
                <a:lnTo>
                  <a:pt x="4422" y="2652"/>
                </a:lnTo>
                <a:lnTo>
                  <a:pt x="4385" y="2609"/>
                </a:lnTo>
                <a:lnTo>
                  <a:pt x="4346" y="2568"/>
                </a:lnTo>
                <a:lnTo>
                  <a:pt x="4308" y="2528"/>
                </a:lnTo>
                <a:lnTo>
                  <a:pt x="4267" y="2487"/>
                </a:lnTo>
                <a:lnTo>
                  <a:pt x="4228" y="2448"/>
                </a:lnTo>
                <a:lnTo>
                  <a:pt x="4187" y="2407"/>
                </a:lnTo>
                <a:lnTo>
                  <a:pt x="4146" y="2368"/>
                </a:lnTo>
                <a:lnTo>
                  <a:pt x="4104" y="2329"/>
                </a:lnTo>
                <a:lnTo>
                  <a:pt x="4062" y="2291"/>
                </a:lnTo>
                <a:lnTo>
                  <a:pt x="4019" y="2253"/>
                </a:lnTo>
                <a:lnTo>
                  <a:pt x="3976" y="2215"/>
                </a:lnTo>
                <a:lnTo>
                  <a:pt x="3931" y="2178"/>
                </a:lnTo>
                <a:lnTo>
                  <a:pt x="3887" y="2141"/>
                </a:lnTo>
                <a:lnTo>
                  <a:pt x="3842" y="2105"/>
                </a:lnTo>
                <a:lnTo>
                  <a:pt x="3796" y="2069"/>
                </a:lnTo>
                <a:lnTo>
                  <a:pt x="3749" y="2033"/>
                </a:lnTo>
                <a:lnTo>
                  <a:pt x="3702" y="1999"/>
                </a:lnTo>
                <a:lnTo>
                  <a:pt x="3654" y="1964"/>
                </a:lnTo>
                <a:lnTo>
                  <a:pt x="3606" y="1931"/>
                </a:lnTo>
                <a:lnTo>
                  <a:pt x="3556" y="1897"/>
                </a:lnTo>
                <a:lnTo>
                  <a:pt x="3506" y="1863"/>
                </a:lnTo>
                <a:lnTo>
                  <a:pt x="3456" y="1831"/>
                </a:lnTo>
                <a:lnTo>
                  <a:pt x="3404" y="1799"/>
                </a:lnTo>
                <a:lnTo>
                  <a:pt x="3352" y="1768"/>
                </a:lnTo>
                <a:lnTo>
                  <a:pt x="3299" y="1737"/>
                </a:lnTo>
                <a:lnTo>
                  <a:pt x="3245" y="1706"/>
                </a:lnTo>
                <a:lnTo>
                  <a:pt x="3191" y="1676"/>
                </a:lnTo>
                <a:lnTo>
                  <a:pt x="3136" y="1647"/>
                </a:lnTo>
                <a:lnTo>
                  <a:pt x="3081" y="1618"/>
                </a:lnTo>
                <a:lnTo>
                  <a:pt x="3024" y="1590"/>
                </a:lnTo>
                <a:lnTo>
                  <a:pt x="2966" y="1562"/>
                </a:lnTo>
                <a:lnTo>
                  <a:pt x="2909" y="1535"/>
                </a:lnTo>
                <a:lnTo>
                  <a:pt x="2849" y="1508"/>
                </a:lnTo>
                <a:lnTo>
                  <a:pt x="2789" y="1482"/>
                </a:lnTo>
                <a:lnTo>
                  <a:pt x="2729" y="1457"/>
                </a:lnTo>
                <a:lnTo>
                  <a:pt x="2667" y="1432"/>
                </a:lnTo>
                <a:lnTo>
                  <a:pt x="2605" y="1408"/>
                </a:lnTo>
                <a:lnTo>
                  <a:pt x="2541" y="1385"/>
                </a:lnTo>
                <a:lnTo>
                  <a:pt x="2477" y="1362"/>
                </a:lnTo>
                <a:lnTo>
                  <a:pt x="2412" y="1338"/>
                </a:lnTo>
                <a:lnTo>
                  <a:pt x="2346" y="1317"/>
                </a:lnTo>
                <a:lnTo>
                  <a:pt x="2279" y="1296"/>
                </a:lnTo>
                <a:lnTo>
                  <a:pt x="2212" y="1276"/>
                </a:lnTo>
                <a:lnTo>
                  <a:pt x="2143" y="1256"/>
                </a:lnTo>
                <a:lnTo>
                  <a:pt x="2073" y="1237"/>
                </a:lnTo>
                <a:lnTo>
                  <a:pt x="2002" y="1218"/>
                </a:lnTo>
                <a:lnTo>
                  <a:pt x="1931" y="1201"/>
                </a:lnTo>
                <a:lnTo>
                  <a:pt x="1859" y="1184"/>
                </a:lnTo>
                <a:lnTo>
                  <a:pt x="1785" y="1166"/>
                </a:lnTo>
                <a:lnTo>
                  <a:pt x="1711" y="1151"/>
                </a:lnTo>
                <a:lnTo>
                  <a:pt x="1635" y="1136"/>
                </a:lnTo>
                <a:lnTo>
                  <a:pt x="1559" y="1121"/>
                </a:lnTo>
                <a:lnTo>
                  <a:pt x="1481" y="1108"/>
                </a:lnTo>
                <a:lnTo>
                  <a:pt x="1403" y="1095"/>
                </a:lnTo>
                <a:lnTo>
                  <a:pt x="1324" y="1083"/>
                </a:lnTo>
                <a:lnTo>
                  <a:pt x="1243" y="1071"/>
                </a:lnTo>
                <a:lnTo>
                  <a:pt x="1162" y="1061"/>
                </a:lnTo>
                <a:lnTo>
                  <a:pt x="1078" y="1051"/>
                </a:lnTo>
                <a:lnTo>
                  <a:pt x="995" y="1041"/>
                </a:lnTo>
                <a:lnTo>
                  <a:pt x="910" y="1033"/>
                </a:lnTo>
                <a:lnTo>
                  <a:pt x="824" y="1025"/>
                </a:lnTo>
                <a:lnTo>
                  <a:pt x="737" y="1018"/>
                </a:lnTo>
                <a:lnTo>
                  <a:pt x="649" y="1012"/>
                </a:lnTo>
                <a:lnTo>
                  <a:pt x="560" y="1007"/>
                </a:lnTo>
                <a:lnTo>
                  <a:pt x="470" y="1002"/>
                </a:lnTo>
                <a:lnTo>
                  <a:pt x="378" y="998"/>
                </a:lnTo>
                <a:lnTo>
                  <a:pt x="286" y="996"/>
                </a:lnTo>
                <a:lnTo>
                  <a:pt x="191" y="993"/>
                </a:lnTo>
                <a:lnTo>
                  <a:pt x="97" y="992"/>
                </a:lnTo>
                <a:lnTo>
                  <a:pt x="0" y="992"/>
                </a:lnTo>
                <a:lnTo>
                  <a:pt x="14" y="991"/>
                </a:lnTo>
                <a:lnTo>
                  <a:pt x="28" y="988"/>
                </a:lnTo>
                <a:lnTo>
                  <a:pt x="43" y="986"/>
                </a:lnTo>
                <a:lnTo>
                  <a:pt x="59" y="982"/>
                </a:lnTo>
                <a:lnTo>
                  <a:pt x="75" y="978"/>
                </a:lnTo>
                <a:lnTo>
                  <a:pt x="92" y="972"/>
                </a:lnTo>
                <a:lnTo>
                  <a:pt x="127" y="959"/>
                </a:lnTo>
                <a:lnTo>
                  <a:pt x="163" y="944"/>
                </a:lnTo>
                <a:lnTo>
                  <a:pt x="199" y="926"/>
                </a:lnTo>
                <a:lnTo>
                  <a:pt x="237" y="907"/>
                </a:lnTo>
                <a:lnTo>
                  <a:pt x="275" y="887"/>
                </a:lnTo>
                <a:lnTo>
                  <a:pt x="350" y="845"/>
                </a:lnTo>
                <a:lnTo>
                  <a:pt x="421" y="803"/>
                </a:lnTo>
                <a:lnTo>
                  <a:pt x="456" y="785"/>
                </a:lnTo>
                <a:lnTo>
                  <a:pt x="487" y="768"/>
                </a:lnTo>
                <a:lnTo>
                  <a:pt x="516" y="753"/>
                </a:lnTo>
                <a:lnTo>
                  <a:pt x="542" y="742"/>
                </a:lnTo>
                <a:lnTo>
                  <a:pt x="639" y="703"/>
                </a:lnTo>
                <a:lnTo>
                  <a:pt x="735" y="666"/>
                </a:lnTo>
                <a:lnTo>
                  <a:pt x="833" y="629"/>
                </a:lnTo>
                <a:lnTo>
                  <a:pt x="930" y="594"/>
                </a:lnTo>
                <a:lnTo>
                  <a:pt x="1028" y="560"/>
                </a:lnTo>
                <a:lnTo>
                  <a:pt x="1126" y="527"/>
                </a:lnTo>
                <a:lnTo>
                  <a:pt x="1225" y="495"/>
                </a:lnTo>
                <a:lnTo>
                  <a:pt x="1324" y="465"/>
                </a:lnTo>
                <a:lnTo>
                  <a:pt x="1423" y="434"/>
                </a:lnTo>
                <a:lnTo>
                  <a:pt x="1523" y="405"/>
                </a:lnTo>
                <a:lnTo>
                  <a:pt x="1623" y="378"/>
                </a:lnTo>
                <a:lnTo>
                  <a:pt x="1724" y="351"/>
                </a:lnTo>
                <a:lnTo>
                  <a:pt x="1823" y="325"/>
                </a:lnTo>
                <a:lnTo>
                  <a:pt x="1925" y="301"/>
                </a:lnTo>
                <a:lnTo>
                  <a:pt x="2026" y="277"/>
                </a:lnTo>
                <a:lnTo>
                  <a:pt x="2127" y="253"/>
                </a:lnTo>
                <a:lnTo>
                  <a:pt x="2257" y="225"/>
                </a:lnTo>
                <a:lnTo>
                  <a:pt x="2389" y="199"/>
                </a:lnTo>
                <a:lnTo>
                  <a:pt x="2520" y="175"/>
                </a:lnTo>
                <a:lnTo>
                  <a:pt x="2653" y="152"/>
                </a:lnTo>
                <a:lnTo>
                  <a:pt x="2786" y="130"/>
                </a:lnTo>
                <a:lnTo>
                  <a:pt x="2919" y="111"/>
                </a:lnTo>
                <a:lnTo>
                  <a:pt x="3052" y="92"/>
                </a:lnTo>
                <a:lnTo>
                  <a:pt x="3187" y="75"/>
                </a:lnTo>
                <a:lnTo>
                  <a:pt x="3322" y="60"/>
                </a:lnTo>
                <a:lnTo>
                  <a:pt x="3457" y="47"/>
                </a:lnTo>
                <a:lnTo>
                  <a:pt x="3592" y="35"/>
                </a:lnTo>
                <a:lnTo>
                  <a:pt x="3728" y="25"/>
                </a:lnTo>
                <a:lnTo>
                  <a:pt x="3864" y="17"/>
                </a:lnTo>
                <a:lnTo>
                  <a:pt x="4001" y="10"/>
                </a:lnTo>
                <a:lnTo>
                  <a:pt x="4138" y="5"/>
                </a:lnTo>
                <a:lnTo>
                  <a:pt x="4274" y="2"/>
                </a:lnTo>
                <a:lnTo>
                  <a:pt x="4411" y="0"/>
                </a:lnTo>
                <a:lnTo>
                  <a:pt x="4548" y="0"/>
                </a:lnTo>
                <a:lnTo>
                  <a:pt x="4685" y="2"/>
                </a:lnTo>
                <a:lnTo>
                  <a:pt x="4822" y="5"/>
                </a:lnTo>
                <a:lnTo>
                  <a:pt x="4959" y="10"/>
                </a:lnTo>
                <a:lnTo>
                  <a:pt x="5096" y="17"/>
                </a:lnTo>
                <a:lnTo>
                  <a:pt x="5234" y="25"/>
                </a:lnTo>
                <a:lnTo>
                  <a:pt x="5371" y="35"/>
                </a:lnTo>
                <a:lnTo>
                  <a:pt x="5507" y="47"/>
                </a:lnTo>
                <a:lnTo>
                  <a:pt x="5645" y="60"/>
                </a:lnTo>
                <a:lnTo>
                  <a:pt x="5781" y="75"/>
                </a:lnTo>
                <a:lnTo>
                  <a:pt x="5918" y="93"/>
                </a:lnTo>
                <a:lnTo>
                  <a:pt x="6054" y="111"/>
                </a:lnTo>
                <a:lnTo>
                  <a:pt x="6190" y="132"/>
                </a:lnTo>
                <a:lnTo>
                  <a:pt x="6326" y="153"/>
                </a:lnTo>
                <a:lnTo>
                  <a:pt x="6462" y="177"/>
                </a:lnTo>
                <a:lnTo>
                  <a:pt x="6597" y="202"/>
                </a:lnTo>
                <a:lnTo>
                  <a:pt x="6731" y="229"/>
                </a:lnTo>
                <a:lnTo>
                  <a:pt x="6866" y="258"/>
                </a:lnTo>
                <a:lnTo>
                  <a:pt x="7000" y="290"/>
                </a:lnTo>
                <a:lnTo>
                  <a:pt x="7134" y="322"/>
                </a:lnTo>
                <a:lnTo>
                  <a:pt x="7266" y="356"/>
                </a:lnTo>
                <a:lnTo>
                  <a:pt x="7398" y="391"/>
                </a:lnTo>
                <a:lnTo>
                  <a:pt x="7531" y="429"/>
                </a:lnTo>
                <a:lnTo>
                  <a:pt x="7662" y="469"/>
                </a:lnTo>
                <a:lnTo>
                  <a:pt x="7792" y="510"/>
                </a:lnTo>
                <a:lnTo>
                  <a:pt x="7922" y="552"/>
                </a:lnTo>
                <a:lnTo>
                  <a:pt x="8052" y="597"/>
                </a:lnTo>
                <a:lnTo>
                  <a:pt x="8181" y="644"/>
                </a:lnTo>
                <a:lnTo>
                  <a:pt x="8308" y="692"/>
                </a:lnTo>
                <a:lnTo>
                  <a:pt x="8435" y="742"/>
                </a:lnTo>
                <a:lnTo>
                  <a:pt x="8561" y="793"/>
                </a:lnTo>
                <a:lnTo>
                  <a:pt x="8686" y="847"/>
                </a:lnTo>
                <a:lnTo>
                  <a:pt x="8811" y="902"/>
                </a:lnTo>
                <a:lnTo>
                  <a:pt x="8935" y="959"/>
                </a:lnTo>
                <a:lnTo>
                  <a:pt x="9057" y="1019"/>
                </a:lnTo>
                <a:lnTo>
                  <a:pt x="9178" y="1079"/>
                </a:lnTo>
                <a:lnTo>
                  <a:pt x="9299" y="1141"/>
                </a:lnTo>
                <a:lnTo>
                  <a:pt x="9419" y="1206"/>
                </a:lnTo>
                <a:lnTo>
                  <a:pt x="9537" y="1272"/>
                </a:lnTo>
                <a:lnTo>
                  <a:pt x="9655" y="1339"/>
                </a:lnTo>
                <a:lnTo>
                  <a:pt x="9771" y="1409"/>
                </a:lnTo>
                <a:lnTo>
                  <a:pt x="9886" y="1480"/>
                </a:lnTo>
                <a:lnTo>
                  <a:pt x="10000" y="1554"/>
                </a:lnTo>
                <a:lnTo>
                  <a:pt x="10113" y="1629"/>
                </a:lnTo>
                <a:lnTo>
                  <a:pt x="10224" y="1706"/>
                </a:lnTo>
                <a:lnTo>
                  <a:pt x="10335" y="1785"/>
                </a:lnTo>
                <a:lnTo>
                  <a:pt x="10443" y="1865"/>
                </a:lnTo>
                <a:lnTo>
                  <a:pt x="10498" y="1907"/>
                </a:lnTo>
                <a:lnTo>
                  <a:pt x="10551" y="1948"/>
                </a:lnTo>
                <a:lnTo>
                  <a:pt x="10604" y="1990"/>
                </a:lnTo>
                <a:lnTo>
                  <a:pt x="10657" y="2033"/>
                </a:lnTo>
                <a:lnTo>
                  <a:pt x="10709" y="2077"/>
                </a:lnTo>
                <a:lnTo>
                  <a:pt x="10760" y="2121"/>
                </a:lnTo>
                <a:lnTo>
                  <a:pt x="10811" y="2165"/>
                </a:lnTo>
                <a:lnTo>
                  <a:pt x="10862" y="2209"/>
                </a:lnTo>
                <a:lnTo>
                  <a:pt x="10911" y="2255"/>
                </a:lnTo>
                <a:lnTo>
                  <a:pt x="10961" y="2301"/>
                </a:lnTo>
                <a:lnTo>
                  <a:pt x="11010" y="2347"/>
                </a:lnTo>
                <a:lnTo>
                  <a:pt x="11058" y="2394"/>
                </a:lnTo>
                <a:lnTo>
                  <a:pt x="11106" y="2442"/>
                </a:lnTo>
                <a:lnTo>
                  <a:pt x="11152" y="2490"/>
                </a:lnTo>
                <a:lnTo>
                  <a:pt x="11200" y="2538"/>
                </a:lnTo>
                <a:lnTo>
                  <a:pt x="11245" y="2586"/>
                </a:lnTo>
                <a:lnTo>
                  <a:pt x="11291" y="2637"/>
                </a:lnTo>
                <a:lnTo>
                  <a:pt x="11335" y="2686"/>
                </a:lnTo>
                <a:lnTo>
                  <a:pt x="11380" y="2736"/>
                </a:lnTo>
                <a:lnTo>
                  <a:pt x="11423" y="2787"/>
                </a:lnTo>
                <a:lnTo>
                  <a:pt x="11466" y="2839"/>
                </a:lnTo>
                <a:lnTo>
                  <a:pt x="11508" y="2890"/>
                </a:lnTo>
                <a:lnTo>
                  <a:pt x="11550" y="2942"/>
                </a:lnTo>
                <a:lnTo>
                  <a:pt x="11591" y="2996"/>
                </a:lnTo>
                <a:lnTo>
                  <a:pt x="11630" y="3049"/>
                </a:lnTo>
                <a:lnTo>
                  <a:pt x="11670" y="3102"/>
                </a:lnTo>
                <a:lnTo>
                  <a:pt x="11709" y="3157"/>
                </a:lnTo>
                <a:lnTo>
                  <a:pt x="11747" y="3211"/>
                </a:lnTo>
                <a:lnTo>
                  <a:pt x="11784" y="3266"/>
                </a:lnTo>
                <a:lnTo>
                  <a:pt x="11821" y="3321"/>
                </a:lnTo>
                <a:lnTo>
                  <a:pt x="11856" y="3377"/>
                </a:lnTo>
                <a:lnTo>
                  <a:pt x="11892" y="3433"/>
                </a:lnTo>
                <a:lnTo>
                  <a:pt x="11927" y="3490"/>
                </a:lnTo>
                <a:lnTo>
                  <a:pt x="11960" y="3548"/>
                </a:lnTo>
                <a:lnTo>
                  <a:pt x="11993" y="3605"/>
                </a:lnTo>
                <a:lnTo>
                  <a:pt x="12025" y="3663"/>
                </a:lnTo>
                <a:lnTo>
                  <a:pt x="12057" y="3722"/>
                </a:lnTo>
                <a:lnTo>
                  <a:pt x="12087" y="3780"/>
                </a:lnTo>
                <a:lnTo>
                  <a:pt x="12117" y="3839"/>
                </a:lnTo>
                <a:lnTo>
                  <a:pt x="12146" y="3900"/>
                </a:lnTo>
                <a:lnTo>
                  <a:pt x="12174" y="3959"/>
                </a:lnTo>
                <a:lnTo>
                  <a:pt x="12201" y="4019"/>
                </a:lnTo>
                <a:lnTo>
                  <a:pt x="12228" y="4081"/>
                </a:lnTo>
                <a:lnTo>
                  <a:pt x="12253" y="4142"/>
                </a:lnTo>
                <a:lnTo>
                  <a:pt x="12278" y="4203"/>
                </a:lnTo>
                <a:lnTo>
                  <a:pt x="12302" y="4266"/>
                </a:lnTo>
                <a:lnTo>
                  <a:pt x="12325" y="4328"/>
                </a:lnTo>
                <a:lnTo>
                  <a:pt x="12347" y="4391"/>
                </a:lnTo>
                <a:lnTo>
                  <a:pt x="12368" y="4455"/>
                </a:lnTo>
                <a:lnTo>
                  <a:pt x="12388" y="4518"/>
                </a:lnTo>
                <a:lnTo>
                  <a:pt x="12408" y="4582"/>
                </a:lnTo>
                <a:lnTo>
                  <a:pt x="12427" y="4647"/>
                </a:lnTo>
                <a:lnTo>
                  <a:pt x="12444" y="4711"/>
                </a:lnTo>
                <a:lnTo>
                  <a:pt x="12461" y="4777"/>
                </a:lnTo>
                <a:lnTo>
                  <a:pt x="12476" y="4842"/>
                </a:lnTo>
                <a:lnTo>
                  <a:pt x="12491" y="4907"/>
                </a:lnTo>
                <a:lnTo>
                  <a:pt x="12505" y="4974"/>
                </a:lnTo>
                <a:lnTo>
                  <a:pt x="12517" y="5040"/>
                </a:lnTo>
                <a:lnTo>
                  <a:pt x="12529" y="5107"/>
                </a:lnTo>
                <a:lnTo>
                  <a:pt x="12540" y="5175"/>
                </a:lnTo>
                <a:lnTo>
                  <a:pt x="12550" y="5242"/>
                </a:lnTo>
                <a:lnTo>
                  <a:pt x="12558" y="5309"/>
                </a:lnTo>
                <a:lnTo>
                  <a:pt x="12566" y="5378"/>
                </a:lnTo>
                <a:lnTo>
                  <a:pt x="12574" y="5446"/>
                </a:lnTo>
                <a:lnTo>
                  <a:pt x="12578" y="5497"/>
                </a:lnTo>
                <a:lnTo>
                  <a:pt x="12582" y="5547"/>
                </a:lnTo>
                <a:lnTo>
                  <a:pt x="12585" y="5597"/>
                </a:lnTo>
                <a:lnTo>
                  <a:pt x="12587" y="5647"/>
                </a:lnTo>
                <a:lnTo>
                  <a:pt x="12589" y="5698"/>
                </a:lnTo>
                <a:lnTo>
                  <a:pt x="12590" y="5748"/>
                </a:lnTo>
                <a:lnTo>
                  <a:pt x="12590" y="5797"/>
                </a:lnTo>
                <a:lnTo>
                  <a:pt x="12590" y="5847"/>
                </a:lnTo>
                <a:lnTo>
                  <a:pt x="12588" y="5947"/>
                </a:lnTo>
                <a:lnTo>
                  <a:pt x="12584" y="6046"/>
                </a:lnTo>
                <a:lnTo>
                  <a:pt x="12577" y="6144"/>
                </a:lnTo>
                <a:lnTo>
                  <a:pt x="12567" y="6243"/>
                </a:lnTo>
                <a:lnTo>
                  <a:pt x="12556" y="6341"/>
                </a:lnTo>
                <a:lnTo>
                  <a:pt x="12543" y="6439"/>
                </a:lnTo>
                <a:lnTo>
                  <a:pt x="12528" y="6536"/>
                </a:lnTo>
                <a:lnTo>
                  <a:pt x="12511" y="6633"/>
                </a:lnTo>
                <a:lnTo>
                  <a:pt x="12492" y="6729"/>
                </a:lnTo>
                <a:lnTo>
                  <a:pt x="12471" y="6826"/>
                </a:lnTo>
                <a:lnTo>
                  <a:pt x="12448" y="6922"/>
                </a:lnTo>
                <a:lnTo>
                  <a:pt x="12424" y="7018"/>
                </a:lnTo>
                <a:lnTo>
                  <a:pt x="12398" y="7113"/>
                </a:lnTo>
                <a:lnTo>
                  <a:pt x="12369" y="7208"/>
                </a:lnTo>
                <a:lnTo>
                  <a:pt x="12340" y="7303"/>
                </a:lnTo>
                <a:lnTo>
                  <a:pt x="12309" y="7396"/>
                </a:lnTo>
                <a:lnTo>
                  <a:pt x="12276" y="7490"/>
                </a:lnTo>
                <a:lnTo>
                  <a:pt x="12243" y="7583"/>
                </a:lnTo>
                <a:lnTo>
                  <a:pt x="12207" y="7676"/>
                </a:lnTo>
                <a:lnTo>
                  <a:pt x="12170" y="7768"/>
                </a:lnTo>
                <a:lnTo>
                  <a:pt x="12133" y="7861"/>
                </a:lnTo>
                <a:lnTo>
                  <a:pt x="12094" y="7952"/>
                </a:lnTo>
                <a:lnTo>
                  <a:pt x="12054" y="8044"/>
                </a:lnTo>
                <a:lnTo>
                  <a:pt x="12013" y="8134"/>
                </a:lnTo>
                <a:lnTo>
                  <a:pt x="11971" y="8225"/>
                </a:lnTo>
                <a:lnTo>
                  <a:pt x="11928" y="8315"/>
                </a:lnTo>
                <a:lnTo>
                  <a:pt x="11884" y="8405"/>
                </a:lnTo>
                <a:lnTo>
                  <a:pt x="11839" y="8493"/>
                </a:lnTo>
                <a:close/>
              </a:path>
            </a:pathLst>
          </a:custGeom>
          <a:solidFill>
            <a:srgbClr val="C08D2C"/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225294" name="Freeform 13"/>
          <p:cNvSpPr>
            <a:spLocks/>
          </p:cNvSpPr>
          <p:nvPr/>
        </p:nvSpPr>
        <p:spPr bwMode="auto">
          <a:xfrm>
            <a:off x="10035118" y="2250018"/>
            <a:ext cx="1240367" cy="2645833"/>
          </a:xfrm>
          <a:custGeom>
            <a:avLst/>
            <a:gdLst>
              <a:gd name="T0" fmla="*/ 28407 w 6408"/>
              <a:gd name="T1" fmla="*/ 4324160 h 13673"/>
              <a:gd name="T2" fmla="*/ 71815 w 6408"/>
              <a:gd name="T3" fmla="*/ 4299277 h 13673"/>
              <a:gd name="T4" fmla="*/ 112032 w 6408"/>
              <a:gd name="T5" fmla="*/ 4254616 h 13673"/>
              <a:gd name="T6" fmla="*/ 161504 w 6408"/>
              <a:gd name="T7" fmla="*/ 4166889 h 13673"/>
              <a:gd name="T8" fmla="*/ 174271 w 6408"/>
              <a:gd name="T9" fmla="*/ 4119357 h 13673"/>
              <a:gd name="T10" fmla="*/ 176186 w 6408"/>
              <a:gd name="T11" fmla="*/ 4019826 h 13673"/>
              <a:gd name="T12" fmla="*/ 152567 w 6408"/>
              <a:gd name="T13" fmla="*/ 3912001 h 13673"/>
              <a:gd name="T14" fmla="*/ 84582 w 6408"/>
              <a:gd name="T15" fmla="*/ 3733356 h 13673"/>
              <a:gd name="T16" fmla="*/ 48834 w 6408"/>
              <a:gd name="T17" fmla="*/ 3633826 h 13673"/>
              <a:gd name="T18" fmla="*/ 23938 w 6408"/>
              <a:gd name="T19" fmla="*/ 3529510 h 13673"/>
              <a:gd name="T20" fmla="*/ 2553 w 6408"/>
              <a:gd name="T21" fmla="*/ 3345761 h 13673"/>
              <a:gd name="T22" fmla="*/ 2234 w 6408"/>
              <a:gd name="T23" fmla="*/ 3161693 h 13673"/>
              <a:gd name="T24" fmla="*/ 30641 w 6408"/>
              <a:gd name="T25" fmla="*/ 2942535 h 13673"/>
              <a:gd name="T26" fmla="*/ 92243 w 6408"/>
              <a:gd name="T27" fmla="*/ 2731670 h 13673"/>
              <a:gd name="T28" fmla="*/ 179378 w 6408"/>
              <a:gd name="T29" fmla="*/ 2547602 h 13673"/>
              <a:gd name="T30" fmla="*/ 238107 w 6408"/>
              <a:gd name="T31" fmla="*/ 2454770 h 13673"/>
              <a:gd name="T32" fmla="*/ 305135 w 6408"/>
              <a:gd name="T33" fmla="*/ 2367362 h 13673"/>
              <a:gd name="T34" fmla="*/ 380461 w 6408"/>
              <a:gd name="T35" fmla="*/ 2285696 h 13673"/>
              <a:gd name="T36" fmla="*/ 664529 w 6408"/>
              <a:gd name="T37" fmla="*/ 2005925 h 13673"/>
              <a:gd name="T38" fmla="*/ 835928 w 6408"/>
              <a:gd name="T39" fmla="*/ 1821858 h 13673"/>
              <a:gd name="T40" fmla="*/ 990091 w 6408"/>
              <a:gd name="T41" fmla="*/ 1625348 h 13673"/>
              <a:gd name="T42" fmla="*/ 1093505 w 6408"/>
              <a:gd name="T43" fmla="*/ 1457550 h 13673"/>
              <a:gd name="T44" fmla="*/ 1149042 w 6408"/>
              <a:gd name="T45" fmla="*/ 1343345 h 13673"/>
              <a:gd name="T46" fmla="*/ 1195642 w 6408"/>
              <a:gd name="T47" fmla="*/ 1222440 h 13673"/>
              <a:gd name="T48" fmla="*/ 1232028 w 6408"/>
              <a:gd name="T49" fmla="*/ 1093880 h 13673"/>
              <a:gd name="T50" fmla="*/ 1256924 w 6408"/>
              <a:gd name="T51" fmla="*/ 956387 h 13673"/>
              <a:gd name="T52" fmla="*/ 1269691 w 6408"/>
              <a:gd name="T53" fmla="*/ 810282 h 13673"/>
              <a:gd name="T54" fmla="*/ 1269372 w 6408"/>
              <a:gd name="T55" fmla="*/ 653649 h 13673"/>
              <a:gd name="T56" fmla="*/ 1254371 w 6408"/>
              <a:gd name="T57" fmla="*/ 486169 h 13673"/>
              <a:gd name="T58" fmla="*/ 1224049 w 6408"/>
              <a:gd name="T59" fmla="*/ 306886 h 13673"/>
              <a:gd name="T60" fmla="*/ 1177449 w 6408"/>
              <a:gd name="T61" fmla="*/ 115481 h 13673"/>
              <a:gd name="T62" fmla="*/ 1146169 w 6408"/>
              <a:gd name="T63" fmla="*/ 8294 h 13673"/>
              <a:gd name="T64" fmla="*/ 1181917 w 6408"/>
              <a:gd name="T65" fmla="*/ 53912 h 13673"/>
              <a:gd name="T66" fmla="*/ 1265223 w 6408"/>
              <a:gd name="T67" fmla="*/ 133665 h 13673"/>
              <a:gd name="T68" fmla="*/ 1373744 w 6408"/>
              <a:gd name="T69" fmla="*/ 270200 h 13673"/>
              <a:gd name="T70" fmla="*/ 1504607 w 6408"/>
              <a:gd name="T71" fmla="*/ 461605 h 13673"/>
              <a:gd name="T72" fmla="*/ 1615362 w 6408"/>
              <a:gd name="T73" fmla="*/ 648863 h 13673"/>
              <a:gd name="T74" fmla="*/ 1748459 w 6408"/>
              <a:gd name="T75" fmla="*/ 919063 h 13673"/>
              <a:gd name="T76" fmla="*/ 1858576 w 6408"/>
              <a:gd name="T77" fmla="*/ 1202343 h 13673"/>
              <a:gd name="T78" fmla="*/ 1944435 w 6408"/>
              <a:gd name="T79" fmla="*/ 1496469 h 13673"/>
              <a:gd name="T80" fmla="*/ 2004759 w 6408"/>
              <a:gd name="T81" fmla="*/ 1797613 h 13673"/>
              <a:gd name="T82" fmla="*/ 2038592 w 6408"/>
              <a:gd name="T83" fmla="*/ 2102266 h 13673"/>
              <a:gd name="T84" fmla="*/ 2044018 w 6408"/>
              <a:gd name="T85" fmla="*/ 2408195 h 13673"/>
              <a:gd name="T86" fmla="*/ 2019761 w 6408"/>
              <a:gd name="T87" fmla="*/ 2711573 h 13673"/>
              <a:gd name="T88" fmla="*/ 1963905 w 6408"/>
              <a:gd name="T89" fmla="*/ 3009526 h 13673"/>
              <a:gd name="T90" fmla="*/ 1890174 w 6408"/>
              <a:gd name="T91" fmla="*/ 3258034 h 13673"/>
              <a:gd name="T92" fmla="*/ 1834957 w 6408"/>
              <a:gd name="T93" fmla="*/ 3398717 h 13673"/>
              <a:gd name="T94" fmla="*/ 1769206 w 6408"/>
              <a:gd name="T95" fmla="*/ 3533976 h 13673"/>
              <a:gd name="T96" fmla="*/ 1693561 w 6408"/>
              <a:gd name="T97" fmla="*/ 3662856 h 13673"/>
              <a:gd name="T98" fmla="*/ 1607702 w 6408"/>
              <a:gd name="T99" fmla="*/ 3784398 h 13673"/>
              <a:gd name="T100" fmla="*/ 1511629 w 6408"/>
              <a:gd name="T101" fmla="*/ 3897327 h 13673"/>
              <a:gd name="T102" fmla="*/ 1405662 w 6408"/>
              <a:gd name="T103" fmla="*/ 4001005 h 13673"/>
              <a:gd name="T104" fmla="*/ 1289800 w 6408"/>
              <a:gd name="T105" fmla="*/ 4094155 h 13673"/>
              <a:gd name="T106" fmla="*/ 1163724 w 6408"/>
              <a:gd name="T107" fmla="*/ 4175183 h 13673"/>
              <a:gd name="T108" fmla="*/ 1028074 w 6408"/>
              <a:gd name="T109" fmla="*/ 4243770 h 13673"/>
              <a:gd name="T110" fmla="*/ 932958 w 6408"/>
              <a:gd name="T111" fmla="*/ 4281413 h 13673"/>
              <a:gd name="T112" fmla="*/ 765071 w 6408"/>
              <a:gd name="T113" fmla="*/ 4327988 h 13673"/>
              <a:gd name="T114" fmla="*/ 547072 w 6408"/>
              <a:gd name="T115" fmla="*/ 4357337 h 13673"/>
              <a:gd name="T116" fmla="*/ 325881 w 6408"/>
              <a:gd name="T117" fmla="*/ 4358932 h 13673"/>
              <a:gd name="T118" fmla="*/ 104371 w 6408"/>
              <a:gd name="T119" fmla="*/ 4338834 h 13673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6408"/>
              <a:gd name="T181" fmla="*/ 0 h 13673"/>
              <a:gd name="T182" fmla="*/ 6408 w 6408"/>
              <a:gd name="T183" fmla="*/ 13673 h 13673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6408" h="13673">
                <a:moveTo>
                  <a:pt x="32" y="13558"/>
                </a:moveTo>
                <a:lnTo>
                  <a:pt x="32" y="13558"/>
                </a:lnTo>
                <a:lnTo>
                  <a:pt x="41" y="13559"/>
                </a:lnTo>
                <a:lnTo>
                  <a:pt x="51" y="13559"/>
                </a:lnTo>
                <a:lnTo>
                  <a:pt x="60" y="13559"/>
                </a:lnTo>
                <a:lnTo>
                  <a:pt x="70" y="13559"/>
                </a:lnTo>
                <a:lnTo>
                  <a:pt x="89" y="13555"/>
                </a:lnTo>
                <a:lnTo>
                  <a:pt x="108" y="13550"/>
                </a:lnTo>
                <a:lnTo>
                  <a:pt x="127" y="13543"/>
                </a:lnTo>
                <a:lnTo>
                  <a:pt x="147" y="13533"/>
                </a:lnTo>
                <a:lnTo>
                  <a:pt x="167" y="13522"/>
                </a:lnTo>
                <a:lnTo>
                  <a:pt x="186" y="13509"/>
                </a:lnTo>
                <a:lnTo>
                  <a:pt x="206" y="13494"/>
                </a:lnTo>
                <a:lnTo>
                  <a:pt x="225" y="13477"/>
                </a:lnTo>
                <a:lnTo>
                  <a:pt x="243" y="13460"/>
                </a:lnTo>
                <a:lnTo>
                  <a:pt x="262" y="13442"/>
                </a:lnTo>
                <a:lnTo>
                  <a:pt x="280" y="13422"/>
                </a:lnTo>
                <a:lnTo>
                  <a:pt x="298" y="13402"/>
                </a:lnTo>
                <a:lnTo>
                  <a:pt x="316" y="13381"/>
                </a:lnTo>
                <a:lnTo>
                  <a:pt x="333" y="13359"/>
                </a:lnTo>
                <a:lnTo>
                  <a:pt x="351" y="13337"/>
                </a:lnTo>
                <a:lnTo>
                  <a:pt x="367" y="13314"/>
                </a:lnTo>
                <a:lnTo>
                  <a:pt x="398" y="13268"/>
                </a:lnTo>
                <a:lnTo>
                  <a:pt x="426" y="13222"/>
                </a:lnTo>
                <a:lnTo>
                  <a:pt x="451" y="13178"/>
                </a:lnTo>
                <a:lnTo>
                  <a:pt x="473" y="13136"/>
                </a:lnTo>
                <a:lnTo>
                  <a:pt x="492" y="13096"/>
                </a:lnTo>
                <a:lnTo>
                  <a:pt x="506" y="13062"/>
                </a:lnTo>
                <a:lnTo>
                  <a:pt x="517" y="13033"/>
                </a:lnTo>
                <a:lnTo>
                  <a:pt x="524" y="13010"/>
                </a:lnTo>
                <a:lnTo>
                  <a:pt x="531" y="12986"/>
                </a:lnTo>
                <a:lnTo>
                  <a:pt x="536" y="12962"/>
                </a:lnTo>
                <a:lnTo>
                  <a:pt x="541" y="12937"/>
                </a:lnTo>
                <a:lnTo>
                  <a:pt x="546" y="12913"/>
                </a:lnTo>
                <a:lnTo>
                  <a:pt x="550" y="12890"/>
                </a:lnTo>
                <a:lnTo>
                  <a:pt x="555" y="12842"/>
                </a:lnTo>
                <a:lnTo>
                  <a:pt x="559" y="12794"/>
                </a:lnTo>
                <a:lnTo>
                  <a:pt x="560" y="12745"/>
                </a:lnTo>
                <a:lnTo>
                  <a:pt x="560" y="12697"/>
                </a:lnTo>
                <a:lnTo>
                  <a:pt x="557" y="12649"/>
                </a:lnTo>
                <a:lnTo>
                  <a:pt x="552" y="12601"/>
                </a:lnTo>
                <a:lnTo>
                  <a:pt x="546" y="12552"/>
                </a:lnTo>
                <a:lnTo>
                  <a:pt x="538" y="12503"/>
                </a:lnTo>
                <a:lnTo>
                  <a:pt x="529" y="12455"/>
                </a:lnTo>
                <a:lnTo>
                  <a:pt x="518" y="12407"/>
                </a:lnTo>
                <a:lnTo>
                  <a:pt x="505" y="12359"/>
                </a:lnTo>
                <a:lnTo>
                  <a:pt x="492" y="12311"/>
                </a:lnTo>
                <a:lnTo>
                  <a:pt x="478" y="12263"/>
                </a:lnTo>
                <a:lnTo>
                  <a:pt x="462" y="12215"/>
                </a:lnTo>
                <a:lnTo>
                  <a:pt x="446" y="12167"/>
                </a:lnTo>
                <a:lnTo>
                  <a:pt x="430" y="12120"/>
                </a:lnTo>
                <a:lnTo>
                  <a:pt x="412" y="12073"/>
                </a:lnTo>
                <a:lnTo>
                  <a:pt x="377" y="11978"/>
                </a:lnTo>
                <a:lnTo>
                  <a:pt x="340" y="11886"/>
                </a:lnTo>
                <a:lnTo>
                  <a:pt x="265" y="11703"/>
                </a:lnTo>
                <a:lnTo>
                  <a:pt x="230" y="11613"/>
                </a:lnTo>
                <a:lnTo>
                  <a:pt x="214" y="11570"/>
                </a:lnTo>
                <a:lnTo>
                  <a:pt x="198" y="11526"/>
                </a:lnTo>
                <a:lnTo>
                  <a:pt x="183" y="11481"/>
                </a:lnTo>
                <a:lnTo>
                  <a:pt x="168" y="11436"/>
                </a:lnTo>
                <a:lnTo>
                  <a:pt x="153" y="11391"/>
                </a:lnTo>
                <a:lnTo>
                  <a:pt x="140" y="11345"/>
                </a:lnTo>
                <a:lnTo>
                  <a:pt x="128" y="11298"/>
                </a:lnTo>
                <a:lnTo>
                  <a:pt x="116" y="11252"/>
                </a:lnTo>
                <a:lnTo>
                  <a:pt x="105" y="11206"/>
                </a:lnTo>
                <a:lnTo>
                  <a:pt x="94" y="11159"/>
                </a:lnTo>
                <a:lnTo>
                  <a:pt x="84" y="11111"/>
                </a:lnTo>
                <a:lnTo>
                  <a:pt x="75" y="11064"/>
                </a:lnTo>
                <a:lnTo>
                  <a:pt x="66" y="11017"/>
                </a:lnTo>
                <a:lnTo>
                  <a:pt x="58" y="10969"/>
                </a:lnTo>
                <a:lnTo>
                  <a:pt x="44" y="10874"/>
                </a:lnTo>
                <a:lnTo>
                  <a:pt x="32" y="10777"/>
                </a:lnTo>
                <a:lnTo>
                  <a:pt x="22" y="10681"/>
                </a:lnTo>
                <a:lnTo>
                  <a:pt x="14" y="10584"/>
                </a:lnTo>
                <a:lnTo>
                  <a:pt x="8" y="10488"/>
                </a:lnTo>
                <a:lnTo>
                  <a:pt x="3" y="10391"/>
                </a:lnTo>
                <a:lnTo>
                  <a:pt x="1" y="10295"/>
                </a:lnTo>
                <a:lnTo>
                  <a:pt x="0" y="10199"/>
                </a:lnTo>
                <a:lnTo>
                  <a:pt x="1" y="10104"/>
                </a:lnTo>
                <a:lnTo>
                  <a:pt x="3" y="10009"/>
                </a:lnTo>
                <a:lnTo>
                  <a:pt x="7" y="9911"/>
                </a:lnTo>
                <a:lnTo>
                  <a:pt x="14" y="9811"/>
                </a:lnTo>
                <a:lnTo>
                  <a:pt x="22" y="9713"/>
                </a:lnTo>
                <a:lnTo>
                  <a:pt x="33" y="9614"/>
                </a:lnTo>
                <a:lnTo>
                  <a:pt x="45" y="9516"/>
                </a:lnTo>
                <a:lnTo>
                  <a:pt x="60" y="9418"/>
                </a:lnTo>
                <a:lnTo>
                  <a:pt x="77" y="9321"/>
                </a:lnTo>
                <a:lnTo>
                  <a:pt x="96" y="9224"/>
                </a:lnTo>
                <a:lnTo>
                  <a:pt x="117" y="9127"/>
                </a:lnTo>
                <a:lnTo>
                  <a:pt x="140" y="9032"/>
                </a:lnTo>
                <a:lnTo>
                  <a:pt x="167" y="8936"/>
                </a:lnTo>
                <a:lnTo>
                  <a:pt x="194" y="8842"/>
                </a:lnTo>
                <a:lnTo>
                  <a:pt x="224" y="8748"/>
                </a:lnTo>
                <a:lnTo>
                  <a:pt x="255" y="8656"/>
                </a:lnTo>
                <a:lnTo>
                  <a:pt x="289" y="8563"/>
                </a:lnTo>
                <a:lnTo>
                  <a:pt x="325" y="8472"/>
                </a:lnTo>
                <a:lnTo>
                  <a:pt x="364" y="8381"/>
                </a:lnTo>
                <a:lnTo>
                  <a:pt x="404" y="8292"/>
                </a:lnTo>
                <a:lnTo>
                  <a:pt x="446" y="8203"/>
                </a:lnTo>
                <a:lnTo>
                  <a:pt x="490" y="8116"/>
                </a:lnTo>
                <a:lnTo>
                  <a:pt x="538" y="8029"/>
                </a:lnTo>
                <a:lnTo>
                  <a:pt x="562" y="7986"/>
                </a:lnTo>
                <a:lnTo>
                  <a:pt x="586" y="7944"/>
                </a:lnTo>
                <a:lnTo>
                  <a:pt x="612" y="7901"/>
                </a:lnTo>
                <a:lnTo>
                  <a:pt x="637" y="7860"/>
                </a:lnTo>
                <a:lnTo>
                  <a:pt x="663" y="7818"/>
                </a:lnTo>
                <a:lnTo>
                  <a:pt x="690" y="7777"/>
                </a:lnTo>
                <a:lnTo>
                  <a:pt x="718" y="7737"/>
                </a:lnTo>
                <a:lnTo>
                  <a:pt x="746" y="7695"/>
                </a:lnTo>
                <a:lnTo>
                  <a:pt x="774" y="7655"/>
                </a:lnTo>
                <a:lnTo>
                  <a:pt x="803" y="7615"/>
                </a:lnTo>
                <a:lnTo>
                  <a:pt x="832" y="7576"/>
                </a:lnTo>
                <a:lnTo>
                  <a:pt x="862" y="7536"/>
                </a:lnTo>
                <a:lnTo>
                  <a:pt x="893" y="7497"/>
                </a:lnTo>
                <a:lnTo>
                  <a:pt x="924" y="7459"/>
                </a:lnTo>
                <a:lnTo>
                  <a:pt x="956" y="7421"/>
                </a:lnTo>
                <a:lnTo>
                  <a:pt x="988" y="7384"/>
                </a:lnTo>
                <a:lnTo>
                  <a:pt x="1020" y="7346"/>
                </a:lnTo>
                <a:lnTo>
                  <a:pt x="1054" y="7309"/>
                </a:lnTo>
                <a:lnTo>
                  <a:pt x="1088" y="7272"/>
                </a:lnTo>
                <a:lnTo>
                  <a:pt x="1122" y="7237"/>
                </a:lnTo>
                <a:lnTo>
                  <a:pt x="1156" y="7201"/>
                </a:lnTo>
                <a:lnTo>
                  <a:pt x="1192" y="7165"/>
                </a:lnTo>
                <a:lnTo>
                  <a:pt x="1354" y="7005"/>
                </a:lnTo>
                <a:lnTo>
                  <a:pt x="1517" y="6847"/>
                </a:lnTo>
                <a:lnTo>
                  <a:pt x="1680" y="6688"/>
                </a:lnTo>
                <a:lnTo>
                  <a:pt x="1842" y="6529"/>
                </a:lnTo>
                <a:lnTo>
                  <a:pt x="2003" y="6369"/>
                </a:lnTo>
                <a:lnTo>
                  <a:pt x="2082" y="6288"/>
                </a:lnTo>
                <a:lnTo>
                  <a:pt x="2162" y="6208"/>
                </a:lnTo>
                <a:lnTo>
                  <a:pt x="2240" y="6127"/>
                </a:lnTo>
                <a:lnTo>
                  <a:pt x="2318" y="6044"/>
                </a:lnTo>
                <a:lnTo>
                  <a:pt x="2394" y="5962"/>
                </a:lnTo>
                <a:lnTo>
                  <a:pt x="2471" y="5879"/>
                </a:lnTo>
                <a:lnTo>
                  <a:pt x="2546" y="5796"/>
                </a:lnTo>
                <a:lnTo>
                  <a:pt x="2619" y="5711"/>
                </a:lnTo>
                <a:lnTo>
                  <a:pt x="2693" y="5626"/>
                </a:lnTo>
                <a:lnTo>
                  <a:pt x="2764" y="5540"/>
                </a:lnTo>
                <a:lnTo>
                  <a:pt x="2835" y="5453"/>
                </a:lnTo>
                <a:lnTo>
                  <a:pt x="2904" y="5365"/>
                </a:lnTo>
                <a:lnTo>
                  <a:pt x="2971" y="5276"/>
                </a:lnTo>
                <a:lnTo>
                  <a:pt x="3038" y="5185"/>
                </a:lnTo>
                <a:lnTo>
                  <a:pt x="3102" y="5095"/>
                </a:lnTo>
                <a:lnTo>
                  <a:pt x="3166" y="5002"/>
                </a:lnTo>
                <a:lnTo>
                  <a:pt x="3226" y="4908"/>
                </a:lnTo>
                <a:lnTo>
                  <a:pt x="3286" y="4813"/>
                </a:lnTo>
                <a:lnTo>
                  <a:pt x="3344" y="4717"/>
                </a:lnTo>
                <a:lnTo>
                  <a:pt x="3372" y="4667"/>
                </a:lnTo>
                <a:lnTo>
                  <a:pt x="3399" y="4619"/>
                </a:lnTo>
                <a:lnTo>
                  <a:pt x="3426" y="4569"/>
                </a:lnTo>
                <a:lnTo>
                  <a:pt x="3452" y="4520"/>
                </a:lnTo>
                <a:lnTo>
                  <a:pt x="3478" y="4469"/>
                </a:lnTo>
                <a:lnTo>
                  <a:pt x="3504" y="4418"/>
                </a:lnTo>
                <a:lnTo>
                  <a:pt x="3529" y="4367"/>
                </a:lnTo>
                <a:lnTo>
                  <a:pt x="3554" y="4316"/>
                </a:lnTo>
                <a:lnTo>
                  <a:pt x="3577" y="4263"/>
                </a:lnTo>
                <a:lnTo>
                  <a:pt x="3600" y="4211"/>
                </a:lnTo>
                <a:lnTo>
                  <a:pt x="3623" y="4159"/>
                </a:lnTo>
                <a:lnTo>
                  <a:pt x="3645" y="4105"/>
                </a:lnTo>
                <a:lnTo>
                  <a:pt x="3666" y="4051"/>
                </a:lnTo>
                <a:lnTo>
                  <a:pt x="3688" y="3997"/>
                </a:lnTo>
                <a:lnTo>
                  <a:pt x="3708" y="3942"/>
                </a:lnTo>
                <a:lnTo>
                  <a:pt x="3727" y="3887"/>
                </a:lnTo>
                <a:lnTo>
                  <a:pt x="3746" y="3832"/>
                </a:lnTo>
                <a:lnTo>
                  <a:pt x="3764" y="3776"/>
                </a:lnTo>
                <a:lnTo>
                  <a:pt x="3782" y="3719"/>
                </a:lnTo>
                <a:lnTo>
                  <a:pt x="3799" y="3662"/>
                </a:lnTo>
                <a:lnTo>
                  <a:pt x="3815" y="3605"/>
                </a:lnTo>
                <a:lnTo>
                  <a:pt x="3830" y="3546"/>
                </a:lnTo>
                <a:lnTo>
                  <a:pt x="3845" y="3488"/>
                </a:lnTo>
                <a:lnTo>
                  <a:pt x="3860" y="3429"/>
                </a:lnTo>
                <a:lnTo>
                  <a:pt x="3874" y="3368"/>
                </a:lnTo>
                <a:lnTo>
                  <a:pt x="3886" y="3308"/>
                </a:lnTo>
                <a:lnTo>
                  <a:pt x="3898" y="3248"/>
                </a:lnTo>
                <a:lnTo>
                  <a:pt x="3909" y="3186"/>
                </a:lnTo>
                <a:lnTo>
                  <a:pt x="3920" y="3124"/>
                </a:lnTo>
                <a:lnTo>
                  <a:pt x="3930" y="3062"/>
                </a:lnTo>
                <a:lnTo>
                  <a:pt x="3938" y="2998"/>
                </a:lnTo>
                <a:lnTo>
                  <a:pt x="3947" y="2935"/>
                </a:lnTo>
                <a:lnTo>
                  <a:pt x="3954" y="2870"/>
                </a:lnTo>
                <a:lnTo>
                  <a:pt x="3960" y="2805"/>
                </a:lnTo>
                <a:lnTo>
                  <a:pt x="3966" y="2740"/>
                </a:lnTo>
                <a:lnTo>
                  <a:pt x="3971" y="2673"/>
                </a:lnTo>
                <a:lnTo>
                  <a:pt x="3975" y="2607"/>
                </a:lnTo>
                <a:lnTo>
                  <a:pt x="3978" y="2540"/>
                </a:lnTo>
                <a:lnTo>
                  <a:pt x="3981" y="2471"/>
                </a:lnTo>
                <a:lnTo>
                  <a:pt x="3982" y="2403"/>
                </a:lnTo>
                <a:lnTo>
                  <a:pt x="3983" y="2334"/>
                </a:lnTo>
                <a:lnTo>
                  <a:pt x="3983" y="2263"/>
                </a:lnTo>
                <a:lnTo>
                  <a:pt x="3982" y="2193"/>
                </a:lnTo>
                <a:lnTo>
                  <a:pt x="3980" y="2121"/>
                </a:lnTo>
                <a:lnTo>
                  <a:pt x="3977" y="2049"/>
                </a:lnTo>
                <a:lnTo>
                  <a:pt x="3973" y="1976"/>
                </a:lnTo>
                <a:lnTo>
                  <a:pt x="3968" y="1902"/>
                </a:lnTo>
                <a:lnTo>
                  <a:pt x="3963" y="1828"/>
                </a:lnTo>
                <a:lnTo>
                  <a:pt x="3956" y="1753"/>
                </a:lnTo>
                <a:lnTo>
                  <a:pt x="3948" y="1678"/>
                </a:lnTo>
                <a:lnTo>
                  <a:pt x="3940" y="1601"/>
                </a:lnTo>
                <a:lnTo>
                  <a:pt x="3930" y="1524"/>
                </a:lnTo>
                <a:lnTo>
                  <a:pt x="3920" y="1446"/>
                </a:lnTo>
                <a:lnTo>
                  <a:pt x="3909" y="1367"/>
                </a:lnTo>
                <a:lnTo>
                  <a:pt x="3896" y="1288"/>
                </a:lnTo>
                <a:lnTo>
                  <a:pt x="3883" y="1207"/>
                </a:lnTo>
                <a:lnTo>
                  <a:pt x="3868" y="1127"/>
                </a:lnTo>
                <a:lnTo>
                  <a:pt x="3852" y="1044"/>
                </a:lnTo>
                <a:lnTo>
                  <a:pt x="3835" y="962"/>
                </a:lnTo>
                <a:lnTo>
                  <a:pt x="3817" y="878"/>
                </a:lnTo>
                <a:lnTo>
                  <a:pt x="3799" y="795"/>
                </a:lnTo>
                <a:lnTo>
                  <a:pt x="3779" y="709"/>
                </a:lnTo>
                <a:lnTo>
                  <a:pt x="3758" y="624"/>
                </a:lnTo>
                <a:lnTo>
                  <a:pt x="3736" y="538"/>
                </a:lnTo>
                <a:lnTo>
                  <a:pt x="3713" y="450"/>
                </a:lnTo>
                <a:lnTo>
                  <a:pt x="3689" y="362"/>
                </a:lnTo>
                <a:lnTo>
                  <a:pt x="3663" y="272"/>
                </a:lnTo>
                <a:lnTo>
                  <a:pt x="3637" y="183"/>
                </a:lnTo>
                <a:lnTo>
                  <a:pt x="3609" y="91"/>
                </a:lnTo>
                <a:lnTo>
                  <a:pt x="3581" y="0"/>
                </a:lnTo>
                <a:lnTo>
                  <a:pt x="3586" y="13"/>
                </a:lnTo>
                <a:lnTo>
                  <a:pt x="3591" y="26"/>
                </a:lnTo>
                <a:lnTo>
                  <a:pt x="3599" y="39"/>
                </a:lnTo>
                <a:lnTo>
                  <a:pt x="3607" y="53"/>
                </a:lnTo>
                <a:lnTo>
                  <a:pt x="3616" y="67"/>
                </a:lnTo>
                <a:lnTo>
                  <a:pt x="3626" y="81"/>
                </a:lnTo>
                <a:lnTo>
                  <a:pt x="3649" y="110"/>
                </a:lnTo>
                <a:lnTo>
                  <a:pt x="3674" y="140"/>
                </a:lnTo>
                <a:lnTo>
                  <a:pt x="3703" y="169"/>
                </a:lnTo>
                <a:lnTo>
                  <a:pt x="3733" y="200"/>
                </a:lnTo>
                <a:lnTo>
                  <a:pt x="3764" y="230"/>
                </a:lnTo>
                <a:lnTo>
                  <a:pt x="3827" y="288"/>
                </a:lnTo>
                <a:lnTo>
                  <a:pt x="3888" y="344"/>
                </a:lnTo>
                <a:lnTo>
                  <a:pt x="3916" y="371"/>
                </a:lnTo>
                <a:lnTo>
                  <a:pt x="3941" y="395"/>
                </a:lnTo>
                <a:lnTo>
                  <a:pt x="3964" y="419"/>
                </a:lnTo>
                <a:lnTo>
                  <a:pt x="3983" y="440"/>
                </a:lnTo>
                <a:lnTo>
                  <a:pt x="4050" y="520"/>
                </a:lnTo>
                <a:lnTo>
                  <a:pt x="4114" y="601"/>
                </a:lnTo>
                <a:lnTo>
                  <a:pt x="4178" y="682"/>
                </a:lnTo>
                <a:lnTo>
                  <a:pt x="4242" y="765"/>
                </a:lnTo>
                <a:lnTo>
                  <a:pt x="4304" y="847"/>
                </a:lnTo>
                <a:lnTo>
                  <a:pt x="4365" y="931"/>
                </a:lnTo>
                <a:lnTo>
                  <a:pt x="4426" y="1015"/>
                </a:lnTo>
                <a:lnTo>
                  <a:pt x="4485" y="1101"/>
                </a:lnTo>
                <a:lnTo>
                  <a:pt x="4544" y="1186"/>
                </a:lnTo>
                <a:lnTo>
                  <a:pt x="4602" y="1273"/>
                </a:lnTo>
                <a:lnTo>
                  <a:pt x="4659" y="1359"/>
                </a:lnTo>
                <a:lnTo>
                  <a:pt x="4714" y="1447"/>
                </a:lnTo>
                <a:lnTo>
                  <a:pt x="4770" y="1534"/>
                </a:lnTo>
                <a:lnTo>
                  <a:pt x="4824" y="1623"/>
                </a:lnTo>
                <a:lnTo>
                  <a:pt x="4877" y="1711"/>
                </a:lnTo>
                <a:lnTo>
                  <a:pt x="4930" y="1801"/>
                </a:lnTo>
                <a:lnTo>
                  <a:pt x="4996" y="1917"/>
                </a:lnTo>
                <a:lnTo>
                  <a:pt x="5061" y="2034"/>
                </a:lnTo>
                <a:lnTo>
                  <a:pt x="5125" y="2152"/>
                </a:lnTo>
                <a:lnTo>
                  <a:pt x="5187" y="2271"/>
                </a:lnTo>
                <a:lnTo>
                  <a:pt x="5248" y="2391"/>
                </a:lnTo>
                <a:lnTo>
                  <a:pt x="5308" y="2512"/>
                </a:lnTo>
                <a:lnTo>
                  <a:pt x="5365" y="2634"/>
                </a:lnTo>
                <a:lnTo>
                  <a:pt x="5422" y="2757"/>
                </a:lnTo>
                <a:lnTo>
                  <a:pt x="5478" y="2881"/>
                </a:lnTo>
                <a:lnTo>
                  <a:pt x="5531" y="3005"/>
                </a:lnTo>
                <a:lnTo>
                  <a:pt x="5583" y="3131"/>
                </a:lnTo>
                <a:lnTo>
                  <a:pt x="5635" y="3257"/>
                </a:lnTo>
                <a:lnTo>
                  <a:pt x="5684" y="3384"/>
                </a:lnTo>
                <a:lnTo>
                  <a:pt x="5731" y="3512"/>
                </a:lnTo>
                <a:lnTo>
                  <a:pt x="5777" y="3641"/>
                </a:lnTo>
                <a:lnTo>
                  <a:pt x="5823" y="3769"/>
                </a:lnTo>
                <a:lnTo>
                  <a:pt x="5866" y="3899"/>
                </a:lnTo>
                <a:lnTo>
                  <a:pt x="5907" y="4030"/>
                </a:lnTo>
                <a:lnTo>
                  <a:pt x="5947" y="4161"/>
                </a:lnTo>
                <a:lnTo>
                  <a:pt x="5986" y="4292"/>
                </a:lnTo>
                <a:lnTo>
                  <a:pt x="6023" y="4425"/>
                </a:lnTo>
                <a:lnTo>
                  <a:pt x="6058" y="4558"/>
                </a:lnTo>
                <a:lnTo>
                  <a:pt x="6092" y="4691"/>
                </a:lnTo>
                <a:lnTo>
                  <a:pt x="6124" y="4824"/>
                </a:lnTo>
                <a:lnTo>
                  <a:pt x="6155" y="4959"/>
                </a:lnTo>
                <a:lnTo>
                  <a:pt x="6184" y="5093"/>
                </a:lnTo>
                <a:lnTo>
                  <a:pt x="6211" y="5228"/>
                </a:lnTo>
                <a:lnTo>
                  <a:pt x="6236" y="5363"/>
                </a:lnTo>
                <a:lnTo>
                  <a:pt x="6260" y="5499"/>
                </a:lnTo>
                <a:lnTo>
                  <a:pt x="6281" y="5635"/>
                </a:lnTo>
                <a:lnTo>
                  <a:pt x="6302" y="5771"/>
                </a:lnTo>
                <a:lnTo>
                  <a:pt x="6321" y="5906"/>
                </a:lnTo>
                <a:lnTo>
                  <a:pt x="6338" y="6043"/>
                </a:lnTo>
                <a:lnTo>
                  <a:pt x="6353" y="6180"/>
                </a:lnTo>
                <a:lnTo>
                  <a:pt x="6366" y="6317"/>
                </a:lnTo>
                <a:lnTo>
                  <a:pt x="6378" y="6453"/>
                </a:lnTo>
                <a:lnTo>
                  <a:pt x="6387" y="6590"/>
                </a:lnTo>
                <a:lnTo>
                  <a:pt x="6395" y="6728"/>
                </a:lnTo>
                <a:lnTo>
                  <a:pt x="6401" y="6865"/>
                </a:lnTo>
                <a:lnTo>
                  <a:pt x="6405" y="7001"/>
                </a:lnTo>
                <a:lnTo>
                  <a:pt x="6408" y="7138"/>
                </a:lnTo>
                <a:lnTo>
                  <a:pt x="6408" y="7276"/>
                </a:lnTo>
                <a:lnTo>
                  <a:pt x="6407" y="7413"/>
                </a:lnTo>
                <a:lnTo>
                  <a:pt x="6404" y="7549"/>
                </a:lnTo>
                <a:lnTo>
                  <a:pt x="6399" y="7685"/>
                </a:lnTo>
                <a:lnTo>
                  <a:pt x="6392" y="7822"/>
                </a:lnTo>
                <a:lnTo>
                  <a:pt x="6383" y="7958"/>
                </a:lnTo>
                <a:lnTo>
                  <a:pt x="6372" y="8095"/>
                </a:lnTo>
                <a:lnTo>
                  <a:pt x="6359" y="8229"/>
                </a:lnTo>
                <a:lnTo>
                  <a:pt x="6344" y="8365"/>
                </a:lnTo>
                <a:lnTo>
                  <a:pt x="6328" y="8500"/>
                </a:lnTo>
                <a:lnTo>
                  <a:pt x="6308" y="8635"/>
                </a:lnTo>
                <a:lnTo>
                  <a:pt x="6287" y="8769"/>
                </a:lnTo>
                <a:lnTo>
                  <a:pt x="6264" y="8903"/>
                </a:lnTo>
                <a:lnTo>
                  <a:pt x="6240" y="9037"/>
                </a:lnTo>
                <a:lnTo>
                  <a:pt x="6213" y="9169"/>
                </a:lnTo>
                <a:lnTo>
                  <a:pt x="6184" y="9302"/>
                </a:lnTo>
                <a:lnTo>
                  <a:pt x="6153" y="9434"/>
                </a:lnTo>
                <a:lnTo>
                  <a:pt x="6119" y="9566"/>
                </a:lnTo>
                <a:lnTo>
                  <a:pt x="6084" y="9696"/>
                </a:lnTo>
                <a:lnTo>
                  <a:pt x="6047" y="9826"/>
                </a:lnTo>
                <a:lnTo>
                  <a:pt x="6008" y="9956"/>
                </a:lnTo>
                <a:lnTo>
                  <a:pt x="5966" y="10085"/>
                </a:lnTo>
                <a:lnTo>
                  <a:pt x="5922" y="10213"/>
                </a:lnTo>
                <a:lnTo>
                  <a:pt x="5899" y="10277"/>
                </a:lnTo>
                <a:lnTo>
                  <a:pt x="5876" y="10340"/>
                </a:lnTo>
                <a:lnTo>
                  <a:pt x="5852" y="10403"/>
                </a:lnTo>
                <a:lnTo>
                  <a:pt x="5828" y="10467"/>
                </a:lnTo>
                <a:lnTo>
                  <a:pt x="5802" y="10530"/>
                </a:lnTo>
                <a:lnTo>
                  <a:pt x="5775" y="10592"/>
                </a:lnTo>
                <a:lnTo>
                  <a:pt x="5749" y="10654"/>
                </a:lnTo>
                <a:lnTo>
                  <a:pt x="5722" y="10716"/>
                </a:lnTo>
                <a:lnTo>
                  <a:pt x="5694" y="10777"/>
                </a:lnTo>
                <a:lnTo>
                  <a:pt x="5665" y="10839"/>
                </a:lnTo>
                <a:lnTo>
                  <a:pt x="5636" y="10899"/>
                </a:lnTo>
                <a:lnTo>
                  <a:pt x="5605" y="10959"/>
                </a:lnTo>
                <a:lnTo>
                  <a:pt x="5575" y="11019"/>
                </a:lnTo>
                <a:lnTo>
                  <a:pt x="5543" y="11078"/>
                </a:lnTo>
                <a:lnTo>
                  <a:pt x="5512" y="11137"/>
                </a:lnTo>
                <a:lnTo>
                  <a:pt x="5479" y="11196"/>
                </a:lnTo>
                <a:lnTo>
                  <a:pt x="5446" y="11254"/>
                </a:lnTo>
                <a:lnTo>
                  <a:pt x="5411" y="11312"/>
                </a:lnTo>
                <a:lnTo>
                  <a:pt x="5377" y="11370"/>
                </a:lnTo>
                <a:lnTo>
                  <a:pt x="5342" y="11426"/>
                </a:lnTo>
                <a:lnTo>
                  <a:pt x="5306" y="11482"/>
                </a:lnTo>
                <a:lnTo>
                  <a:pt x="5270" y="11539"/>
                </a:lnTo>
                <a:lnTo>
                  <a:pt x="5232" y="11594"/>
                </a:lnTo>
                <a:lnTo>
                  <a:pt x="5195" y="11649"/>
                </a:lnTo>
                <a:lnTo>
                  <a:pt x="5156" y="11704"/>
                </a:lnTo>
                <a:lnTo>
                  <a:pt x="5117" y="11758"/>
                </a:lnTo>
                <a:lnTo>
                  <a:pt x="5077" y="11811"/>
                </a:lnTo>
                <a:lnTo>
                  <a:pt x="5037" y="11863"/>
                </a:lnTo>
                <a:lnTo>
                  <a:pt x="4996" y="11916"/>
                </a:lnTo>
                <a:lnTo>
                  <a:pt x="4955" y="11968"/>
                </a:lnTo>
                <a:lnTo>
                  <a:pt x="4911" y="12019"/>
                </a:lnTo>
                <a:lnTo>
                  <a:pt x="4869" y="12070"/>
                </a:lnTo>
                <a:lnTo>
                  <a:pt x="4825" y="12120"/>
                </a:lnTo>
                <a:lnTo>
                  <a:pt x="4781" y="12169"/>
                </a:lnTo>
                <a:lnTo>
                  <a:pt x="4736" y="12217"/>
                </a:lnTo>
                <a:lnTo>
                  <a:pt x="4690" y="12266"/>
                </a:lnTo>
                <a:lnTo>
                  <a:pt x="4645" y="12314"/>
                </a:lnTo>
                <a:lnTo>
                  <a:pt x="4598" y="12360"/>
                </a:lnTo>
                <a:lnTo>
                  <a:pt x="4550" y="12407"/>
                </a:lnTo>
                <a:lnTo>
                  <a:pt x="4502" y="12453"/>
                </a:lnTo>
                <a:lnTo>
                  <a:pt x="4454" y="12498"/>
                </a:lnTo>
                <a:lnTo>
                  <a:pt x="4404" y="12542"/>
                </a:lnTo>
                <a:lnTo>
                  <a:pt x="4354" y="12585"/>
                </a:lnTo>
                <a:lnTo>
                  <a:pt x="4303" y="12629"/>
                </a:lnTo>
                <a:lnTo>
                  <a:pt x="4252" y="12671"/>
                </a:lnTo>
                <a:lnTo>
                  <a:pt x="4200" y="12713"/>
                </a:lnTo>
                <a:lnTo>
                  <a:pt x="4148" y="12753"/>
                </a:lnTo>
                <a:lnTo>
                  <a:pt x="4095" y="12794"/>
                </a:lnTo>
                <a:lnTo>
                  <a:pt x="4041" y="12834"/>
                </a:lnTo>
                <a:lnTo>
                  <a:pt x="3986" y="12872"/>
                </a:lnTo>
                <a:lnTo>
                  <a:pt x="3931" y="12910"/>
                </a:lnTo>
                <a:lnTo>
                  <a:pt x="3876" y="12947"/>
                </a:lnTo>
                <a:lnTo>
                  <a:pt x="3819" y="12984"/>
                </a:lnTo>
                <a:lnTo>
                  <a:pt x="3762" y="13019"/>
                </a:lnTo>
                <a:lnTo>
                  <a:pt x="3705" y="13054"/>
                </a:lnTo>
                <a:lnTo>
                  <a:pt x="3646" y="13088"/>
                </a:lnTo>
                <a:lnTo>
                  <a:pt x="3588" y="13121"/>
                </a:lnTo>
                <a:lnTo>
                  <a:pt x="3528" y="13154"/>
                </a:lnTo>
                <a:lnTo>
                  <a:pt x="3468" y="13186"/>
                </a:lnTo>
                <a:lnTo>
                  <a:pt x="3407" y="13216"/>
                </a:lnTo>
                <a:lnTo>
                  <a:pt x="3346" y="13246"/>
                </a:lnTo>
                <a:lnTo>
                  <a:pt x="3284" y="13275"/>
                </a:lnTo>
                <a:lnTo>
                  <a:pt x="3221" y="13303"/>
                </a:lnTo>
                <a:lnTo>
                  <a:pt x="3158" y="13331"/>
                </a:lnTo>
                <a:lnTo>
                  <a:pt x="3111" y="13350"/>
                </a:lnTo>
                <a:lnTo>
                  <a:pt x="3064" y="13369"/>
                </a:lnTo>
                <a:lnTo>
                  <a:pt x="3018" y="13387"/>
                </a:lnTo>
                <a:lnTo>
                  <a:pt x="2970" y="13404"/>
                </a:lnTo>
                <a:lnTo>
                  <a:pt x="2923" y="13421"/>
                </a:lnTo>
                <a:lnTo>
                  <a:pt x="2876" y="13437"/>
                </a:lnTo>
                <a:lnTo>
                  <a:pt x="2829" y="13453"/>
                </a:lnTo>
                <a:lnTo>
                  <a:pt x="2781" y="13468"/>
                </a:lnTo>
                <a:lnTo>
                  <a:pt x="2686" y="13497"/>
                </a:lnTo>
                <a:lnTo>
                  <a:pt x="2590" y="13523"/>
                </a:lnTo>
                <a:lnTo>
                  <a:pt x="2494" y="13546"/>
                </a:lnTo>
                <a:lnTo>
                  <a:pt x="2397" y="13567"/>
                </a:lnTo>
                <a:lnTo>
                  <a:pt x="2301" y="13587"/>
                </a:lnTo>
                <a:lnTo>
                  <a:pt x="2203" y="13604"/>
                </a:lnTo>
                <a:lnTo>
                  <a:pt x="2107" y="13619"/>
                </a:lnTo>
                <a:lnTo>
                  <a:pt x="2008" y="13632"/>
                </a:lnTo>
                <a:lnTo>
                  <a:pt x="1910" y="13643"/>
                </a:lnTo>
                <a:lnTo>
                  <a:pt x="1812" y="13652"/>
                </a:lnTo>
                <a:lnTo>
                  <a:pt x="1714" y="13659"/>
                </a:lnTo>
                <a:lnTo>
                  <a:pt x="1616" y="13665"/>
                </a:lnTo>
                <a:lnTo>
                  <a:pt x="1516" y="13669"/>
                </a:lnTo>
                <a:lnTo>
                  <a:pt x="1418" y="13672"/>
                </a:lnTo>
                <a:lnTo>
                  <a:pt x="1319" y="13673"/>
                </a:lnTo>
                <a:lnTo>
                  <a:pt x="1220" y="13672"/>
                </a:lnTo>
                <a:lnTo>
                  <a:pt x="1121" y="13668"/>
                </a:lnTo>
                <a:lnTo>
                  <a:pt x="1021" y="13664"/>
                </a:lnTo>
                <a:lnTo>
                  <a:pt x="922" y="13659"/>
                </a:lnTo>
                <a:lnTo>
                  <a:pt x="823" y="13652"/>
                </a:lnTo>
                <a:lnTo>
                  <a:pt x="724" y="13644"/>
                </a:lnTo>
                <a:lnTo>
                  <a:pt x="625" y="13635"/>
                </a:lnTo>
                <a:lnTo>
                  <a:pt x="526" y="13625"/>
                </a:lnTo>
                <a:lnTo>
                  <a:pt x="427" y="13614"/>
                </a:lnTo>
                <a:lnTo>
                  <a:pt x="327" y="13601"/>
                </a:lnTo>
                <a:lnTo>
                  <a:pt x="229" y="13588"/>
                </a:lnTo>
                <a:lnTo>
                  <a:pt x="130" y="13573"/>
                </a:lnTo>
                <a:lnTo>
                  <a:pt x="32" y="13558"/>
                </a:lnTo>
                <a:close/>
              </a:path>
            </a:pathLst>
          </a:custGeom>
          <a:solidFill>
            <a:srgbClr val="AF5A94"/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225295" name="Freeform 21"/>
          <p:cNvSpPr>
            <a:spLocks/>
          </p:cNvSpPr>
          <p:nvPr/>
        </p:nvSpPr>
        <p:spPr bwMode="auto">
          <a:xfrm>
            <a:off x="7107767" y="3162300"/>
            <a:ext cx="1612900" cy="2506133"/>
          </a:xfrm>
          <a:custGeom>
            <a:avLst/>
            <a:gdLst>
              <a:gd name="T0" fmla="*/ 931709 w 8330"/>
              <a:gd name="T1" fmla="*/ 11489 h 12948"/>
              <a:gd name="T2" fmla="*/ 912246 w 8330"/>
              <a:gd name="T3" fmla="*/ 57443 h 12948"/>
              <a:gd name="T4" fmla="*/ 907460 w 8330"/>
              <a:gd name="T5" fmla="*/ 117758 h 12948"/>
              <a:gd name="T6" fmla="*/ 920542 w 8330"/>
              <a:gd name="T7" fmla="*/ 217645 h 12948"/>
              <a:gd name="T8" fmla="*/ 939367 w 8330"/>
              <a:gd name="T9" fmla="*/ 262642 h 12948"/>
              <a:gd name="T10" fmla="*/ 998078 w 8330"/>
              <a:gd name="T11" fmla="*/ 343701 h 12948"/>
              <a:gd name="T12" fmla="*/ 1081995 w 8330"/>
              <a:gd name="T13" fmla="*/ 415185 h 12948"/>
              <a:gd name="T14" fmla="*/ 1244406 w 8330"/>
              <a:gd name="T15" fmla="*/ 516668 h 12948"/>
              <a:gd name="T16" fmla="*/ 1332472 w 8330"/>
              <a:gd name="T17" fmla="*/ 574749 h 12948"/>
              <a:gd name="T18" fmla="*/ 1415752 w 8330"/>
              <a:gd name="T19" fmla="*/ 642404 h 12948"/>
              <a:gd name="T20" fmla="*/ 1544021 w 8330"/>
              <a:gd name="T21" fmla="*/ 775800 h 12948"/>
              <a:gd name="T22" fmla="*/ 1655380 w 8330"/>
              <a:gd name="T23" fmla="*/ 922598 h 12948"/>
              <a:gd name="T24" fmla="*/ 1765143 w 8330"/>
              <a:gd name="T25" fmla="*/ 1114394 h 12948"/>
              <a:gd name="T26" fmla="*/ 1843317 w 8330"/>
              <a:gd name="T27" fmla="*/ 1319593 h 12948"/>
              <a:gd name="T28" fmla="*/ 1885435 w 8330"/>
              <a:gd name="T29" fmla="*/ 1518729 h 12948"/>
              <a:gd name="T30" fmla="*/ 1894689 w 8330"/>
              <a:gd name="T31" fmla="*/ 1628190 h 12948"/>
              <a:gd name="T32" fmla="*/ 1894050 w 8330"/>
              <a:gd name="T33" fmla="*/ 1738608 h 12948"/>
              <a:gd name="T34" fmla="*/ 1883521 w 8330"/>
              <a:gd name="T35" fmla="*/ 1849026 h 12948"/>
              <a:gd name="T36" fmla="*/ 1826087 w 8330"/>
              <a:gd name="T37" fmla="*/ 2243787 h 12948"/>
              <a:gd name="T38" fmla="*/ 1801199 w 8330"/>
              <a:gd name="T39" fmla="*/ 2493983 h 12948"/>
              <a:gd name="T40" fmla="*/ 1797370 w 8330"/>
              <a:gd name="T41" fmla="*/ 2744180 h 12948"/>
              <a:gd name="T42" fmla="*/ 1816195 w 8330"/>
              <a:gd name="T43" fmla="*/ 2940124 h 12948"/>
              <a:gd name="T44" fmla="*/ 1840764 w 8330"/>
              <a:gd name="T45" fmla="*/ 3064584 h 12948"/>
              <a:gd name="T46" fmla="*/ 1876820 w 8330"/>
              <a:gd name="T47" fmla="*/ 3189044 h 12948"/>
              <a:gd name="T48" fmla="*/ 1925958 w 8330"/>
              <a:gd name="T49" fmla="*/ 3313504 h 12948"/>
              <a:gd name="T50" fmla="*/ 1988817 w 8330"/>
              <a:gd name="T51" fmla="*/ 3438282 h 12948"/>
              <a:gd name="T52" fmla="*/ 2066991 w 8330"/>
              <a:gd name="T53" fmla="*/ 3562742 h 12948"/>
              <a:gd name="T54" fmla="*/ 2162076 w 8330"/>
              <a:gd name="T55" fmla="*/ 3687202 h 12948"/>
              <a:gd name="T56" fmla="*/ 2275030 w 8330"/>
              <a:gd name="T57" fmla="*/ 3811662 h 12948"/>
              <a:gd name="T58" fmla="*/ 2407448 w 8330"/>
              <a:gd name="T59" fmla="*/ 3936122 h 12948"/>
              <a:gd name="T60" fmla="*/ 2560605 w 8330"/>
              <a:gd name="T61" fmla="*/ 4060581 h 12948"/>
              <a:gd name="T62" fmla="*/ 2650267 w 8330"/>
              <a:gd name="T63" fmla="*/ 4127279 h 12948"/>
              <a:gd name="T64" fmla="*/ 2594109 w 8330"/>
              <a:gd name="T65" fmla="*/ 4111961 h 12948"/>
              <a:gd name="T66" fmla="*/ 2479879 w 8330"/>
              <a:gd name="T67" fmla="*/ 4099196 h 12948"/>
              <a:gd name="T68" fmla="*/ 2310767 w 8330"/>
              <a:gd name="T69" fmla="*/ 4055475 h 12948"/>
              <a:gd name="T70" fmla="*/ 2090922 w 8330"/>
              <a:gd name="T71" fmla="*/ 3982395 h 12948"/>
              <a:gd name="T72" fmla="*/ 1889264 w 8330"/>
              <a:gd name="T73" fmla="*/ 3900060 h 12948"/>
              <a:gd name="T74" fmla="*/ 1619962 w 8330"/>
              <a:gd name="T75" fmla="*/ 3764750 h 12948"/>
              <a:gd name="T76" fmla="*/ 1361189 w 8330"/>
              <a:gd name="T77" fmla="*/ 3605505 h 12948"/>
              <a:gd name="T78" fmla="*/ 1114861 w 8330"/>
              <a:gd name="T79" fmla="*/ 3422964 h 12948"/>
              <a:gd name="T80" fmla="*/ 884486 w 8330"/>
              <a:gd name="T81" fmla="*/ 3219680 h 12948"/>
              <a:gd name="T82" fmla="*/ 673575 w 8330"/>
              <a:gd name="T83" fmla="*/ 2996929 h 12948"/>
              <a:gd name="T84" fmla="*/ 484361 w 8330"/>
              <a:gd name="T85" fmla="*/ 2756626 h 12948"/>
              <a:gd name="T86" fmla="*/ 320355 w 8330"/>
              <a:gd name="T87" fmla="*/ 2499727 h 12948"/>
              <a:gd name="T88" fmla="*/ 184747 w 8330"/>
              <a:gd name="T89" fmla="*/ 2228788 h 12948"/>
              <a:gd name="T90" fmla="*/ 93171 w 8330"/>
              <a:gd name="T91" fmla="*/ 1986251 h 12948"/>
              <a:gd name="T92" fmla="*/ 52329 w 8330"/>
              <a:gd name="T93" fmla="*/ 1840729 h 12948"/>
              <a:gd name="T94" fmla="*/ 22655 w 8330"/>
              <a:gd name="T95" fmla="*/ 1692973 h 12948"/>
              <a:gd name="T96" fmla="*/ 5105 w 8330"/>
              <a:gd name="T97" fmla="*/ 1544578 h 12948"/>
              <a:gd name="T98" fmla="*/ 0 w 8330"/>
              <a:gd name="T99" fmla="*/ 1395865 h 12948"/>
              <a:gd name="T100" fmla="*/ 8296 w 8330"/>
              <a:gd name="T101" fmla="*/ 1247470 h 12948"/>
              <a:gd name="T102" fmla="*/ 29993 w 8330"/>
              <a:gd name="T103" fmla="*/ 1101310 h 12948"/>
              <a:gd name="T104" fmla="*/ 66368 w 8330"/>
              <a:gd name="T105" fmla="*/ 957064 h 12948"/>
              <a:gd name="T106" fmla="*/ 117421 w 8330"/>
              <a:gd name="T107" fmla="*/ 816329 h 12948"/>
              <a:gd name="T108" fmla="*/ 184108 w 8330"/>
              <a:gd name="T109" fmla="*/ 679742 h 12948"/>
              <a:gd name="T110" fmla="*/ 237075 w 8330"/>
              <a:gd name="T111" fmla="*/ 592301 h 12948"/>
              <a:gd name="T112" fmla="*/ 342690 w 8330"/>
              <a:gd name="T113" fmla="*/ 453800 h 12948"/>
              <a:gd name="T114" fmla="*/ 498401 w 8330"/>
              <a:gd name="T115" fmla="*/ 298384 h 12948"/>
              <a:gd name="T116" fmla="*/ 673575 w 8330"/>
              <a:gd name="T117" fmla="*/ 163713 h 12948"/>
              <a:gd name="T118" fmla="*/ 862150 w 8330"/>
              <a:gd name="T119" fmla="*/ 45954 h 1294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8330"/>
              <a:gd name="T181" fmla="*/ 0 h 12948"/>
              <a:gd name="T182" fmla="*/ 8330 w 8330"/>
              <a:gd name="T183" fmla="*/ 12948 h 12948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8330" h="12948">
                <a:moveTo>
                  <a:pt x="2964" y="0"/>
                </a:moveTo>
                <a:lnTo>
                  <a:pt x="2964" y="0"/>
                </a:lnTo>
                <a:lnTo>
                  <a:pt x="2956" y="5"/>
                </a:lnTo>
                <a:lnTo>
                  <a:pt x="2948" y="10"/>
                </a:lnTo>
                <a:lnTo>
                  <a:pt x="2940" y="16"/>
                </a:lnTo>
                <a:lnTo>
                  <a:pt x="2933" y="22"/>
                </a:lnTo>
                <a:lnTo>
                  <a:pt x="2920" y="36"/>
                </a:lnTo>
                <a:lnTo>
                  <a:pt x="2908" y="52"/>
                </a:lnTo>
                <a:lnTo>
                  <a:pt x="2897" y="70"/>
                </a:lnTo>
                <a:lnTo>
                  <a:pt x="2887" y="89"/>
                </a:lnTo>
                <a:lnTo>
                  <a:pt x="2879" y="110"/>
                </a:lnTo>
                <a:lnTo>
                  <a:pt x="2871" y="132"/>
                </a:lnTo>
                <a:lnTo>
                  <a:pt x="2865" y="156"/>
                </a:lnTo>
                <a:lnTo>
                  <a:pt x="2859" y="180"/>
                </a:lnTo>
                <a:lnTo>
                  <a:pt x="2855" y="205"/>
                </a:lnTo>
                <a:lnTo>
                  <a:pt x="2851" y="231"/>
                </a:lnTo>
                <a:lnTo>
                  <a:pt x="2848" y="258"/>
                </a:lnTo>
                <a:lnTo>
                  <a:pt x="2846" y="285"/>
                </a:lnTo>
                <a:lnTo>
                  <a:pt x="2845" y="312"/>
                </a:lnTo>
                <a:lnTo>
                  <a:pt x="2844" y="341"/>
                </a:lnTo>
                <a:lnTo>
                  <a:pt x="2844" y="369"/>
                </a:lnTo>
                <a:lnTo>
                  <a:pt x="2845" y="397"/>
                </a:lnTo>
                <a:lnTo>
                  <a:pt x="2848" y="452"/>
                </a:lnTo>
                <a:lnTo>
                  <a:pt x="2853" y="506"/>
                </a:lnTo>
                <a:lnTo>
                  <a:pt x="2860" y="557"/>
                </a:lnTo>
                <a:lnTo>
                  <a:pt x="2868" y="603"/>
                </a:lnTo>
                <a:lnTo>
                  <a:pt x="2876" y="645"/>
                </a:lnTo>
                <a:lnTo>
                  <a:pt x="2885" y="682"/>
                </a:lnTo>
                <a:lnTo>
                  <a:pt x="2895" y="711"/>
                </a:lnTo>
                <a:lnTo>
                  <a:pt x="2903" y="734"/>
                </a:lnTo>
                <a:lnTo>
                  <a:pt x="2913" y="757"/>
                </a:lnTo>
                <a:lnTo>
                  <a:pt x="2922" y="779"/>
                </a:lnTo>
                <a:lnTo>
                  <a:pt x="2933" y="801"/>
                </a:lnTo>
                <a:lnTo>
                  <a:pt x="2944" y="823"/>
                </a:lnTo>
                <a:lnTo>
                  <a:pt x="2955" y="844"/>
                </a:lnTo>
                <a:lnTo>
                  <a:pt x="2980" y="887"/>
                </a:lnTo>
                <a:lnTo>
                  <a:pt x="3007" y="927"/>
                </a:lnTo>
                <a:lnTo>
                  <a:pt x="3035" y="966"/>
                </a:lnTo>
                <a:lnTo>
                  <a:pt x="3064" y="1004"/>
                </a:lnTo>
                <a:lnTo>
                  <a:pt x="3095" y="1042"/>
                </a:lnTo>
                <a:lnTo>
                  <a:pt x="3128" y="1077"/>
                </a:lnTo>
                <a:lnTo>
                  <a:pt x="3163" y="1112"/>
                </a:lnTo>
                <a:lnTo>
                  <a:pt x="3198" y="1146"/>
                </a:lnTo>
                <a:lnTo>
                  <a:pt x="3235" y="1178"/>
                </a:lnTo>
                <a:lnTo>
                  <a:pt x="3272" y="1210"/>
                </a:lnTo>
                <a:lnTo>
                  <a:pt x="3311" y="1242"/>
                </a:lnTo>
                <a:lnTo>
                  <a:pt x="3351" y="1272"/>
                </a:lnTo>
                <a:lnTo>
                  <a:pt x="3391" y="1301"/>
                </a:lnTo>
                <a:lnTo>
                  <a:pt x="3432" y="1330"/>
                </a:lnTo>
                <a:lnTo>
                  <a:pt x="3474" y="1358"/>
                </a:lnTo>
                <a:lnTo>
                  <a:pt x="3516" y="1386"/>
                </a:lnTo>
                <a:lnTo>
                  <a:pt x="3559" y="1414"/>
                </a:lnTo>
                <a:lnTo>
                  <a:pt x="3644" y="1466"/>
                </a:lnTo>
                <a:lnTo>
                  <a:pt x="3730" y="1518"/>
                </a:lnTo>
                <a:lnTo>
                  <a:pt x="3900" y="1619"/>
                </a:lnTo>
                <a:lnTo>
                  <a:pt x="3981" y="1669"/>
                </a:lnTo>
                <a:lnTo>
                  <a:pt x="4021" y="1694"/>
                </a:lnTo>
                <a:lnTo>
                  <a:pt x="4060" y="1719"/>
                </a:lnTo>
                <a:lnTo>
                  <a:pt x="4099" y="1745"/>
                </a:lnTo>
                <a:lnTo>
                  <a:pt x="4138" y="1773"/>
                </a:lnTo>
                <a:lnTo>
                  <a:pt x="4176" y="1801"/>
                </a:lnTo>
                <a:lnTo>
                  <a:pt x="4215" y="1829"/>
                </a:lnTo>
                <a:lnTo>
                  <a:pt x="4253" y="1858"/>
                </a:lnTo>
                <a:lnTo>
                  <a:pt x="4290" y="1888"/>
                </a:lnTo>
                <a:lnTo>
                  <a:pt x="4327" y="1918"/>
                </a:lnTo>
                <a:lnTo>
                  <a:pt x="4364" y="1950"/>
                </a:lnTo>
                <a:lnTo>
                  <a:pt x="4401" y="1981"/>
                </a:lnTo>
                <a:lnTo>
                  <a:pt x="4437" y="2013"/>
                </a:lnTo>
                <a:lnTo>
                  <a:pt x="4472" y="2045"/>
                </a:lnTo>
                <a:lnTo>
                  <a:pt x="4507" y="2078"/>
                </a:lnTo>
                <a:lnTo>
                  <a:pt x="4577" y="2146"/>
                </a:lnTo>
                <a:lnTo>
                  <a:pt x="4645" y="2215"/>
                </a:lnTo>
                <a:lnTo>
                  <a:pt x="4711" y="2285"/>
                </a:lnTo>
                <a:lnTo>
                  <a:pt x="4776" y="2358"/>
                </a:lnTo>
                <a:lnTo>
                  <a:pt x="4839" y="2431"/>
                </a:lnTo>
                <a:lnTo>
                  <a:pt x="4900" y="2506"/>
                </a:lnTo>
                <a:lnTo>
                  <a:pt x="4961" y="2581"/>
                </a:lnTo>
                <a:lnTo>
                  <a:pt x="5019" y="2657"/>
                </a:lnTo>
                <a:lnTo>
                  <a:pt x="5076" y="2733"/>
                </a:lnTo>
                <a:lnTo>
                  <a:pt x="5132" y="2809"/>
                </a:lnTo>
                <a:lnTo>
                  <a:pt x="5188" y="2891"/>
                </a:lnTo>
                <a:lnTo>
                  <a:pt x="5243" y="2974"/>
                </a:lnTo>
                <a:lnTo>
                  <a:pt x="5296" y="3058"/>
                </a:lnTo>
                <a:lnTo>
                  <a:pt x="5347" y="3142"/>
                </a:lnTo>
                <a:lnTo>
                  <a:pt x="5396" y="3229"/>
                </a:lnTo>
                <a:lnTo>
                  <a:pt x="5444" y="3315"/>
                </a:lnTo>
                <a:lnTo>
                  <a:pt x="5489" y="3403"/>
                </a:lnTo>
                <a:lnTo>
                  <a:pt x="5532" y="3492"/>
                </a:lnTo>
                <a:lnTo>
                  <a:pt x="5573" y="3582"/>
                </a:lnTo>
                <a:lnTo>
                  <a:pt x="5612" y="3672"/>
                </a:lnTo>
                <a:lnTo>
                  <a:pt x="5650" y="3763"/>
                </a:lnTo>
                <a:lnTo>
                  <a:pt x="5685" y="3855"/>
                </a:lnTo>
                <a:lnTo>
                  <a:pt x="5718" y="3948"/>
                </a:lnTo>
                <a:lnTo>
                  <a:pt x="5749" y="4041"/>
                </a:lnTo>
                <a:lnTo>
                  <a:pt x="5777" y="4135"/>
                </a:lnTo>
                <a:lnTo>
                  <a:pt x="5805" y="4229"/>
                </a:lnTo>
                <a:lnTo>
                  <a:pt x="5829" y="4325"/>
                </a:lnTo>
                <a:lnTo>
                  <a:pt x="5851" y="4420"/>
                </a:lnTo>
                <a:lnTo>
                  <a:pt x="5870" y="4517"/>
                </a:lnTo>
                <a:lnTo>
                  <a:pt x="5887" y="4613"/>
                </a:lnTo>
                <a:lnTo>
                  <a:pt x="5902" y="4711"/>
                </a:lnTo>
                <a:lnTo>
                  <a:pt x="5909" y="4759"/>
                </a:lnTo>
                <a:lnTo>
                  <a:pt x="5915" y="4808"/>
                </a:lnTo>
                <a:lnTo>
                  <a:pt x="5920" y="4857"/>
                </a:lnTo>
                <a:lnTo>
                  <a:pt x="5925" y="4906"/>
                </a:lnTo>
                <a:lnTo>
                  <a:pt x="5929" y="4954"/>
                </a:lnTo>
                <a:lnTo>
                  <a:pt x="5933" y="5004"/>
                </a:lnTo>
                <a:lnTo>
                  <a:pt x="5936" y="5053"/>
                </a:lnTo>
                <a:lnTo>
                  <a:pt x="5938" y="5102"/>
                </a:lnTo>
                <a:lnTo>
                  <a:pt x="5940" y="5151"/>
                </a:lnTo>
                <a:lnTo>
                  <a:pt x="5941" y="5201"/>
                </a:lnTo>
                <a:lnTo>
                  <a:pt x="5941" y="5250"/>
                </a:lnTo>
                <a:lnTo>
                  <a:pt x="5941" y="5299"/>
                </a:lnTo>
                <a:lnTo>
                  <a:pt x="5940" y="5348"/>
                </a:lnTo>
                <a:lnTo>
                  <a:pt x="5938" y="5399"/>
                </a:lnTo>
                <a:lnTo>
                  <a:pt x="5936" y="5448"/>
                </a:lnTo>
                <a:lnTo>
                  <a:pt x="5934" y="5497"/>
                </a:lnTo>
                <a:lnTo>
                  <a:pt x="5930" y="5547"/>
                </a:lnTo>
                <a:lnTo>
                  <a:pt x="5926" y="5596"/>
                </a:lnTo>
                <a:lnTo>
                  <a:pt x="5921" y="5646"/>
                </a:lnTo>
                <a:lnTo>
                  <a:pt x="5916" y="5695"/>
                </a:lnTo>
                <a:lnTo>
                  <a:pt x="5910" y="5745"/>
                </a:lnTo>
                <a:lnTo>
                  <a:pt x="5903" y="5794"/>
                </a:lnTo>
                <a:lnTo>
                  <a:pt x="5870" y="6019"/>
                </a:lnTo>
                <a:lnTo>
                  <a:pt x="5836" y="6244"/>
                </a:lnTo>
                <a:lnTo>
                  <a:pt x="5803" y="6470"/>
                </a:lnTo>
                <a:lnTo>
                  <a:pt x="5769" y="6694"/>
                </a:lnTo>
                <a:lnTo>
                  <a:pt x="5738" y="6919"/>
                </a:lnTo>
                <a:lnTo>
                  <a:pt x="5723" y="7031"/>
                </a:lnTo>
                <a:lnTo>
                  <a:pt x="5709" y="7143"/>
                </a:lnTo>
                <a:lnTo>
                  <a:pt x="5696" y="7255"/>
                </a:lnTo>
                <a:lnTo>
                  <a:pt x="5683" y="7368"/>
                </a:lnTo>
                <a:lnTo>
                  <a:pt x="5672" y="7479"/>
                </a:lnTo>
                <a:lnTo>
                  <a:pt x="5662" y="7592"/>
                </a:lnTo>
                <a:lnTo>
                  <a:pt x="5652" y="7704"/>
                </a:lnTo>
                <a:lnTo>
                  <a:pt x="5645" y="7815"/>
                </a:lnTo>
                <a:lnTo>
                  <a:pt x="5638" y="7928"/>
                </a:lnTo>
                <a:lnTo>
                  <a:pt x="5633" y="8039"/>
                </a:lnTo>
                <a:lnTo>
                  <a:pt x="5629" y="8151"/>
                </a:lnTo>
                <a:lnTo>
                  <a:pt x="5628" y="8263"/>
                </a:lnTo>
                <a:lnTo>
                  <a:pt x="5627" y="8375"/>
                </a:lnTo>
                <a:lnTo>
                  <a:pt x="5629" y="8487"/>
                </a:lnTo>
                <a:lnTo>
                  <a:pt x="5633" y="8599"/>
                </a:lnTo>
                <a:lnTo>
                  <a:pt x="5638" y="8710"/>
                </a:lnTo>
                <a:lnTo>
                  <a:pt x="5646" y="8822"/>
                </a:lnTo>
                <a:lnTo>
                  <a:pt x="5656" y="8933"/>
                </a:lnTo>
                <a:lnTo>
                  <a:pt x="5669" y="9045"/>
                </a:lnTo>
                <a:lnTo>
                  <a:pt x="5676" y="9101"/>
                </a:lnTo>
                <a:lnTo>
                  <a:pt x="5684" y="9157"/>
                </a:lnTo>
                <a:lnTo>
                  <a:pt x="5692" y="9213"/>
                </a:lnTo>
                <a:lnTo>
                  <a:pt x="5701" y="9268"/>
                </a:lnTo>
                <a:lnTo>
                  <a:pt x="5710" y="9325"/>
                </a:lnTo>
                <a:lnTo>
                  <a:pt x="5721" y="9380"/>
                </a:lnTo>
                <a:lnTo>
                  <a:pt x="5732" y="9436"/>
                </a:lnTo>
                <a:lnTo>
                  <a:pt x="5743" y="9491"/>
                </a:lnTo>
                <a:lnTo>
                  <a:pt x="5756" y="9548"/>
                </a:lnTo>
                <a:lnTo>
                  <a:pt x="5769" y="9603"/>
                </a:lnTo>
                <a:lnTo>
                  <a:pt x="5783" y="9658"/>
                </a:lnTo>
                <a:lnTo>
                  <a:pt x="5798" y="9715"/>
                </a:lnTo>
                <a:lnTo>
                  <a:pt x="5814" y="9770"/>
                </a:lnTo>
                <a:lnTo>
                  <a:pt x="5830" y="9826"/>
                </a:lnTo>
                <a:lnTo>
                  <a:pt x="5846" y="9882"/>
                </a:lnTo>
                <a:lnTo>
                  <a:pt x="5864" y="9938"/>
                </a:lnTo>
                <a:lnTo>
                  <a:pt x="5882" y="9993"/>
                </a:lnTo>
                <a:lnTo>
                  <a:pt x="5902" y="10050"/>
                </a:lnTo>
                <a:lnTo>
                  <a:pt x="5922" y="10105"/>
                </a:lnTo>
                <a:lnTo>
                  <a:pt x="5943" y="10160"/>
                </a:lnTo>
                <a:lnTo>
                  <a:pt x="5964" y="10217"/>
                </a:lnTo>
                <a:lnTo>
                  <a:pt x="5988" y="10272"/>
                </a:lnTo>
                <a:lnTo>
                  <a:pt x="6011" y="10328"/>
                </a:lnTo>
                <a:lnTo>
                  <a:pt x="6036" y="10383"/>
                </a:lnTo>
                <a:lnTo>
                  <a:pt x="6061" y="10440"/>
                </a:lnTo>
                <a:lnTo>
                  <a:pt x="6087" y="10495"/>
                </a:lnTo>
                <a:lnTo>
                  <a:pt x="6114" y="10550"/>
                </a:lnTo>
                <a:lnTo>
                  <a:pt x="6142" y="10607"/>
                </a:lnTo>
                <a:lnTo>
                  <a:pt x="6172" y="10662"/>
                </a:lnTo>
                <a:lnTo>
                  <a:pt x="6202" y="10718"/>
                </a:lnTo>
                <a:lnTo>
                  <a:pt x="6233" y="10774"/>
                </a:lnTo>
                <a:lnTo>
                  <a:pt x="6265" y="10830"/>
                </a:lnTo>
                <a:lnTo>
                  <a:pt x="6297" y="10885"/>
                </a:lnTo>
                <a:lnTo>
                  <a:pt x="6332" y="10941"/>
                </a:lnTo>
                <a:lnTo>
                  <a:pt x="6367" y="10997"/>
                </a:lnTo>
                <a:lnTo>
                  <a:pt x="6403" y="11052"/>
                </a:lnTo>
                <a:lnTo>
                  <a:pt x="6440" y="11108"/>
                </a:lnTo>
                <a:lnTo>
                  <a:pt x="6478" y="11164"/>
                </a:lnTo>
                <a:lnTo>
                  <a:pt x="6518" y="11219"/>
                </a:lnTo>
                <a:lnTo>
                  <a:pt x="6558" y="11275"/>
                </a:lnTo>
                <a:lnTo>
                  <a:pt x="6599" y="11331"/>
                </a:lnTo>
                <a:lnTo>
                  <a:pt x="6641" y="11387"/>
                </a:lnTo>
                <a:lnTo>
                  <a:pt x="6686" y="11442"/>
                </a:lnTo>
                <a:lnTo>
                  <a:pt x="6730" y="11498"/>
                </a:lnTo>
                <a:lnTo>
                  <a:pt x="6776" y="11554"/>
                </a:lnTo>
                <a:lnTo>
                  <a:pt x="6823" y="11609"/>
                </a:lnTo>
                <a:lnTo>
                  <a:pt x="6872" y="11666"/>
                </a:lnTo>
                <a:lnTo>
                  <a:pt x="6921" y="11721"/>
                </a:lnTo>
                <a:lnTo>
                  <a:pt x="6971" y="11776"/>
                </a:lnTo>
                <a:lnTo>
                  <a:pt x="7024" y="11832"/>
                </a:lnTo>
                <a:lnTo>
                  <a:pt x="7076" y="11888"/>
                </a:lnTo>
                <a:lnTo>
                  <a:pt x="7130" y="11944"/>
                </a:lnTo>
                <a:lnTo>
                  <a:pt x="7185" y="11999"/>
                </a:lnTo>
                <a:lnTo>
                  <a:pt x="7243" y="12056"/>
                </a:lnTo>
                <a:lnTo>
                  <a:pt x="7300" y="12111"/>
                </a:lnTo>
                <a:lnTo>
                  <a:pt x="7359" y="12166"/>
                </a:lnTo>
                <a:lnTo>
                  <a:pt x="7421" y="12223"/>
                </a:lnTo>
                <a:lnTo>
                  <a:pt x="7482" y="12278"/>
                </a:lnTo>
                <a:lnTo>
                  <a:pt x="7545" y="12334"/>
                </a:lnTo>
                <a:lnTo>
                  <a:pt x="7610" y="12390"/>
                </a:lnTo>
                <a:lnTo>
                  <a:pt x="7675" y="12446"/>
                </a:lnTo>
                <a:lnTo>
                  <a:pt x="7743" y="12501"/>
                </a:lnTo>
                <a:lnTo>
                  <a:pt x="7811" y="12557"/>
                </a:lnTo>
                <a:lnTo>
                  <a:pt x="7881" y="12613"/>
                </a:lnTo>
                <a:lnTo>
                  <a:pt x="7953" y="12668"/>
                </a:lnTo>
                <a:lnTo>
                  <a:pt x="8025" y="12724"/>
                </a:lnTo>
                <a:lnTo>
                  <a:pt x="8100" y="12780"/>
                </a:lnTo>
                <a:lnTo>
                  <a:pt x="8175" y="12836"/>
                </a:lnTo>
                <a:lnTo>
                  <a:pt x="8251" y="12891"/>
                </a:lnTo>
                <a:lnTo>
                  <a:pt x="8330" y="12948"/>
                </a:lnTo>
                <a:lnTo>
                  <a:pt x="8319" y="12940"/>
                </a:lnTo>
                <a:lnTo>
                  <a:pt x="8306" y="12933"/>
                </a:lnTo>
                <a:lnTo>
                  <a:pt x="8292" y="12927"/>
                </a:lnTo>
                <a:lnTo>
                  <a:pt x="8278" y="12921"/>
                </a:lnTo>
                <a:lnTo>
                  <a:pt x="8262" y="12915"/>
                </a:lnTo>
                <a:lnTo>
                  <a:pt x="8244" y="12909"/>
                </a:lnTo>
                <a:lnTo>
                  <a:pt x="8209" y="12900"/>
                </a:lnTo>
                <a:lnTo>
                  <a:pt x="8170" y="12892"/>
                </a:lnTo>
                <a:lnTo>
                  <a:pt x="8130" y="12885"/>
                </a:lnTo>
                <a:lnTo>
                  <a:pt x="8088" y="12879"/>
                </a:lnTo>
                <a:lnTo>
                  <a:pt x="8045" y="12874"/>
                </a:lnTo>
                <a:lnTo>
                  <a:pt x="7960" y="12866"/>
                </a:lnTo>
                <a:lnTo>
                  <a:pt x="7877" y="12858"/>
                </a:lnTo>
                <a:lnTo>
                  <a:pt x="7839" y="12854"/>
                </a:lnTo>
                <a:lnTo>
                  <a:pt x="7804" y="12850"/>
                </a:lnTo>
                <a:lnTo>
                  <a:pt x="7772" y="12845"/>
                </a:lnTo>
                <a:lnTo>
                  <a:pt x="7744" y="12839"/>
                </a:lnTo>
                <a:lnTo>
                  <a:pt x="7642" y="12815"/>
                </a:lnTo>
                <a:lnTo>
                  <a:pt x="7541" y="12791"/>
                </a:lnTo>
                <a:lnTo>
                  <a:pt x="7441" y="12765"/>
                </a:lnTo>
                <a:lnTo>
                  <a:pt x="7341" y="12737"/>
                </a:lnTo>
                <a:lnTo>
                  <a:pt x="7242" y="12708"/>
                </a:lnTo>
                <a:lnTo>
                  <a:pt x="7142" y="12679"/>
                </a:lnTo>
                <a:lnTo>
                  <a:pt x="7043" y="12648"/>
                </a:lnTo>
                <a:lnTo>
                  <a:pt x="6944" y="12617"/>
                </a:lnTo>
                <a:lnTo>
                  <a:pt x="6845" y="12584"/>
                </a:lnTo>
                <a:lnTo>
                  <a:pt x="6748" y="12549"/>
                </a:lnTo>
                <a:lnTo>
                  <a:pt x="6649" y="12515"/>
                </a:lnTo>
                <a:lnTo>
                  <a:pt x="6553" y="12479"/>
                </a:lnTo>
                <a:lnTo>
                  <a:pt x="6455" y="12443"/>
                </a:lnTo>
                <a:lnTo>
                  <a:pt x="6359" y="12405"/>
                </a:lnTo>
                <a:lnTo>
                  <a:pt x="6262" y="12366"/>
                </a:lnTo>
                <a:lnTo>
                  <a:pt x="6167" y="12327"/>
                </a:lnTo>
                <a:lnTo>
                  <a:pt x="6044" y="12275"/>
                </a:lnTo>
                <a:lnTo>
                  <a:pt x="5921" y="12221"/>
                </a:lnTo>
                <a:lnTo>
                  <a:pt x="5800" y="12165"/>
                </a:lnTo>
                <a:lnTo>
                  <a:pt x="5678" y="12108"/>
                </a:lnTo>
                <a:lnTo>
                  <a:pt x="5556" y="12049"/>
                </a:lnTo>
                <a:lnTo>
                  <a:pt x="5436" y="11988"/>
                </a:lnTo>
                <a:lnTo>
                  <a:pt x="5316" y="11926"/>
                </a:lnTo>
                <a:lnTo>
                  <a:pt x="5196" y="11863"/>
                </a:lnTo>
                <a:lnTo>
                  <a:pt x="5077" y="11797"/>
                </a:lnTo>
                <a:lnTo>
                  <a:pt x="4960" y="11731"/>
                </a:lnTo>
                <a:lnTo>
                  <a:pt x="4842" y="11663"/>
                </a:lnTo>
                <a:lnTo>
                  <a:pt x="4725" y="11592"/>
                </a:lnTo>
                <a:lnTo>
                  <a:pt x="4609" y="11521"/>
                </a:lnTo>
                <a:lnTo>
                  <a:pt x="4494" y="11447"/>
                </a:lnTo>
                <a:lnTo>
                  <a:pt x="4379" y="11373"/>
                </a:lnTo>
                <a:lnTo>
                  <a:pt x="4266" y="11298"/>
                </a:lnTo>
                <a:lnTo>
                  <a:pt x="4152" y="11220"/>
                </a:lnTo>
                <a:lnTo>
                  <a:pt x="4041" y="11142"/>
                </a:lnTo>
                <a:lnTo>
                  <a:pt x="3929" y="11061"/>
                </a:lnTo>
                <a:lnTo>
                  <a:pt x="3819" y="10980"/>
                </a:lnTo>
                <a:lnTo>
                  <a:pt x="3710" y="10896"/>
                </a:lnTo>
                <a:lnTo>
                  <a:pt x="3601" y="10812"/>
                </a:lnTo>
                <a:lnTo>
                  <a:pt x="3494" y="10726"/>
                </a:lnTo>
                <a:lnTo>
                  <a:pt x="3388" y="10639"/>
                </a:lnTo>
                <a:lnTo>
                  <a:pt x="3282" y="10550"/>
                </a:lnTo>
                <a:lnTo>
                  <a:pt x="3178" y="10461"/>
                </a:lnTo>
                <a:lnTo>
                  <a:pt x="3075" y="10370"/>
                </a:lnTo>
                <a:lnTo>
                  <a:pt x="2973" y="10278"/>
                </a:lnTo>
                <a:lnTo>
                  <a:pt x="2872" y="10184"/>
                </a:lnTo>
                <a:lnTo>
                  <a:pt x="2772" y="10089"/>
                </a:lnTo>
                <a:lnTo>
                  <a:pt x="2674" y="9993"/>
                </a:lnTo>
                <a:lnTo>
                  <a:pt x="2577" y="9896"/>
                </a:lnTo>
                <a:lnTo>
                  <a:pt x="2481" y="9797"/>
                </a:lnTo>
                <a:lnTo>
                  <a:pt x="2386" y="9698"/>
                </a:lnTo>
                <a:lnTo>
                  <a:pt x="2294" y="9596"/>
                </a:lnTo>
                <a:lnTo>
                  <a:pt x="2201" y="9495"/>
                </a:lnTo>
                <a:lnTo>
                  <a:pt x="2111" y="9391"/>
                </a:lnTo>
                <a:lnTo>
                  <a:pt x="2022" y="9286"/>
                </a:lnTo>
                <a:lnTo>
                  <a:pt x="1935" y="9181"/>
                </a:lnTo>
                <a:lnTo>
                  <a:pt x="1848" y="9074"/>
                </a:lnTo>
                <a:lnTo>
                  <a:pt x="1764" y="8967"/>
                </a:lnTo>
                <a:lnTo>
                  <a:pt x="1680" y="8858"/>
                </a:lnTo>
                <a:lnTo>
                  <a:pt x="1599" y="8748"/>
                </a:lnTo>
                <a:lnTo>
                  <a:pt x="1518" y="8638"/>
                </a:lnTo>
                <a:lnTo>
                  <a:pt x="1440" y="8525"/>
                </a:lnTo>
                <a:lnTo>
                  <a:pt x="1363" y="8412"/>
                </a:lnTo>
                <a:lnTo>
                  <a:pt x="1288" y="8299"/>
                </a:lnTo>
                <a:lnTo>
                  <a:pt x="1214" y="8183"/>
                </a:lnTo>
                <a:lnTo>
                  <a:pt x="1143" y="8068"/>
                </a:lnTo>
                <a:lnTo>
                  <a:pt x="1073" y="7951"/>
                </a:lnTo>
                <a:lnTo>
                  <a:pt x="1004" y="7833"/>
                </a:lnTo>
                <a:lnTo>
                  <a:pt x="938" y="7715"/>
                </a:lnTo>
                <a:lnTo>
                  <a:pt x="874" y="7595"/>
                </a:lnTo>
                <a:lnTo>
                  <a:pt x="811" y="7474"/>
                </a:lnTo>
                <a:lnTo>
                  <a:pt x="750" y="7354"/>
                </a:lnTo>
                <a:lnTo>
                  <a:pt x="692" y="7231"/>
                </a:lnTo>
                <a:lnTo>
                  <a:pt x="634" y="7108"/>
                </a:lnTo>
                <a:lnTo>
                  <a:pt x="579" y="6984"/>
                </a:lnTo>
                <a:lnTo>
                  <a:pt x="527" y="6859"/>
                </a:lnTo>
                <a:lnTo>
                  <a:pt x="475" y="6734"/>
                </a:lnTo>
                <a:lnTo>
                  <a:pt x="426" y="6607"/>
                </a:lnTo>
                <a:lnTo>
                  <a:pt x="380" y="6481"/>
                </a:lnTo>
                <a:lnTo>
                  <a:pt x="334" y="6353"/>
                </a:lnTo>
                <a:lnTo>
                  <a:pt x="292" y="6224"/>
                </a:lnTo>
                <a:lnTo>
                  <a:pt x="271" y="6159"/>
                </a:lnTo>
                <a:lnTo>
                  <a:pt x="252" y="6095"/>
                </a:lnTo>
                <a:lnTo>
                  <a:pt x="233" y="6029"/>
                </a:lnTo>
                <a:lnTo>
                  <a:pt x="215" y="5964"/>
                </a:lnTo>
                <a:lnTo>
                  <a:pt x="197" y="5899"/>
                </a:lnTo>
                <a:lnTo>
                  <a:pt x="180" y="5833"/>
                </a:lnTo>
                <a:lnTo>
                  <a:pt x="164" y="5768"/>
                </a:lnTo>
                <a:lnTo>
                  <a:pt x="148" y="5701"/>
                </a:lnTo>
                <a:lnTo>
                  <a:pt x="133" y="5636"/>
                </a:lnTo>
                <a:lnTo>
                  <a:pt x="119" y="5570"/>
                </a:lnTo>
                <a:lnTo>
                  <a:pt x="106" y="5504"/>
                </a:lnTo>
                <a:lnTo>
                  <a:pt x="93" y="5438"/>
                </a:lnTo>
                <a:lnTo>
                  <a:pt x="82" y="5372"/>
                </a:lnTo>
                <a:lnTo>
                  <a:pt x="71" y="5305"/>
                </a:lnTo>
                <a:lnTo>
                  <a:pt x="61" y="5239"/>
                </a:lnTo>
                <a:lnTo>
                  <a:pt x="51" y="5172"/>
                </a:lnTo>
                <a:lnTo>
                  <a:pt x="43" y="5106"/>
                </a:lnTo>
                <a:lnTo>
                  <a:pt x="35" y="5040"/>
                </a:lnTo>
                <a:lnTo>
                  <a:pt x="28" y="4973"/>
                </a:lnTo>
                <a:lnTo>
                  <a:pt x="21" y="4906"/>
                </a:lnTo>
                <a:lnTo>
                  <a:pt x="16" y="4840"/>
                </a:lnTo>
                <a:lnTo>
                  <a:pt x="11" y="4773"/>
                </a:lnTo>
                <a:lnTo>
                  <a:pt x="7" y="4707"/>
                </a:lnTo>
                <a:lnTo>
                  <a:pt x="4" y="4640"/>
                </a:lnTo>
                <a:lnTo>
                  <a:pt x="2" y="4573"/>
                </a:lnTo>
                <a:lnTo>
                  <a:pt x="1" y="4507"/>
                </a:lnTo>
                <a:lnTo>
                  <a:pt x="0" y="4440"/>
                </a:lnTo>
                <a:lnTo>
                  <a:pt x="0" y="4374"/>
                </a:lnTo>
                <a:lnTo>
                  <a:pt x="1" y="4308"/>
                </a:lnTo>
                <a:lnTo>
                  <a:pt x="3" y="4241"/>
                </a:lnTo>
                <a:lnTo>
                  <a:pt x="6" y="4175"/>
                </a:lnTo>
                <a:lnTo>
                  <a:pt x="10" y="4109"/>
                </a:lnTo>
                <a:lnTo>
                  <a:pt x="14" y="4042"/>
                </a:lnTo>
                <a:lnTo>
                  <a:pt x="20" y="3976"/>
                </a:lnTo>
                <a:lnTo>
                  <a:pt x="26" y="3909"/>
                </a:lnTo>
                <a:lnTo>
                  <a:pt x="33" y="3844"/>
                </a:lnTo>
                <a:lnTo>
                  <a:pt x="41" y="3778"/>
                </a:lnTo>
                <a:lnTo>
                  <a:pt x="50" y="3712"/>
                </a:lnTo>
                <a:lnTo>
                  <a:pt x="59" y="3647"/>
                </a:lnTo>
                <a:lnTo>
                  <a:pt x="70" y="3582"/>
                </a:lnTo>
                <a:lnTo>
                  <a:pt x="82" y="3516"/>
                </a:lnTo>
                <a:lnTo>
                  <a:pt x="94" y="3451"/>
                </a:lnTo>
                <a:lnTo>
                  <a:pt x="107" y="3386"/>
                </a:lnTo>
                <a:lnTo>
                  <a:pt x="122" y="3321"/>
                </a:lnTo>
                <a:lnTo>
                  <a:pt x="137" y="3256"/>
                </a:lnTo>
                <a:lnTo>
                  <a:pt x="153" y="3191"/>
                </a:lnTo>
                <a:lnTo>
                  <a:pt x="171" y="3127"/>
                </a:lnTo>
                <a:lnTo>
                  <a:pt x="189" y="3063"/>
                </a:lnTo>
                <a:lnTo>
                  <a:pt x="208" y="2999"/>
                </a:lnTo>
                <a:lnTo>
                  <a:pt x="228" y="2935"/>
                </a:lnTo>
                <a:lnTo>
                  <a:pt x="249" y="2872"/>
                </a:lnTo>
                <a:lnTo>
                  <a:pt x="270" y="2808"/>
                </a:lnTo>
                <a:lnTo>
                  <a:pt x="293" y="2746"/>
                </a:lnTo>
                <a:lnTo>
                  <a:pt x="317" y="2683"/>
                </a:lnTo>
                <a:lnTo>
                  <a:pt x="343" y="2620"/>
                </a:lnTo>
                <a:lnTo>
                  <a:pt x="368" y="2558"/>
                </a:lnTo>
                <a:lnTo>
                  <a:pt x="395" y="2496"/>
                </a:lnTo>
                <a:lnTo>
                  <a:pt x="423" y="2434"/>
                </a:lnTo>
                <a:lnTo>
                  <a:pt x="451" y="2373"/>
                </a:lnTo>
                <a:lnTo>
                  <a:pt x="481" y="2312"/>
                </a:lnTo>
                <a:lnTo>
                  <a:pt x="512" y="2250"/>
                </a:lnTo>
                <a:lnTo>
                  <a:pt x="544" y="2190"/>
                </a:lnTo>
                <a:lnTo>
                  <a:pt x="577" y="2130"/>
                </a:lnTo>
                <a:lnTo>
                  <a:pt x="611" y="2069"/>
                </a:lnTo>
                <a:lnTo>
                  <a:pt x="636" y="2026"/>
                </a:lnTo>
                <a:lnTo>
                  <a:pt x="662" y="1983"/>
                </a:lnTo>
                <a:lnTo>
                  <a:pt x="688" y="1940"/>
                </a:lnTo>
                <a:lnTo>
                  <a:pt x="716" y="1897"/>
                </a:lnTo>
                <a:lnTo>
                  <a:pt x="743" y="1856"/>
                </a:lnTo>
                <a:lnTo>
                  <a:pt x="771" y="1814"/>
                </a:lnTo>
                <a:lnTo>
                  <a:pt x="799" y="1773"/>
                </a:lnTo>
                <a:lnTo>
                  <a:pt x="827" y="1732"/>
                </a:lnTo>
                <a:lnTo>
                  <a:pt x="887" y="1652"/>
                </a:lnTo>
                <a:lnTo>
                  <a:pt x="947" y="1574"/>
                </a:lnTo>
                <a:lnTo>
                  <a:pt x="1009" y="1497"/>
                </a:lnTo>
                <a:lnTo>
                  <a:pt x="1074" y="1422"/>
                </a:lnTo>
                <a:lnTo>
                  <a:pt x="1139" y="1347"/>
                </a:lnTo>
                <a:lnTo>
                  <a:pt x="1206" y="1276"/>
                </a:lnTo>
                <a:lnTo>
                  <a:pt x="1275" y="1204"/>
                </a:lnTo>
                <a:lnTo>
                  <a:pt x="1344" y="1135"/>
                </a:lnTo>
                <a:lnTo>
                  <a:pt x="1416" y="1067"/>
                </a:lnTo>
                <a:lnTo>
                  <a:pt x="1488" y="1000"/>
                </a:lnTo>
                <a:lnTo>
                  <a:pt x="1562" y="935"/>
                </a:lnTo>
                <a:lnTo>
                  <a:pt x="1637" y="871"/>
                </a:lnTo>
                <a:lnTo>
                  <a:pt x="1713" y="808"/>
                </a:lnTo>
                <a:lnTo>
                  <a:pt x="1791" y="747"/>
                </a:lnTo>
                <a:lnTo>
                  <a:pt x="1869" y="687"/>
                </a:lnTo>
                <a:lnTo>
                  <a:pt x="1949" y="627"/>
                </a:lnTo>
                <a:lnTo>
                  <a:pt x="2029" y="569"/>
                </a:lnTo>
                <a:lnTo>
                  <a:pt x="2111" y="513"/>
                </a:lnTo>
                <a:lnTo>
                  <a:pt x="2193" y="457"/>
                </a:lnTo>
                <a:lnTo>
                  <a:pt x="2277" y="402"/>
                </a:lnTo>
                <a:lnTo>
                  <a:pt x="2360" y="349"/>
                </a:lnTo>
                <a:lnTo>
                  <a:pt x="2444" y="296"/>
                </a:lnTo>
                <a:lnTo>
                  <a:pt x="2530" y="244"/>
                </a:lnTo>
                <a:lnTo>
                  <a:pt x="2615" y="194"/>
                </a:lnTo>
                <a:lnTo>
                  <a:pt x="2702" y="144"/>
                </a:lnTo>
                <a:lnTo>
                  <a:pt x="2789" y="95"/>
                </a:lnTo>
                <a:lnTo>
                  <a:pt x="2877" y="47"/>
                </a:lnTo>
                <a:lnTo>
                  <a:pt x="2964" y="0"/>
                </a:lnTo>
                <a:close/>
              </a:path>
            </a:pathLst>
          </a:custGeom>
          <a:solidFill>
            <a:srgbClr val="53B95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25296" name="Freeform 24"/>
          <p:cNvSpPr>
            <a:spLocks/>
          </p:cNvSpPr>
          <p:nvPr/>
        </p:nvSpPr>
        <p:spPr bwMode="auto">
          <a:xfrm>
            <a:off x="8250767" y="4574118"/>
            <a:ext cx="2711451" cy="1138767"/>
          </a:xfrm>
          <a:custGeom>
            <a:avLst/>
            <a:gdLst>
              <a:gd name="T0" fmla="*/ 5742 w 14013"/>
              <a:gd name="T1" fmla="*/ 383403 h 5897"/>
              <a:gd name="T2" fmla="*/ 41790 w 14013"/>
              <a:gd name="T3" fmla="*/ 418170 h 5897"/>
              <a:gd name="T4" fmla="*/ 96022 w 14013"/>
              <a:gd name="T5" fmla="*/ 444007 h 5897"/>
              <a:gd name="T6" fmla="*/ 193958 w 14013"/>
              <a:gd name="T7" fmla="*/ 467611 h 5897"/>
              <a:gd name="T8" fmla="*/ 242767 w 14013"/>
              <a:gd name="T9" fmla="*/ 466654 h 5897"/>
              <a:gd name="T10" fmla="*/ 339427 w 14013"/>
              <a:gd name="T11" fmla="*/ 441136 h 5897"/>
              <a:gd name="T12" fmla="*/ 436406 w 14013"/>
              <a:gd name="T13" fmla="*/ 388506 h 5897"/>
              <a:gd name="T14" fmla="*/ 589531 w 14013"/>
              <a:gd name="T15" fmla="*/ 273996 h 5897"/>
              <a:gd name="T16" fmla="*/ 675345 w 14013"/>
              <a:gd name="T17" fmla="*/ 212434 h 5897"/>
              <a:gd name="T18" fmla="*/ 768496 w 14013"/>
              <a:gd name="T19" fmla="*/ 159485 h 5897"/>
              <a:gd name="T20" fmla="*/ 939485 w 14013"/>
              <a:gd name="T21" fmla="*/ 88036 h 5897"/>
              <a:gd name="T22" fmla="*/ 1116536 w 14013"/>
              <a:gd name="T23" fmla="*/ 37001 h 5897"/>
              <a:gd name="T24" fmla="*/ 1334739 w 14013"/>
              <a:gd name="T25" fmla="*/ 3828 h 5897"/>
              <a:gd name="T26" fmla="*/ 1554537 w 14013"/>
              <a:gd name="T27" fmla="*/ 4785 h 5897"/>
              <a:gd name="T28" fmla="*/ 1755195 w 14013"/>
              <a:gd name="T29" fmla="*/ 37639 h 5897"/>
              <a:gd name="T30" fmla="*/ 1860468 w 14013"/>
              <a:gd name="T31" fmla="*/ 67941 h 5897"/>
              <a:gd name="T32" fmla="*/ 1963189 w 14013"/>
              <a:gd name="T33" fmla="*/ 108450 h 5897"/>
              <a:gd name="T34" fmla="*/ 2062720 w 14013"/>
              <a:gd name="T35" fmla="*/ 158209 h 5897"/>
              <a:gd name="T36" fmla="*/ 2409804 w 14013"/>
              <a:gd name="T37" fmla="*/ 354057 h 5897"/>
              <a:gd name="T38" fmla="*/ 2634387 w 14013"/>
              <a:gd name="T39" fmla="*/ 467611 h 5897"/>
              <a:gd name="T40" fmla="*/ 2865670 w 14013"/>
              <a:gd name="T41" fmla="*/ 561388 h 5897"/>
              <a:gd name="T42" fmla="*/ 3055481 w 14013"/>
              <a:gd name="T43" fmla="*/ 614337 h 5897"/>
              <a:gd name="T44" fmla="*/ 3180533 w 14013"/>
              <a:gd name="T45" fmla="*/ 636027 h 5897"/>
              <a:gd name="T46" fmla="*/ 3309732 w 14013"/>
              <a:gd name="T47" fmla="*/ 647510 h 5897"/>
              <a:gd name="T48" fmla="*/ 3443716 w 14013"/>
              <a:gd name="T49" fmla="*/ 646872 h 5897"/>
              <a:gd name="T50" fmla="*/ 3582167 w 14013"/>
              <a:gd name="T51" fmla="*/ 632837 h 5897"/>
              <a:gd name="T52" fmla="*/ 3726678 w 14013"/>
              <a:gd name="T53" fmla="*/ 605087 h 5897"/>
              <a:gd name="T54" fmla="*/ 3876932 w 14013"/>
              <a:gd name="T55" fmla="*/ 561069 h 5897"/>
              <a:gd name="T56" fmla="*/ 4033885 w 14013"/>
              <a:gd name="T57" fmla="*/ 500465 h 5897"/>
              <a:gd name="T58" fmla="*/ 4197537 w 14013"/>
              <a:gd name="T59" fmla="*/ 421998 h 5897"/>
              <a:gd name="T60" fmla="*/ 4368846 w 14013"/>
              <a:gd name="T61" fmla="*/ 324074 h 5897"/>
              <a:gd name="T62" fmla="*/ 4463273 w 14013"/>
              <a:gd name="T63" fmla="*/ 264745 h 5897"/>
              <a:gd name="T64" fmla="*/ 4428820 w 14013"/>
              <a:gd name="T65" fmla="*/ 311634 h 5897"/>
              <a:gd name="T66" fmla="*/ 4375545 w 14013"/>
              <a:gd name="T67" fmla="*/ 413386 h 5897"/>
              <a:gd name="T68" fmla="*/ 4274100 w 14013"/>
              <a:gd name="T69" fmla="*/ 555647 h 5897"/>
              <a:gd name="T70" fmla="*/ 4126717 w 14013"/>
              <a:gd name="T71" fmla="*/ 734270 h 5897"/>
              <a:gd name="T72" fmla="*/ 3977101 w 14013"/>
              <a:gd name="T73" fmla="*/ 892160 h 5897"/>
              <a:gd name="T74" fmla="*/ 3754113 w 14013"/>
              <a:gd name="T75" fmla="*/ 1094069 h 5897"/>
              <a:gd name="T76" fmla="*/ 3511984 w 14013"/>
              <a:gd name="T77" fmla="*/ 1278753 h 5897"/>
              <a:gd name="T78" fmla="*/ 3252948 w 14013"/>
              <a:gd name="T79" fmla="*/ 1442066 h 5897"/>
              <a:gd name="T80" fmla="*/ 2980513 w 14013"/>
              <a:gd name="T81" fmla="*/ 1583689 h 5897"/>
              <a:gd name="T82" fmla="*/ 2696594 w 14013"/>
              <a:gd name="T83" fmla="*/ 1700113 h 5897"/>
              <a:gd name="T84" fmla="*/ 2404061 w 14013"/>
              <a:gd name="T85" fmla="*/ 1789424 h 5897"/>
              <a:gd name="T86" fmla="*/ 2105787 w 14013"/>
              <a:gd name="T87" fmla="*/ 1849710 h 5897"/>
              <a:gd name="T88" fmla="*/ 1804003 w 14013"/>
              <a:gd name="T89" fmla="*/ 1878736 h 5897"/>
              <a:gd name="T90" fmla="*/ 1544967 w 14013"/>
              <a:gd name="T91" fmla="*/ 1876822 h 5897"/>
              <a:gd name="T92" fmla="*/ 1394394 w 14013"/>
              <a:gd name="T93" fmla="*/ 1862788 h 5897"/>
              <a:gd name="T94" fmla="*/ 1246054 w 14013"/>
              <a:gd name="T95" fmla="*/ 1836951 h 5897"/>
              <a:gd name="T96" fmla="*/ 1101223 w 14013"/>
              <a:gd name="T97" fmla="*/ 1799951 h 5897"/>
              <a:gd name="T98" fmla="*/ 960540 w 14013"/>
              <a:gd name="T99" fmla="*/ 1750829 h 5897"/>
              <a:gd name="T100" fmla="*/ 825599 w 14013"/>
              <a:gd name="T101" fmla="*/ 1689906 h 5897"/>
              <a:gd name="T102" fmla="*/ 697038 w 14013"/>
              <a:gd name="T103" fmla="*/ 1616543 h 5897"/>
              <a:gd name="T104" fmla="*/ 575495 w 14013"/>
              <a:gd name="T105" fmla="*/ 1531058 h 5897"/>
              <a:gd name="T106" fmla="*/ 462565 w 14013"/>
              <a:gd name="T107" fmla="*/ 1432497 h 5897"/>
              <a:gd name="T108" fmla="*/ 359206 w 14013"/>
              <a:gd name="T109" fmla="*/ 1321176 h 5897"/>
              <a:gd name="T110" fmla="*/ 296680 w 14013"/>
              <a:gd name="T111" fmla="*/ 1240157 h 5897"/>
              <a:gd name="T112" fmla="*/ 205762 w 14013"/>
              <a:gd name="T113" fmla="*/ 1091836 h 5897"/>
              <a:gd name="T114" fmla="*/ 117077 w 14013"/>
              <a:gd name="T115" fmla="*/ 890566 h 5897"/>
              <a:gd name="T116" fmla="*/ 54551 w 14013"/>
              <a:gd name="T117" fmla="*/ 678769 h 5897"/>
              <a:gd name="T118" fmla="*/ 12760 w 14013"/>
              <a:gd name="T119" fmla="*/ 460274 h 5897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4013"/>
              <a:gd name="T181" fmla="*/ 0 h 5897"/>
              <a:gd name="T182" fmla="*/ 14013 w 14013"/>
              <a:gd name="T183" fmla="*/ 5897 h 5897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4013" h="5897">
                <a:moveTo>
                  <a:pt x="0" y="1148"/>
                </a:moveTo>
                <a:lnTo>
                  <a:pt x="0" y="1148"/>
                </a:lnTo>
                <a:lnTo>
                  <a:pt x="2" y="1157"/>
                </a:lnTo>
                <a:lnTo>
                  <a:pt x="4" y="1166"/>
                </a:lnTo>
                <a:lnTo>
                  <a:pt x="7" y="1175"/>
                </a:lnTo>
                <a:lnTo>
                  <a:pt x="10" y="1184"/>
                </a:lnTo>
                <a:lnTo>
                  <a:pt x="18" y="1202"/>
                </a:lnTo>
                <a:lnTo>
                  <a:pt x="29" y="1219"/>
                </a:lnTo>
                <a:lnTo>
                  <a:pt x="41" y="1235"/>
                </a:lnTo>
                <a:lnTo>
                  <a:pt x="56" y="1251"/>
                </a:lnTo>
                <a:lnTo>
                  <a:pt x="73" y="1267"/>
                </a:lnTo>
                <a:lnTo>
                  <a:pt x="91" y="1282"/>
                </a:lnTo>
                <a:lnTo>
                  <a:pt x="110" y="1296"/>
                </a:lnTo>
                <a:lnTo>
                  <a:pt x="131" y="1311"/>
                </a:lnTo>
                <a:lnTo>
                  <a:pt x="152" y="1324"/>
                </a:lnTo>
                <a:lnTo>
                  <a:pt x="175" y="1337"/>
                </a:lnTo>
                <a:lnTo>
                  <a:pt x="199" y="1349"/>
                </a:lnTo>
                <a:lnTo>
                  <a:pt x="223" y="1361"/>
                </a:lnTo>
                <a:lnTo>
                  <a:pt x="250" y="1372"/>
                </a:lnTo>
                <a:lnTo>
                  <a:pt x="275" y="1382"/>
                </a:lnTo>
                <a:lnTo>
                  <a:pt x="301" y="1392"/>
                </a:lnTo>
                <a:lnTo>
                  <a:pt x="327" y="1402"/>
                </a:lnTo>
                <a:lnTo>
                  <a:pt x="380" y="1419"/>
                </a:lnTo>
                <a:lnTo>
                  <a:pt x="432" y="1433"/>
                </a:lnTo>
                <a:lnTo>
                  <a:pt x="482" y="1445"/>
                </a:lnTo>
                <a:lnTo>
                  <a:pt x="528" y="1455"/>
                </a:lnTo>
                <a:lnTo>
                  <a:pt x="571" y="1462"/>
                </a:lnTo>
                <a:lnTo>
                  <a:pt x="608" y="1466"/>
                </a:lnTo>
                <a:lnTo>
                  <a:pt x="639" y="1468"/>
                </a:lnTo>
                <a:lnTo>
                  <a:pt x="664" y="1468"/>
                </a:lnTo>
                <a:lnTo>
                  <a:pt x="688" y="1468"/>
                </a:lnTo>
                <a:lnTo>
                  <a:pt x="713" y="1467"/>
                </a:lnTo>
                <a:lnTo>
                  <a:pt x="737" y="1465"/>
                </a:lnTo>
                <a:lnTo>
                  <a:pt x="761" y="1463"/>
                </a:lnTo>
                <a:lnTo>
                  <a:pt x="786" y="1460"/>
                </a:lnTo>
                <a:lnTo>
                  <a:pt x="834" y="1452"/>
                </a:lnTo>
                <a:lnTo>
                  <a:pt x="881" y="1442"/>
                </a:lnTo>
                <a:lnTo>
                  <a:pt x="927" y="1430"/>
                </a:lnTo>
                <a:lnTo>
                  <a:pt x="974" y="1416"/>
                </a:lnTo>
                <a:lnTo>
                  <a:pt x="1019" y="1400"/>
                </a:lnTo>
                <a:lnTo>
                  <a:pt x="1064" y="1383"/>
                </a:lnTo>
                <a:lnTo>
                  <a:pt x="1109" y="1364"/>
                </a:lnTo>
                <a:lnTo>
                  <a:pt x="1154" y="1343"/>
                </a:lnTo>
                <a:lnTo>
                  <a:pt x="1197" y="1320"/>
                </a:lnTo>
                <a:lnTo>
                  <a:pt x="1241" y="1296"/>
                </a:lnTo>
                <a:lnTo>
                  <a:pt x="1283" y="1271"/>
                </a:lnTo>
                <a:lnTo>
                  <a:pt x="1327" y="1245"/>
                </a:lnTo>
                <a:lnTo>
                  <a:pt x="1368" y="1218"/>
                </a:lnTo>
                <a:lnTo>
                  <a:pt x="1410" y="1191"/>
                </a:lnTo>
                <a:lnTo>
                  <a:pt x="1451" y="1162"/>
                </a:lnTo>
                <a:lnTo>
                  <a:pt x="1493" y="1133"/>
                </a:lnTo>
                <a:lnTo>
                  <a:pt x="1533" y="1102"/>
                </a:lnTo>
                <a:lnTo>
                  <a:pt x="1613" y="1042"/>
                </a:lnTo>
                <a:lnTo>
                  <a:pt x="1693" y="981"/>
                </a:lnTo>
                <a:lnTo>
                  <a:pt x="1848" y="859"/>
                </a:lnTo>
                <a:lnTo>
                  <a:pt x="1924" y="801"/>
                </a:lnTo>
                <a:lnTo>
                  <a:pt x="1962" y="773"/>
                </a:lnTo>
                <a:lnTo>
                  <a:pt x="2000" y="745"/>
                </a:lnTo>
                <a:lnTo>
                  <a:pt x="2039" y="718"/>
                </a:lnTo>
                <a:lnTo>
                  <a:pt x="2078" y="692"/>
                </a:lnTo>
                <a:lnTo>
                  <a:pt x="2117" y="666"/>
                </a:lnTo>
                <a:lnTo>
                  <a:pt x="2157" y="641"/>
                </a:lnTo>
                <a:lnTo>
                  <a:pt x="2199" y="616"/>
                </a:lnTo>
                <a:lnTo>
                  <a:pt x="2240" y="592"/>
                </a:lnTo>
                <a:lnTo>
                  <a:pt x="2281" y="567"/>
                </a:lnTo>
                <a:lnTo>
                  <a:pt x="2323" y="544"/>
                </a:lnTo>
                <a:lnTo>
                  <a:pt x="2367" y="522"/>
                </a:lnTo>
                <a:lnTo>
                  <a:pt x="2409" y="500"/>
                </a:lnTo>
                <a:lnTo>
                  <a:pt x="2452" y="479"/>
                </a:lnTo>
                <a:lnTo>
                  <a:pt x="2495" y="458"/>
                </a:lnTo>
                <a:lnTo>
                  <a:pt x="2584" y="418"/>
                </a:lnTo>
                <a:lnTo>
                  <a:pt x="2672" y="379"/>
                </a:lnTo>
                <a:lnTo>
                  <a:pt x="2763" y="342"/>
                </a:lnTo>
                <a:lnTo>
                  <a:pt x="2853" y="308"/>
                </a:lnTo>
                <a:lnTo>
                  <a:pt x="2945" y="276"/>
                </a:lnTo>
                <a:lnTo>
                  <a:pt x="3036" y="245"/>
                </a:lnTo>
                <a:lnTo>
                  <a:pt x="3128" y="215"/>
                </a:lnTo>
                <a:lnTo>
                  <a:pt x="3219" y="188"/>
                </a:lnTo>
                <a:lnTo>
                  <a:pt x="3312" y="163"/>
                </a:lnTo>
                <a:lnTo>
                  <a:pt x="3404" y="139"/>
                </a:lnTo>
                <a:lnTo>
                  <a:pt x="3500" y="116"/>
                </a:lnTo>
                <a:lnTo>
                  <a:pt x="3597" y="95"/>
                </a:lnTo>
                <a:lnTo>
                  <a:pt x="3694" y="76"/>
                </a:lnTo>
                <a:lnTo>
                  <a:pt x="3792" y="59"/>
                </a:lnTo>
                <a:lnTo>
                  <a:pt x="3889" y="43"/>
                </a:lnTo>
                <a:lnTo>
                  <a:pt x="3987" y="31"/>
                </a:lnTo>
                <a:lnTo>
                  <a:pt x="4085" y="20"/>
                </a:lnTo>
                <a:lnTo>
                  <a:pt x="4184" y="12"/>
                </a:lnTo>
                <a:lnTo>
                  <a:pt x="4283" y="5"/>
                </a:lnTo>
                <a:lnTo>
                  <a:pt x="4381" y="1"/>
                </a:lnTo>
                <a:lnTo>
                  <a:pt x="4480" y="0"/>
                </a:lnTo>
                <a:lnTo>
                  <a:pt x="4578" y="0"/>
                </a:lnTo>
                <a:lnTo>
                  <a:pt x="4677" y="3"/>
                </a:lnTo>
                <a:lnTo>
                  <a:pt x="4774" y="7"/>
                </a:lnTo>
                <a:lnTo>
                  <a:pt x="4873" y="15"/>
                </a:lnTo>
                <a:lnTo>
                  <a:pt x="4970" y="24"/>
                </a:lnTo>
                <a:lnTo>
                  <a:pt x="5068" y="36"/>
                </a:lnTo>
                <a:lnTo>
                  <a:pt x="5166" y="50"/>
                </a:lnTo>
                <a:lnTo>
                  <a:pt x="5262" y="67"/>
                </a:lnTo>
                <a:lnTo>
                  <a:pt x="5359" y="85"/>
                </a:lnTo>
                <a:lnTo>
                  <a:pt x="5454" y="106"/>
                </a:lnTo>
                <a:lnTo>
                  <a:pt x="5502" y="118"/>
                </a:lnTo>
                <a:lnTo>
                  <a:pt x="5550" y="129"/>
                </a:lnTo>
                <a:lnTo>
                  <a:pt x="5597" y="142"/>
                </a:lnTo>
                <a:lnTo>
                  <a:pt x="5644" y="155"/>
                </a:lnTo>
                <a:lnTo>
                  <a:pt x="5692" y="169"/>
                </a:lnTo>
                <a:lnTo>
                  <a:pt x="5739" y="183"/>
                </a:lnTo>
                <a:lnTo>
                  <a:pt x="5786" y="198"/>
                </a:lnTo>
                <a:lnTo>
                  <a:pt x="5832" y="213"/>
                </a:lnTo>
                <a:lnTo>
                  <a:pt x="5879" y="231"/>
                </a:lnTo>
                <a:lnTo>
                  <a:pt x="5926" y="247"/>
                </a:lnTo>
                <a:lnTo>
                  <a:pt x="5971" y="265"/>
                </a:lnTo>
                <a:lnTo>
                  <a:pt x="6017" y="282"/>
                </a:lnTo>
                <a:lnTo>
                  <a:pt x="6064" y="301"/>
                </a:lnTo>
                <a:lnTo>
                  <a:pt x="6109" y="320"/>
                </a:lnTo>
                <a:lnTo>
                  <a:pt x="6154" y="340"/>
                </a:lnTo>
                <a:lnTo>
                  <a:pt x="6199" y="360"/>
                </a:lnTo>
                <a:lnTo>
                  <a:pt x="6245" y="381"/>
                </a:lnTo>
                <a:lnTo>
                  <a:pt x="6289" y="403"/>
                </a:lnTo>
                <a:lnTo>
                  <a:pt x="6333" y="426"/>
                </a:lnTo>
                <a:lnTo>
                  <a:pt x="6377" y="449"/>
                </a:lnTo>
                <a:lnTo>
                  <a:pt x="6422" y="472"/>
                </a:lnTo>
                <a:lnTo>
                  <a:pt x="6466" y="496"/>
                </a:lnTo>
                <a:lnTo>
                  <a:pt x="6664" y="609"/>
                </a:lnTo>
                <a:lnTo>
                  <a:pt x="6861" y="721"/>
                </a:lnTo>
                <a:lnTo>
                  <a:pt x="7059" y="834"/>
                </a:lnTo>
                <a:lnTo>
                  <a:pt x="7256" y="945"/>
                </a:lnTo>
                <a:lnTo>
                  <a:pt x="7455" y="1056"/>
                </a:lnTo>
                <a:lnTo>
                  <a:pt x="7554" y="1110"/>
                </a:lnTo>
                <a:lnTo>
                  <a:pt x="7654" y="1164"/>
                </a:lnTo>
                <a:lnTo>
                  <a:pt x="7753" y="1216"/>
                </a:lnTo>
                <a:lnTo>
                  <a:pt x="7854" y="1268"/>
                </a:lnTo>
                <a:lnTo>
                  <a:pt x="7954" y="1320"/>
                </a:lnTo>
                <a:lnTo>
                  <a:pt x="8055" y="1370"/>
                </a:lnTo>
                <a:lnTo>
                  <a:pt x="8157" y="1419"/>
                </a:lnTo>
                <a:lnTo>
                  <a:pt x="8258" y="1466"/>
                </a:lnTo>
                <a:lnTo>
                  <a:pt x="8360" y="1513"/>
                </a:lnTo>
                <a:lnTo>
                  <a:pt x="8462" y="1558"/>
                </a:lnTo>
                <a:lnTo>
                  <a:pt x="8565" y="1602"/>
                </a:lnTo>
                <a:lnTo>
                  <a:pt x="8668" y="1644"/>
                </a:lnTo>
                <a:lnTo>
                  <a:pt x="8773" y="1685"/>
                </a:lnTo>
                <a:lnTo>
                  <a:pt x="8878" y="1723"/>
                </a:lnTo>
                <a:lnTo>
                  <a:pt x="8983" y="1760"/>
                </a:lnTo>
                <a:lnTo>
                  <a:pt x="9090" y="1795"/>
                </a:lnTo>
                <a:lnTo>
                  <a:pt x="9196" y="1827"/>
                </a:lnTo>
                <a:lnTo>
                  <a:pt x="9305" y="1859"/>
                </a:lnTo>
                <a:lnTo>
                  <a:pt x="9414" y="1888"/>
                </a:lnTo>
                <a:lnTo>
                  <a:pt x="9468" y="1901"/>
                </a:lnTo>
                <a:lnTo>
                  <a:pt x="9523" y="1914"/>
                </a:lnTo>
                <a:lnTo>
                  <a:pt x="9578" y="1926"/>
                </a:lnTo>
                <a:lnTo>
                  <a:pt x="9633" y="1938"/>
                </a:lnTo>
                <a:lnTo>
                  <a:pt x="9689" y="1949"/>
                </a:lnTo>
                <a:lnTo>
                  <a:pt x="9745" y="1959"/>
                </a:lnTo>
                <a:lnTo>
                  <a:pt x="9801" y="1969"/>
                </a:lnTo>
                <a:lnTo>
                  <a:pt x="9857" y="1978"/>
                </a:lnTo>
                <a:lnTo>
                  <a:pt x="9914" y="1987"/>
                </a:lnTo>
                <a:lnTo>
                  <a:pt x="9970" y="1994"/>
                </a:lnTo>
                <a:lnTo>
                  <a:pt x="10027" y="2001"/>
                </a:lnTo>
                <a:lnTo>
                  <a:pt x="10084" y="2008"/>
                </a:lnTo>
                <a:lnTo>
                  <a:pt x="10142" y="2014"/>
                </a:lnTo>
                <a:lnTo>
                  <a:pt x="10200" y="2019"/>
                </a:lnTo>
                <a:lnTo>
                  <a:pt x="10258" y="2023"/>
                </a:lnTo>
                <a:lnTo>
                  <a:pt x="10317" y="2026"/>
                </a:lnTo>
                <a:lnTo>
                  <a:pt x="10375" y="2030"/>
                </a:lnTo>
                <a:lnTo>
                  <a:pt x="10434" y="2032"/>
                </a:lnTo>
                <a:lnTo>
                  <a:pt x="10494" y="2034"/>
                </a:lnTo>
                <a:lnTo>
                  <a:pt x="10553" y="2034"/>
                </a:lnTo>
                <a:lnTo>
                  <a:pt x="10612" y="2034"/>
                </a:lnTo>
                <a:lnTo>
                  <a:pt x="10673" y="2033"/>
                </a:lnTo>
                <a:lnTo>
                  <a:pt x="10733" y="2031"/>
                </a:lnTo>
                <a:lnTo>
                  <a:pt x="10795" y="2028"/>
                </a:lnTo>
                <a:lnTo>
                  <a:pt x="10856" y="2024"/>
                </a:lnTo>
                <a:lnTo>
                  <a:pt x="10917" y="2019"/>
                </a:lnTo>
                <a:lnTo>
                  <a:pt x="10979" y="2014"/>
                </a:lnTo>
                <a:lnTo>
                  <a:pt x="11041" y="2008"/>
                </a:lnTo>
                <a:lnTo>
                  <a:pt x="11103" y="2001"/>
                </a:lnTo>
                <a:lnTo>
                  <a:pt x="11167" y="1993"/>
                </a:lnTo>
                <a:lnTo>
                  <a:pt x="11229" y="1984"/>
                </a:lnTo>
                <a:lnTo>
                  <a:pt x="11293" y="1975"/>
                </a:lnTo>
                <a:lnTo>
                  <a:pt x="11357" y="1964"/>
                </a:lnTo>
                <a:lnTo>
                  <a:pt x="11421" y="1952"/>
                </a:lnTo>
                <a:lnTo>
                  <a:pt x="11485" y="1940"/>
                </a:lnTo>
                <a:lnTo>
                  <a:pt x="11551" y="1926"/>
                </a:lnTo>
                <a:lnTo>
                  <a:pt x="11616" y="1912"/>
                </a:lnTo>
                <a:lnTo>
                  <a:pt x="11682" y="1897"/>
                </a:lnTo>
                <a:lnTo>
                  <a:pt x="11748" y="1880"/>
                </a:lnTo>
                <a:lnTo>
                  <a:pt x="11814" y="1863"/>
                </a:lnTo>
                <a:lnTo>
                  <a:pt x="11882" y="1843"/>
                </a:lnTo>
                <a:lnTo>
                  <a:pt x="11948" y="1824"/>
                </a:lnTo>
                <a:lnTo>
                  <a:pt x="12016" y="1803"/>
                </a:lnTo>
                <a:lnTo>
                  <a:pt x="12085" y="1782"/>
                </a:lnTo>
                <a:lnTo>
                  <a:pt x="12153" y="1759"/>
                </a:lnTo>
                <a:lnTo>
                  <a:pt x="12222" y="1736"/>
                </a:lnTo>
                <a:lnTo>
                  <a:pt x="12291" y="1711"/>
                </a:lnTo>
                <a:lnTo>
                  <a:pt x="12361" y="1685"/>
                </a:lnTo>
                <a:lnTo>
                  <a:pt x="12431" y="1657"/>
                </a:lnTo>
                <a:lnTo>
                  <a:pt x="12502" y="1629"/>
                </a:lnTo>
                <a:lnTo>
                  <a:pt x="12573" y="1600"/>
                </a:lnTo>
                <a:lnTo>
                  <a:pt x="12645" y="1569"/>
                </a:lnTo>
                <a:lnTo>
                  <a:pt x="12716" y="1538"/>
                </a:lnTo>
                <a:lnTo>
                  <a:pt x="12789" y="1505"/>
                </a:lnTo>
                <a:lnTo>
                  <a:pt x="12862" y="1471"/>
                </a:lnTo>
                <a:lnTo>
                  <a:pt x="12936" y="1436"/>
                </a:lnTo>
                <a:lnTo>
                  <a:pt x="13009" y="1399"/>
                </a:lnTo>
                <a:lnTo>
                  <a:pt x="13084" y="1362"/>
                </a:lnTo>
                <a:lnTo>
                  <a:pt x="13158" y="1323"/>
                </a:lnTo>
                <a:lnTo>
                  <a:pt x="13233" y="1283"/>
                </a:lnTo>
                <a:lnTo>
                  <a:pt x="13309" y="1242"/>
                </a:lnTo>
                <a:lnTo>
                  <a:pt x="13385" y="1199"/>
                </a:lnTo>
                <a:lnTo>
                  <a:pt x="13462" y="1156"/>
                </a:lnTo>
                <a:lnTo>
                  <a:pt x="13539" y="1110"/>
                </a:lnTo>
                <a:lnTo>
                  <a:pt x="13617" y="1064"/>
                </a:lnTo>
                <a:lnTo>
                  <a:pt x="13695" y="1016"/>
                </a:lnTo>
                <a:lnTo>
                  <a:pt x="13774" y="968"/>
                </a:lnTo>
                <a:lnTo>
                  <a:pt x="13853" y="917"/>
                </a:lnTo>
                <a:lnTo>
                  <a:pt x="13933" y="865"/>
                </a:lnTo>
                <a:lnTo>
                  <a:pt x="14013" y="813"/>
                </a:lnTo>
                <a:lnTo>
                  <a:pt x="14002" y="821"/>
                </a:lnTo>
                <a:lnTo>
                  <a:pt x="13991" y="830"/>
                </a:lnTo>
                <a:lnTo>
                  <a:pt x="13980" y="841"/>
                </a:lnTo>
                <a:lnTo>
                  <a:pt x="13969" y="852"/>
                </a:lnTo>
                <a:lnTo>
                  <a:pt x="13959" y="865"/>
                </a:lnTo>
                <a:lnTo>
                  <a:pt x="13947" y="878"/>
                </a:lnTo>
                <a:lnTo>
                  <a:pt x="13925" y="908"/>
                </a:lnTo>
                <a:lnTo>
                  <a:pt x="13904" y="941"/>
                </a:lnTo>
                <a:lnTo>
                  <a:pt x="13883" y="977"/>
                </a:lnTo>
                <a:lnTo>
                  <a:pt x="13863" y="1014"/>
                </a:lnTo>
                <a:lnTo>
                  <a:pt x="13843" y="1052"/>
                </a:lnTo>
                <a:lnTo>
                  <a:pt x="13804" y="1129"/>
                </a:lnTo>
                <a:lnTo>
                  <a:pt x="13766" y="1202"/>
                </a:lnTo>
                <a:lnTo>
                  <a:pt x="13749" y="1236"/>
                </a:lnTo>
                <a:lnTo>
                  <a:pt x="13732" y="1268"/>
                </a:lnTo>
                <a:lnTo>
                  <a:pt x="13716" y="1296"/>
                </a:lnTo>
                <a:lnTo>
                  <a:pt x="13701" y="1321"/>
                </a:lnTo>
                <a:lnTo>
                  <a:pt x="13643" y="1406"/>
                </a:lnTo>
                <a:lnTo>
                  <a:pt x="13582" y="1492"/>
                </a:lnTo>
                <a:lnTo>
                  <a:pt x="13522" y="1575"/>
                </a:lnTo>
                <a:lnTo>
                  <a:pt x="13461" y="1658"/>
                </a:lnTo>
                <a:lnTo>
                  <a:pt x="13398" y="1742"/>
                </a:lnTo>
                <a:lnTo>
                  <a:pt x="13335" y="1823"/>
                </a:lnTo>
                <a:lnTo>
                  <a:pt x="13271" y="1905"/>
                </a:lnTo>
                <a:lnTo>
                  <a:pt x="13205" y="1985"/>
                </a:lnTo>
                <a:lnTo>
                  <a:pt x="13139" y="2066"/>
                </a:lnTo>
                <a:lnTo>
                  <a:pt x="13071" y="2145"/>
                </a:lnTo>
                <a:lnTo>
                  <a:pt x="13004" y="2224"/>
                </a:lnTo>
                <a:lnTo>
                  <a:pt x="12936" y="2302"/>
                </a:lnTo>
                <a:lnTo>
                  <a:pt x="12866" y="2378"/>
                </a:lnTo>
                <a:lnTo>
                  <a:pt x="12797" y="2455"/>
                </a:lnTo>
                <a:lnTo>
                  <a:pt x="12726" y="2531"/>
                </a:lnTo>
                <a:lnTo>
                  <a:pt x="12654" y="2607"/>
                </a:lnTo>
                <a:lnTo>
                  <a:pt x="12562" y="2702"/>
                </a:lnTo>
                <a:lnTo>
                  <a:pt x="12467" y="2797"/>
                </a:lnTo>
                <a:lnTo>
                  <a:pt x="12370" y="2890"/>
                </a:lnTo>
                <a:lnTo>
                  <a:pt x="12274" y="2984"/>
                </a:lnTo>
                <a:lnTo>
                  <a:pt x="12175" y="3075"/>
                </a:lnTo>
                <a:lnTo>
                  <a:pt x="12075" y="3166"/>
                </a:lnTo>
                <a:lnTo>
                  <a:pt x="11974" y="3255"/>
                </a:lnTo>
                <a:lnTo>
                  <a:pt x="11872" y="3344"/>
                </a:lnTo>
                <a:lnTo>
                  <a:pt x="11768" y="3430"/>
                </a:lnTo>
                <a:lnTo>
                  <a:pt x="11662" y="3517"/>
                </a:lnTo>
                <a:lnTo>
                  <a:pt x="11557" y="3602"/>
                </a:lnTo>
                <a:lnTo>
                  <a:pt x="11449" y="3686"/>
                </a:lnTo>
                <a:lnTo>
                  <a:pt x="11341" y="3768"/>
                </a:lnTo>
                <a:lnTo>
                  <a:pt x="11231" y="3850"/>
                </a:lnTo>
                <a:lnTo>
                  <a:pt x="11120" y="3929"/>
                </a:lnTo>
                <a:lnTo>
                  <a:pt x="11009" y="4009"/>
                </a:lnTo>
                <a:lnTo>
                  <a:pt x="10896" y="4086"/>
                </a:lnTo>
                <a:lnTo>
                  <a:pt x="10781" y="4161"/>
                </a:lnTo>
                <a:lnTo>
                  <a:pt x="10667" y="4237"/>
                </a:lnTo>
                <a:lnTo>
                  <a:pt x="10551" y="4310"/>
                </a:lnTo>
                <a:lnTo>
                  <a:pt x="10433" y="4382"/>
                </a:lnTo>
                <a:lnTo>
                  <a:pt x="10316" y="4452"/>
                </a:lnTo>
                <a:lnTo>
                  <a:pt x="10197" y="4521"/>
                </a:lnTo>
                <a:lnTo>
                  <a:pt x="10077" y="4590"/>
                </a:lnTo>
                <a:lnTo>
                  <a:pt x="9958" y="4656"/>
                </a:lnTo>
                <a:lnTo>
                  <a:pt x="9836" y="4720"/>
                </a:lnTo>
                <a:lnTo>
                  <a:pt x="9714" y="4784"/>
                </a:lnTo>
                <a:lnTo>
                  <a:pt x="9591" y="4845"/>
                </a:lnTo>
                <a:lnTo>
                  <a:pt x="9467" y="4905"/>
                </a:lnTo>
                <a:lnTo>
                  <a:pt x="9343" y="4965"/>
                </a:lnTo>
                <a:lnTo>
                  <a:pt x="9218" y="5022"/>
                </a:lnTo>
                <a:lnTo>
                  <a:pt x="9092" y="5077"/>
                </a:lnTo>
                <a:lnTo>
                  <a:pt x="8965" y="5131"/>
                </a:lnTo>
                <a:lnTo>
                  <a:pt x="8838" y="5183"/>
                </a:lnTo>
                <a:lnTo>
                  <a:pt x="8711" y="5234"/>
                </a:lnTo>
                <a:lnTo>
                  <a:pt x="8582" y="5283"/>
                </a:lnTo>
                <a:lnTo>
                  <a:pt x="8453" y="5330"/>
                </a:lnTo>
                <a:lnTo>
                  <a:pt x="8323" y="5375"/>
                </a:lnTo>
                <a:lnTo>
                  <a:pt x="8194" y="5419"/>
                </a:lnTo>
                <a:lnTo>
                  <a:pt x="8063" y="5461"/>
                </a:lnTo>
                <a:lnTo>
                  <a:pt x="7932" y="5501"/>
                </a:lnTo>
                <a:lnTo>
                  <a:pt x="7801" y="5539"/>
                </a:lnTo>
                <a:lnTo>
                  <a:pt x="7669" y="5576"/>
                </a:lnTo>
                <a:lnTo>
                  <a:pt x="7536" y="5610"/>
                </a:lnTo>
                <a:lnTo>
                  <a:pt x="7403" y="5644"/>
                </a:lnTo>
                <a:lnTo>
                  <a:pt x="7270" y="5674"/>
                </a:lnTo>
                <a:lnTo>
                  <a:pt x="7137" y="5703"/>
                </a:lnTo>
                <a:lnTo>
                  <a:pt x="7004" y="5730"/>
                </a:lnTo>
                <a:lnTo>
                  <a:pt x="6869" y="5755"/>
                </a:lnTo>
                <a:lnTo>
                  <a:pt x="6735" y="5778"/>
                </a:lnTo>
                <a:lnTo>
                  <a:pt x="6601" y="5799"/>
                </a:lnTo>
                <a:lnTo>
                  <a:pt x="6466" y="5819"/>
                </a:lnTo>
                <a:lnTo>
                  <a:pt x="6331" y="5836"/>
                </a:lnTo>
                <a:lnTo>
                  <a:pt x="6196" y="5851"/>
                </a:lnTo>
                <a:lnTo>
                  <a:pt x="6062" y="5864"/>
                </a:lnTo>
                <a:lnTo>
                  <a:pt x="5926" y="5875"/>
                </a:lnTo>
                <a:lnTo>
                  <a:pt x="5791" y="5884"/>
                </a:lnTo>
                <a:lnTo>
                  <a:pt x="5655" y="5890"/>
                </a:lnTo>
                <a:lnTo>
                  <a:pt x="5520" y="5895"/>
                </a:lnTo>
                <a:lnTo>
                  <a:pt x="5385" y="5897"/>
                </a:lnTo>
                <a:lnTo>
                  <a:pt x="5249" y="5897"/>
                </a:lnTo>
                <a:lnTo>
                  <a:pt x="5113" y="5895"/>
                </a:lnTo>
                <a:lnTo>
                  <a:pt x="4978" y="5891"/>
                </a:lnTo>
                <a:lnTo>
                  <a:pt x="4843" y="5884"/>
                </a:lnTo>
                <a:lnTo>
                  <a:pt x="4775" y="5880"/>
                </a:lnTo>
                <a:lnTo>
                  <a:pt x="4707" y="5875"/>
                </a:lnTo>
                <a:lnTo>
                  <a:pt x="4640" y="5869"/>
                </a:lnTo>
                <a:lnTo>
                  <a:pt x="4572" y="5863"/>
                </a:lnTo>
                <a:lnTo>
                  <a:pt x="4505" y="5856"/>
                </a:lnTo>
                <a:lnTo>
                  <a:pt x="4437" y="5848"/>
                </a:lnTo>
                <a:lnTo>
                  <a:pt x="4371" y="5840"/>
                </a:lnTo>
                <a:lnTo>
                  <a:pt x="4304" y="5830"/>
                </a:lnTo>
                <a:lnTo>
                  <a:pt x="4237" y="5820"/>
                </a:lnTo>
                <a:lnTo>
                  <a:pt x="4171" y="5810"/>
                </a:lnTo>
                <a:lnTo>
                  <a:pt x="4105" y="5797"/>
                </a:lnTo>
                <a:lnTo>
                  <a:pt x="4038" y="5785"/>
                </a:lnTo>
                <a:lnTo>
                  <a:pt x="3972" y="5772"/>
                </a:lnTo>
                <a:lnTo>
                  <a:pt x="3906" y="5759"/>
                </a:lnTo>
                <a:lnTo>
                  <a:pt x="3840" y="5744"/>
                </a:lnTo>
                <a:lnTo>
                  <a:pt x="3775" y="5729"/>
                </a:lnTo>
                <a:lnTo>
                  <a:pt x="3710" y="5714"/>
                </a:lnTo>
                <a:lnTo>
                  <a:pt x="3645" y="5697"/>
                </a:lnTo>
                <a:lnTo>
                  <a:pt x="3581" y="5680"/>
                </a:lnTo>
                <a:lnTo>
                  <a:pt x="3516" y="5662"/>
                </a:lnTo>
                <a:lnTo>
                  <a:pt x="3452" y="5643"/>
                </a:lnTo>
                <a:lnTo>
                  <a:pt x="3388" y="5622"/>
                </a:lnTo>
                <a:lnTo>
                  <a:pt x="3324" y="5602"/>
                </a:lnTo>
                <a:lnTo>
                  <a:pt x="3262" y="5581"/>
                </a:lnTo>
                <a:lnTo>
                  <a:pt x="3198" y="5559"/>
                </a:lnTo>
                <a:lnTo>
                  <a:pt x="3136" y="5537"/>
                </a:lnTo>
                <a:lnTo>
                  <a:pt x="3074" y="5513"/>
                </a:lnTo>
                <a:lnTo>
                  <a:pt x="3011" y="5489"/>
                </a:lnTo>
                <a:lnTo>
                  <a:pt x="2950" y="5465"/>
                </a:lnTo>
                <a:lnTo>
                  <a:pt x="2889" y="5438"/>
                </a:lnTo>
                <a:lnTo>
                  <a:pt x="2827" y="5412"/>
                </a:lnTo>
                <a:lnTo>
                  <a:pt x="2767" y="5384"/>
                </a:lnTo>
                <a:lnTo>
                  <a:pt x="2707" y="5356"/>
                </a:lnTo>
                <a:lnTo>
                  <a:pt x="2647" y="5328"/>
                </a:lnTo>
                <a:lnTo>
                  <a:pt x="2588" y="5298"/>
                </a:lnTo>
                <a:lnTo>
                  <a:pt x="2529" y="5268"/>
                </a:lnTo>
                <a:lnTo>
                  <a:pt x="2470" y="5236"/>
                </a:lnTo>
                <a:lnTo>
                  <a:pt x="2413" y="5204"/>
                </a:lnTo>
                <a:lnTo>
                  <a:pt x="2355" y="5172"/>
                </a:lnTo>
                <a:lnTo>
                  <a:pt x="2297" y="5138"/>
                </a:lnTo>
                <a:lnTo>
                  <a:pt x="2241" y="5104"/>
                </a:lnTo>
                <a:lnTo>
                  <a:pt x="2185" y="5068"/>
                </a:lnTo>
                <a:lnTo>
                  <a:pt x="2128" y="5032"/>
                </a:lnTo>
                <a:lnTo>
                  <a:pt x="2073" y="4996"/>
                </a:lnTo>
                <a:lnTo>
                  <a:pt x="2019" y="4958"/>
                </a:lnTo>
                <a:lnTo>
                  <a:pt x="1964" y="4920"/>
                </a:lnTo>
                <a:lnTo>
                  <a:pt x="1910" y="4880"/>
                </a:lnTo>
                <a:lnTo>
                  <a:pt x="1857" y="4840"/>
                </a:lnTo>
                <a:lnTo>
                  <a:pt x="1804" y="4800"/>
                </a:lnTo>
                <a:lnTo>
                  <a:pt x="1752" y="4758"/>
                </a:lnTo>
                <a:lnTo>
                  <a:pt x="1700" y="4715"/>
                </a:lnTo>
                <a:lnTo>
                  <a:pt x="1650" y="4672"/>
                </a:lnTo>
                <a:lnTo>
                  <a:pt x="1598" y="4628"/>
                </a:lnTo>
                <a:lnTo>
                  <a:pt x="1549" y="4584"/>
                </a:lnTo>
                <a:lnTo>
                  <a:pt x="1499" y="4537"/>
                </a:lnTo>
                <a:lnTo>
                  <a:pt x="1450" y="4491"/>
                </a:lnTo>
                <a:lnTo>
                  <a:pt x="1402" y="4444"/>
                </a:lnTo>
                <a:lnTo>
                  <a:pt x="1355" y="4396"/>
                </a:lnTo>
                <a:lnTo>
                  <a:pt x="1308" y="4346"/>
                </a:lnTo>
                <a:lnTo>
                  <a:pt x="1261" y="4296"/>
                </a:lnTo>
                <a:lnTo>
                  <a:pt x="1215" y="4246"/>
                </a:lnTo>
                <a:lnTo>
                  <a:pt x="1171" y="4195"/>
                </a:lnTo>
                <a:lnTo>
                  <a:pt x="1126" y="4142"/>
                </a:lnTo>
                <a:lnTo>
                  <a:pt x="1082" y="4089"/>
                </a:lnTo>
                <a:lnTo>
                  <a:pt x="1051" y="4049"/>
                </a:lnTo>
                <a:lnTo>
                  <a:pt x="1020" y="4010"/>
                </a:lnTo>
                <a:lnTo>
                  <a:pt x="990" y="3969"/>
                </a:lnTo>
                <a:lnTo>
                  <a:pt x="960" y="3929"/>
                </a:lnTo>
                <a:lnTo>
                  <a:pt x="930" y="3888"/>
                </a:lnTo>
                <a:lnTo>
                  <a:pt x="902" y="3848"/>
                </a:lnTo>
                <a:lnTo>
                  <a:pt x="874" y="3806"/>
                </a:lnTo>
                <a:lnTo>
                  <a:pt x="846" y="3764"/>
                </a:lnTo>
                <a:lnTo>
                  <a:pt x="793" y="3681"/>
                </a:lnTo>
                <a:lnTo>
                  <a:pt x="741" y="3596"/>
                </a:lnTo>
                <a:lnTo>
                  <a:pt x="692" y="3510"/>
                </a:lnTo>
                <a:lnTo>
                  <a:pt x="645" y="3423"/>
                </a:lnTo>
                <a:lnTo>
                  <a:pt x="600" y="3336"/>
                </a:lnTo>
                <a:lnTo>
                  <a:pt x="556" y="3247"/>
                </a:lnTo>
                <a:lnTo>
                  <a:pt x="515" y="3158"/>
                </a:lnTo>
                <a:lnTo>
                  <a:pt x="475" y="3067"/>
                </a:lnTo>
                <a:lnTo>
                  <a:pt x="438" y="2976"/>
                </a:lnTo>
                <a:lnTo>
                  <a:pt x="401" y="2884"/>
                </a:lnTo>
                <a:lnTo>
                  <a:pt x="367" y="2792"/>
                </a:lnTo>
                <a:lnTo>
                  <a:pt x="334" y="2699"/>
                </a:lnTo>
                <a:lnTo>
                  <a:pt x="304" y="2605"/>
                </a:lnTo>
                <a:lnTo>
                  <a:pt x="274" y="2510"/>
                </a:lnTo>
                <a:lnTo>
                  <a:pt x="247" y="2416"/>
                </a:lnTo>
                <a:lnTo>
                  <a:pt x="219" y="2320"/>
                </a:lnTo>
                <a:lnTo>
                  <a:pt x="194" y="2225"/>
                </a:lnTo>
                <a:lnTo>
                  <a:pt x="171" y="2128"/>
                </a:lnTo>
                <a:lnTo>
                  <a:pt x="149" y="2032"/>
                </a:lnTo>
                <a:lnTo>
                  <a:pt x="128" y="1934"/>
                </a:lnTo>
                <a:lnTo>
                  <a:pt x="108" y="1836"/>
                </a:lnTo>
                <a:lnTo>
                  <a:pt x="90" y="1739"/>
                </a:lnTo>
                <a:lnTo>
                  <a:pt x="72" y="1640"/>
                </a:lnTo>
                <a:lnTo>
                  <a:pt x="55" y="1542"/>
                </a:lnTo>
                <a:lnTo>
                  <a:pt x="40" y="1443"/>
                </a:lnTo>
                <a:lnTo>
                  <a:pt x="26" y="1345"/>
                </a:lnTo>
                <a:lnTo>
                  <a:pt x="13" y="1246"/>
                </a:lnTo>
                <a:lnTo>
                  <a:pt x="0" y="1148"/>
                </a:lnTo>
                <a:close/>
              </a:path>
            </a:pathLst>
          </a:custGeom>
          <a:solidFill>
            <a:srgbClr val="3185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cxnSp>
        <p:nvCxnSpPr>
          <p:cNvPr id="55" name="Прямая соединительная линия 54"/>
          <p:cNvCxnSpPr/>
          <p:nvPr/>
        </p:nvCxnSpPr>
        <p:spPr>
          <a:xfrm>
            <a:off x="5376334" y="7641167"/>
            <a:ext cx="759884" cy="0"/>
          </a:xfrm>
          <a:prstGeom prst="line">
            <a:avLst/>
          </a:prstGeom>
          <a:ln w="38100">
            <a:solidFill>
              <a:srgbClr val="53B958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>
            <a:off x="5422901" y="13214351"/>
            <a:ext cx="759884" cy="0"/>
          </a:xfrm>
          <a:prstGeom prst="line">
            <a:avLst/>
          </a:prstGeom>
          <a:ln w="38100">
            <a:solidFill>
              <a:srgbClr val="53B958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5422901" y="10049933"/>
            <a:ext cx="759884" cy="0"/>
          </a:xfrm>
          <a:prstGeom prst="line">
            <a:avLst/>
          </a:prstGeom>
          <a:ln w="38100">
            <a:solidFill>
              <a:srgbClr val="53B958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 flipV="1">
            <a:off x="2501901" y="1316567"/>
            <a:ext cx="0" cy="4267200"/>
          </a:xfrm>
          <a:prstGeom prst="line">
            <a:avLst/>
          </a:prstGeom>
          <a:ln w="38100">
            <a:solidFill>
              <a:srgbClr val="53B9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/>
          <p:cNvCxnSpPr/>
          <p:nvPr/>
        </p:nvCxnSpPr>
        <p:spPr>
          <a:xfrm>
            <a:off x="2482064" y="5581850"/>
            <a:ext cx="461433" cy="0"/>
          </a:xfrm>
          <a:prstGeom prst="line">
            <a:avLst/>
          </a:prstGeom>
          <a:ln w="38100">
            <a:solidFill>
              <a:srgbClr val="53B958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/>
          <p:cNvCxnSpPr/>
          <p:nvPr/>
        </p:nvCxnSpPr>
        <p:spPr>
          <a:xfrm>
            <a:off x="2501901" y="4574118"/>
            <a:ext cx="461433" cy="0"/>
          </a:xfrm>
          <a:prstGeom prst="line">
            <a:avLst/>
          </a:prstGeom>
          <a:ln w="38100">
            <a:solidFill>
              <a:srgbClr val="53B958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>
            <a:off x="2468034" y="3062817"/>
            <a:ext cx="461433" cy="0"/>
          </a:xfrm>
          <a:prstGeom prst="line">
            <a:avLst/>
          </a:prstGeom>
          <a:ln w="38100">
            <a:solidFill>
              <a:srgbClr val="53B958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/>
          <p:cNvCxnSpPr/>
          <p:nvPr/>
        </p:nvCxnSpPr>
        <p:spPr>
          <a:xfrm>
            <a:off x="2482064" y="1331679"/>
            <a:ext cx="461433" cy="0"/>
          </a:xfrm>
          <a:prstGeom prst="line">
            <a:avLst/>
          </a:prstGeom>
          <a:ln w="38100">
            <a:solidFill>
              <a:srgbClr val="53B958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307" name="Прямоугольник 82"/>
          <p:cNvSpPr>
            <a:spLocks noChangeArrowheads="1"/>
          </p:cNvSpPr>
          <p:nvPr/>
        </p:nvSpPr>
        <p:spPr bwMode="auto">
          <a:xfrm>
            <a:off x="8421430" y="3135431"/>
            <a:ext cx="1502833" cy="1295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5449" tIns="27724" rIns="55449" bIns="27724">
            <a:spAutoFit/>
          </a:bodyPr>
          <a:lstStyle>
            <a:lvl1pPr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uk-UA" altLang="ru-RU" sz="1467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Органи-мішені </a:t>
            </a:r>
          </a:p>
          <a:p>
            <a:pPr algn="ctr">
              <a:spcAft>
                <a:spcPts val="600"/>
              </a:spcAft>
            </a:pPr>
            <a:r>
              <a:rPr lang="uk-UA" altLang="ru-RU" sz="1467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(найбільш сприятливі до впливу хімічних речовин)</a:t>
            </a:r>
            <a:endParaRPr lang="ru-RU" altLang="ru-RU" sz="1467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5308" name="Рисунок 8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0" y="2010834"/>
            <a:ext cx="567267" cy="632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09" name="Рисунок 8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367" y="3754967"/>
            <a:ext cx="687917" cy="643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0" name="Рисунок 8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2585" y="2010834"/>
            <a:ext cx="654049" cy="484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1" name="Рисунок 8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9047" y="3361382"/>
            <a:ext cx="571500" cy="753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2" name="Рисунок 8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0451" y="4808009"/>
            <a:ext cx="393700" cy="670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3" name="TextBox 89"/>
          <p:cNvSpPr txBox="1">
            <a:spLocks noChangeArrowheads="1"/>
          </p:cNvSpPr>
          <p:nvPr/>
        </p:nvSpPr>
        <p:spPr bwMode="auto">
          <a:xfrm>
            <a:off x="9877987" y="2499785"/>
            <a:ext cx="564029" cy="220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5449" tIns="27724" rIns="55449" bIns="27724">
            <a:spAutoFit/>
          </a:bodyPr>
          <a:lstStyle>
            <a:lvl1pPr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uk-UA" altLang="ru-RU" sz="1067" dirty="0" smtClean="0">
                <a:solidFill>
                  <a:schemeClr val="bg1"/>
                </a:solidFill>
                <a:latin typeface="Calibri" panose="020F0502020204030204" pitchFamily="34" charset="0"/>
              </a:rPr>
              <a:t>Печінка</a:t>
            </a:r>
            <a:endParaRPr lang="ru-RU" altLang="ru-RU" sz="1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25314" name="TextBox 90"/>
          <p:cNvSpPr txBox="1">
            <a:spLocks noChangeArrowheads="1"/>
          </p:cNvSpPr>
          <p:nvPr/>
        </p:nvSpPr>
        <p:spPr bwMode="auto">
          <a:xfrm>
            <a:off x="10160001" y="4136514"/>
            <a:ext cx="855774" cy="54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5449" tIns="27724" rIns="55449" bIns="27724">
            <a:spAutoFit/>
          </a:bodyPr>
          <a:lstStyle>
            <a:lvl1pPr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uk-UA" altLang="ru-RU" sz="1067" dirty="0" smtClean="0">
                <a:solidFill>
                  <a:schemeClr val="bg1"/>
                </a:solidFill>
                <a:latin typeface="Calibri" panose="020F0502020204030204" pitchFamily="34" charset="0"/>
              </a:rPr>
              <a:t>Імунна та </a:t>
            </a:r>
          </a:p>
          <a:p>
            <a:pPr algn="ctr"/>
            <a:r>
              <a:rPr lang="uk-UA" altLang="ru-RU" sz="1067" dirty="0" smtClean="0">
                <a:solidFill>
                  <a:schemeClr val="bg1"/>
                </a:solidFill>
                <a:latin typeface="Calibri" panose="020F0502020204030204" pitchFamily="34" charset="0"/>
              </a:rPr>
              <a:t>ендокринна </a:t>
            </a:r>
          </a:p>
          <a:p>
            <a:pPr algn="ctr"/>
            <a:r>
              <a:rPr lang="uk-UA" altLang="ru-RU" sz="1067" dirty="0" smtClean="0">
                <a:solidFill>
                  <a:schemeClr val="bg1"/>
                </a:solidFill>
                <a:latin typeface="Calibri" panose="020F0502020204030204" pitchFamily="34" charset="0"/>
              </a:rPr>
              <a:t>системи</a:t>
            </a:r>
            <a:endParaRPr lang="ru-RU" altLang="ru-RU" sz="1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25315" name="Прямоугольник 91"/>
          <p:cNvSpPr>
            <a:spLocks noChangeArrowheads="1"/>
          </p:cNvSpPr>
          <p:nvPr/>
        </p:nvSpPr>
        <p:spPr bwMode="auto">
          <a:xfrm>
            <a:off x="7457017" y="4447117"/>
            <a:ext cx="480672" cy="220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5449" tIns="27724" rIns="55449" bIns="27724">
            <a:spAutoFit/>
          </a:bodyPr>
          <a:lstStyle>
            <a:lvl1pPr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ru-RU" sz="1067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Нирки</a:t>
            </a:r>
            <a:endParaRPr lang="ru-RU" altLang="ru-RU" sz="1067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25316" name="Прямоугольник 92"/>
          <p:cNvSpPr>
            <a:spLocks noChangeArrowheads="1"/>
          </p:cNvSpPr>
          <p:nvPr/>
        </p:nvSpPr>
        <p:spPr bwMode="auto">
          <a:xfrm>
            <a:off x="9172846" y="5005955"/>
            <a:ext cx="1325455" cy="461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5449" tIns="27724" rIns="55449" bIns="27724">
            <a:spAutoFit/>
          </a:bodyPr>
          <a:lstStyle>
            <a:lvl1pPr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uk-UA" altLang="ru-RU" sz="1067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Кишкове-шлунковий</a:t>
            </a:r>
          </a:p>
          <a:p>
            <a:pPr>
              <a:spcAft>
                <a:spcPts val="600"/>
              </a:spcAft>
            </a:pPr>
            <a:r>
              <a:rPr lang="uk-UA" altLang="ru-RU" sz="1067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тракт</a:t>
            </a:r>
            <a:endParaRPr lang="ru-RU" altLang="ru-RU" sz="1067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3408" y="5308874"/>
            <a:ext cx="1144625" cy="982884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91159" y="5538369"/>
            <a:ext cx="961492" cy="825629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09590" y="5712885"/>
            <a:ext cx="1178319" cy="520957"/>
          </a:xfrm>
          <a:prstGeom prst="rect">
            <a:avLst/>
          </a:prstGeom>
        </p:spPr>
      </p:pic>
      <p:pic>
        <p:nvPicPr>
          <p:cNvPr id="38" name="Рисунок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3" y="5284608"/>
            <a:ext cx="1354667" cy="135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Прямоугольник 40"/>
          <p:cNvSpPr>
            <a:spLocks noChangeArrowheads="1"/>
          </p:cNvSpPr>
          <p:nvPr/>
        </p:nvSpPr>
        <p:spPr bwMode="auto">
          <a:xfrm>
            <a:off x="3111168" y="5465840"/>
            <a:ext cx="2108532" cy="281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5449" tIns="27724" rIns="55449" bIns="27724">
            <a:spAutoFit/>
          </a:bodyPr>
          <a:lstStyle>
            <a:lvl1pPr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ru-RU" sz="1400" dirty="0">
                <a:latin typeface="Calibri" panose="020F0502020204030204" pitchFamily="34" charset="0"/>
                <a:cs typeface="Times New Roman" panose="02020603050405020304" pitchFamily="18" charset="0"/>
              </a:rPr>
              <a:t>Руйнує озоновий шар</a:t>
            </a:r>
            <a:endParaRPr lang="ru-RU" altLang="ru-RU" sz="1400" dirty="0">
              <a:latin typeface="Calibri" panose="020F0502020204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04793" y="3412074"/>
            <a:ext cx="27097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uk-UA" altLang="ru-RU" sz="1400" dirty="0">
                <a:latin typeface="+mn-lt"/>
                <a:cs typeface="Times New Roman" panose="02020603050405020304" pitchFamily="18" charset="0"/>
              </a:rPr>
              <a:t>репродуктивної системи людини</a:t>
            </a:r>
            <a:endParaRPr lang="uk-UA" altLang="ru-RU" sz="1400" dirty="0">
              <a:latin typeface="+mn-lt"/>
            </a:endParaRP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2501901" y="3881967"/>
            <a:ext cx="461433" cy="0"/>
          </a:xfrm>
          <a:prstGeom prst="line">
            <a:avLst/>
          </a:prstGeom>
          <a:ln w="38100">
            <a:solidFill>
              <a:srgbClr val="53B958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Прямоугольник 156"/>
          <p:cNvSpPr>
            <a:spLocks noChangeArrowheads="1"/>
          </p:cNvSpPr>
          <p:nvPr/>
        </p:nvSpPr>
        <p:spPr bwMode="auto">
          <a:xfrm>
            <a:off x="3004793" y="5987466"/>
            <a:ext cx="3371247" cy="780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1587" tIns="20793" rIns="41587" bIns="20793">
            <a:spAutoFit/>
          </a:bodyPr>
          <a:lstStyle>
            <a:lvl1pPr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uk-UA" altLang="ru-RU" sz="16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Globally</a:t>
            </a:r>
            <a:r>
              <a:rPr lang="uk-UA" altLang="ru-RU" sz="16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altLang="ru-RU" sz="16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Harmonized</a:t>
            </a:r>
            <a:r>
              <a:rPr lang="uk-UA" altLang="ru-RU" sz="16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altLang="ru-RU" sz="16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System</a:t>
            </a:r>
            <a:r>
              <a:rPr lang="uk-UA" altLang="ru-RU" sz="16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altLang="ru-RU" sz="16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uk-UA" altLang="ru-RU" sz="16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altLang="ru-RU" sz="16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uk-UA" altLang="ru-RU" sz="16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altLang="ru-RU" sz="16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Classification</a:t>
            </a:r>
            <a:r>
              <a:rPr lang="uk-UA" altLang="ru-RU" sz="16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altLang="ru-RU" sz="16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uk-UA" altLang="ru-RU" sz="16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altLang="ru-RU" sz="16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Labeling</a:t>
            </a:r>
            <a:r>
              <a:rPr lang="uk-UA" altLang="ru-RU" sz="16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altLang="ru-RU" sz="16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uk-UA" altLang="ru-RU" sz="16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altLang="ru-RU" sz="16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Chemicals</a:t>
            </a:r>
            <a:r>
              <a:rPr lang="uk-UA" altLang="ru-RU" sz="16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(GHS)</a:t>
            </a:r>
            <a:endParaRPr lang="ru-RU" altLang="ru-RU" sz="1600" dirty="0">
              <a:latin typeface="Calibri" panose="020F0502020204030204" pitchFamily="34" charset="0"/>
            </a:endParaRPr>
          </a:p>
        </p:txBody>
      </p:sp>
      <p:sp>
        <p:nvSpPr>
          <p:cNvPr id="44" name="Прямоугольник 162"/>
          <p:cNvSpPr>
            <a:spLocks noChangeArrowheads="1"/>
          </p:cNvSpPr>
          <p:nvPr/>
        </p:nvSpPr>
        <p:spPr bwMode="auto">
          <a:xfrm>
            <a:off x="6840725" y="6215220"/>
            <a:ext cx="3072048" cy="325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1587" tIns="20793" rIns="41587" bIns="20793">
            <a:spAutoFit/>
          </a:bodyPr>
          <a:lstStyle>
            <a:lvl1pPr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15000"/>
              </a:lnSpc>
              <a:spcAft>
                <a:spcPts val="450"/>
              </a:spcAft>
            </a:pPr>
            <a:r>
              <a:rPr lang="uk-UA" altLang="ru-RU" sz="16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Regulation</a:t>
            </a:r>
            <a:r>
              <a:rPr lang="uk-UA" altLang="ru-RU" sz="16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(EC) </a:t>
            </a:r>
            <a:r>
              <a:rPr lang="uk-UA" altLang="ru-RU" sz="16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No</a:t>
            </a:r>
            <a:r>
              <a:rPr lang="uk-UA" altLang="ru-RU" sz="16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1272/2008 (CLP)</a:t>
            </a:r>
            <a:endParaRPr lang="ru-RU" altLang="ru-RU" sz="16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48191" y="5987466"/>
            <a:ext cx="333375" cy="65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1968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canon.com.sg/thinkbig/wp-content/uploads/2017/07/goinggreen_website-1300x671.jpg">
            <a:extLst>
              <a:ext uri="{FF2B5EF4-FFF2-40B4-BE49-F238E27FC236}">
                <a16:creationId xmlns:a16="http://schemas.microsoft.com/office/drawing/2014/main" xmlns="" id="{4E01D5C5-C4EA-4693-8C12-1A5CCC994EB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083" y="1520825"/>
            <a:ext cx="843031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880844" y="602121"/>
            <a:ext cx="84303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 smtClean="0">
                <a:latin typeface="+mn-lt"/>
              </a:rPr>
              <a:t>Показники здоров’я, самопочуття і продуктивності роботи в зелених офісах набагато вищі</a:t>
            </a:r>
            <a:endParaRPr lang="uk-UA" sz="2400" dirty="0">
              <a:latin typeface="+mn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898" y="4631993"/>
            <a:ext cx="1849892" cy="1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28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34" y="406401"/>
            <a:ext cx="3816351" cy="2620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347" name="AutoShape 6" descr="Картинки по запросу tco ecolabel"/>
          <p:cNvSpPr>
            <a:spLocks noChangeAspect="1" noChangeArrowheads="1"/>
          </p:cNvSpPr>
          <p:nvPr/>
        </p:nvSpPr>
        <p:spPr bwMode="auto">
          <a:xfrm>
            <a:off x="5892800" y="32258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57348" name="AutoShape 8" descr="Картинки по запросу tco ecolabel"/>
          <p:cNvSpPr>
            <a:spLocks noChangeAspect="1" noChangeArrowheads="1"/>
          </p:cNvSpPr>
          <p:nvPr/>
        </p:nvSpPr>
        <p:spPr bwMode="auto">
          <a:xfrm>
            <a:off x="5892800" y="32258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57349" name="AutoShape 10" descr="Картинки по запросу tco ecolabel"/>
          <p:cNvSpPr>
            <a:spLocks noChangeAspect="1" noChangeArrowheads="1"/>
          </p:cNvSpPr>
          <p:nvPr/>
        </p:nvSpPr>
        <p:spPr bwMode="auto">
          <a:xfrm>
            <a:off x="5892800" y="32258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57350" name="Picture 11" descr="siegel-lapto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034" y="1716618"/>
            <a:ext cx="6415617" cy="3007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1" name="Rectangle 12"/>
          <p:cNvSpPr>
            <a:spLocks noChangeArrowheads="1"/>
          </p:cNvSpPr>
          <p:nvPr/>
        </p:nvSpPr>
        <p:spPr bwMode="auto">
          <a:xfrm>
            <a:off x="611717" y="3052233"/>
            <a:ext cx="4392083" cy="1959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28800"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86000"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743200"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200400"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219170" eaLnBrk="1" hangingPunct="1"/>
            <a:r>
              <a:rPr lang="uk-UA" altLang="ru-RU" sz="1733" dirty="0">
                <a:latin typeface="+mn-lt"/>
              </a:rPr>
              <a:t>Ергономіка</a:t>
            </a:r>
          </a:p>
          <a:p>
            <a:pPr defTabSz="1219170" eaLnBrk="1" hangingPunct="1"/>
            <a:endParaRPr lang="uk-UA" altLang="ru-RU" sz="1733" dirty="0">
              <a:latin typeface="+mn-lt"/>
            </a:endParaRPr>
          </a:p>
          <a:p>
            <a:pPr defTabSz="1219170" eaLnBrk="1" hangingPunct="1"/>
            <a:r>
              <a:rPr lang="uk-UA" altLang="ru-RU" sz="1733" dirty="0">
                <a:latin typeface="+mn-lt"/>
              </a:rPr>
              <a:t>Емісії</a:t>
            </a:r>
          </a:p>
          <a:p>
            <a:pPr defTabSz="1219170" eaLnBrk="1" hangingPunct="1"/>
            <a:endParaRPr lang="uk-UA" altLang="ru-RU" sz="1733" dirty="0">
              <a:latin typeface="+mn-lt"/>
            </a:endParaRPr>
          </a:p>
          <a:p>
            <a:pPr defTabSz="1219170" eaLnBrk="1" hangingPunct="1"/>
            <a:r>
              <a:rPr lang="uk-UA" altLang="ru-RU" sz="1733" dirty="0">
                <a:latin typeface="+mn-lt"/>
              </a:rPr>
              <a:t>Енергія</a:t>
            </a:r>
          </a:p>
          <a:p>
            <a:pPr defTabSz="1219170" eaLnBrk="1" hangingPunct="1"/>
            <a:endParaRPr lang="uk-UA" altLang="ru-RU" sz="1733" dirty="0">
              <a:latin typeface="+mn-lt"/>
            </a:endParaRPr>
          </a:p>
          <a:p>
            <a:pPr defTabSz="1219170" eaLnBrk="1" hangingPunct="1"/>
            <a:r>
              <a:rPr lang="uk-UA" altLang="ru-RU" sz="1733" dirty="0">
                <a:latin typeface="+mn-lt"/>
              </a:rPr>
              <a:t>Екологія</a:t>
            </a:r>
          </a:p>
        </p:txBody>
      </p:sp>
      <p:sp>
        <p:nvSpPr>
          <p:cNvPr id="57352" name="Text Box 13"/>
          <p:cNvSpPr txBox="1">
            <a:spLocks noChangeArrowheads="1"/>
          </p:cNvSpPr>
          <p:nvPr/>
        </p:nvSpPr>
        <p:spPr bwMode="auto">
          <a:xfrm>
            <a:off x="5615518" y="579967"/>
            <a:ext cx="4095929" cy="892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28800"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86000"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743200"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200400"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219170" eaLnBrk="1" hangingPunct="1"/>
            <a:r>
              <a:rPr lang="ru-RU" altLang="ru-RU" sz="1733"/>
              <a:t>Про</a:t>
            </a:r>
            <a:r>
              <a:rPr lang="uk-UA" altLang="ru-RU" sz="1733"/>
              <a:t>фспілка Шведської Конфедерації </a:t>
            </a:r>
            <a:endParaRPr lang="ru-RU" altLang="ru-RU" sz="1733"/>
          </a:p>
          <a:p>
            <a:pPr defTabSz="1219170" eaLnBrk="1" hangingPunct="1"/>
            <a:endParaRPr lang="ru-RU" altLang="ru-RU" sz="1733" i="1"/>
          </a:p>
          <a:p>
            <a:pPr defTabSz="1219170" eaLnBrk="1" hangingPunct="1"/>
            <a:r>
              <a:rPr lang="ru-RU" altLang="ru-RU" sz="1733" i="1"/>
              <a:t>Tjänstemännens Centralorganisation</a:t>
            </a:r>
            <a:endParaRPr lang="ru-RU" altLang="ru-RU" sz="1733"/>
          </a:p>
        </p:txBody>
      </p:sp>
      <p:sp>
        <p:nvSpPr>
          <p:cNvPr id="57353" name="Прямоугольник 2"/>
          <p:cNvSpPr>
            <a:spLocks noChangeArrowheads="1"/>
          </p:cNvSpPr>
          <p:nvPr/>
        </p:nvSpPr>
        <p:spPr bwMode="auto">
          <a:xfrm>
            <a:off x="5293784" y="5069417"/>
            <a:ext cx="6096000" cy="922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ru-RU" altLang="ru-RU" dirty="0" err="1">
                <a:latin typeface="+mn-lt"/>
              </a:rPr>
              <a:t>Ергономіка</a:t>
            </a:r>
            <a:r>
              <a:rPr lang="ru-RU" altLang="ru-RU" dirty="0">
                <a:latin typeface="+mn-lt"/>
              </a:rPr>
              <a:t> дисплея і </a:t>
            </a:r>
            <a:r>
              <a:rPr lang="ru-RU" altLang="ru-RU" dirty="0" err="1">
                <a:latin typeface="+mn-lt"/>
              </a:rPr>
              <a:t>робочого</a:t>
            </a:r>
            <a:r>
              <a:rPr lang="ru-RU" altLang="ru-RU" dirty="0">
                <a:latin typeface="+mn-lt"/>
              </a:rPr>
              <a:t> </a:t>
            </a:r>
            <a:r>
              <a:rPr lang="ru-RU" altLang="ru-RU" dirty="0" err="1">
                <a:latin typeface="+mn-lt"/>
              </a:rPr>
              <a:t>місця</a:t>
            </a:r>
            <a:r>
              <a:rPr lang="ru-RU" altLang="ru-RU" dirty="0">
                <a:latin typeface="+mn-lt"/>
              </a:rPr>
              <a:t>, </a:t>
            </a:r>
            <a:r>
              <a:rPr lang="ru-RU" altLang="ru-RU" dirty="0" err="1">
                <a:latin typeface="+mn-lt"/>
              </a:rPr>
              <a:t>електромагнітні</a:t>
            </a:r>
            <a:r>
              <a:rPr lang="ru-RU" altLang="ru-RU" dirty="0">
                <a:latin typeface="+mn-lt"/>
              </a:rPr>
              <a:t> </a:t>
            </a:r>
            <a:r>
              <a:rPr lang="ru-RU" altLang="ru-RU" dirty="0" err="1">
                <a:latin typeface="+mn-lt"/>
              </a:rPr>
              <a:t>випромінювання</a:t>
            </a:r>
            <a:r>
              <a:rPr lang="ru-RU" altLang="ru-RU" dirty="0">
                <a:latin typeface="+mn-lt"/>
              </a:rPr>
              <a:t>, </a:t>
            </a:r>
            <a:r>
              <a:rPr lang="ru-RU" altLang="ru-RU" dirty="0" err="1">
                <a:latin typeface="+mn-lt"/>
              </a:rPr>
              <a:t>акустичний</a:t>
            </a:r>
            <a:r>
              <a:rPr lang="ru-RU" altLang="ru-RU" dirty="0">
                <a:latin typeface="+mn-lt"/>
              </a:rPr>
              <a:t> шум, </a:t>
            </a:r>
            <a:r>
              <a:rPr lang="ru-RU" altLang="ru-RU" dirty="0" err="1">
                <a:latin typeface="+mn-lt"/>
              </a:rPr>
              <a:t>електробезпека</a:t>
            </a:r>
            <a:r>
              <a:rPr lang="ru-RU" altLang="ru-RU" dirty="0">
                <a:latin typeface="+mn-lt"/>
              </a:rPr>
              <a:t>, </a:t>
            </a:r>
            <a:r>
              <a:rPr lang="ru-RU" altLang="ru-RU" dirty="0" err="1">
                <a:latin typeface="+mn-lt"/>
              </a:rPr>
              <a:t>екологічність</a:t>
            </a:r>
            <a:r>
              <a:rPr lang="ru-RU" altLang="ru-RU" dirty="0">
                <a:latin typeface="+mn-lt"/>
              </a:rPr>
              <a:t> </a:t>
            </a:r>
            <a:r>
              <a:rPr lang="ru-RU" altLang="ru-RU" dirty="0" err="1">
                <a:latin typeface="+mn-lt"/>
              </a:rPr>
              <a:t>матеріалів</a:t>
            </a:r>
            <a:r>
              <a:rPr lang="ru-RU" altLang="ru-RU" dirty="0">
                <a:latin typeface="+mn-lt"/>
              </a:rPr>
              <a:t>, </a:t>
            </a:r>
            <a:r>
              <a:rPr lang="ru-RU" altLang="ru-RU" dirty="0" err="1">
                <a:latin typeface="+mn-lt"/>
              </a:rPr>
              <a:t>енергоефективність</a:t>
            </a:r>
            <a:r>
              <a:rPr lang="ru-RU" altLang="ru-RU" dirty="0">
                <a:latin typeface="+mn-lt"/>
              </a:rPr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401583"/>
            <a:ext cx="4796246" cy="99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555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914" y="47552"/>
            <a:ext cx="9010649" cy="6737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3733" name="AutoShape 5"/>
          <p:cNvSpPr>
            <a:spLocks noChangeArrowheads="1"/>
          </p:cNvSpPr>
          <p:nvPr/>
        </p:nvSpPr>
        <p:spPr bwMode="auto">
          <a:xfrm rot="1189692">
            <a:off x="1589765" y="5639194"/>
            <a:ext cx="1109133" cy="230717"/>
          </a:xfrm>
          <a:prstGeom prst="rightArrow">
            <a:avLst>
              <a:gd name="adj1" fmla="val 50000"/>
              <a:gd name="adj2" fmla="val 120000"/>
            </a:avLst>
          </a:prstGeom>
          <a:solidFill>
            <a:srgbClr val="046C6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>
              <a:defRPr/>
            </a:pPr>
            <a:endParaRPr lang="ru-RU" sz="788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0913" y="47552"/>
            <a:ext cx="9010649" cy="2701363"/>
          </a:xfrm>
          <a:prstGeom prst="rect">
            <a:avLst/>
          </a:prstGeom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5997308" y="857829"/>
            <a:ext cx="6094874" cy="540404"/>
          </a:xfrm>
          <a:prstGeom prst="rect">
            <a:avLst/>
          </a:prstGeom>
          <a:solidFill>
            <a:srgbClr val="3A726B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uk-UA" altLang="ru-RU" sz="1456" b="1" dirty="0">
                <a:solidFill>
                  <a:schemeClr val="bg1"/>
                </a:solidFill>
              </a:rPr>
              <a:t>Екологічна сертифікація і </a:t>
            </a:r>
            <a:r>
              <a:rPr lang="uk-UA" altLang="ru-RU" sz="1456" b="1" dirty="0" smtClean="0">
                <a:solidFill>
                  <a:schemeClr val="bg1"/>
                </a:solidFill>
              </a:rPr>
              <a:t>маркування є </a:t>
            </a:r>
            <a:r>
              <a:rPr lang="uk-UA" altLang="ru-RU" sz="1456" b="1" dirty="0">
                <a:solidFill>
                  <a:schemeClr val="bg1"/>
                </a:solidFill>
              </a:rPr>
              <a:t>одним </a:t>
            </a:r>
            <a:endParaRPr lang="uk-UA" altLang="ru-RU" sz="1456" b="1" dirty="0" smtClean="0">
              <a:solidFill>
                <a:schemeClr val="bg1"/>
              </a:solidFill>
            </a:endParaRPr>
          </a:p>
          <a:p>
            <a:pPr eaLnBrk="1" hangingPunct="1">
              <a:defRPr/>
            </a:pPr>
            <a:r>
              <a:rPr lang="uk-UA" altLang="ru-RU" sz="1456" b="1" dirty="0" smtClean="0">
                <a:solidFill>
                  <a:schemeClr val="bg1"/>
                </a:solidFill>
              </a:rPr>
              <a:t>з </a:t>
            </a:r>
            <a:r>
              <a:rPr lang="uk-UA" altLang="ru-RU" sz="1456" b="1" dirty="0">
                <a:solidFill>
                  <a:schemeClr val="bg1"/>
                </a:solidFill>
              </a:rPr>
              <a:t>інструментів </a:t>
            </a:r>
            <a:r>
              <a:rPr lang="ru-RU" altLang="ru-RU" sz="1456" b="1" dirty="0">
                <a:solidFill>
                  <a:schemeClr val="bg1"/>
                </a:solidFill>
              </a:rPr>
              <a:t>державно</a:t>
            </a:r>
            <a:r>
              <a:rPr lang="uk-UA" altLang="ru-RU" sz="1456" b="1" dirty="0">
                <a:solidFill>
                  <a:schemeClr val="bg1"/>
                </a:solidFill>
              </a:rPr>
              <a:t>ї екологічної політики згідно з Законом</a:t>
            </a:r>
            <a:endParaRPr lang="ru-RU" altLang="ru-RU" sz="1456" b="1" dirty="0">
              <a:solidFill>
                <a:schemeClr val="bg1"/>
              </a:solidFill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9713">
            <a:off x="8489383" y="1985581"/>
            <a:ext cx="3833284" cy="4614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276" y="654299"/>
            <a:ext cx="1670055" cy="148786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284029" y="2170410"/>
            <a:ext cx="859972" cy="76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594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5926" y="724833"/>
            <a:ext cx="9698323" cy="551249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678216" y="6322383"/>
            <a:ext cx="49360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https://www.youtube.com/watch?v=qnFq-a3ltlc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925033" y="270441"/>
            <a:ext cx="6786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latin typeface="+mn-lt"/>
              </a:rPr>
              <a:t>Екологічні стандарти щодо продукції, сертифікація і маркування</a:t>
            </a:r>
            <a:endParaRPr lang="ru-RU" b="1" dirty="0"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303" y="964318"/>
            <a:ext cx="1616148" cy="162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761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AutoShape 3"/>
          <p:cNvSpPr>
            <a:spLocks noChangeAspect="1" noChangeArrowheads="1" noTextEdit="1"/>
          </p:cNvSpPr>
          <p:nvPr/>
        </p:nvSpPr>
        <p:spPr bwMode="auto">
          <a:xfrm>
            <a:off x="6419851" y="1303867"/>
            <a:ext cx="4370916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5" name="Freeform 5"/>
          <p:cNvSpPr>
            <a:spLocks/>
          </p:cNvSpPr>
          <p:nvPr/>
        </p:nvSpPr>
        <p:spPr bwMode="auto">
          <a:xfrm>
            <a:off x="8610600" y="1873251"/>
            <a:ext cx="1890184" cy="1663700"/>
          </a:xfrm>
          <a:custGeom>
            <a:avLst/>
            <a:gdLst>
              <a:gd name="T0" fmla="*/ 0 w 1037"/>
              <a:gd name="T1" fmla="*/ 0 h 913"/>
              <a:gd name="T2" fmla="*/ 1037 w 1037"/>
              <a:gd name="T3" fmla="*/ 720 h 913"/>
              <a:gd name="T4" fmla="*/ 519 w 1037"/>
              <a:gd name="T5" fmla="*/ 913 h 913"/>
              <a:gd name="T6" fmla="*/ 0 w 1037"/>
              <a:gd name="T7" fmla="*/ 553 h 913"/>
              <a:gd name="T8" fmla="*/ 0 w 1037"/>
              <a:gd name="T9" fmla="*/ 0 h 9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37" h="913">
                <a:moveTo>
                  <a:pt x="0" y="0"/>
                </a:moveTo>
                <a:cubicBezTo>
                  <a:pt x="462" y="0"/>
                  <a:pt x="876" y="287"/>
                  <a:pt x="1037" y="720"/>
                </a:cubicBezTo>
                <a:cubicBezTo>
                  <a:pt x="519" y="913"/>
                  <a:pt x="519" y="913"/>
                  <a:pt x="519" y="913"/>
                </a:cubicBezTo>
                <a:cubicBezTo>
                  <a:pt x="438" y="697"/>
                  <a:pt x="231" y="553"/>
                  <a:pt x="0" y="55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  <a:extLst/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400">
              <a:latin typeface="+mn-lt"/>
              <a:cs typeface="+mn-cs"/>
            </a:endParaRPr>
          </a:p>
        </p:txBody>
      </p:sp>
      <p:sp>
        <p:nvSpPr>
          <p:cNvPr id="46" name="Freeform 6"/>
          <p:cNvSpPr>
            <a:spLocks/>
          </p:cNvSpPr>
          <p:nvPr/>
        </p:nvSpPr>
        <p:spPr bwMode="auto">
          <a:xfrm>
            <a:off x="9556751" y="3183468"/>
            <a:ext cx="1051983" cy="563033"/>
          </a:xfrm>
          <a:custGeom>
            <a:avLst/>
            <a:gdLst>
              <a:gd name="T0" fmla="*/ 518 w 577"/>
              <a:gd name="T1" fmla="*/ 0 h 308"/>
              <a:gd name="T2" fmla="*/ 577 w 577"/>
              <a:gd name="T3" fmla="*/ 229 h 308"/>
              <a:gd name="T4" fmla="*/ 29 w 577"/>
              <a:gd name="T5" fmla="*/ 308 h 308"/>
              <a:gd name="T6" fmla="*/ 0 w 577"/>
              <a:gd name="T7" fmla="*/ 193 h 308"/>
              <a:gd name="T8" fmla="*/ 518 w 577"/>
              <a:gd name="T9" fmla="*/ 0 h 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77" h="308">
                <a:moveTo>
                  <a:pt x="518" y="0"/>
                </a:moveTo>
                <a:cubicBezTo>
                  <a:pt x="546" y="74"/>
                  <a:pt x="566" y="151"/>
                  <a:pt x="577" y="229"/>
                </a:cubicBezTo>
                <a:cubicBezTo>
                  <a:pt x="29" y="308"/>
                  <a:pt x="29" y="308"/>
                  <a:pt x="29" y="308"/>
                </a:cubicBezTo>
                <a:cubicBezTo>
                  <a:pt x="24" y="269"/>
                  <a:pt x="14" y="231"/>
                  <a:pt x="0" y="193"/>
                </a:cubicBezTo>
                <a:lnTo>
                  <a:pt x="518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  <a:extLst/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400">
              <a:latin typeface="+mn-lt"/>
              <a:cs typeface="+mn-cs"/>
            </a:endParaRPr>
          </a:p>
        </p:txBody>
      </p:sp>
      <p:sp>
        <p:nvSpPr>
          <p:cNvPr id="62469" name="Freeform 7"/>
          <p:cNvSpPr>
            <a:spLocks/>
          </p:cNvSpPr>
          <p:nvPr/>
        </p:nvSpPr>
        <p:spPr bwMode="auto">
          <a:xfrm>
            <a:off x="7645401" y="3602567"/>
            <a:ext cx="3119967" cy="2345267"/>
          </a:xfrm>
          <a:custGeom>
            <a:avLst/>
            <a:gdLst>
              <a:gd name="T0" fmla="*/ 2147483646 w 1713"/>
              <a:gd name="T1" fmla="*/ 0 h 1288"/>
              <a:gd name="T2" fmla="*/ 2147483646 w 1713"/>
              <a:gd name="T3" fmla="*/ 2147483646 h 1288"/>
              <a:gd name="T4" fmla="*/ 0 w 1713"/>
              <a:gd name="T5" fmla="*/ 2147483646 h 1288"/>
              <a:gd name="T6" fmla="*/ 2147483646 w 1713"/>
              <a:gd name="T7" fmla="*/ 2147483646 h 1288"/>
              <a:gd name="T8" fmla="*/ 2147483646 w 1713"/>
              <a:gd name="T9" fmla="*/ 2147483646 h 1288"/>
              <a:gd name="T10" fmla="*/ 2147483646 w 1713"/>
              <a:gd name="T11" fmla="*/ 2147483646 h 1288"/>
              <a:gd name="T12" fmla="*/ 2147483646 w 1713"/>
              <a:gd name="T13" fmla="*/ 0 h 128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13"/>
              <a:gd name="T22" fmla="*/ 0 h 1288"/>
              <a:gd name="T23" fmla="*/ 1713 w 1713"/>
              <a:gd name="T24" fmla="*/ 1288 h 128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13" h="1288">
                <a:moveTo>
                  <a:pt x="1626" y="0"/>
                </a:moveTo>
                <a:cubicBezTo>
                  <a:pt x="1713" y="605"/>
                  <a:pt x="1293" y="1167"/>
                  <a:pt x="688" y="1254"/>
                </a:cubicBezTo>
                <a:cubicBezTo>
                  <a:pt x="451" y="1288"/>
                  <a:pt x="210" y="1244"/>
                  <a:pt x="0" y="1129"/>
                </a:cubicBezTo>
                <a:cubicBezTo>
                  <a:pt x="265" y="644"/>
                  <a:pt x="265" y="644"/>
                  <a:pt x="265" y="644"/>
                </a:cubicBezTo>
                <a:cubicBezTo>
                  <a:pt x="533" y="790"/>
                  <a:pt x="870" y="691"/>
                  <a:pt x="1016" y="423"/>
                </a:cubicBezTo>
                <a:cubicBezTo>
                  <a:pt x="1073" y="318"/>
                  <a:pt x="1095" y="197"/>
                  <a:pt x="1078" y="79"/>
                </a:cubicBezTo>
                <a:lnTo>
                  <a:pt x="1626" y="0"/>
                </a:lnTo>
                <a:close/>
              </a:path>
            </a:pathLst>
          </a:custGeom>
          <a:solidFill>
            <a:srgbClr val="EED1A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2470" name="Freeform 8"/>
          <p:cNvSpPr>
            <a:spLocks/>
          </p:cNvSpPr>
          <p:nvPr/>
        </p:nvSpPr>
        <p:spPr bwMode="auto">
          <a:xfrm>
            <a:off x="6616701" y="4034367"/>
            <a:ext cx="1511300" cy="1623484"/>
          </a:xfrm>
          <a:custGeom>
            <a:avLst/>
            <a:gdLst>
              <a:gd name="T0" fmla="*/ 2147483646 w 830"/>
              <a:gd name="T1" fmla="*/ 2147483646 h 892"/>
              <a:gd name="T2" fmla="*/ 0 w 830"/>
              <a:gd name="T3" fmla="*/ 2147483646 h 892"/>
              <a:gd name="T4" fmla="*/ 2147483646 w 830"/>
              <a:gd name="T5" fmla="*/ 0 h 892"/>
              <a:gd name="T6" fmla="*/ 2147483646 w 830"/>
              <a:gd name="T7" fmla="*/ 2147483646 h 892"/>
              <a:gd name="T8" fmla="*/ 2147483646 w 830"/>
              <a:gd name="T9" fmla="*/ 2147483646 h 8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30"/>
              <a:gd name="T16" fmla="*/ 0 h 892"/>
              <a:gd name="T17" fmla="*/ 830 w 830"/>
              <a:gd name="T18" fmla="*/ 892 h 89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30" h="892">
                <a:moveTo>
                  <a:pt x="565" y="892"/>
                </a:moveTo>
                <a:cubicBezTo>
                  <a:pt x="259" y="725"/>
                  <a:pt x="49" y="424"/>
                  <a:pt x="0" y="78"/>
                </a:cubicBezTo>
                <a:cubicBezTo>
                  <a:pt x="547" y="0"/>
                  <a:pt x="547" y="0"/>
                  <a:pt x="547" y="0"/>
                </a:cubicBezTo>
                <a:cubicBezTo>
                  <a:pt x="572" y="172"/>
                  <a:pt x="677" y="323"/>
                  <a:pt x="830" y="407"/>
                </a:cubicBezTo>
                <a:lnTo>
                  <a:pt x="565" y="892"/>
                </a:lnTo>
                <a:close/>
              </a:path>
            </a:pathLst>
          </a:custGeom>
          <a:solidFill>
            <a:srgbClr val="53B95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2471" name="Freeform 9"/>
          <p:cNvSpPr>
            <a:spLocks/>
          </p:cNvSpPr>
          <p:nvPr/>
        </p:nvSpPr>
        <p:spPr bwMode="auto">
          <a:xfrm>
            <a:off x="6555318" y="2923117"/>
            <a:ext cx="1170516" cy="1253067"/>
          </a:xfrm>
          <a:custGeom>
            <a:avLst/>
            <a:gdLst>
              <a:gd name="T0" fmla="*/ 2147483646 w 643"/>
              <a:gd name="T1" fmla="*/ 2147483646 h 688"/>
              <a:gd name="T2" fmla="*/ 2147483646 w 643"/>
              <a:gd name="T3" fmla="*/ 0 h 688"/>
              <a:gd name="T4" fmla="*/ 2147483646 w 643"/>
              <a:gd name="T5" fmla="*/ 2147483646 h 688"/>
              <a:gd name="T6" fmla="*/ 2147483646 w 643"/>
              <a:gd name="T7" fmla="*/ 2147483646 h 688"/>
              <a:gd name="T8" fmla="*/ 2147483646 w 643"/>
              <a:gd name="T9" fmla="*/ 2147483646 h 6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43"/>
              <a:gd name="T16" fmla="*/ 0 h 688"/>
              <a:gd name="T17" fmla="*/ 643 w 643"/>
              <a:gd name="T18" fmla="*/ 688 h 6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43" h="688">
                <a:moveTo>
                  <a:pt x="34" y="688"/>
                </a:moveTo>
                <a:cubicBezTo>
                  <a:pt x="0" y="452"/>
                  <a:pt x="43" y="210"/>
                  <a:pt x="158" y="0"/>
                </a:cubicBezTo>
                <a:cubicBezTo>
                  <a:pt x="643" y="266"/>
                  <a:pt x="643" y="266"/>
                  <a:pt x="643" y="266"/>
                </a:cubicBezTo>
                <a:cubicBezTo>
                  <a:pt x="586" y="371"/>
                  <a:pt x="564" y="491"/>
                  <a:pt x="581" y="610"/>
                </a:cubicBezTo>
                <a:lnTo>
                  <a:pt x="34" y="688"/>
                </a:lnTo>
                <a:close/>
              </a:path>
            </a:pathLst>
          </a:custGeom>
          <a:solidFill>
            <a:srgbClr val="C5D2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0" name="Freeform 10"/>
          <p:cNvSpPr>
            <a:spLocks/>
          </p:cNvSpPr>
          <p:nvPr/>
        </p:nvSpPr>
        <p:spPr bwMode="auto">
          <a:xfrm>
            <a:off x="6843184" y="2569633"/>
            <a:ext cx="1007533" cy="838200"/>
          </a:xfrm>
          <a:custGeom>
            <a:avLst/>
            <a:gdLst>
              <a:gd name="T0" fmla="*/ 0 w 553"/>
              <a:gd name="T1" fmla="*/ 194 h 460"/>
              <a:gd name="T2" fmla="*/ 135 w 553"/>
              <a:gd name="T3" fmla="*/ 0 h 460"/>
              <a:gd name="T4" fmla="*/ 553 w 553"/>
              <a:gd name="T5" fmla="*/ 362 h 460"/>
              <a:gd name="T6" fmla="*/ 485 w 553"/>
              <a:gd name="T7" fmla="*/ 460 h 460"/>
              <a:gd name="T8" fmla="*/ 0 w 553"/>
              <a:gd name="T9" fmla="*/ 194 h 4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3" h="460">
                <a:moveTo>
                  <a:pt x="0" y="194"/>
                </a:moveTo>
                <a:cubicBezTo>
                  <a:pt x="38" y="125"/>
                  <a:pt x="83" y="60"/>
                  <a:pt x="135" y="0"/>
                </a:cubicBezTo>
                <a:cubicBezTo>
                  <a:pt x="553" y="362"/>
                  <a:pt x="553" y="362"/>
                  <a:pt x="553" y="362"/>
                </a:cubicBezTo>
                <a:cubicBezTo>
                  <a:pt x="527" y="392"/>
                  <a:pt x="504" y="425"/>
                  <a:pt x="485" y="460"/>
                </a:cubicBezTo>
                <a:lnTo>
                  <a:pt x="0" y="194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  <a:extLst/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400">
              <a:latin typeface="+mn-lt"/>
              <a:cs typeface="+mn-cs"/>
            </a:endParaRPr>
          </a:p>
        </p:txBody>
      </p:sp>
      <p:sp>
        <p:nvSpPr>
          <p:cNvPr id="62473" name="Freeform 11"/>
          <p:cNvSpPr>
            <a:spLocks/>
          </p:cNvSpPr>
          <p:nvPr/>
        </p:nvSpPr>
        <p:spPr bwMode="auto">
          <a:xfrm>
            <a:off x="7088718" y="2002367"/>
            <a:ext cx="1170516" cy="1225551"/>
          </a:xfrm>
          <a:custGeom>
            <a:avLst/>
            <a:gdLst>
              <a:gd name="T0" fmla="*/ 0 w 643"/>
              <a:gd name="T1" fmla="*/ 2147483646 h 674"/>
              <a:gd name="T2" fmla="*/ 2147483646 w 643"/>
              <a:gd name="T3" fmla="*/ 0 h 674"/>
              <a:gd name="T4" fmla="*/ 2147483646 w 643"/>
              <a:gd name="T5" fmla="*/ 2147483646 h 674"/>
              <a:gd name="T6" fmla="*/ 2147483646 w 643"/>
              <a:gd name="T7" fmla="*/ 2147483646 h 674"/>
              <a:gd name="T8" fmla="*/ 0 w 643"/>
              <a:gd name="T9" fmla="*/ 2147483646 h 67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43"/>
              <a:gd name="T16" fmla="*/ 0 h 674"/>
              <a:gd name="T17" fmla="*/ 643 w 643"/>
              <a:gd name="T18" fmla="*/ 674 h 67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43" h="674">
                <a:moveTo>
                  <a:pt x="0" y="312"/>
                </a:moveTo>
                <a:cubicBezTo>
                  <a:pt x="121" y="172"/>
                  <a:pt x="276" y="64"/>
                  <a:pt x="449" y="0"/>
                </a:cubicBezTo>
                <a:cubicBezTo>
                  <a:pt x="643" y="518"/>
                  <a:pt x="643" y="518"/>
                  <a:pt x="643" y="518"/>
                </a:cubicBezTo>
                <a:cubicBezTo>
                  <a:pt x="556" y="551"/>
                  <a:pt x="479" y="604"/>
                  <a:pt x="418" y="674"/>
                </a:cubicBezTo>
                <a:lnTo>
                  <a:pt x="0" y="312"/>
                </a:lnTo>
                <a:close/>
              </a:path>
            </a:pathLst>
          </a:custGeom>
          <a:solidFill>
            <a:srgbClr val="B6EF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2474" name="Freeform 12"/>
          <p:cNvSpPr>
            <a:spLocks/>
          </p:cNvSpPr>
          <p:nvPr/>
        </p:nvSpPr>
        <p:spPr bwMode="auto">
          <a:xfrm>
            <a:off x="7907867" y="1955801"/>
            <a:ext cx="419100" cy="988484"/>
          </a:xfrm>
          <a:custGeom>
            <a:avLst/>
            <a:gdLst>
              <a:gd name="T0" fmla="*/ 0 w 231"/>
              <a:gd name="T1" fmla="*/ 2147483646 h 543"/>
              <a:gd name="T2" fmla="*/ 2147483646 w 231"/>
              <a:gd name="T3" fmla="*/ 0 h 543"/>
              <a:gd name="T4" fmla="*/ 2147483646 w 231"/>
              <a:gd name="T5" fmla="*/ 2147483646 h 543"/>
              <a:gd name="T6" fmla="*/ 2147483646 w 231"/>
              <a:gd name="T7" fmla="*/ 2147483646 h 543"/>
              <a:gd name="T8" fmla="*/ 0 w 231"/>
              <a:gd name="T9" fmla="*/ 2147483646 h 5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1"/>
              <a:gd name="T16" fmla="*/ 0 h 543"/>
              <a:gd name="T17" fmla="*/ 231 w 231"/>
              <a:gd name="T18" fmla="*/ 543 h 54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1" h="543">
                <a:moveTo>
                  <a:pt x="0" y="25"/>
                </a:moveTo>
                <a:cubicBezTo>
                  <a:pt x="25" y="15"/>
                  <a:pt x="50" y="7"/>
                  <a:pt x="75" y="0"/>
                </a:cubicBezTo>
                <a:cubicBezTo>
                  <a:pt x="231" y="531"/>
                  <a:pt x="231" y="531"/>
                  <a:pt x="231" y="531"/>
                </a:cubicBezTo>
                <a:cubicBezTo>
                  <a:pt x="219" y="534"/>
                  <a:pt x="206" y="539"/>
                  <a:pt x="194" y="543"/>
                </a:cubicBezTo>
                <a:lnTo>
                  <a:pt x="0" y="25"/>
                </a:lnTo>
                <a:close/>
              </a:path>
            </a:pathLst>
          </a:custGeom>
          <a:solidFill>
            <a:srgbClr val="E4BC9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2475" name="Freeform 13"/>
          <p:cNvSpPr>
            <a:spLocks/>
          </p:cNvSpPr>
          <p:nvPr/>
        </p:nvSpPr>
        <p:spPr bwMode="auto">
          <a:xfrm>
            <a:off x="8043333" y="1919818"/>
            <a:ext cx="355600" cy="1003300"/>
          </a:xfrm>
          <a:custGeom>
            <a:avLst/>
            <a:gdLst>
              <a:gd name="T0" fmla="*/ 0 w 195"/>
              <a:gd name="T1" fmla="*/ 2147483646 h 551"/>
              <a:gd name="T2" fmla="*/ 2147483646 w 195"/>
              <a:gd name="T3" fmla="*/ 0 h 551"/>
              <a:gd name="T4" fmla="*/ 2147483646 w 195"/>
              <a:gd name="T5" fmla="*/ 2147483646 h 551"/>
              <a:gd name="T6" fmla="*/ 2147483646 w 195"/>
              <a:gd name="T7" fmla="*/ 2147483646 h 551"/>
              <a:gd name="T8" fmla="*/ 0 w 195"/>
              <a:gd name="T9" fmla="*/ 2147483646 h 5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5"/>
              <a:gd name="T16" fmla="*/ 0 h 551"/>
              <a:gd name="T17" fmla="*/ 195 w 195"/>
              <a:gd name="T18" fmla="*/ 551 h 5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5" h="551">
                <a:moveTo>
                  <a:pt x="0" y="20"/>
                </a:moveTo>
                <a:cubicBezTo>
                  <a:pt x="26" y="12"/>
                  <a:pt x="51" y="6"/>
                  <a:pt x="77" y="0"/>
                </a:cubicBezTo>
                <a:cubicBezTo>
                  <a:pt x="195" y="541"/>
                  <a:pt x="195" y="541"/>
                  <a:pt x="195" y="541"/>
                </a:cubicBezTo>
                <a:cubicBezTo>
                  <a:pt x="182" y="544"/>
                  <a:pt x="169" y="547"/>
                  <a:pt x="156" y="551"/>
                </a:cubicBezTo>
                <a:lnTo>
                  <a:pt x="0" y="20"/>
                </a:lnTo>
                <a:close/>
              </a:path>
            </a:pathLst>
          </a:custGeom>
          <a:solidFill>
            <a:srgbClr val="F5E3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2476" name="Freeform 14"/>
          <p:cNvSpPr>
            <a:spLocks/>
          </p:cNvSpPr>
          <p:nvPr/>
        </p:nvSpPr>
        <p:spPr bwMode="auto">
          <a:xfrm>
            <a:off x="8183034" y="1873251"/>
            <a:ext cx="427567" cy="1030816"/>
          </a:xfrm>
          <a:custGeom>
            <a:avLst/>
            <a:gdLst>
              <a:gd name="T0" fmla="*/ 0 w 235"/>
              <a:gd name="T1" fmla="*/ 2147483646 h 566"/>
              <a:gd name="T2" fmla="*/ 2147483646 w 235"/>
              <a:gd name="T3" fmla="*/ 0 h 566"/>
              <a:gd name="T4" fmla="*/ 2147483646 w 235"/>
              <a:gd name="T5" fmla="*/ 2147483646 h 566"/>
              <a:gd name="T6" fmla="*/ 2147483646 w 235"/>
              <a:gd name="T7" fmla="*/ 2147483646 h 566"/>
              <a:gd name="T8" fmla="*/ 0 w 235"/>
              <a:gd name="T9" fmla="*/ 2147483646 h 56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5"/>
              <a:gd name="T16" fmla="*/ 0 h 566"/>
              <a:gd name="T17" fmla="*/ 235 w 235"/>
              <a:gd name="T18" fmla="*/ 566 h 56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5" h="566">
                <a:moveTo>
                  <a:pt x="0" y="25"/>
                </a:moveTo>
                <a:cubicBezTo>
                  <a:pt x="77" y="8"/>
                  <a:pt x="156" y="0"/>
                  <a:pt x="235" y="0"/>
                </a:cubicBezTo>
                <a:cubicBezTo>
                  <a:pt x="235" y="553"/>
                  <a:pt x="235" y="553"/>
                  <a:pt x="235" y="553"/>
                </a:cubicBezTo>
                <a:cubicBezTo>
                  <a:pt x="196" y="553"/>
                  <a:pt x="156" y="558"/>
                  <a:pt x="118" y="566"/>
                </a:cubicBezTo>
                <a:lnTo>
                  <a:pt x="0" y="25"/>
                </a:lnTo>
                <a:close/>
              </a:path>
            </a:pathLst>
          </a:custGeom>
          <a:solidFill>
            <a:srgbClr val="97707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2477" name="Oval 15"/>
          <p:cNvSpPr>
            <a:spLocks noChangeArrowheads="1"/>
          </p:cNvSpPr>
          <p:nvPr/>
        </p:nvSpPr>
        <p:spPr bwMode="auto">
          <a:xfrm>
            <a:off x="8557685" y="2918885"/>
            <a:ext cx="105833" cy="105833"/>
          </a:xfrm>
          <a:prstGeom prst="ellipse">
            <a:avLst/>
          </a:prstGeom>
          <a:solidFill>
            <a:srgbClr val="2E7E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5449" tIns="27724" rIns="55449" bIns="27724"/>
          <a:lstStyle>
            <a:lvl1pPr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 sz="1067">
              <a:latin typeface="Calibri" panose="020F0502020204030204" pitchFamily="34" charset="0"/>
            </a:endParaRPr>
          </a:p>
        </p:txBody>
      </p:sp>
      <p:sp>
        <p:nvSpPr>
          <p:cNvPr id="62478" name="Freeform 16"/>
          <p:cNvSpPr>
            <a:spLocks/>
          </p:cNvSpPr>
          <p:nvPr/>
        </p:nvSpPr>
        <p:spPr bwMode="auto">
          <a:xfrm>
            <a:off x="7696200" y="2971800"/>
            <a:ext cx="1830917" cy="1830917"/>
          </a:xfrm>
          <a:custGeom>
            <a:avLst/>
            <a:gdLst>
              <a:gd name="T0" fmla="*/ 2147483646 w 1005"/>
              <a:gd name="T1" fmla="*/ 0 h 1006"/>
              <a:gd name="T2" fmla="*/ 2147483646 w 1005"/>
              <a:gd name="T3" fmla="*/ 2147483646 h 1006"/>
              <a:gd name="T4" fmla="*/ 2147483646 w 1005"/>
              <a:gd name="T5" fmla="*/ 2147483646 h 1006"/>
              <a:gd name="T6" fmla="*/ 0 w 1005"/>
              <a:gd name="T7" fmla="*/ 2147483646 h 1006"/>
              <a:gd name="T8" fmla="*/ 0 60000 65536"/>
              <a:gd name="T9" fmla="*/ 0 60000 65536"/>
              <a:gd name="T10" fmla="*/ 0 60000 65536"/>
              <a:gd name="T11" fmla="*/ 0 60000 65536"/>
              <a:gd name="T12" fmla="*/ 0 w 1005"/>
              <a:gd name="T13" fmla="*/ 0 h 1006"/>
              <a:gd name="T14" fmla="*/ 1005 w 1005"/>
              <a:gd name="T15" fmla="*/ 1006 h 100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05" h="1006">
                <a:moveTo>
                  <a:pt x="502" y="0"/>
                </a:moveTo>
                <a:cubicBezTo>
                  <a:pt x="780" y="0"/>
                  <a:pt x="1005" y="225"/>
                  <a:pt x="1005" y="503"/>
                </a:cubicBezTo>
                <a:cubicBezTo>
                  <a:pt x="1005" y="781"/>
                  <a:pt x="780" y="1006"/>
                  <a:pt x="502" y="1006"/>
                </a:cubicBezTo>
                <a:cubicBezTo>
                  <a:pt x="225" y="1006"/>
                  <a:pt x="0" y="781"/>
                  <a:pt x="0" y="503"/>
                </a:cubicBezTo>
              </a:path>
            </a:pathLst>
          </a:custGeom>
          <a:noFill/>
          <a:ln w="36513" cap="flat">
            <a:solidFill>
              <a:srgbClr val="2E7E1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2479" name="Freeform 17"/>
          <p:cNvSpPr>
            <a:spLocks/>
          </p:cNvSpPr>
          <p:nvPr/>
        </p:nvSpPr>
        <p:spPr bwMode="auto">
          <a:xfrm>
            <a:off x="7704667" y="1316567"/>
            <a:ext cx="69851" cy="71967"/>
          </a:xfrm>
          <a:custGeom>
            <a:avLst/>
            <a:gdLst>
              <a:gd name="T0" fmla="*/ 2147483646 w 39"/>
              <a:gd name="T1" fmla="*/ 2147483646 h 40"/>
              <a:gd name="T2" fmla="*/ 2147483646 w 39"/>
              <a:gd name="T3" fmla="*/ 2147483646 h 40"/>
              <a:gd name="T4" fmla="*/ 2147483646 w 39"/>
              <a:gd name="T5" fmla="*/ 2147483646 h 40"/>
              <a:gd name="T6" fmla="*/ 2147483646 w 39"/>
              <a:gd name="T7" fmla="*/ 2147483646 h 40"/>
              <a:gd name="T8" fmla="*/ 2147483646 w 39"/>
              <a:gd name="T9" fmla="*/ 2147483646 h 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9"/>
              <a:gd name="T16" fmla="*/ 0 h 40"/>
              <a:gd name="T17" fmla="*/ 39 w 39"/>
              <a:gd name="T18" fmla="*/ 40 h 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9" h="40">
                <a:moveTo>
                  <a:pt x="38" y="22"/>
                </a:moveTo>
                <a:cubicBezTo>
                  <a:pt x="37" y="33"/>
                  <a:pt x="27" y="40"/>
                  <a:pt x="17" y="38"/>
                </a:cubicBezTo>
                <a:cubicBezTo>
                  <a:pt x="7" y="37"/>
                  <a:pt x="0" y="27"/>
                  <a:pt x="1" y="17"/>
                </a:cubicBezTo>
                <a:cubicBezTo>
                  <a:pt x="2" y="7"/>
                  <a:pt x="12" y="0"/>
                  <a:pt x="22" y="1"/>
                </a:cubicBezTo>
                <a:cubicBezTo>
                  <a:pt x="32" y="3"/>
                  <a:pt x="39" y="12"/>
                  <a:pt x="38" y="22"/>
                </a:cubicBezTo>
                <a:close/>
              </a:path>
            </a:pathLst>
          </a:custGeom>
          <a:solidFill>
            <a:srgbClr val="3A3A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2480" name="Freeform 18"/>
          <p:cNvSpPr>
            <a:spLocks/>
          </p:cNvSpPr>
          <p:nvPr/>
        </p:nvSpPr>
        <p:spPr bwMode="auto">
          <a:xfrm>
            <a:off x="7200901" y="2112434"/>
            <a:ext cx="74084" cy="71967"/>
          </a:xfrm>
          <a:custGeom>
            <a:avLst/>
            <a:gdLst>
              <a:gd name="T0" fmla="*/ 2147483646 w 40"/>
              <a:gd name="T1" fmla="*/ 2147483646 h 40"/>
              <a:gd name="T2" fmla="*/ 2147483646 w 40"/>
              <a:gd name="T3" fmla="*/ 2147483646 h 40"/>
              <a:gd name="T4" fmla="*/ 2147483646 w 40"/>
              <a:gd name="T5" fmla="*/ 2147483646 h 40"/>
              <a:gd name="T6" fmla="*/ 2147483646 w 40"/>
              <a:gd name="T7" fmla="*/ 2147483646 h 40"/>
              <a:gd name="T8" fmla="*/ 2147483646 w 40"/>
              <a:gd name="T9" fmla="*/ 2147483646 h 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0"/>
              <a:gd name="T16" fmla="*/ 0 h 40"/>
              <a:gd name="T17" fmla="*/ 40 w 40"/>
              <a:gd name="T18" fmla="*/ 40 h 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0" h="40">
                <a:moveTo>
                  <a:pt x="38" y="23"/>
                </a:moveTo>
                <a:cubicBezTo>
                  <a:pt x="37" y="33"/>
                  <a:pt x="28" y="40"/>
                  <a:pt x="17" y="38"/>
                </a:cubicBezTo>
                <a:cubicBezTo>
                  <a:pt x="7" y="37"/>
                  <a:pt x="0" y="27"/>
                  <a:pt x="2" y="17"/>
                </a:cubicBezTo>
                <a:cubicBezTo>
                  <a:pt x="3" y="7"/>
                  <a:pt x="12" y="0"/>
                  <a:pt x="23" y="1"/>
                </a:cubicBezTo>
                <a:cubicBezTo>
                  <a:pt x="33" y="3"/>
                  <a:pt x="40" y="12"/>
                  <a:pt x="38" y="23"/>
                </a:cubicBezTo>
                <a:close/>
              </a:path>
            </a:pathLst>
          </a:custGeom>
          <a:solidFill>
            <a:srgbClr val="3A3A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2481" name="Freeform 19"/>
          <p:cNvSpPr>
            <a:spLocks/>
          </p:cNvSpPr>
          <p:nvPr/>
        </p:nvSpPr>
        <p:spPr bwMode="auto">
          <a:xfrm>
            <a:off x="7236885" y="2148418"/>
            <a:ext cx="258233" cy="340783"/>
          </a:xfrm>
          <a:custGeom>
            <a:avLst/>
            <a:gdLst>
              <a:gd name="T0" fmla="*/ 2147483646 w 267"/>
              <a:gd name="T1" fmla="*/ 2147483646 h 354"/>
              <a:gd name="T2" fmla="*/ 2147483646 w 267"/>
              <a:gd name="T3" fmla="*/ 0 h 354"/>
              <a:gd name="T4" fmla="*/ 0 w 267"/>
              <a:gd name="T5" fmla="*/ 0 h 354"/>
              <a:gd name="T6" fmla="*/ 0 60000 65536"/>
              <a:gd name="T7" fmla="*/ 0 60000 65536"/>
              <a:gd name="T8" fmla="*/ 0 60000 65536"/>
              <a:gd name="T9" fmla="*/ 0 w 267"/>
              <a:gd name="T10" fmla="*/ 0 h 354"/>
              <a:gd name="T11" fmla="*/ 267 w 267"/>
              <a:gd name="T12" fmla="*/ 354 h 35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7" h="354">
                <a:moveTo>
                  <a:pt x="267" y="354"/>
                </a:moveTo>
                <a:lnTo>
                  <a:pt x="110" y="0"/>
                </a:lnTo>
                <a:lnTo>
                  <a:pt x="0" y="0"/>
                </a:lnTo>
              </a:path>
            </a:pathLst>
          </a:custGeom>
          <a:noFill/>
          <a:ln w="23813" cap="flat">
            <a:solidFill>
              <a:srgbClr val="3A3A3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2482" name="Freeform 20"/>
          <p:cNvSpPr>
            <a:spLocks/>
          </p:cNvSpPr>
          <p:nvPr/>
        </p:nvSpPr>
        <p:spPr bwMode="auto">
          <a:xfrm>
            <a:off x="10134601" y="2146301"/>
            <a:ext cx="71967" cy="74084"/>
          </a:xfrm>
          <a:custGeom>
            <a:avLst/>
            <a:gdLst>
              <a:gd name="T0" fmla="*/ 2147483646 w 40"/>
              <a:gd name="T1" fmla="*/ 2147483646 h 40"/>
              <a:gd name="T2" fmla="*/ 2147483646 w 40"/>
              <a:gd name="T3" fmla="*/ 2147483646 h 40"/>
              <a:gd name="T4" fmla="*/ 2147483646 w 40"/>
              <a:gd name="T5" fmla="*/ 2147483646 h 40"/>
              <a:gd name="T6" fmla="*/ 2147483646 w 40"/>
              <a:gd name="T7" fmla="*/ 2147483646 h 40"/>
              <a:gd name="T8" fmla="*/ 2147483646 w 40"/>
              <a:gd name="T9" fmla="*/ 2147483646 h 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0"/>
              <a:gd name="T16" fmla="*/ 0 h 40"/>
              <a:gd name="T17" fmla="*/ 40 w 40"/>
              <a:gd name="T18" fmla="*/ 40 h 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0" h="40">
                <a:moveTo>
                  <a:pt x="2" y="22"/>
                </a:moveTo>
                <a:cubicBezTo>
                  <a:pt x="3" y="32"/>
                  <a:pt x="13" y="40"/>
                  <a:pt x="23" y="38"/>
                </a:cubicBezTo>
                <a:cubicBezTo>
                  <a:pt x="33" y="37"/>
                  <a:pt x="40" y="27"/>
                  <a:pt x="39" y="17"/>
                </a:cubicBezTo>
                <a:cubicBezTo>
                  <a:pt x="37" y="7"/>
                  <a:pt x="28" y="0"/>
                  <a:pt x="18" y="1"/>
                </a:cubicBezTo>
                <a:cubicBezTo>
                  <a:pt x="8" y="3"/>
                  <a:pt x="0" y="12"/>
                  <a:pt x="2" y="22"/>
                </a:cubicBezTo>
                <a:close/>
              </a:path>
            </a:pathLst>
          </a:custGeom>
          <a:solidFill>
            <a:srgbClr val="3A3A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2483" name="Freeform 21"/>
          <p:cNvSpPr>
            <a:spLocks/>
          </p:cNvSpPr>
          <p:nvPr/>
        </p:nvSpPr>
        <p:spPr bwMode="auto">
          <a:xfrm>
            <a:off x="9872133" y="2182284"/>
            <a:ext cx="298451" cy="431800"/>
          </a:xfrm>
          <a:custGeom>
            <a:avLst/>
            <a:gdLst>
              <a:gd name="T0" fmla="*/ 0 w 311"/>
              <a:gd name="T1" fmla="*/ 2147483646 h 448"/>
              <a:gd name="T2" fmla="*/ 2147483646 w 311"/>
              <a:gd name="T3" fmla="*/ 0 h 448"/>
              <a:gd name="T4" fmla="*/ 2147483646 w 311"/>
              <a:gd name="T5" fmla="*/ 0 h 448"/>
              <a:gd name="T6" fmla="*/ 0 60000 65536"/>
              <a:gd name="T7" fmla="*/ 0 60000 65536"/>
              <a:gd name="T8" fmla="*/ 0 60000 65536"/>
              <a:gd name="T9" fmla="*/ 0 w 311"/>
              <a:gd name="T10" fmla="*/ 0 h 448"/>
              <a:gd name="T11" fmla="*/ 311 w 311"/>
              <a:gd name="T12" fmla="*/ 448 h 4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1" h="448">
                <a:moveTo>
                  <a:pt x="0" y="448"/>
                </a:moveTo>
                <a:lnTo>
                  <a:pt x="203" y="0"/>
                </a:lnTo>
                <a:lnTo>
                  <a:pt x="311" y="0"/>
                </a:lnTo>
              </a:path>
            </a:pathLst>
          </a:custGeom>
          <a:noFill/>
          <a:ln w="23813" cap="flat">
            <a:solidFill>
              <a:srgbClr val="3A3A3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2484" name="Freeform 22"/>
          <p:cNvSpPr>
            <a:spLocks/>
          </p:cNvSpPr>
          <p:nvPr/>
        </p:nvSpPr>
        <p:spPr bwMode="auto">
          <a:xfrm>
            <a:off x="6739467" y="5266267"/>
            <a:ext cx="71967" cy="74084"/>
          </a:xfrm>
          <a:custGeom>
            <a:avLst/>
            <a:gdLst>
              <a:gd name="T0" fmla="*/ 2147483646 w 40"/>
              <a:gd name="T1" fmla="*/ 2147483646 h 40"/>
              <a:gd name="T2" fmla="*/ 2147483646 w 40"/>
              <a:gd name="T3" fmla="*/ 2147483646 h 40"/>
              <a:gd name="T4" fmla="*/ 2147483646 w 40"/>
              <a:gd name="T5" fmla="*/ 2147483646 h 40"/>
              <a:gd name="T6" fmla="*/ 2147483646 w 40"/>
              <a:gd name="T7" fmla="*/ 2147483646 h 40"/>
              <a:gd name="T8" fmla="*/ 2147483646 w 40"/>
              <a:gd name="T9" fmla="*/ 2147483646 h 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0"/>
              <a:gd name="T16" fmla="*/ 0 h 40"/>
              <a:gd name="T17" fmla="*/ 40 w 40"/>
              <a:gd name="T18" fmla="*/ 40 h 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0" h="40">
                <a:moveTo>
                  <a:pt x="39" y="17"/>
                </a:moveTo>
                <a:cubicBezTo>
                  <a:pt x="37" y="7"/>
                  <a:pt x="28" y="0"/>
                  <a:pt x="18" y="2"/>
                </a:cubicBezTo>
                <a:cubicBezTo>
                  <a:pt x="7" y="3"/>
                  <a:pt x="0" y="13"/>
                  <a:pt x="2" y="23"/>
                </a:cubicBezTo>
                <a:cubicBezTo>
                  <a:pt x="3" y="33"/>
                  <a:pt x="13" y="40"/>
                  <a:pt x="23" y="39"/>
                </a:cubicBezTo>
                <a:cubicBezTo>
                  <a:pt x="33" y="37"/>
                  <a:pt x="40" y="28"/>
                  <a:pt x="39" y="17"/>
                </a:cubicBezTo>
                <a:close/>
              </a:path>
            </a:pathLst>
          </a:custGeom>
          <a:solidFill>
            <a:srgbClr val="3A3A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2485" name="Freeform 23"/>
          <p:cNvSpPr>
            <a:spLocks/>
          </p:cNvSpPr>
          <p:nvPr/>
        </p:nvSpPr>
        <p:spPr bwMode="auto">
          <a:xfrm>
            <a:off x="6775451" y="4834467"/>
            <a:ext cx="315383" cy="467784"/>
          </a:xfrm>
          <a:custGeom>
            <a:avLst/>
            <a:gdLst>
              <a:gd name="T0" fmla="*/ 2147483646 w 327"/>
              <a:gd name="T1" fmla="*/ 0 h 488"/>
              <a:gd name="T2" fmla="*/ 2147483646 w 327"/>
              <a:gd name="T3" fmla="*/ 2147483646 h 488"/>
              <a:gd name="T4" fmla="*/ 0 w 327"/>
              <a:gd name="T5" fmla="*/ 2147483646 h 488"/>
              <a:gd name="T6" fmla="*/ 0 60000 65536"/>
              <a:gd name="T7" fmla="*/ 0 60000 65536"/>
              <a:gd name="T8" fmla="*/ 0 60000 65536"/>
              <a:gd name="T9" fmla="*/ 0 w 327"/>
              <a:gd name="T10" fmla="*/ 0 h 488"/>
              <a:gd name="T11" fmla="*/ 327 w 327"/>
              <a:gd name="T12" fmla="*/ 488 h 4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27" h="488">
                <a:moveTo>
                  <a:pt x="327" y="0"/>
                </a:moveTo>
                <a:lnTo>
                  <a:pt x="109" y="488"/>
                </a:lnTo>
                <a:lnTo>
                  <a:pt x="0" y="488"/>
                </a:lnTo>
              </a:path>
            </a:pathLst>
          </a:custGeom>
          <a:noFill/>
          <a:ln w="23813" cap="flat">
            <a:solidFill>
              <a:srgbClr val="3A3A3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2486" name="Freeform 24"/>
          <p:cNvSpPr>
            <a:spLocks/>
          </p:cNvSpPr>
          <p:nvPr/>
        </p:nvSpPr>
        <p:spPr bwMode="auto">
          <a:xfrm>
            <a:off x="10322985" y="5266267"/>
            <a:ext cx="71967" cy="74084"/>
          </a:xfrm>
          <a:custGeom>
            <a:avLst/>
            <a:gdLst>
              <a:gd name="T0" fmla="*/ 2147483646 w 40"/>
              <a:gd name="T1" fmla="*/ 2147483646 h 40"/>
              <a:gd name="T2" fmla="*/ 2147483646 w 40"/>
              <a:gd name="T3" fmla="*/ 2147483646 h 40"/>
              <a:gd name="T4" fmla="*/ 2147483646 w 40"/>
              <a:gd name="T5" fmla="*/ 2147483646 h 40"/>
              <a:gd name="T6" fmla="*/ 2147483646 w 40"/>
              <a:gd name="T7" fmla="*/ 2147483646 h 40"/>
              <a:gd name="T8" fmla="*/ 2147483646 w 40"/>
              <a:gd name="T9" fmla="*/ 2147483646 h 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0"/>
              <a:gd name="T16" fmla="*/ 0 h 40"/>
              <a:gd name="T17" fmla="*/ 40 w 40"/>
              <a:gd name="T18" fmla="*/ 40 h 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0" h="40">
                <a:moveTo>
                  <a:pt x="2" y="17"/>
                </a:moveTo>
                <a:cubicBezTo>
                  <a:pt x="3" y="7"/>
                  <a:pt x="13" y="0"/>
                  <a:pt x="23" y="2"/>
                </a:cubicBezTo>
                <a:cubicBezTo>
                  <a:pt x="33" y="3"/>
                  <a:pt x="40" y="13"/>
                  <a:pt x="39" y="23"/>
                </a:cubicBezTo>
                <a:cubicBezTo>
                  <a:pt x="37" y="33"/>
                  <a:pt x="28" y="40"/>
                  <a:pt x="18" y="39"/>
                </a:cubicBezTo>
                <a:cubicBezTo>
                  <a:pt x="7" y="37"/>
                  <a:pt x="0" y="28"/>
                  <a:pt x="2" y="17"/>
                </a:cubicBezTo>
                <a:close/>
              </a:path>
            </a:pathLst>
          </a:custGeom>
          <a:solidFill>
            <a:srgbClr val="3A3A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2487" name="Freeform 25"/>
          <p:cNvSpPr>
            <a:spLocks/>
          </p:cNvSpPr>
          <p:nvPr/>
        </p:nvSpPr>
        <p:spPr bwMode="auto">
          <a:xfrm>
            <a:off x="10079567" y="4914901"/>
            <a:ext cx="279400" cy="387351"/>
          </a:xfrm>
          <a:custGeom>
            <a:avLst/>
            <a:gdLst>
              <a:gd name="T0" fmla="*/ 0 w 289"/>
              <a:gd name="T1" fmla="*/ 0 h 403"/>
              <a:gd name="T2" fmla="*/ 2147483646 w 289"/>
              <a:gd name="T3" fmla="*/ 2147483646 h 403"/>
              <a:gd name="T4" fmla="*/ 2147483646 w 289"/>
              <a:gd name="T5" fmla="*/ 2147483646 h 403"/>
              <a:gd name="T6" fmla="*/ 0 60000 65536"/>
              <a:gd name="T7" fmla="*/ 0 60000 65536"/>
              <a:gd name="T8" fmla="*/ 0 60000 65536"/>
              <a:gd name="T9" fmla="*/ 0 w 289"/>
              <a:gd name="T10" fmla="*/ 0 h 403"/>
              <a:gd name="T11" fmla="*/ 289 w 289"/>
              <a:gd name="T12" fmla="*/ 403 h 40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9" h="403">
                <a:moveTo>
                  <a:pt x="0" y="0"/>
                </a:moveTo>
                <a:lnTo>
                  <a:pt x="180" y="403"/>
                </a:lnTo>
                <a:lnTo>
                  <a:pt x="289" y="403"/>
                </a:lnTo>
              </a:path>
            </a:pathLst>
          </a:custGeom>
          <a:noFill/>
          <a:ln w="23813" cap="flat">
            <a:solidFill>
              <a:srgbClr val="3A3A3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2488" name="Freeform 26"/>
          <p:cNvSpPr>
            <a:spLocks/>
          </p:cNvSpPr>
          <p:nvPr/>
        </p:nvSpPr>
        <p:spPr bwMode="auto">
          <a:xfrm>
            <a:off x="7704667" y="1714501"/>
            <a:ext cx="69851" cy="71967"/>
          </a:xfrm>
          <a:custGeom>
            <a:avLst/>
            <a:gdLst>
              <a:gd name="T0" fmla="*/ 2147483646 w 39"/>
              <a:gd name="T1" fmla="*/ 2147483646 h 40"/>
              <a:gd name="T2" fmla="*/ 2147483646 w 39"/>
              <a:gd name="T3" fmla="*/ 2147483646 h 40"/>
              <a:gd name="T4" fmla="*/ 2147483646 w 39"/>
              <a:gd name="T5" fmla="*/ 2147483646 h 40"/>
              <a:gd name="T6" fmla="*/ 2147483646 w 39"/>
              <a:gd name="T7" fmla="*/ 2147483646 h 40"/>
              <a:gd name="T8" fmla="*/ 2147483646 w 39"/>
              <a:gd name="T9" fmla="*/ 2147483646 h 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9"/>
              <a:gd name="T16" fmla="*/ 0 h 40"/>
              <a:gd name="T17" fmla="*/ 39 w 39"/>
              <a:gd name="T18" fmla="*/ 40 h 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9" h="40">
                <a:moveTo>
                  <a:pt x="38" y="23"/>
                </a:moveTo>
                <a:cubicBezTo>
                  <a:pt x="37" y="33"/>
                  <a:pt x="27" y="40"/>
                  <a:pt x="17" y="39"/>
                </a:cubicBezTo>
                <a:cubicBezTo>
                  <a:pt x="7" y="37"/>
                  <a:pt x="0" y="28"/>
                  <a:pt x="1" y="18"/>
                </a:cubicBezTo>
                <a:cubicBezTo>
                  <a:pt x="2" y="7"/>
                  <a:pt x="12" y="0"/>
                  <a:pt x="22" y="2"/>
                </a:cubicBezTo>
                <a:cubicBezTo>
                  <a:pt x="32" y="3"/>
                  <a:pt x="39" y="13"/>
                  <a:pt x="38" y="23"/>
                </a:cubicBezTo>
                <a:close/>
              </a:path>
            </a:pathLst>
          </a:custGeom>
          <a:solidFill>
            <a:srgbClr val="3A3A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2489" name="Freeform 27"/>
          <p:cNvSpPr>
            <a:spLocks/>
          </p:cNvSpPr>
          <p:nvPr/>
        </p:nvSpPr>
        <p:spPr bwMode="auto">
          <a:xfrm>
            <a:off x="7738534" y="1750484"/>
            <a:ext cx="302684" cy="440267"/>
          </a:xfrm>
          <a:custGeom>
            <a:avLst/>
            <a:gdLst>
              <a:gd name="T0" fmla="*/ 2147483646 w 314"/>
              <a:gd name="T1" fmla="*/ 2147483646 h 457"/>
              <a:gd name="T2" fmla="*/ 2147483646 w 314"/>
              <a:gd name="T3" fmla="*/ 0 h 457"/>
              <a:gd name="T4" fmla="*/ 0 w 314"/>
              <a:gd name="T5" fmla="*/ 0 h 457"/>
              <a:gd name="T6" fmla="*/ 0 60000 65536"/>
              <a:gd name="T7" fmla="*/ 0 60000 65536"/>
              <a:gd name="T8" fmla="*/ 0 60000 65536"/>
              <a:gd name="T9" fmla="*/ 0 w 314"/>
              <a:gd name="T10" fmla="*/ 0 h 457"/>
              <a:gd name="T11" fmla="*/ 314 w 314"/>
              <a:gd name="T12" fmla="*/ 457 h 45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4" h="457">
                <a:moveTo>
                  <a:pt x="314" y="457"/>
                </a:moveTo>
                <a:lnTo>
                  <a:pt x="109" y="0"/>
                </a:lnTo>
                <a:lnTo>
                  <a:pt x="0" y="0"/>
                </a:lnTo>
              </a:path>
            </a:pathLst>
          </a:custGeom>
          <a:noFill/>
          <a:ln w="23813" cap="flat">
            <a:solidFill>
              <a:srgbClr val="3A3A3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2490" name="Freeform 28"/>
          <p:cNvSpPr>
            <a:spLocks/>
          </p:cNvSpPr>
          <p:nvPr/>
        </p:nvSpPr>
        <p:spPr bwMode="auto">
          <a:xfrm>
            <a:off x="8212667" y="1631951"/>
            <a:ext cx="71967" cy="74083"/>
          </a:xfrm>
          <a:custGeom>
            <a:avLst/>
            <a:gdLst>
              <a:gd name="T0" fmla="*/ 2147483646 w 40"/>
              <a:gd name="T1" fmla="*/ 2147483646 h 40"/>
              <a:gd name="T2" fmla="*/ 2147483646 w 40"/>
              <a:gd name="T3" fmla="*/ 2147483646 h 40"/>
              <a:gd name="T4" fmla="*/ 2147483646 w 40"/>
              <a:gd name="T5" fmla="*/ 2147483646 h 40"/>
              <a:gd name="T6" fmla="*/ 2147483646 w 40"/>
              <a:gd name="T7" fmla="*/ 2147483646 h 40"/>
              <a:gd name="T8" fmla="*/ 2147483646 w 40"/>
              <a:gd name="T9" fmla="*/ 2147483646 h 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0"/>
              <a:gd name="T16" fmla="*/ 0 h 40"/>
              <a:gd name="T17" fmla="*/ 40 w 40"/>
              <a:gd name="T18" fmla="*/ 40 h 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0" h="40">
                <a:moveTo>
                  <a:pt x="38" y="23"/>
                </a:moveTo>
                <a:cubicBezTo>
                  <a:pt x="37" y="33"/>
                  <a:pt x="27" y="40"/>
                  <a:pt x="17" y="39"/>
                </a:cubicBezTo>
                <a:cubicBezTo>
                  <a:pt x="7" y="37"/>
                  <a:pt x="0" y="28"/>
                  <a:pt x="1" y="18"/>
                </a:cubicBezTo>
                <a:cubicBezTo>
                  <a:pt x="3" y="7"/>
                  <a:pt x="12" y="0"/>
                  <a:pt x="22" y="2"/>
                </a:cubicBezTo>
                <a:cubicBezTo>
                  <a:pt x="33" y="3"/>
                  <a:pt x="40" y="13"/>
                  <a:pt x="38" y="23"/>
                </a:cubicBezTo>
                <a:close/>
              </a:path>
            </a:pathLst>
          </a:custGeom>
          <a:solidFill>
            <a:srgbClr val="3A3A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2491" name="Freeform 29"/>
          <p:cNvSpPr>
            <a:spLocks/>
          </p:cNvSpPr>
          <p:nvPr/>
        </p:nvSpPr>
        <p:spPr bwMode="auto">
          <a:xfrm>
            <a:off x="8151285" y="1670051"/>
            <a:ext cx="196849" cy="440267"/>
          </a:xfrm>
          <a:custGeom>
            <a:avLst/>
            <a:gdLst>
              <a:gd name="T0" fmla="*/ 2147483646 w 205"/>
              <a:gd name="T1" fmla="*/ 2147483646 h 458"/>
              <a:gd name="T2" fmla="*/ 0 w 205"/>
              <a:gd name="T3" fmla="*/ 0 h 458"/>
              <a:gd name="T4" fmla="*/ 2147483646 w 205"/>
              <a:gd name="T5" fmla="*/ 0 h 458"/>
              <a:gd name="T6" fmla="*/ 0 60000 65536"/>
              <a:gd name="T7" fmla="*/ 0 60000 65536"/>
              <a:gd name="T8" fmla="*/ 0 60000 65536"/>
              <a:gd name="T9" fmla="*/ 0 w 205"/>
              <a:gd name="T10" fmla="*/ 0 h 458"/>
              <a:gd name="T11" fmla="*/ 205 w 205"/>
              <a:gd name="T12" fmla="*/ 458 h 45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5" h="458">
                <a:moveTo>
                  <a:pt x="205" y="458"/>
                </a:moveTo>
                <a:lnTo>
                  <a:pt x="0" y="0"/>
                </a:lnTo>
                <a:lnTo>
                  <a:pt x="106" y="0"/>
                </a:lnTo>
              </a:path>
            </a:pathLst>
          </a:custGeom>
          <a:noFill/>
          <a:ln w="23813" cap="flat">
            <a:solidFill>
              <a:srgbClr val="3A3A3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2492" name="Freeform 30"/>
          <p:cNvSpPr>
            <a:spLocks/>
          </p:cNvSpPr>
          <p:nvPr/>
        </p:nvSpPr>
        <p:spPr bwMode="auto">
          <a:xfrm>
            <a:off x="7738534" y="1352551"/>
            <a:ext cx="444500" cy="787400"/>
          </a:xfrm>
          <a:custGeom>
            <a:avLst/>
            <a:gdLst>
              <a:gd name="T0" fmla="*/ 2147483646 w 461"/>
              <a:gd name="T1" fmla="*/ 2147483646 h 817"/>
              <a:gd name="T2" fmla="*/ 2147483646 w 461"/>
              <a:gd name="T3" fmla="*/ 0 h 817"/>
              <a:gd name="T4" fmla="*/ 0 w 461"/>
              <a:gd name="T5" fmla="*/ 0 h 817"/>
              <a:gd name="T6" fmla="*/ 0 60000 65536"/>
              <a:gd name="T7" fmla="*/ 0 60000 65536"/>
              <a:gd name="T8" fmla="*/ 0 60000 65536"/>
              <a:gd name="T9" fmla="*/ 0 w 461"/>
              <a:gd name="T10" fmla="*/ 0 h 817"/>
              <a:gd name="T11" fmla="*/ 461 w 461"/>
              <a:gd name="T12" fmla="*/ 817 h 81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61" h="817">
                <a:moveTo>
                  <a:pt x="461" y="817"/>
                </a:moveTo>
                <a:lnTo>
                  <a:pt x="96" y="0"/>
                </a:lnTo>
                <a:lnTo>
                  <a:pt x="0" y="0"/>
                </a:lnTo>
              </a:path>
            </a:pathLst>
          </a:custGeom>
          <a:noFill/>
          <a:ln w="23813" cap="flat">
            <a:solidFill>
              <a:srgbClr val="3A3A3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2493" name="Freeform 31"/>
          <p:cNvSpPr>
            <a:spLocks/>
          </p:cNvSpPr>
          <p:nvPr/>
        </p:nvSpPr>
        <p:spPr bwMode="auto">
          <a:xfrm>
            <a:off x="6426201" y="3475567"/>
            <a:ext cx="74084" cy="74084"/>
          </a:xfrm>
          <a:custGeom>
            <a:avLst/>
            <a:gdLst>
              <a:gd name="T0" fmla="*/ 2147483646 w 40"/>
              <a:gd name="T1" fmla="*/ 2147483646 h 40"/>
              <a:gd name="T2" fmla="*/ 2147483646 w 40"/>
              <a:gd name="T3" fmla="*/ 2147483646 h 40"/>
              <a:gd name="T4" fmla="*/ 2147483646 w 40"/>
              <a:gd name="T5" fmla="*/ 2147483646 h 40"/>
              <a:gd name="T6" fmla="*/ 2147483646 w 40"/>
              <a:gd name="T7" fmla="*/ 2147483646 h 40"/>
              <a:gd name="T8" fmla="*/ 2147483646 w 40"/>
              <a:gd name="T9" fmla="*/ 2147483646 h 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0"/>
              <a:gd name="T16" fmla="*/ 0 h 40"/>
              <a:gd name="T17" fmla="*/ 40 w 40"/>
              <a:gd name="T18" fmla="*/ 40 h 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0" h="40">
                <a:moveTo>
                  <a:pt x="39" y="23"/>
                </a:moveTo>
                <a:cubicBezTo>
                  <a:pt x="37" y="33"/>
                  <a:pt x="28" y="40"/>
                  <a:pt x="18" y="39"/>
                </a:cubicBezTo>
                <a:cubicBezTo>
                  <a:pt x="7" y="37"/>
                  <a:pt x="0" y="28"/>
                  <a:pt x="2" y="18"/>
                </a:cubicBezTo>
                <a:cubicBezTo>
                  <a:pt x="3" y="7"/>
                  <a:pt x="13" y="0"/>
                  <a:pt x="23" y="2"/>
                </a:cubicBezTo>
                <a:cubicBezTo>
                  <a:pt x="33" y="3"/>
                  <a:pt x="40" y="13"/>
                  <a:pt x="39" y="23"/>
                </a:cubicBezTo>
                <a:close/>
              </a:path>
            </a:pathLst>
          </a:custGeom>
          <a:solidFill>
            <a:srgbClr val="3A3A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2494" name="Line 32"/>
          <p:cNvSpPr>
            <a:spLocks noChangeShapeType="1"/>
          </p:cNvSpPr>
          <p:nvPr/>
        </p:nvSpPr>
        <p:spPr bwMode="auto">
          <a:xfrm>
            <a:off x="6464300" y="3513667"/>
            <a:ext cx="397933" cy="0"/>
          </a:xfrm>
          <a:prstGeom prst="line">
            <a:avLst/>
          </a:prstGeom>
          <a:noFill/>
          <a:ln w="23813">
            <a:solidFill>
              <a:srgbClr val="3A3A3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2495" name="Freeform 33"/>
          <p:cNvSpPr>
            <a:spLocks/>
          </p:cNvSpPr>
          <p:nvPr/>
        </p:nvSpPr>
        <p:spPr bwMode="auto">
          <a:xfrm>
            <a:off x="10731501" y="3367617"/>
            <a:ext cx="71967" cy="74083"/>
          </a:xfrm>
          <a:custGeom>
            <a:avLst/>
            <a:gdLst>
              <a:gd name="T0" fmla="*/ 2147483646 w 39"/>
              <a:gd name="T1" fmla="*/ 2147483646 h 40"/>
              <a:gd name="T2" fmla="*/ 2147483646 w 39"/>
              <a:gd name="T3" fmla="*/ 2147483646 h 40"/>
              <a:gd name="T4" fmla="*/ 2147483646 w 39"/>
              <a:gd name="T5" fmla="*/ 2147483646 h 40"/>
              <a:gd name="T6" fmla="*/ 2147483646 w 39"/>
              <a:gd name="T7" fmla="*/ 2147483646 h 40"/>
              <a:gd name="T8" fmla="*/ 2147483646 w 39"/>
              <a:gd name="T9" fmla="*/ 2147483646 h 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9"/>
              <a:gd name="T16" fmla="*/ 0 h 40"/>
              <a:gd name="T17" fmla="*/ 39 w 39"/>
              <a:gd name="T18" fmla="*/ 40 h 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9" h="40">
                <a:moveTo>
                  <a:pt x="1" y="17"/>
                </a:moveTo>
                <a:cubicBezTo>
                  <a:pt x="2" y="7"/>
                  <a:pt x="12" y="0"/>
                  <a:pt x="22" y="2"/>
                </a:cubicBezTo>
                <a:cubicBezTo>
                  <a:pt x="32" y="3"/>
                  <a:pt x="39" y="13"/>
                  <a:pt x="38" y="23"/>
                </a:cubicBezTo>
                <a:cubicBezTo>
                  <a:pt x="36" y="33"/>
                  <a:pt x="27" y="40"/>
                  <a:pt x="17" y="39"/>
                </a:cubicBezTo>
                <a:cubicBezTo>
                  <a:pt x="7" y="37"/>
                  <a:pt x="0" y="28"/>
                  <a:pt x="1" y="17"/>
                </a:cubicBezTo>
                <a:close/>
              </a:path>
            </a:pathLst>
          </a:custGeom>
          <a:solidFill>
            <a:srgbClr val="3A3A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2496" name="Line 34"/>
          <p:cNvSpPr>
            <a:spLocks noChangeShapeType="1"/>
          </p:cNvSpPr>
          <p:nvPr/>
        </p:nvSpPr>
        <p:spPr bwMode="auto">
          <a:xfrm flipH="1">
            <a:off x="10337801" y="3405717"/>
            <a:ext cx="427567" cy="0"/>
          </a:xfrm>
          <a:prstGeom prst="line">
            <a:avLst/>
          </a:prstGeom>
          <a:noFill/>
          <a:ln w="23813">
            <a:solidFill>
              <a:srgbClr val="3A3A3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2497" name="Freeform 35"/>
          <p:cNvSpPr>
            <a:spLocks/>
          </p:cNvSpPr>
          <p:nvPr/>
        </p:nvSpPr>
        <p:spPr bwMode="auto">
          <a:xfrm>
            <a:off x="6663267" y="2777067"/>
            <a:ext cx="74084" cy="71967"/>
          </a:xfrm>
          <a:custGeom>
            <a:avLst/>
            <a:gdLst>
              <a:gd name="T0" fmla="*/ 2147483646 w 40"/>
              <a:gd name="T1" fmla="*/ 2147483646 h 40"/>
              <a:gd name="T2" fmla="*/ 2147483646 w 40"/>
              <a:gd name="T3" fmla="*/ 2147483646 h 40"/>
              <a:gd name="T4" fmla="*/ 2147483646 w 40"/>
              <a:gd name="T5" fmla="*/ 2147483646 h 40"/>
              <a:gd name="T6" fmla="*/ 2147483646 w 40"/>
              <a:gd name="T7" fmla="*/ 2147483646 h 40"/>
              <a:gd name="T8" fmla="*/ 2147483646 w 40"/>
              <a:gd name="T9" fmla="*/ 2147483646 h 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0"/>
              <a:gd name="T16" fmla="*/ 0 h 40"/>
              <a:gd name="T17" fmla="*/ 40 w 40"/>
              <a:gd name="T18" fmla="*/ 40 h 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0" h="40">
                <a:moveTo>
                  <a:pt x="39" y="23"/>
                </a:moveTo>
                <a:cubicBezTo>
                  <a:pt x="37" y="33"/>
                  <a:pt x="28" y="40"/>
                  <a:pt x="18" y="39"/>
                </a:cubicBezTo>
                <a:cubicBezTo>
                  <a:pt x="8" y="37"/>
                  <a:pt x="0" y="28"/>
                  <a:pt x="2" y="18"/>
                </a:cubicBezTo>
                <a:cubicBezTo>
                  <a:pt x="3" y="7"/>
                  <a:pt x="13" y="0"/>
                  <a:pt x="23" y="2"/>
                </a:cubicBezTo>
                <a:cubicBezTo>
                  <a:pt x="33" y="3"/>
                  <a:pt x="40" y="13"/>
                  <a:pt x="39" y="23"/>
                </a:cubicBezTo>
                <a:close/>
              </a:path>
            </a:pathLst>
          </a:custGeom>
          <a:solidFill>
            <a:srgbClr val="3A3A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2498" name="Line 36"/>
          <p:cNvSpPr>
            <a:spLocks noChangeShapeType="1"/>
          </p:cNvSpPr>
          <p:nvPr/>
        </p:nvSpPr>
        <p:spPr bwMode="auto">
          <a:xfrm>
            <a:off x="6701367" y="2813051"/>
            <a:ext cx="478367" cy="0"/>
          </a:xfrm>
          <a:prstGeom prst="line">
            <a:avLst/>
          </a:prstGeom>
          <a:noFill/>
          <a:ln w="23813">
            <a:solidFill>
              <a:srgbClr val="3A3A3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2500" name="object 4"/>
          <p:cNvSpPr txBox="1">
            <a:spLocks noChangeArrowheads="1"/>
          </p:cNvSpPr>
          <p:nvPr/>
        </p:nvSpPr>
        <p:spPr bwMode="auto">
          <a:xfrm>
            <a:off x="6682318" y="6079068"/>
            <a:ext cx="4131733" cy="276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627" rIns="0" bIns="0">
            <a:spAutoFit/>
          </a:bodyPr>
          <a:lstStyle>
            <a:lvl1pPr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uk-UA" altLang="ru-RU" sz="1733" b="1">
                <a:latin typeface="Calibri" panose="020F0502020204030204" pitchFamily="34" charset="0"/>
              </a:rPr>
              <a:t>Сертифікована продукція</a:t>
            </a:r>
            <a:r>
              <a:rPr lang="en-US" altLang="ru-RU" sz="1733" b="1">
                <a:latin typeface="Calibri" panose="020F0502020204030204" pitchFamily="34" charset="0"/>
              </a:rPr>
              <a:t>, </a:t>
            </a:r>
            <a:r>
              <a:rPr lang="uk-UA" altLang="ru-RU" sz="1733" b="1">
                <a:latin typeface="Calibri" panose="020F0502020204030204" pitchFamily="34" charset="0"/>
              </a:rPr>
              <a:t>%</a:t>
            </a:r>
            <a:endParaRPr lang="ru-RU" altLang="ru-RU" sz="1733">
              <a:latin typeface="Calibri" panose="020F0502020204030204" pitchFamily="34" charset="0"/>
            </a:endParaRPr>
          </a:p>
        </p:txBody>
      </p:sp>
      <p:sp>
        <p:nvSpPr>
          <p:cNvPr id="62501" name="object 6"/>
          <p:cNvSpPr>
            <a:spLocks/>
          </p:cNvSpPr>
          <p:nvPr/>
        </p:nvSpPr>
        <p:spPr bwMode="auto">
          <a:xfrm>
            <a:off x="1032933" y="1951567"/>
            <a:ext cx="1136651" cy="1136651"/>
          </a:xfrm>
          <a:custGeom>
            <a:avLst/>
            <a:gdLst>
              <a:gd name="T0" fmla="*/ 174121 w 1873250"/>
              <a:gd name="T1" fmla="*/ 1001 h 1873250"/>
              <a:gd name="T2" fmla="*/ 145479 w 1873250"/>
              <a:gd name="T3" fmla="*/ 6106 h 1873250"/>
              <a:gd name="T4" fmla="*/ 118456 w 1873250"/>
              <a:gd name="T5" fmla="*/ 15242 h 1873250"/>
              <a:gd name="T6" fmla="*/ 93380 w 1873250"/>
              <a:gd name="T7" fmla="*/ 28080 h 1873250"/>
              <a:gd name="T8" fmla="*/ 70580 w 1873250"/>
              <a:gd name="T9" fmla="*/ 44290 h 1873250"/>
              <a:gd name="T10" fmla="*/ 50385 w 1873250"/>
              <a:gd name="T11" fmla="*/ 63544 h 1873250"/>
              <a:gd name="T12" fmla="*/ 33123 w 1873250"/>
              <a:gd name="T13" fmla="*/ 85513 h 1873250"/>
              <a:gd name="T14" fmla="*/ 19125 w 1873250"/>
              <a:gd name="T15" fmla="*/ 109867 h 1873250"/>
              <a:gd name="T16" fmla="*/ 8719 w 1873250"/>
              <a:gd name="T17" fmla="*/ 136278 h 1873250"/>
              <a:gd name="T18" fmla="*/ 2234 w 1873250"/>
              <a:gd name="T19" fmla="*/ 164417 h 1873250"/>
              <a:gd name="T20" fmla="*/ 0 w 1873250"/>
              <a:gd name="T21" fmla="*/ 193954 h 1873250"/>
              <a:gd name="T22" fmla="*/ 2234 w 1873250"/>
              <a:gd name="T23" fmla="*/ 223490 h 1873250"/>
              <a:gd name="T24" fmla="*/ 8719 w 1873250"/>
              <a:gd name="T25" fmla="*/ 251629 h 1873250"/>
              <a:gd name="T26" fmla="*/ 19125 w 1873250"/>
              <a:gd name="T27" fmla="*/ 278040 h 1873250"/>
              <a:gd name="T28" fmla="*/ 33123 w 1873250"/>
              <a:gd name="T29" fmla="*/ 302394 h 1873250"/>
              <a:gd name="T30" fmla="*/ 50385 w 1873250"/>
              <a:gd name="T31" fmla="*/ 324362 h 1873250"/>
              <a:gd name="T32" fmla="*/ 70580 w 1873250"/>
              <a:gd name="T33" fmla="*/ 343616 h 1873250"/>
              <a:gd name="T34" fmla="*/ 93380 w 1873250"/>
              <a:gd name="T35" fmla="*/ 359826 h 1873250"/>
              <a:gd name="T36" fmla="*/ 118456 w 1873250"/>
              <a:gd name="T37" fmla="*/ 372663 h 1873250"/>
              <a:gd name="T38" fmla="*/ 145479 w 1873250"/>
              <a:gd name="T39" fmla="*/ 381799 h 1873250"/>
              <a:gd name="T40" fmla="*/ 174121 w 1873250"/>
              <a:gd name="T41" fmla="*/ 386903 h 1873250"/>
              <a:gd name="T42" fmla="*/ 203932 w 1873250"/>
              <a:gd name="T43" fmla="*/ 387652 h 1873250"/>
              <a:gd name="T44" fmla="*/ 233039 w 1873250"/>
              <a:gd name="T45" fmla="*/ 383964 h 1873250"/>
              <a:gd name="T46" fmla="*/ 260639 w 1873250"/>
              <a:gd name="T47" fmla="*/ 376136 h 1873250"/>
              <a:gd name="T48" fmla="*/ 286400 w 1873250"/>
              <a:gd name="T49" fmla="*/ 364496 h 1873250"/>
              <a:gd name="T50" fmla="*/ 309996 w 1873250"/>
              <a:gd name="T51" fmla="*/ 349374 h 1873250"/>
              <a:gd name="T52" fmla="*/ 331097 w 1873250"/>
              <a:gd name="T53" fmla="*/ 331098 h 1873250"/>
              <a:gd name="T54" fmla="*/ 349373 w 1873250"/>
              <a:gd name="T55" fmla="*/ 309998 h 1873250"/>
              <a:gd name="T56" fmla="*/ 364495 w 1873250"/>
              <a:gd name="T57" fmla="*/ 286402 h 1873250"/>
              <a:gd name="T58" fmla="*/ 376136 w 1873250"/>
              <a:gd name="T59" fmla="*/ 260641 h 1873250"/>
              <a:gd name="T60" fmla="*/ 383964 w 1873250"/>
              <a:gd name="T61" fmla="*/ 233042 h 1873250"/>
              <a:gd name="T62" fmla="*/ 387652 w 1873250"/>
              <a:gd name="T63" fmla="*/ 203935 h 1873250"/>
              <a:gd name="T64" fmla="*/ 386903 w 1873250"/>
              <a:gd name="T65" fmla="*/ 174123 h 1873250"/>
              <a:gd name="T66" fmla="*/ 381799 w 1873250"/>
              <a:gd name="T67" fmla="*/ 145482 h 1873250"/>
              <a:gd name="T68" fmla="*/ 372663 w 1873250"/>
              <a:gd name="T69" fmla="*/ 118459 h 1873250"/>
              <a:gd name="T70" fmla="*/ 359825 w 1873250"/>
              <a:gd name="T71" fmla="*/ 93382 h 1873250"/>
              <a:gd name="T72" fmla="*/ 343615 w 1873250"/>
              <a:gd name="T73" fmla="*/ 70581 h 1873250"/>
              <a:gd name="T74" fmla="*/ 324361 w 1873250"/>
              <a:gd name="T75" fmla="*/ 50386 h 1873250"/>
              <a:gd name="T76" fmla="*/ 302392 w 1873250"/>
              <a:gd name="T77" fmla="*/ 33124 h 1873250"/>
              <a:gd name="T78" fmla="*/ 278038 w 1873250"/>
              <a:gd name="T79" fmla="*/ 19126 h 1873250"/>
              <a:gd name="T80" fmla="*/ 251627 w 1873250"/>
              <a:gd name="T81" fmla="*/ 8720 h 1873250"/>
              <a:gd name="T82" fmla="*/ 223488 w 1873250"/>
              <a:gd name="T83" fmla="*/ 2234 h 1873250"/>
              <a:gd name="T84" fmla="*/ 193951 w 1873250"/>
              <a:gd name="T85" fmla="*/ 0 h 187325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873250" h="1873250">
                <a:moveTo>
                  <a:pt x="936499" y="0"/>
                </a:moveTo>
                <a:lnTo>
                  <a:pt x="888306" y="1218"/>
                </a:lnTo>
                <a:lnTo>
                  <a:pt x="840747" y="4835"/>
                </a:lnTo>
                <a:lnTo>
                  <a:pt x="793879" y="10790"/>
                </a:lnTo>
                <a:lnTo>
                  <a:pt x="747761" y="19026"/>
                </a:lnTo>
                <a:lnTo>
                  <a:pt x="702452" y="29484"/>
                </a:lnTo>
                <a:lnTo>
                  <a:pt x="658012" y="42104"/>
                </a:lnTo>
                <a:lnTo>
                  <a:pt x="614498" y="56827"/>
                </a:lnTo>
                <a:lnTo>
                  <a:pt x="571970" y="73596"/>
                </a:lnTo>
                <a:lnTo>
                  <a:pt x="530487" y="92351"/>
                </a:lnTo>
                <a:lnTo>
                  <a:pt x="490107" y="113033"/>
                </a:lnTo>
                <a:lnTo>
                  <a:pt x="450889" y="135583"/>
                </a:lnTo>
                <a:lnTo>
                  <a:pt x="412892" y="159942"/>
                </a:lnTo>
                <a:lnTo>
                  <a:pt x="376176" y="186053"/>
                </a:lnTo>
                <a:lnTo>
                  <a:pt x="340798" y="213855"/>
                </a:lnTo>
                <a:lnTo>
                  <a:pt x="306817" y="243290"/>
                </a:lnTo>
                <a:lnTo>
                  <a:pt x="274293" y="274300"/>
                </a:lnTo>
                <a:lnTo>
                  <a:pt x="243285" y="306824"/>
                </a:lnTo>
                <a:lnTo>
                  <a:pt x="213850" y="340805"/>
                </a:lnTo>
                <a:lnTo>
                  <a:pt x="186048" y="376184"/>
                </a:lnTo>
                <a:lnTo>
                  <a:pt x="159938" y="412901"/>
                </a:lnTo>
                <a:lnTo>
                  <a:pt x="135579" y="450898"/>
                </a:lnTo>
                <a:lnTo>
                  <a:pt x="113030" y="490117"/>
                </a:lnTo>
                <a:lnTo>
                  <a:pt x="92348" y="530497"/>
                </a:lnTo>
                <a:lnTo>
                  <a:pt x="73594" y="571981"/>
                </a:lnTo>
                <a:lnTo>
                  <a:pt x="56826" y="614509"/>
                </a:lnTo>
                <a:lnTo>
                  <a:pt x="42103" y="658023"/>
                </a:lnTo>
                <a:lnTo>
                  <a:pt x="29483" y="702464"/>
                </a:lnTo>
                <a:lnTo>
                  <a:pt x="19026" y="747773"/>
                </a:lnTo>
                <a:lnTo>
                  <a:pt x="10790" y="793891"/>
                </a:lnTo>
                <a:lnTo>
                  <a:pt x="4835" y="840759"/>
                </a:lnTo>
                <a:lnTo>
                  <a:pt x="1218" y="888319"/>
                </a:lnTo>
                <a:lnTo>
                  <a:pt x="0" y="936511"/>
                </a:lnTo>
                <a:lnTo>
                  <a:pt x="1218" y="984704"/>
                </a:lnTo>
                <a:lnTo>
                  <a:pt x="4835" y="1032263"/>
                </a:lnTo>
                <a:lnTo>
                  <a:pt x="10790" y="1079131"/>
                </a:lnTo>
                <a:lnTo>
                  <a:pt x="19026" y="1125249"/>
                </a:lnTo>
                <a:lnTo>
                  <a:pt x="29483" y="1170557"/>
                </a:lnTo>
                <a:lnTo>
                  <a:pt x="42103" y="1214998"/>
                </a:lnTo>
                <a:lnTo>
                  <a:pt x="56826" y="1258512"/>
                </a:lnTo>
                <a:lnTo>
                  <a:pt x="73594" y="1301040"/>
                </a:lnTo>
                <a:lnTo>
                  <a:pt x="92348" y="1342523"/>
                </a:lnTo>
                <a:lnTo>
                  <a:pt x="113030" y="1382903"/>
                </a:lnTo>
                <a:lnTo>
                  <a:pt x="135579" y="1422121"/>
                </a:lnTo>
                <a:lnTo>
                  <a:pt x="159938" y="1460118"/>
                </a:lnTo>
                <a:lnTo>
                  <a:pt x="186048" y="1496834"/>
                </a:lnTo>
                <a:lnTo>
                  <a:pt x="213850" y="1532212"/>
                </a:lnTo>
                <a:lnTo>
                  <a:pt x="243285" y="1566193"/>
                </a:lnTo>
                <a:lnTo>
                  <a:pt x="274293" y="1598717"/>
                </a:lnTo>
                <a:lnTo>
                  <a:pt x="306817" y="1629725"/>
                </a:lnTo>
                <a:lnTo>
                  <a:pt x="340798" y="1659160"/>
                </a:lnTo>
                <a:lnTo>
                  <a:pt x="376176" y="1686962"/>
                </a:lnTo>
                <a:lnTo>
                  <a:pt x="412892" y="1713072"/>
                </a:lnTo>
                <a:lnTo>
                  <a:pt x="450889" y="1737431"/>
                </a:lnTo>
                <a:lnTo>
                  <a:pt x="490107" y="1759980"/>
                </a:lnTo>
                <a:lnTo>
                  <a:pt x="530487" y="1780662"/>
                </a:lnTo>
                <a:lnTo>
                  <a:pt x="571970" y="1799416"/>
                </a:lnTo>
                <a:lnTo>
                  <a:pt x="614498" y="1816184"/>
                </a:lnTo>
                <a:lnTo>
                  <a:pt x="658012" y="1830907"/>
                </a:lnTo>
                <a:lnTo>
                  <a:pt x="702452" y="1843527"/>
                </a:lnTo>
                <a:lnTo>
                  <a:pt x="747761" y="1853984"/>
                </a:lnTo>
                <a:lnTo>
                  <a:pt x="793879" y="1862220"/>
                </a:lnTo>
                <a:lnTo>
                  <a:pt x="840747" y="1868175"/>
                </a:lnTo>
                <a:lnTo>
                  <a:pt x="888306" y="1871792"/>
                </a:lnTo>
                <a:lnTo>
                  <a:pt x="936499" y="1873010"/>
                </a:lnTo>
                <a:lnTo>
                  <a:pt x="984691" y="1871792"/>
                </a:lnTo>
                <a:lnTo>
                  <a:pt x="1032251" y="1868175"/>
                </a:lnTo>
                <a:lnTo>
                  <a:pt x="1079119" y="1862220"/>
                </a:lnTo>
                <a:lnTo>
                  <a:pt x="1125237" y="1853984"/>
                </a:lnTo>
                <a:lnTo>
                  <a:pt x="1170546" y="1843527"/>
                </a:lnTo>
                <a:lnTo>
                  <a:pt x="1214987" y="1830907"/>
                </a:lnTo>
                <a:lnTo>
                  <a:pt x="1258501" y="1816184"/>
                </a:lnTo>
                <a:lnTo>
                  <a:pt x="1301029" y="1799416"/>
                </a:lnTo>
                <a:lnTo>
                  <a:pt x="1342513" y="1780662"/>
                </a:lnTo>
                <a:lnTo>
                  <a:pt x="1382893" y="1759980"/>
                </a:lnTo>
                <a:lnTo>
                  <a:pt x="1422112" y="1737431"/>
                </a:lnTo>
                <a:lnTo>
                  <a:pt x="1460109" y="1713072"/>
                </a:lnTo>
                <a:lnTo>
                  <a:pt x="1496826" y="1686962"/>
                </a:lnTo>
                <a:lnTo>
                  <a:pt x="1532205" y="1659160"/>
                </a:lnTo>
                <a:lnTo>
                  <a:pt x="1566186" y="1629725"/>
                </a:lnTo>
                <a:lnTo>
                  <a:pt x="1598710" y="1598717"/>
                </a:lnTo>
                <a:lnTo>
                  <a:pt x="1629720" y="1566193"/>
                </a:lnTo>
                <a:lnTo>
                  <a:pt x="1659155" y="1532212"/>
                </a:lnTo>
                <a:lnTo>
                  <a:pt x="1686957" y="1496834"/>
                </a:lnTo>
                <a:lnTo>
                  <a:pt x="1713068" y="1460118"/>
                </a:lnTo>
                <a:lnTo>
                  <a:pt x="1737427" y="1422121"/>
                </a:lnTo>
                <a:lnTo>
                  <a:pt x="1759977" y="1382903"/>
                </a:lnTo>
                <a:lnTo>
                  <a:pt x="1780659" y="1342523"/>
                </a:lnTo>
                <a:lnTo>
                  <a:pt x="1799414" y="1301040"/>
                </a:lnTo>
                <a:lnTo>
                  <a:pt x="1816183" y="1258512"/>
                </a:lnTo>
                <a:lnTo>
                  <a:pt x="1830906" y="1214998"/>
                </a:lnTo>
                <a:lnTo>
                  <a:pt x="1843526" y="1170557"/>
                </a:lnTo>
                <a:lnTo>
                  <a:pt x="1853984" y="1125249"/>
                </a:lnTo>
                <a:lnTo>
                  <a:pt x="1862220" y="1079131"/>
                </a:lnTo>
                <a:lnTo>
                  <a:pt x="1868175" y="1032263"/>
                </a:lnTo>
                <a:lnTo>
                  <a:pt x="1871792" y="984704"/>
                </a:lnTo>
                <a:lnTo>
                  <a:pt x="1873010" y="936511"/>
                </a:lnTo>
                <a:lnTo>
                  <a:pt x="1871792" y="888319"/>
                </a:lnTo>
                <a:lnTo>
                  <a:pt x="1868175" y="840759"/>
                </a:lnTo>
                <a:lnTo>
                  <a:pt x="1862220" y="793891"/>
                </a:lnTo>
                <a:lnTo>
                  <a:pt x="1853984" y="747773"/>
                </a:lnTo>
                <a:lnTo>
                  <a:pt x="1843526" y="702464"/>
                </a:lnTo>
                <a:lnTo>
                  <a:pt x="1830906" y="658023"/>
                </a:lnTo>
                <a:lnTo>
                  <a:pt x="1816183" y="614509"/>
                </a:lnTo>
                <a:lnTo>
                  <a:pt x="1799414" y="571981"/>
                </a:lnTo>
                <a:lnTo>
                  <a:pt x="1780659" y="530497"/>
                </a:lnTo>
                <a:lnTo>
                  <a:pt x="1759977" y="490117"/>
                </a:lnTo>
                <a:lnTo>
                  <a:pt x="1737427" y="450898"/>
                </a:lnTo>
                <a:lnTo>
                  <a:pt x="1713068" y="412901"/>
                </a:lnTo>
                <a:lnTo>
                  <a:pt x="1686957" y="376184"/>
                </a:lnTo>
                <a:lnTo>
                  <a:pt x="1659155" y="340805"/>
                </a:lnTo>
                <a:lnTo>
                  <a:pt x="1629720" y="306824"/>
                </a:lnTo>
                <a:lnTo>
                  <a:pt x="1598710" y="274300"/>
                </a:lnTo>
                <a:lnTo>
                  <a:pt x="1566186" y="243290"/>
                </a:lnTo>
                <a:lnTo>
                  <a:pt x="1532205" y="213855"/>
                </a:lnTo>
                <a:lnTo>
                  <a:pt x="1496826" y="186053"/>
                </a:lnTo>
                <a:lnTo>
                  <a:pt x="1460109" y="159942"/>
                </a:lnTo>
                <a:lnTo>
                  <a:pt x="1422112" y="135583"/>
                </a:lnTo>
                <a:lnTo>
                  <a:pt x="1382893" y="113033"/>
                </a:lnTo>
                <a:lnTo>
                  <a:pt x="1342513" y="92351"/>
                </a:lnTo>
                <a:lnTo>
                  <a:pt x="1301029" y="73596"/>
                </a:lnTo>
                <a:lnTo>
                  <a:pt x="1258501" y="56827"/>
                </a:lnTo>
                <a:lnTo>
                  <a:pt x="1214987" y="42104"/>
                </a:lnTo>
                <a:lnTo>
                  <a:pt x="1170546" y="29484"/>
                </a:lnTo>
                <a:lnTo>
                  <a:pt x="1125237" y="19026"/>
                </a:lnTo>
                <a:lnTo>
                  <a:pt x="1079119" y="10790"/>
                </a:lnTo>
                <a:lnTo>
                  <a:pt x="1032251" y="4835"/>
                </a:lnTo>
                <a:lnTo>
                  <a:pt x="984691" y="1218"/>
                </a:lnTo>
                <a:lnTo>
                  <a:pt x="936499" y="0"/>
                </a:lnTo>
                <a:close/>
              </a:path>
            </a:pathLst>
          </a:custGeom>
          <a:solidFill>
            <a:srgbClr val="C5D2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62502" name="object 8"/>
          <p:cNvSpPr>
            <a:spLocks/>
          </p:cNvSpPr>
          <p:nvPr/>
        </p:nvSpPr>
        <p:spPr bwMode="auto">
          <a:xfrm>
            <a:off x="908051" y="1826684"/>
            <a:ext cx="694267" cy="1386416"/>
          </a:xfrm>
          <a:custGeom>
            <a:avLst/>
            <a:gdLst>
              <a:gd name="T0" fmla="*/ 226970 w 1143635"/>
              <a:gd name="T1" fmla="*/ 472551 h 2286635"/>
              <a:gd name="T2" fmla="*/ 207287 w 1143635"/>
              <a:gd name="T3" fmla="*/ 470914 h 2286635"/>
              <a:gd name="T4" fmla="*/ 188089 w 1143635"/>
              <a:gd name="T5" fmla="*/ 467702 h 2286635"/>
              <a:gd name="T6" fmla="*/ 169441 w 1143635"/>
              <a:gd name="T7" fmla="*/ 462983 h 2286635"/>
              <a:gd name="T8" fmla="*/ 151409 w 1143635"/>
              <a:gd name="T9" fmla="*/ 456822 h 2286635"/>
              <a:gd name="T10" fmla="*/ 134060 w 1143635"/>
              <a:gd name="T11" fmla="*/ 449285 h 2286635"/>
              <a:gd name="T12" fmla="*/ 117460 w 1143635"/>
              <a:gd name="T13" fmla="*/ 440439 h 2286635"/>
              <a:gd name="T14" fmla="*/ 101676 w 1143635"/>
              <a:gd name="T15" fmla="*/ 430350 h 2286635"/>
              <a:gd name="T16" fmla="*/ 86773 w 1143635"/>
              <a:gd name="T17" fmla="*/ 419083 h 2286635"/>
              <a:gd name="T18" fmla="*/ 72818 w 1143635"/>
              <a:gd name="T19" fmla="*/ 406706 h 2286635"/>
              <a:gd name="T20" fmla="*/ 59878 w 1143635"/>
              <a:gd name="T21" fmla="*/ 393283 h 2286635"/>
              <a:gd name="T22" fmla="*/ 48018 w 1143635"/>
              <a:gd name="T23" fmla="*/ 378882 h 2286635"/>
              <a:gd name="T24" fmla="*/ 37306 w 1143635"/>
              <a:gd name="T25" fmla="*/ 363568 h 2286635"/>
              <a:gd name="T26" fmla="*/ 27806 w 1143635"/>
              <a:gd name="T27" fmla="*/ 347409 h 2286635"/>
              <a:gd name="T28" fmla="*/ 19586 w 1143635"/>
              <a:gd name="T29" fmla="*/ 330468 h 2286635"/>
              <a:gd name="T30" fmla="*/ 12712 w 1143635"/>
              <a:gd name="T31" fmla="*/ 312814 h 2286635"/>
              <a:gd name="T32" fmla="*/ 7250 w 1143635"/>
              <a:gd name="T33" fmla="*/ 294512 h 2286635"/>
              <a:gd name="T34" fmla="*/ 3266 w 1143635"/>
              <a:gd name="T35" fmla="*/ 275627 h 2286635"/>
              <a:gd name="T36" fmla="*/ 828 w 1143635"/>
              <a:gd name="T37" fmla="*/ 256227 h 2286635"/>
              <a:gd name="T38" fmla="*/ 0 w 1143635"/>
              <a:gd name="T39" fmla="*/ 236378 h 2286635"/>
              <a:gd name="T40" fmla="*/ 828 w 1143635"/>
              <a:gd name="T41" fmla="*/ 216528 h 2286635"/>
              <a:gd name="T42" fmla="*/ 3266 w 1143635"/>
              <a:gd name="T43" fmla="*/ 197128 h 2286635"/>
              <a:gd name="T44" fmla="*/ 7250 w 1143635"/>
              <a:gd name="T45" fmla="*/ 178244 h 2286635"/>
              <a:gd name="T46" fmla="*/ 12712 w 1143635"/>
              <a:gd name="T47" fmla="*/ 159942 h 2286635"/>
              <a:gd name="T48" fmla="*/ 19586 w 1143635"/>
              <a:gd name="T49" fmla="*/ 142287 h 2286635"/>
              <a:gd name="T50" fmla="*/ 27806 w 1143635"/>
              <a:gd name="T51" fmla="*/ 125347 h 2286635"/>
              <a:gd name="T52" fmla="*/ 37306 w 1143635"/>
              <a:gd name="T53" fmla="*/ 109187 h 2286635"/>
              <a:gd name="T54" fmla="*/ 48018 w 1143635"/>
              <a:gd name="T55" fmla="*/ 93874 h 2286635"/>
              <a:gd name="T56" fmla="*/ 59878 w 1143635"/>
              <a:gd name="T57" fmla="*/ 79473 h 2286635"/>
              <a:gd name="T58" fmla="*/ 72818 w 1143635"/>
              <a:gd name="T59" fmla="*/ 66051 h 2286635"/>
              <a:gd name="T60" fmla="*/ 86773 w 1143635"/>
              <a:gd name="T61" fmla="*/ 53674 h 2286635"/>
              <a:gd name="T62" fmla="*/ 101676 w 1143635"/>
              <a:gd name="T63" fmla="*/ 42408 h 2286635"/>
              <a:gd name="T64" fmla="*/ 117460 w 1143635"/>
              <a:gd name="T65" fmla="*/ 32318 h 2286635"/>
              <a:gd name="T66" fmla="*/ 134060 w 1143635"/>
              <a:gd name="T67" fmla="*/ 23472 h 2286635"/>
              <a:gd name="T68" fmla="*/ 151409 w 1143635"/>
              <a:gd name="T69" fmla="*/ 15936 h 2286635"/>
              <a:gd name="T70" fmla="*/ 169441 w 1143635"/>
              <a:gd name="T71" fmla="*/ 9775 h 2286635"/>
              <a:gd name="T72" fmla="*/ 188089 w 1143635"/>
              <a:gd name="T73" fmla="*/ 5056 h 2286635"/>
              <a:gd name="T74" fmla="*/ 207287 w 1143635"/>
              <a:gd name="T75" fmla="*/ 1845 h 2286635"/>
              <a:gd name="T76" fmla="*/ 226970 w 1143635"/>
              <a:gd name="T77" fmla="*/ 208 h 2286635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1143635" h="2286635">
                <a:moveTo>
                  <a:pt x="1143131" y="2286250"/>
                </a:moveTo>
                <a:lnTo>
                  <a:pt x="1094883" y="2285245"/>
                </a:lnTo>
                <a:lnTo>
                  <a:pt x="1047138" y="2282258"/>
                </a:lnTo>
                <a:lnTo>
                  <a:pt x="999937" y="2277327"/>
                </a:lnTo>
                <a:lnTo>
                  <a:pt x="953320" y="2270493"/>
                </a:lnTo>
                <a:lnTo>
                  <a:pt x="907326" y="2261796"/>
                </a:lnTo>
                <a:lnTo>
                  <a:pt x="861995" y="2251277"/>
                </a:lnTo>
                <a:lnTo>
                  <a:pt x="817368" y="2238974"/>
                </a:lnTo>
                <a:lnTo>
                  <a:pt x="773485" y="2224928"/>
                </a:lnTo>
                <a:lnTo>
                  <a:pt x="730385" y="2209179"/>
                </a:lnTo>
                <a:lnTo>
                  <a:pt x="688108" y="2191767"/>
                </a:lnTo>
                <a:lnTo>
                  <a:pt x="646695" y="2172732"/>
                </a:lnTo>
                <a:lnTo>
                  <a:pt x="606185" y="2152114"/>
                </a:lnTo>
                <a:lnTo>
                  <a:pt x="566619" y="2129953"/>
                </a:lnTo>
                <a:lnTo>
                  <a:pt x="528036" y="2106288"/>
                </a:lnTo>
                <a:lnTo>
                  <a:pt x="490476" y="2081161"/>
                </a:lnTo>
                <a:lnTo>
                  <a:pt x="453979" y="2054610"/>
                </a:lnTo>
                <a:lnTo>
                  <a:pt x="418586" y="2026676"/>
                </a:lnTo>
                <a:lnTo>
                  <a:pt x="384337" y="1997399"/>
                </a:lnTo>
                <a:lnTo>
                  <a:pt x="351270" y="1966818"/>
                </a:lnTo>
                <a:lnTo>
                  <a:pt x="319427" y="1934975"/>
                </a:lnTo>
                <a:lnTo>
                  <a:pt x="288847" y="1901908"/>
                </a:lnTo>
                <a:lnTo>
                  <a:pt x="259570" y="1867658"/>
                </a:lnTo>
                <a:lnTo>
                  <a:pt x="231636" y="1832265"/>
                </a:lnTo>
                <a:lnTo>
                  <a:pt x="205086" y="1795768"/>
                </a:lnTo>
                <a:lnTo>
                  <a:pt x="179959" y="1758209"/>
                </a:lnTo>
                <a:lnTo>
                  <a:pt x="156294" y="1719626"/>
                </a:lnTo>
                <a:lnTo>
                  <a:pt x="134133" y="1680059"/>
                </a:lnTo>
                <a:lnTo>
                  <a:pt x="113516" y="1639549"/>
                </a:lnTo>
                <a:lnTo>
                  <a:pt x="94481" y="1598136"/>
                </a:lnTo>
                <a:lnTo>
                  <a:pt x="77069" y="1555860"/>
                </a:lnTo>
                <a:lnTo>
                  <a:pt x="61321" y="1512760"/>
                </a:lnTo>
                <a:lnTo>
                  <a:pt x="47275" y="1468877"/>
                </a:lnTo>
                <a:lnTo>
                  <a:pt x="34972" y="1424250"/>
                </a:lnTo>
                <a:lnTo>
                  <a:pt x="24453" y="1378920"/>
                </a:lnTo>
                <a:lnTo>
                  <a:pt x="15756" y="1332927"/>
                </a:lnTo>
                <a:lnTo>
                  <a:pt x="8923" y="1286310"/>
                </a:lnTo>
                <a:lnTo>
                  <a:pt x="3992" y="1239110"/>
                </a:lnTo>
                <a:lnTo>
                  <a:pt x="1004" y="1191366"/>
                </a:lnTo>
                <a:lnTo>
                  <a:pt x="0" y="1143119"/>
                </a:lnTo>
                <a:lnTo>
                  <a:pt x="1004" y="1094870"/>
                </a:lnTo>
                <a:lnTo>
                  <a:pt x="3992" y="1047126"/>
                </a:lnTo>
                <a:lnTo>
                  <a:pt x="8923" y="999925"/>
                </a:lnTo>
                <a:lnTo>
                  <a:pt x="15756" y="953308"/>
                </a:lnTo>
                <a:lnTo>
                  <a:pt x="24453" y="907314"/>
                </a:lnTo>
                <a:lnTo>
                  <a:pt x="34972" y="861984"/>
                </a:lnTo>
                <a:lnTo>
                  <a:pt x="47275" y="817357"/>
                </a:lnTo>
                <a:lnTo>
                  <a:pt x="61321" y="773474"/>
                </a:lnTo>
                <a:lnTo>
                  <a:pt x="77069" y="730374"/>
                </a:lnTo>
                <a:lnTo>
                  <a:pt x="94481" y="688098"/>
                </a:lnTo>
                <a:lnTo>
                  <a:pt x="113516" y="646685"/>
                </a:lnTo>
                <a:lnTo>
                  <a:pt x="134133" y="606175"/>
                </a:lnTo>
                <a:lnTo>
                  <a:pt x="156294" y="566609"/>
                </a:lnTo>
                <a:lnTo>
                  <a:pt x="179959" y="528027"/>
                </a:lnTo>
                <a:lnTo>
                  <a:pt x="205086" y="490467"/>
                </a:lnTo>
                <a:lnTo>
                  <a:pt x="231636" y="453971"/>
                </a:lnTo>
                <a:lnTo>
                  <a:pt x="259570" y="418579"/>
                </a:lnTo>
                <a:lnTo>
                  <a:pt x="288847" y="384330"/>
                </a:lnTo>
                <a:lnTo>
                  <a:pt x="319427" y="351263"/>
                </a:lnTo>
                <a:lnTo>
                  <a:pt x="351270" y="319421"/>
                </a:lnTo>
                <a:lnTo>
                  <a:pt x="384337" y="288841"/>
                </a:lnTo>
                <a:lnTo>
                  <a:pt x="418586" y="259565"/>
                </a:lnTo>
                <a:lnTo>
                  <a:pt x="453979" y="231632"/>
                </a:lnTo>
                <a:lnTo>
                  <a:pt x="490476" y="205082"/>
                </a:lnTo>
                <a:lnTo>
                  <a:pt x="528036" y="179955"/>
                </a:lnTo>
                <a:lnTo>
                  <a:pt x="566619" y="156291"/>
                </a:lnTo>
                <a:lnTo>
                  <a:pt x="606185" y="134131"/>
                </a:lnTo>
                <a:lnTo>
                  <a:pt x="646695" y="113513"/>
                </a:lnTo>
                <a:lnTo>
                  <a:pt x="688108" y="94479"/>
                </a:lnTo>
                <a:lnTo>
                  <a:pt x="730385" y="77067"/>
                </a:lnTo>
                <a:lnTo>
                  <a:pt x="773485" y="61319"/>
                </a:lnTo>
                <a:lnTo>
                  <a:pt x="817368" y="47274"/>
                </a:lnTo>
                <a:lnTo>
                  <a:pt x="861995" y="34972"/>
                </a:lnTo>
                <a:lnTo>
                  <a:pt x="907326" y="24452"/>
                </a:lnTo>
                <a:lnTo>
                  <a:pt x="953320" y="15756"/>
                </a:lnTo>
                <a:lnTo>
                  <a:pt x="999937" y="8922"/>
                </a:lnTo>
                <a:lnTo>
                  <a:pt x="1047138" y="3992"/>
                </a:lnTo>
                <a:lnTo>
                  <a:pt x="1094883" y="1004"/>
                </a:lnTo>
                <a:lnTo>
                  <a:pt x="1143131" y="0"/>
                </a:lnTo>
              </a:path>
            </a:pathLst>
          </a:custGeom>
          <a:noFill/>
          <a:ln w="38100">
            <a:solidFill>
              <a:srgbClr val="C5D25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0" name="object 10"/>
          <p:cNvSpPr/>
          <p:nvPr/>
        </p:nvSpPr>
        <p:spPr>
          <a:xfrm>
            <a:off x="1435858" y="4629245"/>
            <a:ext cx="694267" cy="694267"/>
          </a:xfrm>
          <a:custGeom>
            <a:avLst/>
            <a:gdLst/>
            <a:ahLst/>
            <a:cxnLst/>
            <a:rect l="l" t="t" r="r" b="b"/>
            <a:pathLst>
              <a:path w="1143635" h="1143634">
                <a:moveTo>
                  <a:pt x="0" y="0"/>
                </a:moveTo>
                <a:lnTo>
                  <a:pt x="48248" y="1004"/>
                </a:lnTo>
                <a:lnTo>
                  <a:pt x="95992" y="3992"/>
                </a:lnTo>
                <a:lnTo>
                  <a:pt x="143193" y="8922"/>
                </a:lnTo>
                <a:lnTo>
                  <a:pt x="189811" y="15756"/>
                </a:lnTo>
                <a:lnTo>
                  <a:pt x="235805" y="24452"/>
                </a:lnTo>
                <a:lnTo>
                  <a:pt x="281135" y="34972"/>
                </a:lnTo>
                <a:lnTo>
                  <a:pt x="325762" y="47274"/>
                </a:lnTo>
                <a:lnTo>
                  <a:pt x="369646" y="61319"/>
                </a:lnTo>
                <a:lnTo>
                  <a:pt x="412746" y="77067"/>
                </a:lnTo>
                <a:lnTo>
                  <a:pt x="455023" y="94479"/>
                </a:lnTo>
                <a:lnTo>
                  <a:pt x="496436" y="113513"/>
                </a:lnTo>
                <a:lnTo>
                  <a:pt x="536946" y="134131"/>
                </a:lnTo>
                <a:lnTo>
                  <a:pt x="576512" y="156291"/>
                </a:lnTo>
                <a:lnTo>
                  <a:pt x="615095" y="179955"/>
                </a:lnTo>
                <a:lnTo>
                  <a:pt x="652655" y="205082"/>
                </a:lnTo>
                <a:lnTo>
                  <a:pt x="689151" y="231632"/>
                </a:lnTo>
                <a:lnTo>
                  <a:pt x="724544" y="259565"/>
                </a:lnTo>
                <a:lnTo>
                  <a:pt x="758794" y="288841"/>
                </a:lnTo>
                <a:lnTo>
                  <a:pt x="791861" y="319421"/>
                </a:lnTo>
                <a:lnTo>
                  <a:pt x="823704" y="351263"/>
                </a:lnTo>
                <a:lnTo>
                  <a:pt x="854284" y="384330"/>
                </a:lnTo>
                <a:lnTo>
                  <a:pt x="883561" y="418579"/>
                </a:lnTo>
                <a:lnTo>
                  <a:pt x="911494" y="453971"/>
                </a:lnTo>
                <a:lnTo>
                  <a:pt x="938045" y="490467"/>
                </a:lnTo>
                <a:lnTo>
                  <a:pt x="963172" y="528027"/>
                </a:lnTo>
                <a:lnTo>
                  <a:pt x="986836" y="566609"/>
                </a:lnTo>
                <a:lnTo>
                  <a:pt x="1008997" y="606175"/>
                </a:lnTo>
                <a:lnTo>
                  <a:pt x="1029615" y="646685"/>
                </a:lnTo>
                <a:lnTo>
                  <a:pt x="1048650" y="688098"/>
                </a:lnTo>
                <a:lnTo>
                  <a:pt x="1066062" y="730374"/>
                </a:lnTo>
                <a:lnTo>
                  <a:pt x="1081810" y="773474"/>
                </a:lnTo>
                <a:lnTo>
                  <a:pt x="1095856" y="817357"/>
                </a:lnTo>
                <a:lnTo>
                  <a:pt x="1108158" y="861984"/>
                </a:lnTo>
                <a:lnTo>
                  <a:pt x="1118678" y="907314"/>
                </a:lnTo>
                <a:lnTo>
                  <a:pt x="1127374" y="953308"/>
                </a:lnTo>
                <a:lnTo>
                  <a:pt x="1134208" y="999925"/>
                </a:lnTo>
                <a:lnTo>
                  <a:pt x="1139139" y="1047126"/>
                </a:lnTo>
                <a:lnTo>
                  <a:pt x="1142126" y="1094870"/>
                </a:lnTo>
                <a:lnTo>
                  <a:pt x="1143131" y="1143119"/>
                </a:lnTo>
              </a:path>
            </a:pathLst>
          </a:custGeom>
          <a:ln w="38100">
            <a:solidFill>
              <a:schemeClr val="accent5">
                <a:lumMod val="75000"/>
              </a:schemeClr>
            </a:solidFill>
          </a:ln>
        </p:spPr>
        <p:txBody>
          <a:bodyPr lIns="0" tIns="0" rIns="0" bIns="0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400">
              <a:latin typeface="+mn-lt"/>
              <a:cs typeface="+mn-cs"/>
            </a:endParaRPr>
          </a:p>
        </p:txBody>
      </p:sp>
      <p:sp>
        <p:nvSpPr>
          <p:cNvPr id="62505" name="object 12"/>
          <p:cNvSpPr>
            <a:spLocks/>
          </p:cNvSpPr>
          <p:nvPr/>
        </p:nvSpPr>
        <p:spPr bwMode="auto">
          <a:xfrm>
            <a:off x="4099984" y="4593168"/>
            <a:ext cx="243416" cy="243417"/>
          </a:xfrm>
          <a:custGeom>
            <a:avLst/>
            <a:gdLst>
              <a:gd name="T0" fmla="*/ 41367 w 402590"/>
              <a:gd name="T1" fmla="*/ 0 h 402590"/>
              <a:gd name="T2" fmla="*/ 31882 w 402590"/>
              <a:gd name="T3" fmla="*/ 1092 h 402590"/>
              <a:gd name="T4" fmla="*/ 23175 w 402590"/>
              <a:gd name="T5" fmla="*/ 4204 h 402590"/>
              <a:gd name="T6" fmla="*/ 15494 w 402590"/>
              <a:gd name="T7" fmla="*/ 9087 h 402590"/>
              <a:gd name="T8" fmla="*/ 9088 w 402590"/>
              <a:gd name="T9" fmla="*/ 15493 h 402590"/>
              <a:gd name="T10" fmla="*/ 4205 w 402590"/>
              <a:gd name="T11" fmla="*/ 23174 h 402590"/>
              <a:gd name="T12" fmla="*/ 1092 w 402590"/>
              <a:gd name="T13" fmla="*/ 31881 h 402590"/>
              <a:gd name="T14" fmla="*/ 0 w 402590"/>
              <a:gd name="T15" fmla="*/ 41367 h 402590"/>
              <a:gd name="T16" fmla="*/ 1092 w 402590"/>
              <a:gd name="T17" fmla="*/ 50851 h 402590"/>
              <a:gd name="T18" fmla="*/ 4205 w 402590"/>
              <a:gd name="T19" fmla="*/ 59558 h 402590"/>
              <a:gd name="T20" fmla="*/ 9088 w 402590"/>
              <a:gd name="T21" fmla="*/ 67238 h 402590"/>
              <a:gd name="T22" fmla="*/ 15494 w 402590"/>
              <a:gd name="T23" fmla="*/ 73644 h 402590"/>
              <a:gd name="T24" fmla="*/ 23175 w 402590"/>
              <a:gd name="T25" fmla="*/ 78527 h 402590"/>
              <a:gd name="T26" fmla="*/ 31882 w 402590"/>
              <a:gd name="T27" fmla="*/ 81639 h 402590"/>
              <a:gd name="T28" fmla="*/ 41367 w 402590"/>
              <a:gd name="T29" fmla="*/ 82732 h 402590"/>
              <a:gd name="T30" fmla="*/ 50852 w 402590"/>
              <a:gd name="T31" fmla="*/ 81639 h 402590"/>
              <a:gd name="T32" fmla="*/ 59558 w 402590"/>
              <a:gd name="T33" fmla="*/ 78527 h 402590"/>
              <a:gd name="T34" fmla="*/ 67238 w 402590"/>
              <a:gd name="T35" fmla="*/ 73644 h 402590"/>
              <a:gd name="T36" fmla="*/ 73644 w 402590"/>
              <a:gd name="T37" fmla="*/ 67238 h 402590"/>
              <a:gd name="T38" fmla="*/ 78527 w 402590"/>
              <a:gd name="T39" fmla="*/ 59558 h 402590"/>
              <a:gd name="T40" fmla="*/ 81638 w 402590"/>
              <a:gd name="T41" fmla="*/ 50851 h 402590"/>
              <a:gd name="T42" fmla="*/ 82731 w 402590"/>
              <a:gd name="T43" fmla="*/ 41367 h 402590"/>
              <a:gd name="T44" fmla="*/ 81638 w 402590"/>
              <a:gd name="T45" fmla="*/ 31881 h 402590"/>
              <a:gd name="T46" fmla="*/ 78527 w 402590"/>
              <a:gd name="T47" fmla="*/ 23174 h 402590"/>
              <a:gd name="T48" fmla="*/ 73644 w 402590"/>
              <a:gd name="T49" fmla="*/ 15493 h 402590"/>
              <a:gd name="T50" fmla="*/ 67238 w 402590"/>
              <a:gd name="T51" fmla="*/ 9087 h 402590"/>
              <a:gd name="T52" fmla="*/ 59558 w 402590"/>
              <a:gd name="T53" fmla="*/ 4204 h 402590"/>
              <a:gd name="T54" fmla="*/ 50852 w 402590"/>
              <a:gd name="T55" fmla="*/ 1092 h 402590"/>
              <a:gd name="T56" fmla="*/ 41367 w 402590"/>
              <a:gd name="T57" fmla="*/ 0 h 40259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402590" h="402590">
                <a:moveTo>
                  <a:pt x="201166" y="0"/>
                </a:moveTo>
                <a:lnTo>
                  <a:pt x="155041" y="5312"/>
                </a:lnTo>
                <a:lnTo>
                  <a:pt x="112699" y="20444"/>
                </a:lnTo>
                <a:lnTo>
                  <a:pt x="75347" y="44190"/>
                </a:lnTo>
                <a:lnTo>
                  <a:pt x="44194" y="75342"/>
                </a:lnTo>
                <a:lnTo>
                  <a:pt x="20446" y="112693"/>
                </a:lnTo>
                <a:lnTo>
                  <a:pt x="5313" y="155037"/>
                </a:lnTo>
                <a:lnTo>
                  <a:pt x="0" y="201166"/>
                </a:lnTo>
                <a:lnTo>
                  <a:pt x="5313" y="247287"/>
                </a:lnTo>
                <a:lnTo>
                  <a:pt x="20446" y="289626"/>
                </a:lnTo>
                <a:lnTo>
                  <a:pt x="44194" y="326975"/>
                </a:lnTo>
                <a:lnTo>
                  <a:pt x="75347" y="358127"/>
                </a:lnTo>
                <a:lnTo>
                  <a:pt x="112699" y="381874"/>
                </a:lnTo>
                <a:lnTo>
                  <a:pt x="155041" y="397007"/>
                </a:lnTo>
                <a:lnTo>
                  <a:pt x="201166" y="402320"/>
                </a:lnTo>
                <a:lnTo>
                  <a:pt x="247291" y="397007"/>
                </a:lnTo>
                <a:lnTo>
                  <a:pt x="289631" y="381874"/>
                </a:lnTo>
                <a:lnTo>
                  <a:pt x="326980" y="358127"/>
                </a:lnTo>
                <a:lnTo>
                  <a:pt x="358131" y="326975"/>
                </a:lnTo>
                <a:lnTo>
                  <a:pt x="381876" y="289626"/>
                </a:lnTo>
                <a:lnTo>
                  <a:pt x="397008" y="247287"/>
                </a:lnTo>
                <a:lnTo>
                  <a:pt x="402320" y="201166"/>
                </a:lnTo>
                <a:lnTo>
                  <a:pt x="397008" y="155037"/>
                </a:lnTo>
                <a:lnTo>
                  <a:pt x="381876" y="112693"/>
                </a:lnTo>
                <a:lnTo>
                  <a:pt x="358131" y="75342"/>
                </a:lnTo>
                <a:lnTo>
                  <a:pt x="326980" y="44190"/>
                </a:lnTo>
                <a:lnTo>
                  <a:pt x="289631" y="20444"/>
                </a:lnTo>
                <a:lnTo>
                  <a:pt x="247291" y="5312"/>
                </a:lnTo>
                <a:lnTo>
                  <a:pt x="201166" y="0"/>
                </a:lnTo>
                <a:close/>
              </a:path>
            </a:pathLst>
          </a:custGeom>
          <a:solidFill>
            <a:srgbClr val="94E8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62506" name="object 14"/>
          <p:cNvSpPr>
            <a:spLocks/>
          </p:cNvSpPr>
          <p:nvPr/>
        </p:nvSpPr>
        <p:spPr bwMode="auto">
          <a:xfrm>
            <a:off x="3528484" y="4468284"/>
            <a:ext cx="1386416" cy="1386416"/>
          </a:xfrm>
          <a:custGeom>
            <a:avLst/>
            <a:gdLst>
              <a:gd name="T0" fmla="*/ 208 w 2286634"/>
              <a:gd name="T1" fmla="*/ 226404 h 2286634"/>
              <a:gd name="T2" fmla="*/ 1845 w 2286634"/>
              <a:gd name="T3" fmla="*/ 206771 h 2286634"/>
              <a:gd name="T4" fmla="*/ 5056 w 2286634"/>
              <a:gd name="T5" fmla="*/ 187620 h 2286634"/>
              <a:gd name="T6" fmla="*/ 9775 w 2286634"/>
              <a:gd name="T7" fmla="*/ 169019 h 2286634"/>
              <a:gd name="T8" fmla="*/ 15936 w 2286634"/>
              <a:gd name="T9" fmla="*/ 151032 h 2286634"/>
              <a:gd name="T10" fmla="*/ 23472 w 2286634"/>
              <a:gd name="T11" fmla="*/ 133726 h 2286634"/>
              <a:gd name="T12" fmla="*/ 32318 w 2286634"/>
              <a:gd name="T13" fmla="*/ 117167 h 2286634"/>
              <a:gd name="T14" fmla="*/ 42408 w 2286634"/>
              <a:gd name="T15" fmla="*/ 101422 h 2286634"/>
              <a:gd name="T16" fmla="*/ 53674 w 2286634"/>
              <a:gd name="T17" fmla="*/ 86557 h 2286634"/>
              <a:gd name="T18" fmla="*/ 66051 w 2286634"/>
              <a:gd name="T19" fmla="*/ 72637 h 2286634"/>
              <a:gd name="T20" fmla="*/ 79473 w 2286634"/>
              <a:gd name="T21" fmla="*/ 59729 h 2286634"/>
              <a:gd name="T22" fmla="*/ 93874 w 2286634"/>
              <a:gd name="T23" fmla="*/ 47899 h 2286634"/>
              <a:gd name="T24" fmla="*/ 109187 w 2286634"/>
              <a:gd name="T25" fmla="*/ 37213 h 2286634"/>
              <a:gd name="T26" fmla="*/ 125347 w 2286634"/>
              <a:gd name="T27" fmla="*/ 27737 h 2286634"/>
              <a:gd name="T28" fmla="*/ 142287 w 2286634"/>
              <a:gd name="T29" fmla="*/ 19537 h 2286634"/>
              <a:gd name="T30" fmla="*/ 159942 w 2286634"/>
              <a:gd name="T31" fmla="*/ 12680 h 2286634"/>
              <a:gd name="T32" fmla="*/ 178244 w 2286634"/>
              <a:gd name="T33" fmla="*/ 7232 h 2286634"/>
              <a:gd name="T34" fmla="*/ 197128 w 2286634"/>
              <a:gd name="T35" fmla="*/ 3258 h 2286634"/>
              <a:gd name="T36" fmla="*/ 216529 w 2286634"/>
              <a:gd name="T37" fmla="*/ 825 h 2286634"/>
              <a:gd name="T38" fmla="*/ 236378 w 2286634"/>
              <a:gd name="T39" fmla="*/ 0 h 2286634"/>
              <a:gd name="T40" fmla="*/ 256228 w 2286634"/>
              <a:gd name="T41" fmla="*/ 825 h 2286634"/>
              <a:gd name="T42" fmla="*/ 275628 w 2286634"/>
              <a:gd name="T43" fmla="*/ 3258 h 2286634"/>
              <a:gd name="T44" fmla="*/ 294513 w 2286634"/>
              <a:gd name="T45" fmla="*/ 7232 h 2286634"/>
              <a:gd name="T46" fmla="*/ 312815 w 2286634"/>
              <a:gd name="T47" fmla="*/ 12680 h 2286634"/>
              <a:gd name="T48" fmla="*/ 330469 w 2286634"/>
              <a:gd name="T49" fmla="*/ 19537 h 2286634"/>
              <a:gd name="T50" fmla="*/ 347410 w 2286634"/>
              <a:gd name="T51" fmla="*/ 27737 h 2286634"/>
              <a:gd name="T52" fmla="*/ 363570 w 2286634"/>
              <a:gd name="T53" fmla="*/ 37213 h 2286634"/>
              <a:gd name="T54" fmla="*/ 378883 w 2286634"/>
              <a:gd name="T55" fmla="*/ 47899 h 2286634"/>
              <a:gd name="T56" fmla="*/ 393284 w 2286634"/>
              <a:gd name="T57" fmla="*/ 59729 h 2286634"/>
              <a:gd name="T58" fmla="*/ 406706 w 2286634"/>
              <a:gd name="T59" fmla="*/ 72637 h 2286634"/>
              <a:gd name="T60" fmla="*/ 419083 w 2286634"/>
              <a:gd name="T61" fmla="*/ 86557 h 2286634"/>
              <a:gd name="T62" fmla="*/ 430349 w 2286634"/>
              <a:gd name="T63" fmla="*/ 101422 h 2286634"/>
              <a:gd name="T64" fmla="*/ 440438 w 2286634"/>
              <a:gd name="T65" fmla="*/ 117167 h 2286634"/>
              <a:gd name="T66" fmla="*/ 449284 w 2286634"/>
              <a:gd name="T67" fmla="*/ 133726 h 2286634"/>
              <a:gd name="T68" fmla="*/ 456820 w 2286634"/>
              <a:gd name="T69" fmla="*/ 151032 h 2286634"/>
              <a:gd name="T70" fmla="*/ 462981 w 2286634"/>
              <a:gd name="T71" fmla="*/ 169019 h 2286634"/>
              <a:gd name="T72" fmla="*/ 467700 w 2286634"/>
              <a:gd name="T73" fmla="*/ 187620 h 2286634"/>
              <a:gd name="T74" fmla="*/ 470912 w 2286634"/>
              <a:gd name="T75" fmla="*/ 206771 h 2286634"/>
              <a:gd name="T76" fmla="*/ 472549 w 2286634"/>
              <a:gd name="T77" fmla="*/ 226404 h 2286634"/>
              <a:gd name="T78" fmla="*/ 472549 w 2286634"/>
              <a:gd name="T79" fmla="*/ 246358 h 2286634"/>
              <a:gd name="T80" fmla="*/ 470912 w 2286634"/>
              <a:gd name="T81" fmla="*/ 265991 h 2286634"/>
              <a:gd name="T82" fmla="*/ 467700 w 2286634"/>
              <a:gd name="T83" fmla="*/ 285141 h 2286634"/>
              <a:gd name="T84" fmla="*/ 462981 w 2286634"/>
              <a:gd name="T85" fmla="*/ 303743 h 2286634"/>
              <a:gd name="T86" fmla="*/ 456820 w 2286634"/>
              <a:gd name="T87" fmla="*/ 321730 h 2286634"/>
              <a:gd name="T88" fmla="*/ 449284 w 2286634"/>
              <a:gd name="T89" fmla="*/ 339035 h 2286634"/>
              <a:gd name="T90" fmla="*/ 440438 w 2286634"/>
              <a:gd name="T91" fmla="*/ 355594 h 2286634"/>
              <a:gd name="T92" fmla="*/ 430349 w 2286634"/>
              <a:gd name="T93" fmla="*/ 371339 h 2286634"/>
              <a:gd name="T94" fmla="*/ 419083 w 2286634"/>
              <a:gd name="T95" fmla="*/ 386204 h 2286634"/>
              <a:gd name="T96" fmla="*/ 406706 w 2286634"/>
              <a:gd name="T97" fmla="*/ 400123 h 2286634"/>
              <a:gd name="T98" fmla="*/ 393284 w 2286634"/>
              <a:gd name="T99" fmla="*/ 413032 h 2286634"/>
              <a:gd name="T100" fmla="*/ 378883 w 2286634"/>
              <a:gd name="T101" fmla="*/ 424861 h 2286634"/>
              <a:gd name="T102" fmla="*/ 363570 w 2286634"/>
              <a:gd name="T103" fmla="*/ 435548 h 2286634"/>
              <a:gd name="T104" fmla="*/ 347410 w 2286634"/>
              <a:gd name="T105" fmla="*/ 445023 h 2286634"/>
              <a:gd name="T106" fmla="*/ 330469 w 2286634"/>
              <a:gd name="T107" fmla="*/ 453222 h 2286634"/>
              <a:gd name="T108" fmla="*/ 312815 w 2286634"/>
              <a:gd name="T109" fmla="*/ 460080 h 2286634"/>
              <a:gd name="T110" fmla="*/ 294513 w 2286634"/>
              <a:gd name="T111" fmla="*/ 465527 h 2286634"/>
              <a:gd name="T112" fmla="*/ 275628 w 2286634"/>
              <a:gd name="T113" fmla="*/ 469501 h 2286634"/>
              <a:gd name="T114" fmla="*/ 256228 w 2286634"/>
              <a:gd name="T115" fmla="*/ 471934 h 2286634"/>
              <a:gd name="T116" fmla="*/ 236378 w 2286634"/>
              <a:gd name="T117" fmla="*/ 472759 h 228663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286634" h="2286634">
                <a:moveTo>
                  <a:pt x="0" y="1143131"/>
                </a:moveTo>
                <a:lnTo>
                  <a:pt x="1004" y="1094883"/>
                </a:lnTo>
                <a:lnTo>
                  <a:pt x="3992" y="1047138"/>
                </a:lnTo>
                <a:lnTo>
                  <a:pt x="8922" y="999937"/>
                </a:lnTo>
                <a:lnTo>
                  <a:pt x="15756" y="953320"/>
                </a:lnTo>
                <a:lnTo>
                  <a:pt x="24452" y="907326"/>
                </a:lnTo>
                <a:lnTo>
                  <a:pt x="34972" y="861995"/>
                </a:lnTo>
                <a:lnTo>
                  <a:pt x="47274" y="817368"/>
                </a:lnTo>
                <a:lnTo>
                  <a:pt x="61319" y="773485"/>
                </a:lnTo>
                <a:lnTo>
                  <a:pt x="77067" y="730385"/>
                </a:lnTo>
                <a:lnTo>
                  <a:pt x="94479" y="688108"/>
                </a:lnTo>
                <a:lnTo>
                  <a:pt x="113513" y="646695"/>
                </a:lnTo>
                <a:lnTo>
                  <a:pt x="134131" y="606185"/>
                </a:lnTo>
                <a:lnTo>
                  <a:pt x="156291" y="566619"/>
                </a:lnTo>
                <a:lnTo>
                  <a:pt x="179955" y="528036"/>
                </a:lnTo>
                <a:lnTo>
                  <a:pt x="205082" y="490476"/>
                </a:lnTo>
                <a:lnTo>
                  <a:pt x="231632" y="453979"/>
                </a:lnTo>
                <a:lnTo>
                  <a:pt x="259565" y="418586"/>
                </a:lnTo>
                <a:lnTo>
                  <a:pt x="288841" y="384337"/>
                </a:lnTo>
                <a:lnTo>
                  <a:pt x="319421" y="351270"/>
                </a:lnTo>
                <a:lnTo>
                  <a:pt x="351263" y="319427"/>
                </a:lnTo>
                <a:lnTo>
                  <a:pt x="384330" y="288847"/>
                </a:lnTo>
                <a:lnTo>
                  <a:pt x="418579" y="259570"/>
                </a:lnTo>
                <a:lnTo>
                  <a:pt x="453971" y="231636"/>
                </a:lnTo>
                <a:lnTo>
                  <a:pt x="490467" y="205086"/>
                </a:lnTo>
                <a:lnTo>
                  <a:pt x="528027" y="179959"/>
                </a:lnTo>
                <a:lnTo>
                  <a:pt x="566609" y="156294"/>
                </a:lnTo>
                <a:lnTo>
                  <a:pt x="606175" y="134133"/>
                </a:lnTo>
                <a:lnTo>
                  <a:pt x="646685" y="113516"/>
                </a:lnTo>
                <a:lnTo>
                  <a:pt x="688098" y="94481"/>
                </a:lnTo>
                <a:lnTo>
                  <a:pt x="730374" y="77069"/>
                </a:lnTo>
                <a:lnTo>
                  <a:pt x="773474" y="61321"/>
                </a:lnTo>
                <a:lnTo>
                  <a:pt x="817357" y="47275"/>
                </a:lnTo>
                <a:lnTo>
                  <a:pt x="861984" y="34972"/>
                </a:lnTo>
                <a:lnTo>
                  <a:pt x="907314" y="24453"/>
                </a:lnTo>
                <a:lnTo>
                  <a:pt x="953308" y="15756"/>
                </a:lnTo>
                <a:lnTo>
                  <a:pt x="999925" y="8923"/>
                </a:lnTo>
                <a:lnTo>
                  <a:pt x="1047126" y="3992"/>
                </a:lnTo>
                <a:lnTo>
                  <a:pt x="1094870" y="1004"/>
                </a:lnTo>
                <a:lnTo>
                  <a:pt x="1143119" y="0"/>
                </a:lnTo>
                <a:lnTo>
                  <a:pt x="1191367" y="1004"/>
                </a:lnTo>
                <a:lnTo>
                  <a:pt x="1239111" y="3992"/>
                </a:lnTo>
                <a:lnTo>
                  <a:pt x="1286312" y="8923"/>
                </a:lnTo>
                <a:lnTo>
                  <a:pt x="1332930" y="15756"/>
                </a:lnTo>
                <a:lnTo>
                  <a:pt x="1378923" y="24453"/>
                </a:lnTo>
                <a:lnTo>
                  <a:pt x="1424254" y="34972"/>
                </a:lnTo>
                <a:lnTo>
                  <a:pt x="1468880" y="47275"/>
                </a:lnTo>
                <a:lnTo>
                  <a:pt x="1512764" y="61321"/>
                </a:lnTo>
                <a:lnTo>
                  <a:pt x="1555863" y="77069"/>
                </a:lnTo>
                <a:lnTo>
                  <a:pt x="1598140" y="94481"/>
                </a:lnTo>
                <a:lnTo>
                  <a:pt x="1639552" y="113516"/>
                </a:lnTo>
                <a:lnTo>
                  <a:pt x="1680062" y="134133"/>
                </a:lnTo>
                <a:lnTo>
                  <a:pt x="1719628" y="156294"/>
                </a:lnTo>
                <a:lnTo>
                  <a:pt x="1758211" y="179959"/>
                </a:lnTo>
                <a:lnTo>
                  <a:pt x="1795770" y="205086"/>
                </a:lnTo>
                <a:lnTo>
                  <a:pt x="1832266" y="231636"/>
                </a:lnTo>
                <a:lnTo>
                  <a:pt x="1867658" y="259570"/>
                </a:lnTo>
                <a:lnTo>
                  <a:pt x="1901908" y="288847"/>
                </a:lnTo>
                <a:lnTo>
                  <a:pt x="1934974" y="319427"/>
                </a:lnTo>
                <a:lnTo>
                  <a:pt x="1966817" y="351270"/>
                </a:lnTo>
                <a:lnTo>
                  <a:pt x="1997396" y="384337"/>
                </a:lnTo>
                <a:lnTo>
                  <a:pt x="2026672" y="418586"/>
                </a:lnTo>
                <a:lnTo>
                  <a:pt x="2054606" y="453979"/>
                </a:lnTo>
                <a:lnTo>
                  <a:pt x="2081156" y="490476"/>
                </a:lnTo>
                <a:lnTo>
                  <a:pt x="2106282" y="528036"/>
                </a:lnTo>
                <a:lnTo>
                  <a:pt x="2129946" y="566619"/>
                </a:lnTo>
                <a:lnTo>
                  <a:pt x="2152107" y="606185"/>
                </a:lnTo>
                <a:lnTo>
                  <a:pt x="2172724" y="646695"/>
                </a:lnTo>
                <a:lnTo>
                  <a:pt x="2191758" y="688108"/>
                </a:lnTo>
                <a:lnTo>
                  <a:pt x="2209170" y="730385"/>
                </a:lnTo>
                <a:lnTo>
                  <a:pt x="2224918" y="773485"/>
                </a:lnTo>
                <a:lnTo>
                  <a:pt x="2238963" y="817368"/>
                </a:lnTo>
                <a:lnTo>
                  <a:pt x="2251266" y="861995"/>
                </a:lnTo>
                <a:lnTo>
                  <a:pt x="2261785" y="907326"/>
                </a:lnTo>
                <a:lnTo>
                  <a:pt x="2270481" y="953320"/>
                </a:lnTo>
                <a:lnTo>
                  <a:pt x="2277315" y="999937"/>
                </a:lnTo>
                <a:lnTo>
                  <a:pt x="2282245" y="1047138"/>
                </a:lnTo>
                <a:lnTo>
                  <a:pt x="2285233" y="1094883"/>
                </a:lnTo>
                <a:lnTo>
                  <a:pt x="2286238" y="1143131"/>
                </a:lnTo>
                <a:lnTo>
                  <a:pt x="2285233" y="1191379"/>
                </a:lnTo>
                <a:lnTo>
                  <a:pt x="2282245" y="1239124"/>
                </a:lnTo>
                <a:lnTo>
                  <a:pt x="2277315" y="1286325"/>
                </a:lnTo>
                <a:lnTo>
                  <a:pt x="2270481" y="1332942"/>
                </a:lnTo>
                <a:lnTo>
                  <a:pt x="2261785" y="1378936"/>
                </a:lnTo>
                <a:lnTo>
                  <a:pt x="2251266" y="1424266"/>
                </a:lnTo>
                <a:lnTo>
                  <a:pt x="2238963" y="1468893"/>
                </a:lnTo>
                <a:lnTo>
                  <a:pt x="2224918" y="1512776"/>
                </a:lnTo>
                <a:lnTo>
                  <a:pt x="2209170" y="1555876"/>
                </a:lnTo>
                <a:lnTo>
                  <a:pt x="2191758" y="1598152"/>
                </a:lnTo>
                <a:lnTo>
                  <a:pt x="2172724" y="1639565"/>
                </a:lnTo>
                <a:lnTo>
                  <a:pt x="2152107" y="1680074"/>
                </a:lnTo>
                <a:lnTo>
                  <a:pt x="2129946" y="1719640"/>
                </a:lnTo>
                <a:lnTo>
                  <a:pt x="2106282" y="1758223"/>
                </a:lnTo>
                <a:lnTo>
                  <a:pt x="2081156" y="1795782"/>
                </a:lnTo>
                <a:lnTo>
                  <a:pt x="2054606" y="1832278"/>
                </a:lnTo>
                <a:lnTo>
                  <a:pt x="2026672" y="1867671"/>
                </a:lnTo>
                <a:lnTo>
                  <a:pt x="1997396" y="1901920"/>
                </a:lnTo>
                <a:lnTo>
                  <a:pt x="1966817" y="1934986"/>
                </a:lnTo>
                <a:lnTo>
                  <a:pt x="1934974" y="1966829"/>
                </a:lnTo>
                <a:lnTo>
                  <a:pt x="1901908" y="1997409"/>
                </a:lnTo>
                <a:lnTo>
                  <a:pt x="1867658" y="2026685"/>
                </a:lnTo>
                <a:lnTo>
                  <a:pt x="1832266" y="2054618"/>
                </a:lnTo>
                <a:lnTo>
                  <a:pt x="1795770" y="2081168"/>
                </a:lnTo>
                <a:lnTo>
                  <a:pt x="1758211" y="2106295"/>
                </a:lnTo>
                <a:lnTo>
                  <a:pt x="1719628" y="2129959"/>
                </a:lnTo>
                <a:lnTo>
                  <a:pt x="1680062" y="2152119"/>
                </a:lnTo>
                <a:lnTo>
                  <a:pt x="1639552" y="2172737"/>
                </a:lnTo>
                <a:lnTo>
                  <a:pt x="1598140" y="2191771"/>
                </a:lnTo>
                <a:lnTo>
                  <a:pt x="1555863" y="2209182"/>
                </a:lnTo>
                <a:lnTo>
                  <a:pt x="1512764" y="2224931"/>
                </a:lnTo>
                <a:lnTo>
                  <a:pt x="1468880" y="2238976"/>
                </a:lnTo>
                <a:lnTo>
                  <a:pt x="1424254" y="2251278"/>
                </a:lnTo>
                <a:lnTo>
                  <a:pt x="1378923" y="2261798"/>
                </a:lnTo>
                <a:lnTo>
                  <a:pt x="1332930" y="2270494"/>
                </a:lnTo>
                <a:lnTo>
                  <a:pt x="1286312" y="2277327"/>
                </a:lnTo>
                <a:lnTo>
                  <a:pt x="1239111" y="2282258"/>
                </a:lnTo>
                <a:lnTo>
                  <a:pt x="1191367" y="2285246"/>
                </a:lnTo>
                <a:lnTo>
                  <a:pt x="1143119" y="2286250"/>
                </a:lnTo>
              </a:path>
            </a:pathLst>
          </a:custGeom>
          <a:noFill/>
          <a:ln w="38100">
            <a:solidFill>
              <a:srgbClr val="53B95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62507" name="object 15"/>
          <p:cNvSpPr>
            <a:spLocks/>
          </p:cNvSpPr>
          <p:nvPr/>
        </p:nvSpPr>
        <p:spPr bwMode="auto">
          <a:xfrm>
            <a:off x="3653367" y="4593167"/>
            <a:ext cx="1136651" cy="1136651"/>
          </a:xfrm>
          <a:custGeom>
            <a:avLst/>
            <a:gdLst>
              <a:gd name="T0" fmla="*/ 174121 w 1873250"/>
              <a:gd name="T1" fmla="*/ 1001 h 1873250"/>
              <a:gd name="T2" fmla="*/ 145479 w 1873250"/>
              <a:gd name="T3" fmla="*/ 6106 h 1873250"/>
              <a:gd name="T4" fmla="*/ 118456 w 1873250"/>
              <a:gd name="T5" fmla="*/ 15242 h 1873250"/>
              <a:gd name="T6" fmla="*/ 93380 w 1873250"/>
              <a:gd name="T7" fmla="*/ 28079 h 1873250"/>
              <a:gd name="T8" fmla="*/ 70580 w 1873250"/>
              <a:gd name="T9" fmla="*/ 44289 h 1873250"/>
              <a:gd name="T10" fmla="*/ 50385 w 1873250"/>
              <a:gd name="T11" fmla="*/ 63543 h 1873250"/>
              <a:gd name="T12" fmla="*/ 33123 w 1873250"/>
              <a:gd name="T13" fmla="*/ 85511 h 1873250"/>
              <a:gd name="T14" fmla="*/ 19125 w 1873250"/>
              <a:gd name="T15" fmla="*/ 109865 h 1873250"/>
              <a:gd name="T16" fmla="*/ 8719 w 1873250"/>
              <a:gd name="T17" fmla="*/ 136276 h 1873250"/>
              <a:gd name="T18" fmla="*/ 2234 w 1873250"/>
              <a:gd name="T19" fmla="*/ 164414 h 1873250"/>
              <a:gd name="T20" fmla="*/ 0 w 1873250"/>
              <a:gd name="T21" fmla="*/ 193951 h 1873250"/>
              <a:gd name="T22" fmla="*/ 2234 w 1873250"/>
              <a:gd name="T23" fmla="*/ 223488 h 1873250"/>
              <a:gd name="T24" fmla="*/ 8719 w 1873250"/>
              <a:gd name="T25" fmla="*/ 251627 h 1873250"/>
              <a:gd name="T26" fmla="*/ 19125 w 1873250"/>
              <a:gd name="T27" fmla="*/ 278038 h 1873250"/>
              <a:gd name="T28" fmla="*/ 33123 w 1873250"/>
              <a:gd name="T29" fmla="*/ 302392 h 1873250"/>
              <a:gd name="T30" fmla="*/ 50385 w 1873250"/>
              <a:gd name="T31" fmla="*/ 324361 h 1873250"/>
              <a:gd name="T32" fmla="*/ 70580 w 1873250"/>
              <a:gd name="T33" fmla="*/ 343615 h 1873250"/>
              <a:gd name="T34" fmla="*/ 93380 w 1873250"/>
              <a:gd name="T35" fmla="*/ 359825 h 1873250"/>
              <a:gd name="T36" fmla="*/ 118456 w 1873250"/>
              <a:gd name="T37" fmla="*/ 372663 h 1873250"/>
              <a:gd name="T38" fmla="*/ 145479 w 1873250"/>
              <a:gd name="T39" fmla="*/ 381799 h 1873250"/>
              <a:gd name="T40" fmla="*/ 174121 w 1873250"/>
              <a:gd name="T41" fmla="*/ 386903 h 1873250"/>
              <a:gd name="T42" fmla="*/ 203932 w 1873250"/>
              <a:gd name="T43" fmla="*/ 387652 h 1873250"/>
              <a:gd name="T44" fmla="*/ 233039 w 1873250"/>
              <a:gd name="T45" fmla="*/ 383964 h 1873250"/>
              <a:gd name="T46" fmla="*/ 260639 w 1873250"/>
              <a:gd name="T47" fmla="*/ 376136 h 1873250"/>
              <a:gd name="T48" fmla="*/ 286400 w 1873250"/>
              <a:gd name="T49" fmla="*/ 364495 h 1873250"/>
              <a:gd name="T50" fmla="*/ 309996 w 1873250"/>
              <a:gd name="T51" fmla="*/ 349373 h 1873250"/>
              <a:gd name="T52" fmla="*/ 331097 w 1873250"/>
              <a:gd name="T53" fmla="*/ 331097 h 1873250"/>
              <a:gd name="T54" fmla="*/ 349373 w 1873250"/>
              <a:gd name="T55" fmla="*/ 309996 h 1873250"/>
              <a:gd name="T56" fmla="*/ 364495 w 1873250"/>
              <a:gd name="T57" fmla="*/ 286400 h 1873250"/>
              <a:gd name="T58" fmla="*/ 376136 w 1873250"/>
              <a:gd name="T59" fmla="*/ 260639 h 1873250"/>
              <a:gd name="T60" fmla="*/ 383964 w 1873250"/>
              <a:gd name="T61" fmla="*/ 233039 h 1873250"/>
              <a:gd name="T62" fmla="*/ 387652 w 1873250"/>
              <a:gd name="T63" fmla="*/ 203932 h 1873250"/>
              <a:gd name="T64" fmla="*/ 386903 w 1873250"/>
              <a:gd name="T65" fmla="*/ 174121 h 1873250"/>
              <a:gd name="T66" fmla="*/ 381799 w 1873250"/>
              <a:gd name="T67" fmla="*/ 145479 h 1873250"/>
              <a:gd name="T68" fmla="*/ 372663 w 1873250"/>
              <a:gd name="T69" fmla="*/ 118456 h 1873250"/>
              <a:gd name="T70" fmla="*/ 359825 w 1873250"/>
              <a:gd name="T71" fmla="*/ 93380 h 1873250"/>
              <a:gd name="T72" fmla="*/ 343615 w 1873250"/>
              <a:gd name="T73" fmla="*/ 70580 h 1873250"/>
              <a:gd name="T74" fmla="*/ 324361 w 1873250"/>
              <a:gd name="T75" fmla="*/ 50385 h 1873250"/>
              <a:gd name="T76" fmla="*/ 302392 w 1873250"/>
              <a:gd name="T77" fmla="*/ 33123 h 1873250"/>
              <a:gd name="T78" fmla="*/ 278038 w 1873250"/>
              <a:gd name="T79" fmla="*/ 19125 h 1873250"/>
              <a:gd name="T80" fmla="*/ 251627 w 1873250"/>
              <a:gd name="T81" fmla="*/ 8719 h 1873250"/>
              <a:gd name="T82" fmla="*/ 223488 w 1873250"/>
              <a:gd name="T83" fmla="*/ 2234 h 1873250"/>
              <a:gd name="T84" fmla="*/ 193951 w 1873250"/>
              <a:gd name="T85" fmla="*/ 0 h 187325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873250" h="1873250">
                <a:moveTo>
                  <a:pt x="936499" y="0"/>
                </a:moveTo>
                <a:lnTo>
                  <a:pt x="888306" y="1218"/>
                </a:lnTo>
                <a:lnTo>
                  <a:pt x="840747" y="4835"/>
                </a:lnTo>
                <a:lnTo>
                  <a:pt x="793879" y="10790"/>
                </a:lnTo>
                <a:lnTo>
                  <a:pt x="747761" y="19026"/>
                </a:lnTo>
                <a:lnTo>
                  <a:pt x="702452" y="29483"/>
                </a:lnTo>
                <a:lnTo>
                  <a:pt x="658012" y="42103"/>
                </a:lnTo>
                <a:lnTo>
                  <a:pt x="614498" y="56826"/>
                </a:lnTo>
                <a:lnTo>
                  <a:pt x="571970" y="73594"/>
                </a:lnTo>
                <a:lnTo>
                  <a:pt x="530487" y="92348"/>
                </a:lnTo>
                <a:lnTo>
                  <a:pt x="490107" y="113030"/>
                </a:lnTo>
                <a:lnTo>
                  <a:pt x="450889" y="135579"/>
                </a:lnTo>
                <a:lnTo>
                  <a:pt x="412892" y="159938"/>
                </a:lnTo>
                <a:lnTo>
                  <a:pt x="376176" y="186048"/>
                </a:lnTo>
                <a:lnTo>
                  <a:pt x="340798" y="213850"/>
                </a:lnTo>
                <a:lnTo>
                  <a:pt x="306817" y="243285"/>
                </a:lnTo>
                <a:lnTo>
                  <a:pt x="274293" y="274293"/>
                </a:lnTo>
                <a:lnTo>
                  <a:pt x="243285" y="306817"/>
                </a:lnTo>
                <a:lnTo>
                  <a:pt x="213850" y="340798"/>
                </a:lnTo>
                <a:lnTo>
                  <a:pt x="186048" y="376176"/>
                </a:lnTo>
                <a:lnTo>
                  <a:pt x="159938" y="412892"/>
                </a:lnTo>
                <a:lnTo>
                  <a:pt x="135579" y="450889"/>
                </a:lnTo>
                <a:lnTo>
                  <a:pt x="113030" y="490107"/>
                </a:lnTo>
                <a:lnTo>
                  <a:pt x="92348" y="530487"/>
                </a:lnTo>
                <a:lnTo>
                  <a:pt x="73594" y="571970"/>
                </a:lnTo>
                <a:lnTo>
                  <a:pt x="56826" y="614498"/>
                </a:lnTo>
                <a:lnTo>
                  <a:pt x="42103" y="658012"/>
                </a:lnTo>
                <a:lnTo>
                  <a:pt x="29483" y="702452"/>
                </a:lnTo>
                <a:lnTo>
                  <a:pt x="19026" y="747761"/>
                </a:lnTo>
                <a:lnTo>
                  <a:pt x="10790" y="793879"/>
                </a:lnTo>
                <a:lnTo>
                  <a:pt x="4835" y="840747"/>
                </a:lnTo>
                <a:lnTo>
                  <a:pt x="1218" y="888306"/>
                </a:lnTo>
                <a:lnTo>
                  <a:pt x="0" y="936499"/>
                </a:lnTo>
                <a:lnTo>
                  <a:pt x="1218" y="984691"/>
                </a:lnTo>
                <a:lnTo>
                  <a:pt x="4835" y="1032251"/>
                </a:lnTo>
                <a:lnTo>
                  <a:pt x="10790" y="1079119"/>
                </a:lnTo>
                <a:lnTo>
                  <a:pt x="19026" y="1125237"/>
                </a:lnTo>
                <a:lnTo>
                  <a:pt x="29483" y="1170546"/>
                </a:lnTo>
                <a:lnTo>
                  <a:pt x="42103" y="1214987"/>
                </a:lnTo>
                <a:lnTo>
                  <a:pt x="56826" y="1258501"/>
                </a:lnTo>
                <a:lnTo>
                  <a:pt x="73594" y="1301029"/>
                </a:lnTo>
                <a:lnTo>
                  <a:pt x="92348" y="1342513"/>
                </a:lnTo>
                <a:lnTo>
                  <a:pt x="113030" y="1382893"/>
                </a:lnTo>
                <a:lnTo>
                  <a:pt x="135579" y="1422112"/>
                </a:lnTo>
                <a:lnTo>
                  <a:pt x="159938" y="1460109"/>
                </a:lnTo>
                <a:lnTo>
                  <a:pt x="186048" y="1496826"/>
                </a:lnTo>
                <a:lnTo>
                  <a:pt x="213850" y="1532205"/>
                </a:lnTo>
                <a:lnTo>
                  <a:pt x="243285" y="1566186"/>
                </a:lnTo>
                <a:lnTo>
                  <a:pt x="274293" y="1598710"/>
                </a:lnTo>
                <a:lnTo>
                  <a:pt x="306817" y="1629720"/>
                </a:lnTo>
                <a:lnTo>
                  <a:pt x="340798" y="1659155"/>
                </a:lnTo>
                <a:lnTo>
                  <a:pt x="376176" y="1686957"/>
                </a:lnTo>
                <a:lnTo>
                  <a:pt x="412892" y="1713068"/>
                </a:lnTo>
                <a:lnTo>
                  <a:pt x="450889" y="1737427"/>
                </a:lnTo>
                <a:lnTo>
                  <a:pt x="490107" y="1759977"/>
                </a:lnTo>
                <a:lnTo>
                  <a:pt x="530487" y="1780659"/>
                </a:lnTo>
                <a:lnTo>
                  <a:pt x="571970" y="1799414"/>
                </a:lnTo>
                <a:lnTo>
                  <a:pt x="614498" y="1816183"/>
                </a:lnTo>
                <a:lnTo>
                  <a:pt x="658012" y="1830906"/>
                </a:lnTo>
                <a:lnTo>
                  <a:pt x="702452" y="1843526"/>
                </a:lnTo>
                <a:lnTo>
                  <a:pt x="747761" y="1853984"/>
                </a:lnTo>
                <a:lnTo>
                  <a:pt x="793879" y="1862220"/>
                </a:lnTo>
                <a:lnTo>
                  <a:pt x="840747" y="1868175"/>
                </a:lnTo>
                <a:lnTo>
                  <a:pt x="888306" y="1871792"/>
                </a:lnTo>
                <a:lnTo>
                  <a:pt x="936499" y="1873010"/>
                </a:lnTo>
                <a:lnTo>
                  <a:pt x="984691" y="1871792"/>
                </a:lnTo>
                <a:lnTo>
                  <a:pt x="1032251" y="1868175"/>
                </a:lnTo>
                <a:lnTo>
                  <a:pt x="1079119" y="1862220"/>
                </a:lnTo>
                <a:lnTo>
                  <a:pt x="1125237" y="1853984"/>
                </a:lnTo>
                <a:lnTo>
                  <a:pt x="1170546" y="1843526"/>
                </a:lnTo>
                <a:lnTo>
                  <a:pt x="1214987" y="1830906"/>
                </a:lnTo>
                <a:lnTo>
                  <a:pt x="1258501" y="1816183"/>
                </a:lnTo>
                <a:lnTo>
                  <a:pt x="1301029" y="1799414"/>
                </a:lnTo>
                <a:lnTo>
                  <a:pt x="1342513" y="1780659"/>
                </a:lnTo>
                <a:lnTo>
                  <a:pt x="1382893" y="1759977"/>
                </a:lnTo>
                <a:lnTo>
                  <a:pt x="1422112" y="1737427"/>
                </a:lnTo>
                <a:lnTo>
                  <a:pt x="1460109" y="1713068"/>
                </a:lnTo>
                <a:lnTo>
                  <a:pt x="1496826" y="1686957"/>
                </a:lnTo>
                <a:lnTo>
                  <a:pt x="1532205" y="1659155"/>
                </a:lnTo>
                <a:lnTo>
                  <a:pt x="1566186" y="1629720"/>
                </a:lnTo>
                <a:lnTo>
                  <a:pt x="1598710" y="1598710"/>
                </a:lnTo>
                <a:lnTo>
                  <a:pt x="1629720" y="1566186"/>
                </a:lnTo>
                <a:lnTo>
                  <a:pt x="1659155" y="1532205"/>
                </a:lnTo>
                <a:lnTo>
                  <a:pt x="1686957" y="1496826"/>
                </a:lnTo>
                <a:lnTo>
                  <a:pt x="1713068" y="1460109"/>
                </a:lnTo>
                <a:lnTo>
                  <a:pt x="1737427" y="1422112"/>
                </a:lnTo>
                <a:lnTo>
                  <a:pt x="1759977" y="1382893"/>
                </a:lnTo>
                <a:lnTo>
                  <a:pt x="1780659" y="1342513"/>
                </a:lnTo>
                <a:lnTo>
                  <a:pt x="1799414" y="1301029"/>
                </a:lnTo>
                <a:lnTo>
                  <a:pt x="1816183" y="1258501"/>
                </a:lnTo>
                <a:lnTo>
                  <a:pt x="1830906" y="1214987"/>
                </a:lnTo>
                <a:lnTo>
                  <a:pt x="1843526" y="1170546"/>
                </a:lnTo>
                <a:lnTo>
                  <a:pt x="1853984" y="1125237"/>
                </a:lnTo>
                <a:lnTo>
                  <a:pt x="1862220" y="1079119"/>
                </a:lnTo>
                <a:lnTo>
                  <a:pt x="1868175" y="1032251"/>
                </a:lnTo>
                <a:lnTo>
                  <a:pt x="1871792" y="984691"/>
                </a:lnTo>
                <a:lnTo>
                  <a:pt x="1873010" y="936499"/>
                </a:lnTo>
                <a:lnTo>
                  <a:pt x="1871792" y="888306"/>
                </a:lnTo>
                <a:lnTo>
                  <a:pt x="1868175" y="840747"/>
                </a:lnTo>
                <a:lnTo>
                  <a:pt x="1862220" y="793879"/>
                </a:lnTo>
                <a:lnTo>
                  <a:pt x="1853984" y="747761"/>
                </a:lnTo>
                <a:lnTo>
                  <a:pt x="1843526" y="702452"/>
                </a:lnTo>
                <a:lnTo>
                  <a:pt x="1830906" y="658012"/>
                </a:lnTo>
                <a:lnTo>
                  <a:pt x="1816183" y="614498"/>
                </a:lnTo>
                <a:lnTo>
                  <a:pt x="1799414" y="571970"/>
                </a:lnTo>
                <a:lnTo>
                  <a:pt x="1780659" y="530487"/>
                </a:lnTo>
                <a:lnTo>
                  <a:pt x="1759977" y="490107"/>
                </a:lnTo>
                <a:lnTo>
                  <a:pt x="1737427" y="450889"/>
                </a:lnTo>
                <a:lnTo>
                  <a:pt x="1713068" y="412892"/>
                </a:lnTo>
                <a:lnTo>
                  <a:pt x="1686957" y="376176"/>
                </a:lnTo>
                <a:lnTo>
                  <a:pt x="1659155" y="340798"/>
                </a:lnTo>
                <a:lnTo>
                  <a:pt x="1629720" y="306817"/>
                </a:lnTo>
                <a:lnTo>
                  <a:pt x="1598710" y="274293"/>
                </a:lnTo>
                <a:lnTo>
                  <a:pt x="1566186" y="243285"/>
                </a:lnTo>
                <a:lnTo>
                  <a:pt x="1532205" y="213850"/>
                </a:lnTo>
                <a:lnTo>
                  <a:pt x="1496826" y="186048"/>
                </a:lnTo>
                <a:lnTo>
                  <a:pt x="1460109" y="159938"/>
                </a:lnTo>
                <a:lnTo>
                  <a:pt x="1422112" y="135579"/>
                </a:lnTo>
                <a:lnTo>
                  <a:pt x="1382893" y="113030"/>
                </a:lnTo>
                <a:lnTo>
                  <a:pt x="1342513" y="92348"/>
                </a:lnTo>
                <a:lnTo>
                  <a:pt x="1301029" y="73594"/>
                </a:lnTo>
                <a:lnTo>
                  <a:pt x="1258501" y="56826"/>
                </a:lnTo>
                <a:lnTo>
                  <a:pt x="1214987" y="42103"/>
                </a:lnTo>
                <a:lnTo>
                  <a:pt x="1170546" y="29483"/>
                </a:lnTo>
                <a:lnTo>
                  <a:pt x="1125237" y="19026"/>
                </a:lnTo>
                <a:lnTo>
                  <a:pt x="1079119" y="10790"/>
                </a:lnTo>
                <a:lnTo>
                  <a:pt x="1032251" y="4835"/>
                </a:lnTo>
                <a:lnTo>
                  <a:pt x="984691" y="1218"/>
                </a:lnTo>
                <a:lnTo>
                  <a:pt x="936499" y="0"/>
                </a:lnTo>
                <a:close/>
              </a:path>
            </a:pathLst>
          </a:custGeom>
          <a:solidFill>
            <a:srgbClr val="53B95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62508" name="object 16"/>
          <p:cNvSpPr>
            <a:spLocks noChangeArrowheads="1"/>
          </p:cNvSpPr>
          <p:nvPr/>
        </p:nvSpPr>
        <p:spPr bwMode="auto">
          <a:xfrm>
            <a:off x="3500967" y="2463800"/>
            <a:ext cx="110067" cy="112184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 sz="1067">
              <a:latin typeface="Calibri" panose="020F0502020204030204" pitchFamily="34" charset="0"/>
            </a:endParaRPr>
          </a:p>
        </p:txBody>
      </p:sp>
      <p:sp>
        <p:nvSpPr>
          <p:cNvPr id="62509" name="object 17"/>
          <p:cNvSpPr>
            <a:spLocks/>
          </p:cNvSpPr>
          <p:nvPr/>
        </p:nvSpPr>
        <p:spPr bwMode="auto">
          <a:xfrm>
            <a:off x="3556001" y="1826684"/>
            <a:ext cx="1386417" cy="1386416"/>
          </a:xfrm>
          <a:custGeom>
            <a:avLst/>
            <a:gdLst>
              <a:gd name="T0" fmla="*/ 208 w 2286634"/>
              <a:gd name="T1" fmla="*/ 226404 h 2286635"/>
              <a:gd name="T2" fmla="*/ 1845 w 2286634"/>
              <a:gd name="T3" fmla="*/ 206771 h 2286635"/>
              <a:gd name="T4" fmla="*/ 5056 w 2286634"/>
              <a:gd name="T5" fmla="*/ 187620 h 2286635"/>
              <a:gd name="T6" fmla="*/ 9775 w 2286634"/>
              <a:gd name="T7" fmla="*/ 169018 h 2286635"/>
              <a:gd name="T8" fmla="*/ 15936 w 2286634"/>
              <a:gd name="T9" fmla="*/ 151031 h 2286635"/>
              <a:gd name="T10" fmla="*/ 23473 w 2286634"/>
              <a:gd name="T11" fmla="*/ 133726 h 2286635"/>
              <a:gd name="T12" fmla="*/ 32318 w 2286634"/>
              <a:gd name="T13" fmla="*/ 117167 h 2286635"/>
              <a:gd name="T14" fmla="*/ 42408 w 2286634"/>
              <a:gd name="T15" fmla="*/ 101422 h 2286635"/>
              <a:gd name="T16" fmla="*/ 53674 w 2286634"/>
              <a:gd name="T17" fmla="*/ 86557 h 2286635"/>
              <a:gd name="T18" fmla="*/ 66051 w 2286634"/>
              <a:gd name="T19" fmla="*/ 72637 h 2286635"/>
              <a:gd name="T20" fmla="*/ 79473 w 2286634"/>
              <a:gd name="T21" fmla="*/ 59729 h 2286635"/>
              <a:gd name="T22" fmla="*/ 93874 w 2286634"/>
              <a:gd name="T23" fmla="*/ 47899 h 2286635"/>
              <a:gd name="T24" fmla="*/ 109187 w 2286634"/>
              <a:gd name="T25" fmla="*/ 37213 h 2286635"/>
              <a:gd name="T26" fmla="*/ 125347 w 2286634"/>
              <a:gd name="T27" fmla="*/ 27737 h 2286635"/>
              <a:gd name="T28" fmla="*/ 142288 w 2286634"/>
              <a:gd name="T29" fmla="*/ 19537 h 2286635"/>
              <a:gd name="T30" fmla="*/ 159942 w 2286634"/>
              <a:gd name="T31" fmla="*/ 12680 h 2286635"/>
              <a:gd name="T32" fmla="*/ 178244 w 2286634"/>
              <a:gd name="T33" fmla="*/ 7232 h 2286635"/>
              <a:gd name="T34" fmla="*/ 197129 w 2286634"/>
              <a:gd name="T35" fmla="*/ 3258 h 2286635"/>
              <a:gd name="T36" fmla="*/ 216529 w 2286634"/>
              <a:gd name="T37" fmla="*/ 825 h 2286635"/>
              <a:gd name="T38" fmla="*/ 236379 w 2286634"/>
              <a:gd name="T39" fmla="*/ 0 h 2286635"/>
              <a:gd name="T40" fmla="*/ 256229 w 2286634"/>
              <a:gd name="T41" fmla="*/ 825 h 2286635"/>
              <a:gd name="T42" fmla="*/ 275630 w 2286634"/>
              <a:gd name="T43" fmla="*/ 3258 h 2286635"/>
              <a:gd name="T44" fmla="*/ 294514 w 2286634"/>
              <a:gd name="T45" fmla="*/ 7232 h 2286635"/>
              <a:gd name="T46" fmla="*/ 312817 w 2286634"/>
              <a:gd name="T47" fmla="*/ 12680 h 2286635"/>
              <a:gd name="T48" fmla="*/ 330472 w 2286634"/>
              <a:gd name="T49" fmla="*/ 19537 h 2286635"/>
              <a:gd name="T50" fmla="*/ 347412 w 2286634"/>
              <a:gd name="T51" fmla="*/ 27737 h 2286635"/>
              <a:gd name="T52" fmla="*/ 363572 w 2286634"/>
              <a:gd name="T53" fmla="*/ 37213 h 2286635"/>
              <a:gd name="T54" fmla="*/ 378885 w 2286634"/>
              <a:gd name="T55" fmla="*/ 47899 h 2286635"/>
              <a:gd name="T56" fmla="*/ 393286 w 2286634"/>
              <a:gd name="T57" fmla="*/ 59729 h 2286635"/>
              <a:gd name="T58" fmla="*/ 406709 w 2286634"/>
              <a:gd name="T59" fmla="*/ 72637 h 2286635"/>
              <a:gd name="T60" fmla="*/ 419086 w 2286634"/>
              <a:gd name="T61" fmla="*/ 86557 h 2286635"/>
              <a:gd name="T62" fmla="*/ 430352 w 2286634"/>
              <a:gd name="T63" fmla="*/ 101422 h 2286635"/>
              <a:gd name="T64" fmla="*/ 440442 w 2286634"/>
              <a:gd name="T65" fmla="*/ 117167 h 2286635"/>
              <a:gd name="T66" fmla="*/ 449287 w 2286634"/>
              <a:gd name="T67" fmla="*/ 133726 h 2286635"/>
              <a:gd name="T68" fmla="*/ 456824 w 2286634"/>
              <a:gd name="T69" fmla="*/ 151031 h 2286635"/>
              <a:gd name="T70" fmla="*/ 462985 w 2286634"/>
              <a:gd name="T71" fmla="*/ 169018 h 2286635"/>
              <a:gd name="T72" fmla="*/ 467704 w 2286634"/>
              <a:gd name="T73" fmla="*/ 187620 h 2286635"/>
              <a:gd name="T74" fmla="*/ 470915 w 2286634"/>
              <a:gd name="T75" fmla="*/ 206771 h 2286635"/>
              <a:gd name="T76" fmla="*/ 472553 w 2286634"/>
              <a:gd name="T77" fmla="*/ 226404 h 2286635"/>
              <a:gd name="T78" fmla="*/ 472553 w 2286634"/>
              <a:gd name="T79" fmla="*/ 246357 h 2286635"/>
              <a:gd name="T80" fmla="*/ 470915 w 2286634"/>
              <a:gd name="T81" fmla="*/ 265991 h 2286635"/>
              <a:gd name="T82" fmla="*/ 467704 w 2286634"/>
              <a:gd name="T83" fmla="*/ 285141 h 2286635"/>
              <a:gd name="T84" fmla="*/ 462985 w 2286634"/>
              <a:gd name="T85" fmla="*/ 303742 h 2286635"/>
              <a:gd name="T86" fmla="*/ 456824 w 2286634"/>
              <a:gd name="T87" fmla="*/ 321729 h 2286635"/>
              <a:gd name="T88" fmla="*/ 449287 w 2286634"/>
              <a:gd name="T89" fmla="*/ 339035 h 2286635"/>
              <a:gd name="T90" fmla="*/ 440442 w 2286634"/>
              <a:gd name="T91" fmla="*/ 355593 h 2286635"/>
              <a:gd name="T92" fmla="*/ 430352 w 2286634"/>
              <a:gd name="T93" fmla="*/ 371338 h 2286635"/>
              <a:gd name="T94" fmla="*/ 419086 w 2286634"/>
              <a:gd name="T95" fmla="*/ 386204 h 2286635"/>
              <a:gd name="T96" fmla="*/ 406709 w 2286634"/>
              <a:gd name="T97" fmla="*/ 400124 h 2286635"/>
              <a:gd name="T98" fmla="*/ 393287 w 2286634"/>
              <a:gd name="T99" fmla="*/ 413032 h 2286635"/>
              <a:gd name="T100" fmla="*/ 378886 w 2286634"/>
              <a:gd name="T101" fmla="*/ 424862 h 2286635"/>
              <a:gd name="T102" fmla="*/ 363573 w 2286634"/>
              <a:gd name="T103" fmla="*/ 435548 h 2286635"/>
              <a:gd name="T104" fmla="*/ 347413 w 2286634"/>
              <a:gd name="T105" fmla="*/ 445024 h 2286635"/>
              <a:gd name="T106" fmla="*/ 330472 w 2286634"/>
              <a:gd name="T107" fmla="*/ 453224 h 2286635"/>
              <a:gd name="T108" fmla="*/ 312818 w 2286634"/>
              <a:gd name="T109" fmla="*/ 460081 h 2286635"/>
              <a:gd name="T110" fmla="*/ 294516 w 2286634"/>
              <a:gd name="T111" fmla="*/ 465530 h 2286635"/>
              <a:gd name="T112" fmla="*/ 275631 w 2286634"/>
              <a:gd name="T113" fmla="*/ 469503 h 2286635"/>
              <a:gd name="T114" fmla="*/ 256231 w 2286634"/>
              <a:gd name="T115" fmla="*/ 471936 h 2286635"/>
              <a:gd name="T116" fmla="*/ 236381 w 2286634"/>
              <a:gd name="T117" fmla="*/ 472762 h 2286635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286634" h="2286635">
                <a:moveTo>
                  <a:pt x="0" y="1143131"/>
                </a:moveTo>
                <a:lnTo>
                  <a:pt x="1004" y="1094883"/>
                </a:lnTo>
                <a:lnTo>
                  <a:pt x="3992" y="1047138"/>
                </a:lnTo>
                <a:lnTo>
                  <a:pt x="8922" y="999937"/>
                </a:lnTo>
                <a:lnTo>
                  <a:pt x="15756" y="953320"/>
                </a:lnTo>
                <a:lnTo>
                  <a:pt x="24452" y="907326"/>
                </a:lnTo>
                <a:lnTo>
                  <a:pt x="34972" y="861995"/>
                </a:lnTo>
                <a:lnTo>
                  <a:pt x="47274" y="817368"/>
                </a:lnTo>
                <a:lnTo>
                  <a:pt x="61319" y="773485"/>
                </a:lnTo>
                <a:lnTo>
                  <a:pt x="77067" y="730385"/>
                </a:lnTo>
                <a:lnTo>
                  <a:pt x="94479" y="688108"/>
                </a:lnTo>
                <a:lnTo>
                  <a:pt x="113513" y="646695"/>
                </a:lnTo>
                <a:lnTo>
                  <a:pt x="134131" y="606185"/>
                </a:lnTo>
                <a:lnTo>
                  <a:pt x="156291" y="566619"/>
                </a:lnTo>
                <a:lnTo>
                  <a:pt x="179955" y="528036"/>
                </a:lnTo>
                <a:lnTo>
                  <a:pt x="205082" y="490476"/>
                </a:lnTo>
                <a:lnTo>
                  <a:pt x="231632" y="453979"/>
                </a:lnTo>
                <a:lnTo>
                  <a:pt x="259565" y="418586"/>
                </a:lnTo>
                <a:lnTo>
                  <a:pt x="288841" y="384337"/>
                </a:lnTo>
                <a:lnTo>
                  <a:pt x="319421" y="351270"/>
                </a:lnTo>
                <a:lnTo>
                  <a:pt x="351263" y="319427"/>
                </a:lnTo>
                <a:lnTo>
                  <a:pt x="384330" y="288847"/>
                </a:lnTo>
                <a:lnTo>
                  <a:pt x="418579" y="259570"/>
                </a:lnTo>
                <a:lnTo>
                  <a:pt x="453971" y="231636"/>
                </a:lnTo>
                <a:lnTo>
                  <a:pt x="490467" y="205086"/>
                </a:lnTo>
                <a:lnTo>
                  <a:pt x="528027" y="179959"/>
                </a:lnTo>
                <a:lnTo>
                  <a:pt x="566609" y="156294"/>
                </a:lnTo>
                <a:lnTo>
                  <a:pt x="606175" y="134133"/>
                </a:lnTo>
                <a:lnTo>
                  <a:pt x="646685" y="113516"/>
                </a:lnTo>
                <a:lnTo>
                  <a:pt x="688098" y="94481"/>
                </a:lnTo>
                <a:lnTo>
                  <a:pt x="730374" y="77069"/>
                </a:lnTo>
                <a:lnTo>
                  <a:pt x="773474" y="61321"/>
                </a:lnTo>
                <a:lnTo>
                  <a:pt x="817357" y="47275"/>
                </a:lnTo>
                <a:lnTo>
                  <a:pt x="861984" y="34972"/>
                </a:lnTo>
                <a:lnTo>
                  <a:pt x="907314" y="24453"/>
                </a:lnTo>
                <a:lnTo>
                  <a:pt x="953308" y="15756"/>
                </a:lnTo>
                <a:lnTo>
                  <a:pt x="999925" y="8923"/>
                </a:lnTo>
                <a:lnTo>
                  <a:pt x="1047126" y="3992"/>
                </a:lnTo>
                <a:lnTo>
                  <a:pt x="1094870" y="1004"/>
                </a:lnTo>
                <a:lnTo>
                  <a:pt x="1143119" y="0"/>
                </a:lnTo>
                <a:lnTo>
                  <a:pt x="1191368" y="1004"/>
                </a:lnTo>
                <a:lnTo>
                  <a:pt x="1239113" y="3992"/>
                </a:lnTo>
                <a:lnTo>
                  <a:pt x="1286315" y="8923"/>
                </a:lnTo>
                <a:lnTo>
                  <a:pt x="1332933" y="15756"/>
                </a:lnTo>
                <a:lnTo>
                  <a:pt x="1378928" y="24453"/>
                </a:lnTo>
                <a:lnTo>
                  <a:pt x="1424259" y="34972"/>
                </a:lnTo>
                <a:lnTo>
                  <a:pt x="1468886" y="47275"/>
                </a:lnTo>
                <a:lnTo>
                  <a:pt x="1512770" y="61321"/>
                </a:lnTo>
                <a:lnTo>
                  <a:pt x="1555870" y="77069"/>
                </a:lnTo>
                <a:lnTo>
                  <a:pt x="1598147" y="94481"/>
                </a:lnTo>
                <a:lnTo>
                  <a:pt x="1639560" y="113516"/>
                </a:lnTo>
                <a:lnTo>
                  <a:pt x="1680070" y="134133"/>
                </a:lnTo>
                <a:lnTo>
                  <a:pt x="1719637" y="156294"/>
                </a:lnTo>
                <a:lnTo>
                  <a:pt x="1758220" y="179959"/>
                </a:lnTo>
                <a:lnTo>
                  <a:pt x="1795779" y="205086"/>
                </a:lnTo>
                <a:lnTo>
                  <a:pt x="1832276" y="231636"/>
                </a:lnTo>
                <a:lnTo>
                  <a:pt x="1867669" y="259570"/>
                </a:lnTo>
                <a:lnTo>
                  <a:pt x="1901918" y="288847"/>
                </a:lnTo>
                <a:lnTo>
                  <a:pt x="1934985" y="319427"/>
                </a:lnTo>
                <a:lnTo>
                  <a:pt x="1966828" y="351270"/>
                </a:lnTo>
                <a:lnTo>
                  <a:pt x="1997407" y="384337"/>
                </a:lnTo>
                <a:lnTo>
                  <a:pt x="2026684" y="418586"/>
                </a:lnTo>
                <a:lnTo>
                  <a:pt x="2054617" y="453979"/>
                </a:lnTo>
                <a:lnTo>
                  <a:pt x="2081167" y="490476"/>
                </a:lnTo>
                <a:lnTo>
                  <a:pt x="2106294" y="528036"/>
                </a:lnTo>
                <a:lnTo>
                  <a:pt x="2129958" y="566619"/>
                </a:lnTo>
                <a:lnTo>
                  <a:pt x="2152119" y="606185"/>
                </a:lnTo>
                <a:lnTo>
                  <a:pt x="2172736" y="646695"/>
                </a:lnTo>
                <a:lnTo>
                  <a:pt x="2191771" y="688108"/>
                </a:lnTo>
                <a:lnTo>
                  <a:pt x="2209182" y="730385"/>
                </a:lnTo>
                <a:lnTo>
                  <a:pt x="2224931" y="773485"/>
                </a:lnTo>
                <a:lnTo>
                  <a:pt x="2238976" y="817368"/>
                </a:lnTo>
                <a:lnTo>
                  <a:pt x="2251278" y="861995"/>
                </a:lnTo>
                <a:lnTo>
                  <a:pt x="2261798" y="907326"/>
                </a:lnTo>
                <a:lnTo>
                  <a:pt x="2270494" y="953320"/>
                </a:lnTo>
                <a:lnTo>
                  <a:pt x="2277327" y="999937"/>
                </a:lnTo>
                <a:lnTo>
                  <a:pt x="2282258" y="1047138"/>
                </a:lnTo>
                <a:lnTo>
                  <a:pt x="2285246" y="1094883"/>
                </a:lnTo>
                <a:lnTo>
                  <a:pt x="2286250" y="1143131"/>
                </a:lnTo>
                <a:lnTo>
                  <a:pt x="2285246" y="1191378"/>
                </a:lnTo>
                <a:lnTo>
                  <a:pt x="2282258" y="1239122"/>
                </a:lnTo>
                <a:lnTo>
                  <a:pt x="2277327" y="1286323"/>
                </a:lnTo>
                <a:lnTo>
                  <a:pt x="2270494" y="1332939"/>
                </a:lnTo>
                <a:lnTo>
                  <a:pt x="2261798" y="1378933"/>
                </a:lnTo>
                <a:lnTo>
                  <a:pt x="2251278" y="1424263"/>
                </a:lnTo>
                <a:lnTo>
                  <a:pt x="2238976" y="1468889"/>
                </a:lnTo>
                <a:lnTo>
                  <a:pt x="2224931" y="1512773"/>
                </a:lnTo>
                <a:lnTo>
                  <a:pt x="2209182" y="1555872"/>
                </a:lnTo>
                <a:lnTo>
                  <a:pt x="2191771" y="1598149"/>
                </a:lnTo>
                <a:lnTo>
                  <a:pt x="2172737" y="1639562"/>
                </a:lnTo>
                <a:lnTo>
                  <a:pt x="2152119" y="1680072"/>
                </a:lnTo>
                <a:lnTo>
                  <a:pt x="2129959" y="1719638"/>
                </a:lnTo>
                <a:lnTo>
                  <a:pt x="2106295" y="1758221"/>
                </a:lnTo>
                <a:lnTo>
                  <a:pt x="2081168" y="1795781"/>
                </a:lnTo>
                <a:lnTo>
                  <a:pt x="2054618" y="1832278"/>
                </a:lnTo>
                <a:lnTo>
                  <a:pt x="2026685" y="1867671"/>
                </a:lnTo>
                <a:lnTo>
                  <a:pt x="1997409" y="1901921"/>
                </a:lnTo>
                <a:lnTo>
                  <a:pt x="1966829" y="1934988"/>
                </a:lnTo>
                <a:lnTo>
                  <a:pt x="1934986" y="1966831"/>
                </a:lnTo>
                <a:lnTo>
                  <a:pt x="1901920" y="1997411"/>
                </a:lnTo>
                <a:lnTo>
                  <a:pt x="1867671" y="2026688"/>
                </a:lnTo>
                <a:lnTo>
                  <a:pt x="1832278" y="2054622"/>
                </a:lnTo>
                <a:lnTo>
                  <a:pt x="1795782" y="2081173"/>
                </a:lnTo>
                <a:lnTo>
                  <a:pt x="1758223" y="2106301"/>
                </a:lnTo>
                <a:lnTo>
                  <a:pt x="1719640" y="2129965"/>
                </a:lnTo>
                <a:lnTo>
                  <a:pt x="1680074" y="2152126"/>
                </a:lnTo>
                <a:lnTo>
                  <a:pt x="1639565" y="2172745"/>
                </a:lnTo>
                <a:lnTo>
                  <a:pt x="1598152" y="2191780"/>
                </a:lnTo>
                <a:lnTo>
                  <a:pt x="1555876" y="2209192"/>
                </a:lnTo>
                <a:lnTo>
                  <a:pt x="1512776" y="2224941"/>
                </a:lnTo>
                <a:lnTo>
                  <a:pt x="1468893" y="2238986"/>
                </a:lnTo>
                <a:lnTo>
                  <a:pt x="1424266" y="2251289"/>
                </a:lnTo>
                <a:lnTo>
                  <a:pt x="1378936" y="2261809"/>
                </a:lnTo>
                <a:lnTo>
                  <a:pt x="1332942" y="2270506"/>
                </a:lnTo>
                <a:lnTo>
                  <a:pt x="1286325" y="2277340"/>
                </a:lnTo>
                <a:lnTo>
                  <a:pt x="1239124" y="2282270"/>
                </a:lnTo>
                <a:lnTo>
                  <a:pt x="1191379" y="2285258"/>
                </a:lnTo>
                <a:lnTo>
                  <a:pt x="1143131" y="2286263"/>
                </a:lnTo>
              </a:path>
            </a:pathLst>
          </a:custGeom>
          <a:noFill/>
          <a:ln w="38100">
            <a:solidFill>
              <a:srgbClr val="EBD0A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62510" name="object 18"/>
          <p:cNvSpPr>
            <a:spLocks/>
          </p:cNvSpPr>
          <p:nvPr/>
        </p:nvSpPr>
        <p:spPr bwMode="auto">
          <a:xfrm>
            <a:off x="3680885" y="1951567"/>
            <a:ext cx="1136649" cy="1136651"/>
          </a:xfrm>
          <a:custGeom>
            <a:avLst/>
            <a:gdLst>
              <a:gd name="T0" fmla="*/ 174122 w 1873250"/>
              <a:gd name="T1" fmla="*/ 1001 h 1873250"/>
              <a:gd name="T2" fmla="*/ 145481 w 1873250"/>
              <a:gd name="T3" fmla="*/ 6106 h 1873250"/>
              <a:gd name="T4" fmla="*/ 118457 w 1873250"/>
              <a:gd name="T5" fmla="*/ 15242 h 1873250"/>
              <a:gd name="T6" fmla="*/ 93381 w 1873250"/>
              <a:gd name="T7" fmla="*/ 28080 h 1873250"/>
              <a:gd name="T8" fmla="*/ 70580 w 1873250"/>
              <a:gd name="T9" fmla="*/ 44290 h 1873250"/>
              <a:gd name="T10" fmla="*/ 50385 w 1873250"/>
              <a:gd name="T11" fmla="*/ 63544 h 1873250"/>
              <a:gd name="T12" fmla="*/ 33124 w 1873250"/>
              <a:gd name="T13" fmla="*/ 85513 h 1873250"/>
              <a:gd name="T14" fmla="*/ 19126 w 1873250"/>
              <a:gd name="T15" fmla="*/ 109867 h 1873250"/>
              <a:gd name="T16" fmla="*/ 8719 w 1873250"/>
              <a:gd name="T17" fmla="*/ 136278 h 1873250"/>
              <a:gd name="T18" fmla="*/ 2234 w 1873250"/>
              <a:gd name="T19" fmla="*/ 164417 h 1873250"/>
              <a:gd name="T20" fmla="*/ 0 w 1873250"/>
              <a:gd name="T21" fmla="*/ 193954 h 1873250"/>
              <a:gd name="T22" fmla="*/ 2234 w 1873250"/>
              <a:gd name="T23" fmla="*/ 223490 h 1873250"/>
              <a:gd name="T24" fmla="*/ 8719 w 1873250"/>
              <a:gd name="T25" fmla="*/ 251629 h 1873250"/>
              <a:gd name="T26" fmla="*/ 19126 w 1873250"/>
              <a:gd name="T27" fmla="*/ 278040 h 1873250"/>
              <a:gd name="T28" fmla="*/ 33124 w 1873250"/>
              <a:gd name="T29" fmla="*/ 302394 h 1873250"/>
              <a:gd name="T30" fmla="*/ 50385 w 1873250"/>
              <a:gd name="T31" fmla="*/ 324362 h 1873250"/>
              <a:gd name="T32" fmla="*/ 70580 w 1873250"/>
              <a:gd name="T33" fmla="*/ 343616 h 1873250"/>
              <a:gd name="T34" fmla="*/ 93381 w 1873250"/>
              <a:gd name="T35" fmla="*/ 359826 h 1873250"/>
              <a:gd name="T36" fmla="*/ 118457 w 1873250"/>
              <a:gd name="T37" fmla="*/ 372663 h 1873250"/>
              <a:gd name="T38" fmla="*/ 145481 w 1873250"/>
              <a:gd name="T39" fmla="*/ 381799 h 1873250"/>
              <a:gd name="T40" fmla="*/ 174122 w 1873250"/>
              <a:gd name="T41" fmla="*/ 386903 h 1873250"/>
              <a:gd name="T42" fmla="*/ 203934 w 1873250"/>
              <a:gd name="T43" fmla="*/ 387652 h 1873250"/>
              <a:gd name="T44" fmla="*/ 233041 w 1873250"/>
              <a:gd name="T45" fmla="*/ 383964 h 1873250"/>
              <a:gd name="T46" fmla="*/ 260640 w 1873250"/>
              <a:gd name="T47" fmla="*/ 376136 h 1873250"/>
              <a:gd name="T48" fmla="*/ 286402 w 1873250"/>
              <a:gd name="T49" fmla="*/ 364496 h 1873250"/>
              <a:gd name="T50" fmla="*/ 309997 w 1873250"/>
              <a:gd name="T51" fmla="*/ 349374 h 1873250"/>
              <a:gd name="T52" fmla="*/ 331097 w 1873250"/>
              <a:gd name="T53" fmla="*/ 331098 h 1873250"/>
              <a:gd name="T54" fmla="*/ 349373 w 1873250"/>
              <a:gd name="T55" fmla="*/ 309998 h 1873250"/>
              <a:gd name="T56" fmla="*/ 364495 w 1873250"/>
              <a:gd name="T57" fmla="*/ 286402 h 1873250"/>
              <a:gd name="T58" fmla="*/ 376135 w 1873250"/>
              <a:gd name="T59" fmla="*/ 260641 h 1873250"/>
              <a:gd name="T60" fmla="*/ 383963 w 1873250"/>
              <a:gd name="T61" fmla="*/ 233042 h 1873250"/>
              <a:gd name="T62" fmla="*/ 387651 w 1873250"/>
              <a:gd name="T63" fmla="*/ 203935 h 1873250"/>
              <a:gd name="T64" fmla="*/ 386902 w 1873250"/>
              <a:gd name="T65" fmla="*/ 174123 h 1873250"/>
              <a:gd name="T66" fmla="*/ 381798 w 1873250"/>
              <a:gd name="T67" fmla="*/ 145482 h 1873250"/>
              <a:gd name="T68" fmla="*/ 372662 w 1873250"/>
              <a:gd name="T69" fmla="*/ 118459 h 1873250"/>
              <a:gd name="T70" fmla="*/ 359825 w 1873250"/>
              <a:gd name="T71" fmla="*/ 93382 h 1873250"/>
              <a:gd name="T72" fmla="*/ 343615 w 1873250"/>
              <a:gd name="T73" fmla="*/ 70581 h 1873250"/>
              <a:gd name="T74" fmla="*/ 324361 w 1873250"/>
              <a:gd name="T75" fmla="*/ 50386 h 1873250"/>
              <a:gd name="T76" fmla="*/ 302393 w 1873250"/>
              <a:gd name="T77" fmla="*/ 33124 h 1873250"/>
              <a:gd name="T78" fmla="*/ 278039 w 1873250"/>
              <a:gd name="T79" fmla="*/ 19126 h 1873250"/>
              <a:gd name="T80" fmla="*/ 251628 w 1873250"/>
              <a:gd name="T81" fmla="*/ 8720 h 1873250"/>
              <a:gd name="T82" fmla="*/ 223490 w 1873250"/>
              <a:gd name="T83" fmla="*/ 2234 h 1873250"/>
              <a:gd name="T84" fmla="*/ 193953 w 1873250"/>
              <a:gd name="T85" fmla="*/ 0 h 187325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873250" h="1873250">
                <a:moveTo>
                  <a:pt x="936511" y="0"/>
                </a:moveTo>
                <a:lnTo>
                  <a:pt x="888318" y="1218"/>
                </a:lnTo>
                <a:lnTo>
                  <a:pt x="840757" y="4835"/>
                </a:lnTo>
                <a:lnTo>
                  <a:pt x="793888" y="10790"/>
                </a:lnTo>
                <a:lnTo>
                  <a:pt x="747769" y="19026"/>
                </a:lnTo>
                <a:lnTo>
                  <a:pt x="702460" y="29484"/>
                </a:lnTo>
                <a:lnTo>
                  <a:pt x="658019" y="42104"/>
                </a:lnTo>
                <a:lnTo>
                  <a:pt x="614504" y="56827"/>
                </a:lnTo>
                <a:lnTo>
                  <a:pt x="571976" y="73596"/>
                </a:lnTo>
                <a:lnTo>
                  <a:pt x="530492" y="92351"/>
                </a:lnTo>
                <a:lnTo>
                  <a:pt x="490111" y="113033"/>
                </a:lnTo>
                <a:lnTo>
                  <a:pt x="450893" y="135583"/>
                </a:lnTo>
                <a:lnTo>
                  <a:pt x="412896" y="159942"/>
                </a:lnTo>
                <a:lnTo>
                  <a:pt x="376178" y="186053"/>
                </a:lnTo>
                <a:lnTo>
                  <a:pt x="340800" y="213855"/>
                </a:lnTo>
                <a:lnTo>
                  <a:pt x="306819" y="243290"/>
                </a:lnTo>
                <a:lnTo>
                  <a:pt x="274295" y="274300"/>
                </a:lnTo>
                <a:lnTo>
                  <a:pt x="243286" y="306824"/>
                </a:lnTo>
                <a:lnTo>
                  <a:pt x="213851" y="340805"/>
                </a:lnTo>
                <a:lnTo>
                  <a:pt x="186049" y="376184"/>
                </a:lnTo>
                <a:lnTo>
                  <a:pt x="159939" y="412901"/>
                </a:lnTo>
                <a:lnTo>
                  <a:pt x="135580" y="450898"/>
                </a:lnTo>
                <a:lnTo>
                  <a:pt x="113030" y="490117"/>
                </a:lnTo>
                <a:lnTo>
                  <a:pt x="92349" y="530497"/>
                </a:lnTo>
                <a:lnTo>
                  <a:pt x="73594" y="571981"/>
                </a:lnTo>
                <a:lnTo>
                  <a:pt x="56826" y="614509"/>
                </a:lnTo>
                <a:lnTo>
                  <a:pt x="42103" y="658023"/>
                </a:lnTo>
                <a:lnTo>
                  <a:pt x="29483" y="702464"/>
                </a:lnTo>
                <a:lnTo>
                  <a:pt x="19026" y="747773"/>
                </a:lnTo>
                <a:lnTo>
                  <a:pt x="10790" y="793891"/>
                </a:lnTo>
                <a:lnTo>
                  <a:pt x="4835" y="840759"/>
                </a:lnTo>
                <a:lnTo>
                  <a:pt x="1218" y="888319"/>
                </a:lnTo>
                <a:lnTo>
                  <a:pt x="0" y="936511"/>
                </a:lnTo>
                <a:lnTo>
                  <a:pt x="1218" y="984704"/>
                </a:lnTo>
                <a:lnTo>
                  <a:pt x="4835" y="1032263"/>
                </a:lnTo>
                <a:lnTo>
                  <a:pt x="10790" y="1079131"/>
                </a:lnTo>
                <a:lnTo>
                  <a:pt x="19026" y="1125249"/>
                </a:lnTo>
                <a:lnTo>
                  <a:pt x="29483" y="1170557"/>
                </a:lnTo>
                <a:lnTo>
                  <a:pt x="42103" y="1214998"/>
                </a:lnTo>
                <a:lnTo>
                  <a:pt x="56826" y="1258512"/>
                </a:lnTo>
                <a:lnTo>
                  <a:pt x="73594" y="1301040"/>
                </a:lnTo>
                <a:lnTo>
                  <a:pt x="92349" y="1342523"/>
                </a:lnTo>
                <a:lnTo>
                  <a:pt x="113030" y="1382903"/>
                </a:lnTo>
                <a:lnTo>
                  <a:pt x="135580" y="1422121"/>
                </a:lnTo>
                <a:lnTo>
                  <a:pt x="159939" y="1460118"/>
                </a:lnTo>
                <a:lnTo>
                  <a:pt x="186049" y="1496834"/>
                </a:lnTo>
                <a:lnTo>
                  <a:pt x="213851" y="1532212"/>
                </a:lnTo>
                <a:lnTo>
                  <a:pt x="243286" y="1566193"/>
                </a:lnTo>
                <a:lnTo>
                  <a:pt x="274295" y="1598717"/>
                </a:lnTo>
                <a:lnTo>
                  <a:pt x="306819" y="1629725"/>
                </a:lnTo>
                <a:lnTo>
                  <a:pt x="340800" y="1659160"/>
                </a:lnTo>
                <a:lnTo>
                  <a:pt x="376178" y="1686962"/>
                </a:lnTo>
                <a:lnTo>
                  <a:pt x="412896" y="1713072"/>
                </a:lnTo>
                <a:lnTo>
                  <a:pt x="450893" y="1737431"/>
                </a:lnTo>
                <a:lnTo>
                  <a:pt x="490111" y="1759980"/>
                </a:lnTo>
                <a:lnTo>
                  <a:pt x="530492" y="1780662"/>
                </a:lnTo>
                <a:lnTo>
                  <a:pt x="571976" y="1799416"/>
                </a:lnTo>
                <a:lnTo>
                  <a:pt x="614504" y="1816184"/>
                </a:lnTo>
                <a:lnTo>
                  <a:pt x="658019" y="1830907"/>
                </a:lnTo>
                <a:lnTo>
                  <a:pt x="702460" y="1843527"/>
                </a:lnTo>
                <a:lnTo>
                  <a:pt x="747769" y="1853984"/>
                </a:lnTo>
                <a:lnTo>
                  <a:pt x="793888" y="1862220"/>
                </a:lnTo>
                <a:lnTo>
                  <a:pt x="840757" y="1868175"/>
                </a:lnTo>
                <a:lnTo>
                  <a:pt x="888318" y="1871792"/>
                </a:lnTo>
                <a:lnTo>
                  <a:pt x="936511" y="1873010"/>
                </a:lnTo>
                <a:lnTo>
                  <a:pt x="984704" y="1871792"/>
                </a:lnTo>
                <a:lnTo>
                  <a:pt x="1032263" y="1868175"/>
                </a:lnTo>
                <a:lnTo>
                  <a:pt x="1079131" y="1862220"/>
                </a:lnTo>
                <a:lnTo>
                  <a:pt x="1125249" y="1853984"/>
                </a:lnTo>
                <a:lnTo>
                  <a:pt x="1170557" y="1843527"/>
                </a:lnTo>
                <a:lnTo>
                  <a:pt x="1214998" y="1830907"/>
                </a:lnTo>
                <a:lnTo>
                  <a:pt x="1258512" y="1816184"/>
                </a:lnTo>
                <a:lnTo>
                  <a:pt x="1301040" y="1799416"/>
                </a:lnTo>
                <a:lnTo>
                  <a:pt x="1342523" y="1780662"/>
                </a:lnTo>
                <a:lnTo>
                  <a:pt x="1382903" y="1759980"/>
                </a:lnTo>
                <a:lnTo>
                  <a:pt x="1422121" y="1737431"/>
                </a:lnTo>
                <a:lnTo>
                  <a:pt x="1460118" y="1713072"/>
                </a:lnTo>
                <a:lnTo>
                  <a:pt x="1496834" y="1686962"/>
                </a:lnTo>
                <a:lnTo>
                  <a:pt x="1532212" y="1659160"/>
                </a:lnTo>
                <a:lnTo>
                  <a:pt x="1566193" y="1629725"/>
                </a:lnTo>
                <a:lnTo>
                  <a:pt x="1598717" y="1598717"/>
                </a:lnTo>
                <a:lnTo>
                  <a:pt x="1629725" y="1566193"/>
                </a:lnTo>
                <a:lnTo>
                  <a:pt x="1659160" y="1532212"/>
                </a:lnTo>
                <a:lnTo>
                  <a:pt x="1686962" y="1496834"/>
                </a:lnTo>
                <a:lnTo>
                  <a:pt x="1713072" y="1460118"/>
                </a:lnTo>
                <a:lnTo>
                  <a:pt x="1737431" y="1422121"/>
                </a:lnTo>
                <a:lnTo>
                  <a:pt x="1759980" y="1382903"/>
                </a:lnTo>
                <a:lnTo>
                  <a:pt x="1780662" y="1342523"/>
                </a:lnTo>
                <a:lnTo>
                  <a:pt x="1799416" y="1301040"/>
                </a:lnTo>
                <a:lnTo>
                  <a:pt x="1816184" y="1258512"/>
                </a:lnTo>
                <a:lnTo>
                  <a:pt x="1830907" y="1214998"/>
                </a:lnTo>
                <a:lnTo>
                  <a:pt x="1843527" y="1170557"/>
                </a:lnTo>
                <a:lnTo>
                  <a:pt x="1853984" y="1125249"/>
                </a:lnTo>
                <a:lnTo>
                  <a:pt x="1862220" y="1079131"/>
                </a:lnTo>
                <a:lnTo>
                  <a:pt x="1868175" y="1032263"/>
                </a:lnTo>
                <a:lnTo>
                  <a:pt x="1871792" y="984704"/>
                </a:lnTo>
                <a:lnTo>
                  <a:pt x="1873010" y="936511"/>
                </a:lnTo>
                <a:lnTo>
                  <a:pt x="1871792" y="888319"/>
                </a:lnTo>
                <a:lnTo>
                  <a:pt x="1868175" y="840759"/>
                </a:lnTo>
                <a:lnTo>
                  <a:pt x="1862220" y="793891"/>
                </a:lnTo>
                <a:lnTo>
                  <a:pt x="1853984" y="747773"/>
                </a:lnTo>
                <a:lnTo>
                  <a:pt x="1843527" y="702464"/>
                </a:lnTo>
                <a:lnTo>
                  <a:pt x="1830907" y="658023"/>
                </a:lnTo>
                <a:lnTo>
                  <a:pt x="1816184" y="614509"/>
                </a:lnTo>
                <a:lnTo>
                  <a:pt x="1799416" y="571981"/>
                </a:lnTo>
                <a:lnTo>
                  <a:pt x="1780662" y="530497"/>
                </a:lnTo>
                <a:lnTo>
                  <a:pt x="1759980" y="490117"/>
                </a:lnTo>
                <a:lnTo>
                  <a:pt x="1737431" y="450898"/>
                </a:lnTo>
                <a:lnTo>
                  <a:pt x="1713072" y="412901"/>
                </a:lnTo>
                <a:lnTo>
                  <a:pt x="1686962" y="376184"/>
                </a:lnTo>
                <a:lnTo>
                  <a:pt x="1659160" y="340805"/>
                </a:lnTo>
                <a:lnTo>
                  <a:pt x="1629725" y="306824"/>
                </a:lnTo>
                <a:lnTo>
                  <a:pt x="1598717" y="274300"/>
                </a:lnTo>
                <a:lnTo>
                  <a:pt x="1566193" y="243290"/>
                </a:lnTo>
                <a:lnTo>
                  <a:pt x="1532212" y="213855"/>
                </a:lnTo>
                <a:lnTo>
                  <a:pt x="1496834" y="186053"/>
                </a:lnTo>
                <a:lnTo>
                  <a:pt x="1460118" y="159942"/>
                </a:lnTo>
                <a:lnTo>
                  <a:pt x="1422121" y="135583"/>
                </a:lnTo>
                <a:lnTo>
                  <a:pt x="1382903" y="113033"/>
                </a:lnTo>
                <a:lnTo>
                  <a:pt x="1342523" y="92351"/>
                </a:lnTo>
                <a:lnTo>
                  <a:pt x="1301040" y="73596"/>
                </a:lnTo>
                <a:lnTo>
                  <a:pt x="1258512" y="56827"/>
                </a:lnTo>
                <a:lnTo>
                  <a:pt x="1214998" y="42104"/>
                </a:lnTo>
                <a:lnTo>
                  <a:pt x="1170557" y="29484"/>
                </a:lnTo>
                <a:lnTo>
                  <a:pt x="1125249" y="19026"/>
                </a:lnTo>
                <a:lnTo>
                  <a:pt x="1079131" y="10790"/>
                </a:lnTo>
                <a:lnTo>
                  <a:pt x="1032263" y="4835"/>
                </a:lnTo>
                <a:lnTo>
                  <a:pt x="984704" y="1218"/>
                </a:lnTo>
                <a:lnTo>
                  <a:pt x="936511" y="0"/>
                </a:lnTo>
                <a:close/>
              </a:path>
            </a:pathLst>
          </a:custGeom>
          <a:solidFill>
            <a:srgbClr val="EBD0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9" name="object 19"/>
          <p:cNvSpPr/>
          <p:nvPr/>
        </p:nvSpPr>
        <p:spPr>
          <a:xfrm>
            <a:off x="2205568" y="3185584"/>
            <a:ext cx="1386417" cy="694267"/>
          </a:xfrm>
          <a:custGeom>
            <a:avLst/>
            <a:gdLst/>
            <a:ahLst/>
            <a:cxnLst/>
            <a:rect l="l" t="t" r="r" b="b"/>
            <a:pathLst>
              <a:path w="2286635" h="1143635">
                <a:moveTo>
                  <a:pt x="0" y="1143131"/>
                </a:moveTo>
                <a:lnTo>
                  <a:pt x="1004" y="1094883"/>
                </a:lnTo>
                <a:lnTo>
                  <a:pt x="3992" y="1047138"/>
                </a:lnTo>
                <a:lnTo>
                  <a:pt x="8923" y="999937"/>
                </a:lnTo>
                <a:lnTo>
                  <a:pt x="15756" y="953320"/>
                </a:lnTo>
                <a:lnTo>
                  <a:pt x="24453" y="907326"/>
                </a:lnTo>
                <a:lnTo>
                  <a:pt x="34972" y="861995"/>
                </a:lnTo>
                <a:lnTo>
                  <a:pt x="47275" y="817368"/>
                </a:lnTo>
                <a:lnTo>
                  <a:pt x="61321" y="773485"/>
                </a:lnTo>
                <a:lnTo>
                  <a:pt x="77069" y="730385"/>
                </a:lnTo>
                <a:lnTo>
                  <a:pt x="94481" y="688108"/>
                </a:lnTo>
                <a:lnTo>
                  <a:pt x="113516" y="646695"/>
                </a:lnTo>
                <a:lnTo>
                  <a:pt x="134133" y="606185"/>
                </a:lnTo>
                <a:lnTo>
                  <a:pt x="156294" y="566619"/>
                </a:lnTo>
                <a:lnTo>
                  <a:pt x="179959" y="528036"/>
                </a:lnTo>
                <a:lnTo>
                  <a:pt x="205086" y="490476"/>
                </a:lnTo>
                <a:lnTo>
                  <a:pt x="231636" y="453979"/>
                </a:lnTo>
                <a:lnTo>
                  <a:pt x="259570" y="418586"/>
                </a:lnTo>
                <a:lnTo>
                  <a:pt x="288847" y="384337"/>
                </a:lnTo>
                <a:lnTo>
                  <a:pt x="319427" y="351270"/>
                </a:lnTo>
                <a:lnTo>
                  <a:pt x="351270" y="319427"/>
                </a:lnTo>
                <a:lnTo>
                  <a:pt x="384337" y="288847"/>
                </a:lnTo>
                <a:lnTo>
                  <a:pt x="418586" y="259570"/>
                </a:lnTo>
                <a:lnTo>
                  <a:pt x="453979" y="231636"/>
                </a:lnTo>
                <a:lnTo>
                  <a:pt x="490476" y="205086"/>
                </a:lnTo>
                <a:lnTo>
                  <a:pt x="528036" y="179959"/>
                </a:lnTo>
                <a:lnTo>
                  <a:pt x="566619" y="156294"/>
                </a:lnTo>
                <a:lnTo>
                  <a:pt x="606185" y="134133"/>
                </a:lnTo>
                <a:lnTo>
                  <a:pt x="646695" y="113516"/>
                </a:lnTo>
                <a:lnTo>
                  <a:pt x="688108" y="94481"/>
                </a:lnTo>
                <a:lnTo>
                  <a:pt x="730385" y="77069"/>
                </a:lnTo>
                <a:lnTo>
                  <a:pt x="773485" y="61321"/>
                </a:lnTo>
                <a:lnTo>
                  <a:pt x="817368" y="47275"/>
                </a:lnTo>
                <a:lnTo>
                  <a:pt x="861995" y="34972"/>
                </a:lnTo>
                <a:lnTo>
                  <a:pt x="907326" y="24453"/>
                </a:lnTo>
                <a:lnTo>
                  <a:pt x="953320" y="15756"/>
                </a:lnTo>
                <a:lnTo>
                  <a:pt x="999937" y="8923"/>
                </a:lnTo>
                <a:lnTo>
                  <a:pt x="1047138" y="3992"/>
                </a:lnTo>
                <a:lnTo>
                  <a:pt x="1094883" y="1004"/>
                </a:lnTo>
                <a:lnTo>
                  <a:pt x="1143131" y="0"/>
                </a:lnTo>
                <a:lnTo>
                  <a:pt x="1191379" y="1004"/>
                </a:lnTo>
                <a:lnTo>
                  <a:pt x="1239124" y="3992"/>
                </a:lnTo>
                <a:lnTo>
                  <a:pt x="1286325" y="8923"/>
                </a:lnTo>
                <a:lnTo>
                  <a:pt x="1332942" y="15756"/>
                </a:lnTo>
                <a:lnTo>
                  <a:pt x="1378936" y="24453"/>
                </a:lnTo>
                <a:lnTo>
                  <a:pt x="1424266" y="34972"/>
                </a:lnTo>
                <a:lnTo>
                  <a:pt x="1468893" y="47275"/>
                </a:lnTo>
                <a:lnTo>
                  <a:pt x="1512776" y="61321"/>
                </a:lnTo>
                <a:lnTo>
                  <a:pt x="1555876" y="77069"/>
                </a:lnTo>
                <a:lnTo>
                  <a:pt x="1598152" y="94481"/>
                </a:lnTo>
                <a:lnTo>
                  <a:pt x="1639565" y="113516"/>
                </a:lnTo>
                <a:lnTo>
                  <a:pt x="1680074" y="134133"/>
                </a:lnTo>
                <a:lnTo>
                  <a:pt x="1719640" y="156294"/>
                </a:lnTo>
                <a:lnTo>
                  <a:pt x="1758223" y="179959"/>
                </a:lnTo>
                <a:lnTo>
                  <a:pt x="1795782" y="205086"/>
                </a:lnTo>
                <a:lnTo>
                  <a:pt x="1832278" y="231636"/>
                </a:lnTo>
                <a:lnTo>
                  <a:pt x="1867671" y="259570"/>
                </a:lnTo>
                <a:lnTo>
                  <a:pt x="1901920" y="288847"/>
                </a:lnTo>
                <a:lnTo>
                  <a:pt x="1934986" y="319427"/>
                </a:lnTo>
                <a:lnTo>
                  <a:pt x="1966829" y="351270"/>
                </a:lnTo>
                <a:lnTo>
                  <a:pt x="1997409" y="384337"/>
                </a:lnTo>
                <a:lnTo>
                  <a:pt x="2026685" y="418586"/>
                </a:lnTo>
                <a:lnTo>
                  <a:pt x="2054618" y="453979"/>
                </a:lnTo>
                <a:lnTo>
                  <a:pt x="2081168" y="490476"/>
                </a:lnTo>
                <a:lnTo>
                  <a:pt x="2106295" y="528036"/>
                </a:lnTo>
                <a:lnTo>
                  <a:pt x="2129959" y="566619"/>
                </a:lnTo>
                <a:lnTo>
                  <a:pt x="2152119" y="606185"/>
                </a:lnTo>
                <a:lnTo>
                  <a:pt x="2172737" y="646695"/>
                </a:lnTo>
                <a:lnTo>
                  <a:pt x="2191771" y="688108"/>
                </a:lnTo>
                <a:lnTo>
                  <a:pt x="2209182" y="730385"/>
                </a:lnTo>
                <a:lnTo>
                  <a:pt x="2224931" y="773485"/>
                </a:lnTo>
                <a:lnTo>
                  <a:pt x="2238976" y="817368"/>
                </a:lnTo>
                <a:lnTo>
                  <a:pt x="2251278" y="861995"/>
                </a:lnTo>
                <a:lnTo>
                  <a:pt x="2261798" y="907326"/>
                </a:lnTo>
                <a:lnTo>
                  <a:pt x="2270494" y="953320"/>
                </a:lnTo>
                <a:lnTo>
                  <a:pt x="2277327" y="999937"/>
                </a:lnTo>
                <a:lnTo>
                  <a:pt x="2282258" y="1047138"/>
                </a:lnTo>
                <a:lnTo>
                  <a:pt x="2285246" y="1094883"/>
                </a:lnTo>
                <a:lnTo>
                  <a:pt x="2286250" y="1143131"/>
                </a:lnTo>
              </a:path>
            </a:pathLst>
          </a:custGeom>
          <a:ln w="38100">
            <a:solidFill>
              <a:schemeClr val="tx2">
                <a:lumMod val="40000"/>
                <a:lumOff val="60000"/>
              </a:schemeClr>
            </a:solidFill>
          </a:ln>
        </p:spPr>
        <p:txBody>
          <a:bodyPr lIns="0" tIns="0" rIns="0" bIns="0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400">
              <a:latin typeface="+mn-lt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330451" y="3312584"/>
            <a:ext cx="1134533" cy="1134533"/>
          </a:xfrm>
          <a:custGeom>
            <a:avLst/>
            <a:gdLst/>
            <a:ahLst/>
            <a:cxnLst/>
            <a:rect l="l" t="t" r="r" b="b"/>
            <a:pathLst>
              <a:path w="1873250" h="1873250">
                <a:moveTo>
                  <a:pt x="936499" y="0"/>
                </a:moveTo>
                <a:lnTo>
                  <a:pt x="888306" y="1218"/>
                </a:lnTo>
                <a:lnTo>
                  <a:pt x="840747" y="4835"/>
                </a:lnTo>
                <a:lnTo>
                  <a:pt x="793879" y="10790"/>
                </a:lnTo>
                <a:lnTo>
                  <a:pt x="747761" y="19026"/>
                </a:lnTo>
                <a:lnTo>
                  <a:pt x="702452" y="29483"/>
                </a:lnTo>
                <a:lnTo>
                  <a:pt x="658012" y="42103"/>
                </a:lnTo>
                <a:lnTo>
                  <a:pt x="614498" y="56826"/>
                </a:lnTo>
                <a:lnTo>
                  <a:pt x="571970" y="73594"/>
                </a:lnTo>
                <a:lnTo>
                  <a:pt x="530487" y="92348"/>
                </a:lnTo>
                <a:lnTo>
                  <a:pt x="490107" y="113030"/>
                </a:lnTo>
                <a:lnTo>
                  <a:pt x="450889" y="135579"/>
                </a:lnTo>
                <a:lnTo>
                  <a:pt x="412892" y="159938"/>
                </a:lnTo>
                <a:lnTo>
                  <a:pt x="376176" y="186048"/>
                </a:lnTo>
                <a:lnTo>
                  <a:pt x="340798" y="213850"/>
                </a:lnTo>
                <a:lnTo>
                  <a:pt x="306817" y="243285"/>
                </a:lnTo>
                <a:lnTo>
                  <a:pt x="274293" y="274293"/>
                </a:lnTo>
                <a:lnTo>
                  <a:pt x="243285" y="306817"/>
                </a:lnTo>
                <a:lnTo>
                  <a:pt x="213850" y="340798"/>
                </a:lnTo>
                <a:lnTo>
                  <a:pt x="186048" y="376176"/>
                </a:lnTo>
                <a:lnTo>
                  <a:pt x="159938" y="412892"/>
                </a:lnTo>
                <a:lnTo>
                  <a:pt x="135579" y="450889"/>
                </a:lnTo>
                <a:lnTo>
                  <a:pt x="113030" y="490107"/>
                </a:lnTo>
                <a:lnTo>
                  <a:pt x="92348" y="530487"/>
                </a:lnTo>
                <a:lnTo>
                  <a:pt x="73594" y="571970"/>
                </a:lnTo>
                <a:lnTo>
                  <a:pt x="56826" y="614498"/>
                </a:lnTo>
                <a:lnTo>
                  <a:pt x="42103" y="658012"/>
                </a:lnTo>
                <a:lnTo>
                  <a:pt x="29483" y="702452"/>
                </a:lnTo>
                <a:lnTo>
                  <a:pt x="19026" y="747761"/>
                </a:lnTo>
                <a:lnTo>
                  <a:pt x="10790" y="793879"/>
                </a:lnTo>
                <a:lnTo>
                  <a:pt x="4835" y="840747"/>
                </a:lnTo>
                <a:lnTo>
                  <a:pt x="1218" y="888306"/>
                </a:lnTo>
                <a:lnTo>
                  <a:pt x="0" y="936499"/>
                </a:lnTo>
                <a:lnTo>
                  <a:pt x="1218" y="984691"/>
                </a:lnTo>
                <a:lnTo>
                  <a:pt x="4835" y="1032251"/>
                </a:lnTo>
                <a:lnTo>
                  <a:pt x="10790" y="1079119"/>
                </a:lnTo>
                <a:lnTo>
                  <a:pt x="19026" y="1125237"/>
                </a:lnTo>
                <a:lnTo>
                  <a:pt x="29483" y="1170546"/>
                </a:lnTo>
                <a:lnTo>
                  <a:pt x="42103" y="1214987"/>
                </a:lnTo>
                <a:lnTo>
                  <a:pt x="56826" y="1258501"/>
                </a:lnTo>
                <a:lnTo>
                  <a:pt x="73594" y="1301029"/>
                </a:lnTo>
                <a:lnTo>
                  <a:pt x="92348" y="1342513"/>
                </a:lnTo>
                <a:lnTo>
                  <a:pt x="113030" y="1382893"/>
                </a:lnTo>
                <a:lnTo>
                  <a:pt x="135579" y="1422112"/>
                </a:lnTo>
                <a:lnTo>
                  <a:pt x="159938" y="1460109"/>
                </a:lnTo>
                <a:lnTo>
                  <a:pt x="186048" y="1496826"/>
                </a:lnTo>
                <a:lnTo>
                  <a:pt x="213850" y="1532205"/>
                </a:lnTo>
                <a:lnTo>
                  <a:pt x="243285" y="1566186"/>
                </a:lnTo>
                <a:lnTo>
                  <a:pt x="274293" y="1598710"/>
                </a:lnTo>
                <a:lnTo>
                  <a:pt x="306817" y="1629720"/>
                </a:lnTo>
                <a:lnTo>
                  <a:pt x="340798" y="1659155"/>
                </a:lnTo>
                <a:lnTo>
                  <a:pt x="376176" y="1686957"/>
                </a:lnTo>
                <a:lnTo>
                  <a:pt x="412892" y="1713068"/>
                </a:lnTo>
                <a:lnTo>
                  <a:pt x="450889" y="1737427"/>
                </a:lnTo>
                <a:lnTo>
                  <a:pt x="490107" y="1759977"/>
                </a:lnTo>
                <a:lnTo>
                  <a:pt x="530487" y="1780659"/>
                </a:lnTo>
                <a:lnTo>
                  <a:pt x="571970" y="1799414"/>
                </a:lnTo>
                <a:lnTo>
                  <a:pt x="614498" y="1816183"/>
                </a:lnTo>
                <a:lnTo>
                  <a:pt x="658012" y="1830906"/>
                </a:lnTo>
                <a:lnTo>
                  <a:pt x="702452" y="1843526"/>
                </a:lnTo>
                <a:lnTo>
                  <a:pt x="747761" y="1853984"/>
                </a:lnTo>
                <a:lnTo>
                  <a:pt x="793879" y="1862220"/>
                </a:lnTo>
                <a:lnTo>
                  <a:pt x="840747" y="1868175"/>
                </a:lnTo>
                <a:lnTo>
                  <a:pt x="888306" y="1871792"/>
                </a:lnTo>
                <a:lnTo>
                  <a:pt x="936499" y="1873010"/>
                </a:lnTo>
                <a:lnTo>
                  <a:pt x="984691" y="1871792"/>
                </a:lnTo>
                <a:lnTo>
                  <a:pt x="1032251" y="1868175"/>
                </a:lnTo>
                <a:lnTo>
                  <a:pt x="1079119" y="1862220"/>
                </a:lnTo>
                <a:lnTo>
                  <a:pt x="1125237" y="1853984"/>
                </a:lnTo>
                <a:lnTo>
                  <a:pt x="1170546" y="1843526"/>
                </a:lnTo>
                <a:lnTo>
                  <a:pt x="1214987" y="1830906"/>
                </a:lnTo>
                <a:lnTo>
                  <a:pt x="1258501" y="1816183"/>
                </a:lnTo>
                <a:lnTo>
                  <a:pt x="1301029" y="1799414"/>
                </a:lnTo>
                <a:lnTo>
                  <a:pt x="1342513" y="1780659"/>
                </a:lnTo>
                <a:lnTo>
                  <a:pt x="1382893" y="1759977"/>
                </a:lnTo>
                <a:lnTo>
                  <a:pt x="1422112" y="1737427"/>
                </a:lnTo>
                <a:lnTo>
                  <a:pt x="1460109" y="1713068"/>
                </a:lnTo>
                <a:lnTo>
                  <a:pt x="1496826" y="1686957"/>
                </a:lnTo>
                <a:lnTo>
                  <a:pt x="1532205" y="1659155"/>
                </a:lnTo>
                <a:lnTo>
                  <a:pt x="1566186" y="1629720"/>
                </a:lnTo>
                <a:lnTo>
                  <a:pt x="1598710" y="1598710"/>
                </a:lnTo>
                <a:lnTo>
                  <a:pt x="1629720" y="1566186"/>
                </a:lnTo>
                <a:lnTo>
                  <a:pt x="1659155" y="1532205"/>
                </a:lnTo>
                <a:lnTo>
                  <a:pt x="1686957" y="1496826"/>
                </a:lnTo>
                <a:lnTo>
                  <a:pt x="1713068" y="1460109"/>
                </a:lnTo>
                <a:lnTo>
                  <a:pt x="1737427" y="1422112"/>
                </a:lnTo>
                <a:lnTo>
                  <a:pt x="1759977" y="1382893"/>
                </a:lnTo>
                <a:lnTo>
                  <a:pt x="1780659" y="1342513"/>
                </a:lnTo>
                <a:lnTo>
                  <a:pt x="1799414" y="1301029"/>
                </a:lnTo>
                <a:lnTo>
                  <a:pt x="1816183" y="1258501"/>
                </a:lnTo>
                <a:lnTo>
                  <a:pt x="1830906" y="1214987"/>
                </a:lnTo>
                <a:lnTo>
                  <a:pt x="1843526" y="1170546"/>
                </a:lnTo>
                <a:lnTo>
                  <a:pt x="1853984" y="1125237"/>
                </a:lnTo>
                <a:lnTo>
                  <a:pt x="1862220" y="1079119"/>
                </a:lnTo>
                <a:lnTo>
                  <a:pt x="1868175" y="1032251"/>
                </a:lnTo>
                <a:lnTo>
                  <a:pt x="1871792" y="984691"/>
                </a:lnTo>
                <a:lnTo>
                  <a:pt x="1873010" y="936499"/>
                </a:lnTo>
                <a:lnTo>
                  <a:pt x="1871792" y="888306"/>
                </a:lnTo>
                <a:lnTo>
                  <a:pt x="1868175" y="840747"/>
                </a:lnTo>
                <a:lnTo>
                  <a:pt x="1862220" y="793879"/>
                </a:lnTo>
                <a:lnTo>
                  <a:pt x="1853984" y="747761"/>
                </a:lnTo>
                <a:lnTo>
                  <a:pt x="1843526" y="702452"/>
                </a:lnTo>
                <a:lnTo>
                  <a:pt x="1830906" y="658012"/>
                </a:lnTo>
                <a:lnTo>
                  <a:pt x="1816183" y="614498"/>
                </a:lnTo>
                <a:lnTo>
                  <a:pt x="1799414" y="571970"/>
                </a:lnTo>
                <a:lnTo>
                  <a:pt x="1780659" y="530487"/>
                </a:lnTo>
                <a:lnTo>
                  <a:pt x="1759977" y="490107"/>
                </a:lnTo>
                <a:lnTo>
                  <a:pt x="1737427" y="450889"/>
                </a:lnTo>
                <a:lnTo>
                  <a:pt x="1713068" y="412892"/>
                </a:lnTo>
                <a:lnTo>
                  <a:pt x="1686957" y="376176"/>
                </a:lnTo>
                <a:lnTo>
                  <a:pt x="1659155" y="340798"/>
                </a:lnTo>
                <a:lnTo>
                  <a:pt x="1629720" y="306817"/>
                </a:lnTo>
                <a:lnTo>
                  <a:pt x="1598710" y="274293"/>
                </a:lnTo>
                <a:lnTo>
                  <a:pt x="1566186" y="243285"/>
                </a:lnTo>
                <a:lnTo>
                  <a:pt x="1532205" y="213850"/>
                </a:lnTo>
                <a:lnTo>
                  <a:pt x="1496826" y="186048"/>
                </a:lnTo>
                <a:lnTo>
                  <a:pt x="1460109" y="159938"/>
                </a:lnTo>
                <a:lnTo>
                  <a:pt x="1422112" y="135579"/>
                </a:lnTo>
                <a:lnTo>
                  <a:pt x="1382893" y="113030"/>
                </a:lnTo>
                <a:lnTo>
                  <a:pt x="1342513" y="92348"/>
                </a:lnTo>
                <a:lnTo>
                  <a:pt x="1301029" y="73594"/>
                </a:lnTo>
                <a:lnTo>
                  <a:pt x="1258501" y="56826"/>
                </a:lnTo>
                <a:lnTo>
                  <a:pt x="1214987" y="42103"/>
                </a:lnTo>
                <a:lnTo>
                  <a:pt x="1170546" y="29483"/>
                </a:lnTo>
                <a:lnTo>
                  <a:pt x="1125237" y="19026"/>
                </a:lnTo>
                <a:lnTo>
                  <a:pt x="1079119" y="10790"/>
                </a:lnTo>
                <a:lnTo>
                  <a:pt x="1032251" y="4835"/>
                </a:lnTo>
                <a:lnTo>
                  <a:pt x="984691" y="1218"/>
                </a:lnTo>
                <a:lnTo>
                  <a:pt x="936499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</p:spPr>
        <p:txBody>
          <a:bodyPr lIns="0" tIns="0" rIns="0" bIns="0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400">
              <a:latin typeface="+mn-lt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536951" y="3824817"/>
            <a:ext cx="107949" cy="11006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lIns="0" tIns="0" rIns="0" bIns="0"/>
          <a:lstStyle>
            <a:lvl1pPr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altLang="ru-RU" sz="1067">
              <a:latin typeface="Calibri" panose="020F0502020204030204" pitchFamily="34" charset="0"/>
            </a:endParaRPr>
          </a:p>
        </p:txBody>
      </p:sp>
      <p:sp>
        <p:nvSpPr>
          <p:cNvPr id="62514" name="object 23"/>
          <p:cNvSpPr txBox="1">
            <a:spLocks noChangeArrowheads="1"/>
          </p:cNvSpPr>
          <p:nvPr/>
        </p:nvSpPr>
        <p:spPr bwMode="auto">
          <a:xfrm>
            <a:off x="3894667" y="2038351"/>
            <a:ext cx="711200" cy="5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0397" rIns="0" bIns="0">
            <a:spAutoFit/>
          </a:bodyPr>
          <a:lstStyle>
            <a:lvl1pPr marL="6350" defTabSz="415925">
              <a:tabLst>
                <a:tab pos="1990725" algn="l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tabLst>
                <a:tab pos="1990725" algn="l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tabLst>
                <a:tab pos="1990725" algn="l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tabLst>
                <a:tab pos="1990725" algn="l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tabLst>
                <a:tab pos="1990725" algn="l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eaLnBrk="0" fontAlgn="base" hangingPunct="0">
              <a:spcBef>
                <a:spcPct val="0"/>
              </a:spcBef>
              <a:spcAft>
                <a:spcPct val="0"/>
              </a:spcAft>
              <a:tabLst>
                <a:tab pos="1990725" algn="l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eaLnBrk="0" fontAlgn="base" hangingPunct="0">
              <a:spcBef>
                <a:spcPct val="0"/>
              </a:spcBef>
              <a:spcAft>
                <a:spcPct val="0"/>
              </a:spcAft>
              <a:tabLst>
                <a:tab pos="1990725" algn="l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eaLnBrk="0" fontAlgn="base" hangingPunct="0">
              <a:spcBef>
                <a:spcPct val="0"/>
              </a:spcBef>
              <a:spcAft>
                <a:spcPct val="0"/>
              </a:spcAft>
              <a:tabLst>
                <a:tab pos="1990725" algn="l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eaLnBrk="0" fontAlgn="base" hangingPunct="0">
              <a:spcBef>
                <a:spcPct val="0"/>
              </a:spcBef>
              <a:spcAft>
                <a:spcPct val="0"/>
              </a:spcAft>
              <a:tabLst>
                <a:tab pos="1990725" algn="l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84"/>
              </a:spcBef>
            </a:pPr>
            <a:r>
              <a:rPr lang="ru-RU" altLang="ru-RU" sz="3600" b="1" dirty="0" smtClean="0">
                <a:solidFill>
                  <a:srgbClr val="393939"/>
                </a:solidFill>
                <a:latin typeface="Calibri" panose="020F0502020204030204" pitchFamily="34" charset="0"/>
                <a:ea typeface="DejaVu Sans"/>
                <a:cs typeface="DejaVu Sans"/>
              </a:rPr>
              <a:t>74</a:t>
            </a:r>
            <a:endParaRPr lang="ru-RU" altLang="ru-RU" sz="3600" dirty="0">
              <a:latin typeface="Calibri" panose="020F0502020204030204" pitchFamily="34" charset="0"/>
              <a:ea typeface="DejaVu Sans"/>
              <a:cs typeface="DejaVu Sans"/>
            </a:endParaRPr>
          </a:p>
        </p:txBody>
      </p:sp>
      <p:sp>
        <p:nvSpPr>
          <p:cNvPr id="62515" name="object 24"/>
          <p:cNvSpPr txBox="1">
            <a:spLocks noChangeArrowheads="1"/>
          </p:cNvSpPr>
          <p:nvPr/>
        </p:nvSpPr>
        <p:spPr bwMode="auto">
          <a:xfrm>
            <a:off x="3740151" y="2518834"/>
            <a:ext cx="1016000" cy="343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0012" rIns="0" bIns="0">
            <a:spAutoFit/>
          </a:bodyPr>
          <a:lstStyle>
            <a:lvl1pPr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ts val="1267"/>
              </a:lnSpc>
              <a:spcBef>
                <a:spcPts val="84"/>
              </a:spcBef>
            </a:pPr>
            <a:r>
              <a:rPr lang="uk-UA" altLang="ru-RU" sz="1067">
                <a:solidFill>
                  <a:srgbClr val="393939"/>
                </a:solidFill>
                <a:latin typeface="Calibri" panose="020F0502020204030204" pitchFamily="34" charset="0"/>
                <a:ea typeface="DejaVu Sans"/>
                <a:cs typeface="DejaVu Sans"/>
              </a:rPr>
              <a:t>Користувачів сертифікатів</a:t>
            </a:r>
            <a:endParaRPr lang="ru-RU" altLang="ru-RU" sz="1067">
              <a:latin typeface="Calibri" panose="020F0502020204030204" pitchFamily="34" charset="0"/>
              <a:ea typeface="DejaVu Sans"/>
              <a:cs typeface="DejaVu Sans"/>
            </a:endParaRPr>
          </a:p>
        </p:txBody>
      </p:sp>
      <p:sp>
        <p:nvSpPr>
          <p:cNvPr id="62518" name="object 27"/>
          <p:cNvSpPr txBox="1">
            <a:spLocks noChangeArrowheads="1"/>
          </p:cNvSpPr>
          <p:nvPr/>
        </p:nvSpPr>
        <p:spPr bwMode="auto">
          <a:xfrm>
            <a:off x="3818967" y="4694130"/>
            <a:ext cx="805450" cy="5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0397" rIns="0" bIns="0">
            <a:spAutoFit/>
          </a:bodyPr>
          <a:lstStyle>
            <a:lvl1pPr marL="6350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84"/>
              </a:spcBef>
            </a:pPr>
            <a:r>
              <a:rPr lang="ru-RU" altLang="ru-RU" sz="3600" b="1" dirty="0" smtClean="0">
                <a:solidFill>
                  <a:srgbClr val="393939"/>
                </a:solidFill>
                <a:latin typeface="Calibri" panose="020F0502020204030204" pitchFamily="34" charset="0"/>
                <a:ea typeface="DejaVu Sans"/>
                <a:cs typeface="DejaVu Sans"/>
              </a:rPr>
              <a:t>189</a:t>
            </a:r>
            <a:endParaRPr lang="ru-RU" altLang="ru-RU" sz="3600" dirty="0">
              <a:latin typeface="Calibri" panose="020F0502020204030204" pitchFamily="34" charset="0"/>
              <a:ea typeface="DejaVu Sans"/>
              <a:cs typeface="DejaVu Sans"/>
            </a:endParaRPr>
          </a:p>
        </p:txBody>
      </p:sp>
      <p:sp>
        <p:nvSpPr>
          <p:cNvPr id="62519" name="object 28"/>
          <p:cNvSpPr txBox="1">
            <a:spLocks noChangeArrowheads="1"/>
          </p:cNvSpPr>
          <p:nvPr/>
        </p:nvSpPr>
        <p:spPr bwMode="auto">
          <a:xfrm>
            <a:off x="3884084" y="5175252"/>
            <a:ext cx="675216" cy="356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0012" rIns="0" bIns="0">
            <a:spAutoFit/>
          </a:bodyPr>
          <a:lstStyle>
            <a:lvl1pPr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ts val="1267"/>
              </a:lnSpc>
              <a:spcBef>
                <a:spcPts val="84"/>
              </a:spcBef>
            </a:pPr>
            <a:r>
              <a:rPr lang="uk-UA" altLang="ru-RU" sz="1067">
                <a:solidFill>
                  <a:srgbClr val="393939"/>
                </a:solidFill>
                <a:latin typeface="Calibri" panose="020F0502020204030204" pitchFamily="34" charset="0"/>
                <a:ea typeface="DejaVu Sans"/>
                <a:cs typeface="DejaVu Sans"/>
              </a:rPr>
              <a:t>Успішних</a:t>
            </a:r>
          </a:p>
          <a:p>
            <a:pPr algn="ctr" eaLnBrk="1" hangingPunct="1">
              <a:lnSpc>
                <a:spcPts val="1267"/>
              </a:lnSpc>
              <a:spcBef>
                <a:spcPts val="84"/>
              </a:spcBef>
            </a:pPr>
            <a:r>
              <a:rPr lang="uk-UA" altLang="ru-RU" sz="1067">
                <a:solidFill>
                  <a:srgbClr val="393939"/>
                </a:solidFill>
                <a:latin typeface="Calibri" panose="020F0502020204030204" pitchFamily="34" charset="0"/>
                <a:ea typeface="DejaVu Sans"/>
                <a:cs typeface="DejaVu Sans"/>
              </a:rPr>
              <a:t>СПЗ</a:t>
            </a:r>
            <a:endParaRPr lang="ru-RU" altLang="ru-RU" sz="1067">
              <a:latin typeface="Calibri" panose="020F0502020204030204" pitchFamily="34" charset="0"/>
              <a:ea typeface="DejaVu Sans"/>
              <a:cs typeface="DejaVu Sans"/>
            </a:endParaRPr>
          </a:p>
        </p:txBody>
      </p:sp>
      <p:sp>
        <p:nvSpPr>
          <p:cNvPr id="62520" name="object 29"/>
          <p:cNvSpPr txBox="1">
            <a:spLocks noChangeArrowheads="1"/>
          </p:cNvSpPr>
          <p:nvPr/>
        </p:nvSpPr>
        <p:spPr bwMode="auto">
          <a:xfrm>
            <a:off x="2542117" y="3359151"/>
            <a:ext cx="711200" cy="5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0397" rIns="0" bIns="0">
            <a:spAutoFit/>
          </a:bodyPr>
          <a:lstStyle>
            <a:lvl1pPr marL="6350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84"/>
              </a:spcBef>
            </a:pPr>
            <a:r>
              <a:rPr lang="ru-RU" altLang="ru-RU" sz="3600" b="1" dirty="0" smtClean="0">
                <a:solidFill>
                  <a:srgbClr val="393939"/>
                </a:solidFill>
                <a:latin typeface="Calibri" panose="020F0502020204030204" pitchFamily="34" charset="0"/>
                <a:ea typeface="DejaVu Sans"/>
                <a:cs typeface="DejaVu Sans"/>
              </a:rPr>
              <a:t>950</a:t>
            </a:r>
            <a:endParaRPr lang="ru-RU" altLang="ru-RU" sz="3600" dirty="0">
              <a:latin typeface="Calibri" panose="020F0502020204030204" pitchFamily="34" charset="0"/>
              <a:ea typeface="DejaVu Sans"/>
              <a:cs typeface="DejaVu Sans"/>
            </a:endParaRPr>
          </a:p>
        </p:txBody>
      </p:sp>
      <p:sp>
        <p:nvSpPr>
          <p:cNvPr id="62521" name="object 30"/>
          <p:cNvSpPr txBox="1">
            <a:spLocks noChangeArrowheads="1"/>
          </p:cNvSpPr>
          <p:nvPr/>
        </p:nvSpPr>
        <p:spPr bwMode="auto">
          <a:xfrm>
            <a:off x="2398184" y="3843867"/>
            <a:ext cx="956733" cy="516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6557" rIns="0" bIns="0">
            <a:spAutoFit/>
          </a:bodyPr>
          <a:lstStyle>
            <a:lvl1pPr marL="69850" indent="-63500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ts val="1251"/>
              </a:lnSpc>
              <a:spcBef>
                <a:spcPts val="133"/>
              </a:spcBef>
            </a:pPr>
            <a:r>
              <a:rPr lang="uk-UA" altLang="ru-RU" sz="1067" dirty="0">
                <a:solidFill>
                  <a:srgbClr val="393939"/>
                </a:solidFill>
                <a:latin typeface="Calibri" panose="020F0502020204030204" pitchFamily="34" charset="0"/>
                <a:ea typeface="DejaVu Sans"/>
                <a:cs typeface="DejaVu Sans"/>
              </a:rPr>
              <a:t>Маркованих товарів </a:t>
            </a:r>
            <a:r>
              <a:rPr lang="uk-UA" altLang="ru-RU" sz="1067" dirty="0" smtClean="0">
                <a:solidFill>
                  <a:srgbClr val="393939"/>
                </a:solidFill>
                <a:latin typeface="Calibri" panose="020F0502020204030204" pitchFamily="34" charset="0"/>
                <a:ea typeface="DejaVu Sans"/>
                <a:cs typeface="DejaVu Sans"/>
              </a:rPr>
              <a:t>та послуг</a:t>
            </a:r>
            <a:endParaRPr lang="ru-RU" altLang="ru-RU" sz="1067" dirty="0">
              <a:latin typeface="Calibri" panose="020F0502020204030204" pitchFamily="34" charset="0"/>
              <a:ea typeface="DejaVu Sans"/>
              <a:cs typeface="DejaVu Sans"/>
            </a:endParaRPr>
          </a:p>
        </p:txBody>
      </p:sp>
      <p:sp>
        <p:nvSpPr>
          <p:cNvPr id="62522" name="object 31"/>
          <p:cNvSpPr txBox="1">
            <a:spLocks noChangeArrowheads="1"/>
          </p:cNvSpPr>
          <p:nvPr/>
        </p:nvSpPr>
        <p:spPr bwMode="auto">
          <a:xfrm>
            <a:off x="10320867" y="1979084"/>
            <a:ext cx="1039284" cy="37944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10012" rIns="0" bIns="0">
            <a:spAutoFit/>
          </a:bodyPr>
          <a:lstStyle>
            <a:lvl1pPr marL="6350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84"/>
              </a:spcBef>
            </a:pPr>
            <a:r>
              <a:rPr lang="uk-UA" altLang="ru-RU" sz="1200" b="1" dirty="0">
                <a:solidFill>
                  <a:srgbClr val="393939"/>
                </a:solidFill>
                <a:latin typeface="Calibri" panose="020F0502020204030204" pitchFamily="34" charset="0"/>
                <a:ea typeface="DejaVu Sans"/>
                <a:cs typeface="DejaVu Sans"/>
              </a:rPr>
              <a:t>Будматеріали та вироби</a:t>
            </a:r>
            <a:r>
              <a:rPr lang="en-US" altLang="ru-RU" sz="1200" dirty="0">
                <a:solidFill>
                  <a:srgbClr val="393939"/>
                </a:solidFill>
                <a:latin typeface="Calibri" panose="020F0502020204030204" pitchFamily="34" charset="0"/>
                <a:ea typeface="DejaVu Sans"/>
                <a:cs typeface="DejaVu Sans"/>
              </a:rPr>
              <a:t>, </a:t>
            </a:r>
            <a:r>
              <a:rPr lang="uk-UA" altLang="ru-RU" sz="1200" dirty="0">
                <a:solidFill>
                  <a:srgbClr val="393939"/>
                </a:solidFill>
                <a:latin typeface="Calibri" panose="020F0502020204030204" pitchFamily="34" charset="0"/>
                <a:ea typeface="DejaVu Sans"/>
                <a:cs typeface="DejaVu Sans"/>
              </a:rPr>
              <a:t>21</a:t>
            </a:r>
            <a:endParaRPr lang="ru-RU" altLang="ru-RU" sz="1200" dirty="0">
              <a:latin typeface="Calibri" panose="020F0502020204030204" pitchFamily="34" charset="0"/>
              <a:ea typeface="DejaVu Sans"/>
              <a:cs typeface="DejaVu Sans"/>
            </a:endParaRPr>
          </a:p>
        </p:txBody>
      </p:sp>
      <p:sp>
        <p:nvSpPr>
          <p:cNvPr id="62523" name="object 32"/>
          <p:cNvSpPr txBox="1">
            <a:spLocks noChangeArrowheads="1"/>
          </p:cNvSpPr>
          <p:nvPr/>
        </p:nvSpPr>
        <p:spPr bwMode="auto">
          <a:xfrm>
            <a:off x="10820401" y="3225801"/>
            <a:ext cx="1098551" cy="584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6931" rIns="0" bIns="0">
            <a:spAutoFit/>
          </a:bodyPr>
          <a:lstStyle>
            <a:lvl1pPr marL="30163" indent="-23813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2000"/>
              </a:lnSpc>
              <a:spcBef>
                <a:spcPts val="51"/>
              </a:spcBef>
            </a:pPr>
            <a:r>
              <a:rPr lang="uk-UA" altLang="ru-RU" sz="1200">
                <a:solidFill>
                  <a:srgbClr val="393939"/>
                </a:solidFill>
                <a:latin typeface="Calibri" panose="020F0502020204030204" pitchFamily="34" charset="0"/>
                <a:ea typeface="DejaVu Sans"/>
                <a:cs typeface="DejaVu Sans"/>
              </a:rPr>
              <a:t>Текстиль та </a:t>
            </a:r>
          </a:p>
          <a:p>
            <a:pPr algn="ctr" eaLnBrk="1" hangingPunct="1">
              <a:lnSpc>
                <a:spcPct val="102000"/>
              </a:lnSpc>
              <a:spcBef>
                <a:spcPts val="51"/>
              </a:spcBef>
            </a:pPr>
            <a:r>
              <a:rPr lang="uk-UA" altLang="ru-RU" sz="1200">
                <a:solidFill>
                  <a:srgbClr val="393939"/>
                </a:solidFill>
                <a:latin typeface="Calibri" panose="020F0502020204030204" pitchFamily="34" charset="0"/>
                <a:ea typeface="DejaVu Sans"/>
                <a:cs typeface="DejaVu Sans"/>
              </a:rPr>
              <a:t>текстильні вироби</a:t>
            </a:r>
            <a:r>
              <a:rPr lang="en-US" altLang="ru-RU" sz="1200">
                <a:solidFill>
                  <a:srgbClr val="393939"/>
                </a:solidFill>
                <a:latin typeface="Calibri" panose="020F0502020204030204" pitchFamily="34" charset="0"/>
                <a:ea typeface="DejaVu Sans"/>
                <a:cs typeface="DejaVu Sans"/>
              </a:rPr>
              <a:t>, 3</a:t>
            </a:r>
            <a:endParaRPr lang="ru-RU" altLang="ru-RU" sz="1200">
              <a:latin typeface="Calibri" panose="020F0502020204030204" pitchFamily="34" charset="0"/>
              <a:ea typeface="DejaVu Sans"/>
              <a:cs typeface="DejaVu Sans"/>
            </a:endParaRPr>
          </a:p>
        </p:txBody>
      </p:sp>
      <p:sp>
        <p:nvSpPr>
          <p:cNvPr id="62524" name="object 33"/>
          <p:cNvSpPr txBox="1">
            <a:spLocks noChangeArrowheads="1"/>
          </p:cNvSpPr>
          <p:nvPr/>
        </p:nvSpPr>
        <p:spPr bwMode="auto">
          <a:xfrm>
            <a:off x="10500785" y="5291725"/>
            <a:ext cx="1638300" cy="19477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10012" rIns="0" bIns="0">
            <a:spAutoFit/>
          </a:bodyPr>
          <a:lstStyle>
            <a:lvl1pPr marL="6350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84"/>
              </a:spcBef>
            </a:pPr>
            <a:r>
              <a:rPr lang="uk-UA" altLang="ru-RU" sz="12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DejaVu Sans"/>
                <a:cs typeface="DejaVu Sans"/>
              </a:rPr>
              <a:t>Продукти та напої</a:t>
            </a:r>
            <a:r>
              <a:rPr lang="en-US" altLang="ru-RU" sz="1200" dirty="0">
                <a:solidFill>
                  <a:srgbClr val="393939"/>
                </a:solidFill>
                <a:latin typeface="Calibri" panose="020F0502020204030204" pitchFamily="34" charset="0"/>
                <a:ea typeface="DejaVu Sans"/>
                <a:cs typeface="DejaVu Sans"/>
              </a:rPr>
              <a:t>, 26</a:t>
            </a:r>
            <a:endParaRPr lang="ru-RU" altLang="ru-RU" sz="1200" dirty="0">
              <a:latin typeface="Calibri" panose="020F0502020204030204" pitchFamily="34" charset="0"/>
              <a:ea typeface="DejaVu Sans"/>
              <a:cs typeface="DejaVu Sans"/>
            </a:endParaRPr>
          </a:p>
        </p:txBody>
      </p:sp>
      <p:sp>
        <p:nvSpPr>
          <p:cNvPr id="62525" name="object 34"/>
          <p:cNvSpPr txBox="1">
            <a:spLocks noChangeArrowheads="1"/>
          </p:cNvSpPr>
          <p:nvPr/>
        </p:nvSpPr>
        <p:spPr bwMode="auto">
          <a:xfrm>
            <a:off x="5418079" y="5175252"/>
            <a:ext cx="1264239" cy="19477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10012" rIns="0" bIns="0">
            <a:spAutoFit/>
          </a:bodyPr>
          <a:lstStyle>
            <a:lvl1pPr marL="6350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84"/>
              </a:spcBef>
            </a:pPr>
            <a:r>
              <a:rPr lang="uk-UA" altLang="ru-RU" sz="1200" b="1" dirty="0">
                <a:solidFill>
                  <a:srgbClr val="393939"/>
                </a:solidFill>
                <a:latin typeface="Calibri" panose="020F0502020204030204" pitchFamily="34" charset="0"/>
                <a:ea typeface="DejaVu Sans"/>
                <a:cs typeface="DejaVu Sans"/>
              </a:rPr>
              <a:t>Мийні засоби</a:t>
            </a:r>
            <a:r>
              <a:rPr lang="en-US" altLang="ru-RU" sz="1200" dirty="0">
                <a:solidFill>
                  <a:srgbClr val="393939"/>
                </a:solidFill>
                <a:latin typeface="Calibri" panose="020F0502020204030204" pitchFamily="34" charset="0"/>
                <a:ea typeface="DejaVu Sans"/>
                <a:cs typeface="DejaVu Sans"/>
              </a:rPr>
              <a:t>, </a:t>
            </a:r>
            <a:r>
              <a:rPr lang="uk-UA" altLang="ru-RU" sz="1200" dirty="0">
                <a:solidFill>
                  <a:srgbClr val="393939"/>
                </a:solidFill>
                <a:latin typeface="Calibri" panose="020F0502020204030204" pitchFamily="34" charset="0"/>
                <a:ea typeface="DejaVu Sans"/>
                <a:cs typeface="DejaVu Sans"/>
              </a:rPr>
              <a:t>14</a:t>
            </a:r>
            <a:endParaRPr lang="ru-RU" altLang="ru-RU" sz="1200" dirty="0">
              <a:latin typeface="Calibri" panose="020F0502020204030204" pitchFamily="34" charset="0"/>
              <a:ea typeface="DejaVu Sans"/>
              <a:cs typeface="DejaVu Sans"/>
            </a:endParaRPr>
          </a:p>
        </p:txBody>
      </p:sp>
      <p:sp>
        <p:nvSpPr>
          <p:cNvPr id="62526" name="object 35"/>
          <p:cNvSpPr txBox="1">
            <a:spLocks noChangeArrowheads="1"/>
          </p:cNvSpPr>
          <p:nvPr/>
        </p:nvSpPr>
        <p:spPr bwMode="auto">
          <a:xfrm>
            <a:off x="5448300" y="3382433"/>
            <a:ext cx="924984" cy="19538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6931" rIns="0" bIns="0">
            <a:spAutoFit/>
          </a:bodyPr>
          <a:lstStyle>
            <a:lvl1pPr marL="23813" indent="-17463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2000"/>
              </a:lnSpc>
              <a:spcBef>
                <a:spcPts val="51"/>
              </a:spcBef>
            </a:pPr>
            <a:r>
              <a:rPr lang="uk-UA" altLang="ru-RU" sz="1200" b="1" dirty="0">
                <a:solidFill>
                  <a:srgbClr val="393939"/>
                </a:solidFill>
                <a:latin typeface="Calibri" panose="020F0502020204030204" pitchFamily="34" charset="0"/>
                <a:ea typeface="DejaVu Sans"/>
                <a:cs typeface="DejaVu Sans"/>
              </a:rPr>
              <a:t>ЛФМ</a:t>
            </a:r>
            <a:r>
              <a:rPr lang="uk-UA" altLang="ru-RU" sz="1200" dirty="0">
                <a:solidFill>
                  <a:srgbClr val="393939"/>
                </a:solidFill>
                <a:latin typeface="Calibri" panose="020F0502020204030204" pitchFamily="34" charset="0"/>
                <a:ea typeface="DejaVu Sans"/>
                <a:cs typeface="DejaVu Sans"/>
              </a:rPr>
              <a:t>, 17</a:t>
            </a:r>
            <a:endParaRPr lang="ru-RU" altLang="ru-RU" sz="1200" dirty="0">
              <a:latin typeface="Calibri" panose="020F0502020204030204" pitchFamily="34" charset="0"/>
              <a:ea typeface="DejaVu Sans"/>
              <a:cs typeface="DejaVu Sans"/>
            </a:endParaRPr>
          </a:p>
        </p:txBody>
      </p:sp>
      <p:sp>
        <p:nvSpPr>
          <p:cNvPr id="62527" name="object 37"/>
          <p:cNvSpPr txBox="1">
            <a:spLocks noChangeArrowheads="1"/>
          </p:cNvSpPr>
          <p:nvPr/>
        </p:nvSpPr>
        <p:spPr bwMode="auto">
          <a:xfrm>
            <a:off x="5958417" y="2040467"/>
            <a:ext cx="1092200" cy="19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0012" rIns="0" bIns="0">
            <a:spAutoFit/>
          </a:bodyPr>
          <a:lstStyle>
            <a:lvl1pPr marL="6350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84"/>
              </a:spcBef>
            </a:pPr>
            <a:r>
              <a:rPr lang="uk-UA" altLang="ru-RU" sz="1200">
                <a:solidFill>
                  <a:srgbClr val="393939"/>
                </a:solidFill>
                <a:latin typeface="Calibri" panose="020F0502020204030204" pitchFamily="34" charset="0"/>
                <a:ea typeface="DejaVu Sans"/>
                <a:cs typeface="DejaVu Sans"/>
              </a:rPr>
              <a:t>Косметика</a:t>
            </a:r>
            <a:r>
              <a:rPr lang="en-US" altLang="ru-RU" sz="1200">
                <a:solidFill>
                  <a:srgbClr val="393939"/>
                </a:solidFill>
                <a:latin typeface="Calibri" panose="020F0502020204030204" pitchFamily="34" charset="0"/>
                <a:ea typeface="DejaVu Sans"/>
                <a:cs typeface="DejaVu Sans"/>
              </a:rPr>
              <a:t>, 12</a:t>
            </a:r>
            <a:endParaRPr lang="ru-RU" altLang="ru-RU" sz="1200">
              <a:latin typeface="Calibri" panose="020F0502020204030204" pitchFamily="34" charset="0"/>
              <a:ea typeface="DejaVu Sans"/>
              <a:cs typeface="DejaVu Sans"/>
            </a:endParaRPr>
          </a:p>
        </p:txBody>
      </p:sp>
      <p:sp>
        <p:nvSpPr>
          <p:cNvPr id="62528" name="object 38"/>
          <p:cNvSpPr txBox="1">
            <a:spLocks noChangeArrowheads="1"/>
          </p:cNvSpPr>
          <p:nvPr/>
        </p:nvSpPr>
        <p:spPr bwMode="auto">
          <a:xfrm>
            <a:off x="5588000" y="1534585"/>
            <a:ext cx="2237317" cy="396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6931" rIns="0" bIns="0">
            <a:spAutoFit/>
          </a:bodyPr>
          <a:lstStyle>
            <a:lvl1pPr marL="6350" indent="2063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2000"/>
              </a:lnSpc>
              <a:spcBef>
                <a:spcPts val="51"/>
              </a:spcBef>
            </a:pPr>
            <a:r>
              <a:rPr lang="uk-UA" altLang="ru-RU" sz="1200">
                <a:solidFill>
                  <a:srgbClr val="393939"/>
                </a:solidFill>
                <a:latin typeface="Calibri" panose="020F0502020204030204" pitchFamily="34" charset="0"/>
                <a:ea typeface="DejaVu Sans"/>
                <a:cs typeface="DejaVu Sans"/>
              </a:rPr>
              <a:t>Меблі та вироби </a:t>
            </a:r>
          </a:p>
          <a:p>
            <a:pPr algn="ctr" eaLnBrk="1" hangingPunct="1">
              <a:lnSpc>
                <a:spcPct val="102000"/>
              </a:lnSpc>
              <a:spcBef>
                <a:spcPts val="51"/>
              </a:spcBef>
            </a:pPr>
            <a:r>
              <a:rPr lang="uk-UA" altLang="ru-RU" sz="1200">
                <a:solidFill>
                  <a:srgbClr val="393939"/>
                </a:solidFill>
                <a:latin typeface="Calibri" panose="020F0502020204030204" pitchFamily="34" charset="0"/>
                <a:ea typeface="DejaVu Sans"/>
                <a:cs typeface="DejaVu Sans"/>
              </a:rPr>
              <a:t>з деревини</a:t>
            </a:r>
            <a:r>
              <a:rPr lang="en-US" altLang="ru-RU" sz="1200">
                <a:solidFill>
                  <a:srgbClr val="393939"/>
                </a:solidFill>
                <a:latin typeface="Calibri" panose="020F0502020204030204" pitchFamily="34" charset="0"/>
                <a:ea typeface="DejaVu Sans"/>
                <a:cs typeface="DejaVu Sans"/>
              </a:rPr>
              <a:t>, 1</a:t>
            </a:r>
            <a:endParaRPr lang="ru-RU" altLang="ru-RU" sz="1200">
              <a:latin typeface="Calibri" panose="020F0502020204030204" pitchFamily="34" charset="0"/>
              <a:ea typeface="DejaVu Sans"/>
              <a:cs typeface="DejaVu Sans"/>
            </a:endParaRPr>
          </a:p>
        </p:txBody>
      </p:sp>
      <p:sp>
        <p:nvSpPr>
          <p:cNvPr id="62529" name="object 39"/>
          <p:cNvSpPr txBox="1">
            <a:spLocks noChangeArrowheads="1"/>
          </p:cNvSpPr>
          <p:nvPr/>
        </p:nvSpPr>
        <p:spPr bwMode="auto">
          <a:xfrm>
            <a:off x="857251" y="490713"/>
            <a:ext cx="9349317" cy="33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8472" rIns="0" bIns="0">
            <a:spAutoFit/>
          </a:bodyPr>
          <a:lstStyle>
            <a:lvl1pPr marL="6350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67"/>
              </a:spcBef>
            </a:pPr>
            <a:r>
              <a:rPr lang="uk-UA" altLang="ru-RU" sz="2133" b="1" dirty="0">
                <a:solidFill>
                  <a:srgbClr val="53B958"/>
                </a:solidFill>
                <a:latin typeface="Calibri" panose="020F0502020204030204" pitchFamily="34" charset="0"/>
                <a:ea typeface="DejaVu Sans"/>
                <a:cs typeface="DejaVu Sans"/>
              </a:rPr>
              <a:t>Основні </a:t>
            </a:r>
            <a:r>
              <a:rPr lang="uk-UA" altLang="ru-RU" sz="2133" b="1" dirty="0" smtClean="0">
                <a:solidFill>
                  <a:srgbClr val="53B958"/>
                </a:solidFill>
                <a:latin typeface="Calibri" panose="020F0502020204030204" pitchFamily="34" charset="0"/>
                <a:ea typeface="DejaVu Sans"/>
                <a:cs typeface="DejaVu Sans"/>
              </a:rPr>
              <a:t>показники екологічної сертифікації  за схемою згідно з </a:t>
            </a:r>
            <a:r>
              <a:rPr lang="en-US" altLang="ru-RU" sz="2133" b="1" dirty="0" smtClean="0">
                <a:solidFill>
                  <a:srgbClr val="53B958"/>
                </a:solidFill>
                <a:latin typeface="Calibri" panose="020F0502020204030204" pitchFamily="34" charset="0"/>
                <a:ea typeface="DejaVu Sans"/>
                <a:cs typeface="DejaVu Sans"/>
              </a:rPr>
              <a:t>ISO 14024</a:t>
            </a:r>
            <a:r>
              <a:rPr lang="uk-UA" altLang="ru-RU" sz="2133" b="1" dirty="0" smtClean="0">
                <a:solidFill>
                  <a:srgbClr val="53B958"/>
                </a:solidFill>
                <a:latin typeface="Calibri" panose="020F0502020204030204" pitchFamily="34" charset="0"/>
                <a:ea typeface="DejaVu Sans"/>
                <a:cs typeface="DejaVu Sans"/>
              </a:rPr>
              <a:t> </a:t>
            </a:r>
            <a:endParaRPr lang="ru-RU" altLang="ru-RU" sz="2133" dirty="0">
              <a:latin typeface="Calibri" panose="020F0502020204030204" pitchFamily="34" charset="0"/>
              <a:ea typeface="DejaVu Sans"/>
              <a:cs typeface="DejaVu Sans"/>
            </a:endParaRPr>
          </a:p>
        </p:txBody>
      </p:sp>
      <p:sp>
        <p:nvSpPr>
          <p:cNvPr id="62530" name="object 23"/>
          <p:cNvSpPr txBox="1">
            <a:spLocks noChangeArrowheads="1"/>
          </p:cNvSpPr>
          <p:nvPr/>
        </p:nvSpPr>
        <p:spPr bwMode="auto">
          <a:xfrm>
            <a:off x="1242484" y="2070100"/>
            <a:ext cx="711200" cy="5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0397" rIns="0" bIns="0">
            <a:spAutoFit/>
          </a:bodyPr>
          <a:lstStyle>
            <a:lvl1pPr marL="6350" defTabSz="415925">
              <a:tabLst>
                <a:tab pos="1990725" algn="l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tabLst>
                <a:tab pos="1990725" algn="l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tabLst>
                <a:tab pos="1990725" algn="l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tabLst>
                <a:tab pos="1990725" algn="l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tabLst>
                <a:tab pos="1990725" algn="l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eaLnBrk="0" fontAlgn="base" hangingPunct="0">
              <a:spcBef>
                <a:spcPct val="0"/>
              </a:spcBef>
              <a:spcAft>
                <a:spcPct val="0"/>
              </a:spcAft>
              <a:tabLst>
                <a:tab pos="1990725" algn="l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eaLnBrk="0" fontAlgn="base" hangingPunct="0">
              <a:spcBef>
                <a:spcPct val="0"/>
              </a:spcBef>
              <a:spcAft>
                <a:spcPct val="0"/>
              </a:spcAft>
              <a:tabLst>
                <a:tab pos="1990725" algn="l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eaLnBrk="0" fontAlgn="base" hangingPunct="0">
              <a:spcBef>
                <a:spcPct val="0"/>
              </a:spcBef>
              <a:spcAft>
                <a:spcPct val="0"/>
              </a:spcAft>
              <a:tabLst>
                <a:tab pos="1990725" algn="l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eaLnBrk="0" fontAlgn="base" hangingPunct="0">
              <a:spcBef>
                <a:spcPct val="0"/>
              </a:spcBef>
              <a:spcAft>
                <a:spcPct val="0"/>
              </a:spcAft>
              <a:tabLst>
                <a:tab pos="1990725" algn="l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84"/>
              </a:spcBef>
            </a:pPr>
            <a:r>
              <a:rPr lang="ru-RU" altLang="ru-RU" sz="3600" b="1">
                <a:solidFill>
                  <a:srgbClr val="393939"/>
                </a:solidFill>
                <a:latin typeface="Calibri" panose="020F0502020204030204" pitchFamily="34" charset="0"/>
                <a:ea typeface="DejaVu Sans"/>
                <a:cs typeface="DejaVu Sans"/>
              </a:rPr>
              <a:t>5</a:t>
            </a:r>
            <a:r>
              <a:rPr lang="en-US" altLang="ru-RU" sz="3600" b="1">
                <a:solidFill>
                  <a:srgbClr val="393939"/>
                </a:solidFill>
                <a:latin typeface="Calibri" panose="020F0502020204030204" pitchFamily="34" charset="0"/>
                <a:ea typeface="DejaVu Sans"/>
                <a:cs typeface="DejaVu Sans"/>
              </a:rPr>
              <a:t>2</a:t>
            </a:r>
            <a:endParaRPr lang="ru-RU" altLang="ru-RU" sz="3600">
              <a:latin typeface="Calibri" panose="020F0502020204030204" pitchFamily="34" charset="0"/>
              <a:ea typeface="DejaVu Sans"/>
              <a:cs typeface="DejaVu Sans"/>
            </a:endParaRPr>
          </a:p>
        </p:txBody>
      </p:sp>
      <p:sp>
        <p:nvSpPr>
          <p:cNvPr id="62531" name="TextBox 76"/>
          <p:cNvSpPr txBox="1">
            <a:spLocks noChangeArrowheads="1"/>
          </p:cNvSpPr>
          <p:nvPr/>
        </p:nvSpPr>
        <p:spPr bwMode="auto">
          <a:xfrm>
            <a:off x="5615517" y="2590800"/>
            <a:ext cx="1092200" cy="24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5449" tIns="27724" rIns="55449" bIns="27724">
            <a:spAutoFit/>
          </a:bodyPr>
          <a:lstStyle>
            <a:lvl1pPr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uk-UA" altLang="ru-RU" sz="1200">
                <a:solidFill>
                  <a:srgbClr val="393939"/>
                </a:solidFill>
                <a:latin typeface="Calibri" panose="020F0502020204030204" pitchFamily="34" charset="0"/>
                <a:ea typeface="DejaVu Sans"/>
                <a:cs typeface="DejaVu Sans"/>
              </a:rPr>
              <a:t>Добрива, 3</a:t>
            </a:r>
            <a:endParaRPr lang="en-US" altLang="ru-RU" sz="1200">
              <a:latin typeface="Calibri" panose="020F0502020204030204" pitchFamily="34" charset="0"/>
              <a:ea typeface="DejaVu Sans"/>
              <a:cs typeface="DejaVu Sans"/>
            </a:endParaRPr>
          </a:p>
        </p:txBody>
      </p:sp>
      <p:sp>
        <p:nvSpPr>
          <p:cNvPr id="62532" name="Прямоугольник 77"/>
          <p:cNvSpPr>
            <a:spLocks noChangeArrowheads="1"/>
          </p:cNvSpPr>
          <p:nvPr/>
        </p:nvSpPr>
        <p:spPr bwMode="auto">
          <a:xfrm>
            <a:off x="1151467" y="2504018"/>
            <a:ext cx="941917" cy="40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5449" tIns="27724" rIns="55449" bIns="27724">
            <a:spAutoFit/>
          </a:bodyPr>
          <a:lstStyle>
            <a:lvl1pPr marL="160338" indent="-1555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ts val="1251"/>
              </a:lnSpc>
              <a:spcBef>
                <a:spcPts val="133"/>
              </a:spcBef>
            </a:pPr>
            <a:r>
              <a:rPr lang="uk-UA" altLang="ru-RU" sz="1067">
                <a:solidFill>
                  <a:srgbClr val="393939"/>
                </a:solidFill>
                <a:latin typeface="Calibri" panose="020F0502020204030204" pitchFamily="34" charset="0"/>
                <a:ea typeface="DejaVu Sans"/>
                <a:cs typeface="DejaVu Sans"/>
              </a:rPr>
              <a:t>Екологічних</a:t>
            </a:r>
          </a:p>
          <a:p>
            <a:pPr algn="ctr" eaLnBrk="1" hangingPunct="1">
              <a:lnSpc>
                <a:spcPts val="1251"/>
              </a:lnSpc>
              <a:spcBef>
                <a:spcPts val="133"/>
              </a:spcBef>
            </a:pPr>
            <a:r>
              <a:rPr lang="uk-UA" altLang="ru-RU" sz="1067">
                <a:solidFill>
                  <a:srgbClr val="393939"/>
                </a:solidFill>
                <a:latin typeface="Calibri" panose="020F0502020204030204" pitchFamily="34" charset="0"/>
                <a:ea typeface="DejaVu Sans"/>
                <a:cs typeface="DejaVu Sans"/>
              </a:rPr>
              <a:t>стандартів</a:t>
            </a:r>
            <a:endParaRPr lang="en-US" altLang="ru-RU" sz="1067">
              <a:latin typeface="Calibri" panose="020F0502020204030204" pitchFamily="34" charset="0"/>
              <a:ea typeface="DejaVu Sans"/>
              <a:cs typeface="DejaVu Sans"/>
            </a:endParaRPr>
          </a:p>
        </p:txBody>
      </p:sp>
      <p:sp>
        <p:nvSpPr>
          <p:cNvPr id="62533" name="TextBox 80"/>
          <p:cNvSpPr txBox="1">
            <a:spLocks noChangeArrowheads="1"/>
          </p:cNvSpPr>
          <p:nvPr/>
        </p:nvSpPr>
        <p:spPr bwMode="auto">
          <a:xfrm>
            <a:off x="5634568" y="1210733"/>
            <a:ext cx="1881696" cy="24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5449" tIns="27724" rIns="55449" bIns="27724">
            <a:spAutoFit/>
          </a:bodyPr>
          <a:lstStyle>
            <a:lvl1pPr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ru-RU" sz="1200">
                <a:solidFill>
                  <a:srgbClr val="393939"/>
                </a:solidFill>
                <a:latin typeface="Calibri" panose="020F0502020204030204" pitchFamily="34" charset="0"/>
                <a:ea typeface="DejaVu Sans"/>
                <a:cs typeface="DejaVu Sans"/>
              </a:rPr>
              <a:t>Електричне обладнання</a:t>
            </a:r>
            <a:r>
              <a:rPr lang="en-US" altLang="ru-RU" sz="1200">
                <a:solidFill>
                  <a:srgbClr val="393939"/>
                </a:solidFill>
                <a:latin typeface="Calibri" panose="020F0502020204030204" pitchFamily="34" charset="0"/>
                <a:ea typeface="DejaVu Sans"/>
                <a:cs typeface="DejaVu Sans"/>
              </a:rPr>
              <a:t>,  1</a:t>
            </a:r>
            <a:endParaRPr lang="en-US" altLang="ru-RU" sz="1200">
              <a:latin typeface="Calibri" panose="020F0502020204030204" pitchFamily="34" charset="0"/>
              <a:ea typeface="DejaVu Sans"/>
              <a:cs typeface="DejaVu Sans"/>
            </a:endParaRPr>
          </a:p>
        </p:txBody>
      </p:sp>
      <p:sp>
        <p:nvSpPr>
          <p:cNvPr id="62534" name="Прямоугольник 81"/>
          <p:cNvSpPr>
            <a:spLocks noChangeArrowheads="1"/>
          </p:cNvSpPr>
          <p:nvPr/>
        </p:nvSpPr>
        <p:spPr bwMode="auto">
          <a:xfrm>
            <a:off x="8293100" y="1504951"/>
            <a:ext cx="1043517" cy="286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5449" tIns="27724" rIns="55449" bIns="27724">
            <a:spAutoFit/>
          </a:bodyPr>
          <a:lstStyle>
            <a:lvl1pPr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ts val="933"/>
              </a:lnSpc>
            </a:pPr>
            <a:r>
              <a:rPr lang="uk-UA" altLang="ru-RU" sz="1200">
                <a:solidFill>
                  <a:srgbClr val="393939"/>
                </a:solidFill>
                <a:latin typeface="Calibri" panose="020F0502020204030204" pitchFamily="34" charset="0"/>
                <a:ea typeface="DejaVu Sans"/>
                <a:cs typeface="DejaVu Sans"/>
              </a:rPr>
              <a:t>Зелені офіси та готелі</a:t>
            </a:r>
            <a:r>
              <a:rPr lang="en-US" altLang="ru-RU" sz="1200">
                <a:solidFill>
                  <a:srgbClr val="393939"/>
                </a:solidFill>
                <a:latin typeface="Calibri" panose="020F0502020204030204" pitchFamily="34" charset="0"/>
                <a:ea typeface="DejaVu Sans"/>
                <a:cs typeface="DejaVu Sans"/>
              </a:rPr>
              <a:t>, 3</a:t>
            </a:r>
            <a:endParaRPr lang="en-US" altLang="ru-RU" sz="1200">
              <a:latin typeface="Calibri" panose="020F0502020204030204" pitchFamily="34" charset="0"/>
              <a:ea typeface="DejaVu Sans"/>
              <a:cs typeface="DejaVu Sans"/>
            </a:endParaRPr>
          </a:p>
        </p:txBody>
      </p:sp>
      <p:sp>
        <p:nvSpPr>
          <p:cNvPr id="62535" name="Овал 2"/>
          <p:cNvSpPr>
            <a:spLocks noChangeArrowheads="1"/>
          </p:cNvSpPr>
          <p:nvPr/>
        </p:nvSpPr>
        <p:spPr bwMode="auto">
          <a:xfrm>
            <a:off x="4144434" y="5795434"/>
            <a:ext cx="107951" cy="107951"/>
          </a:xfrm>
          <a:prstGeom prst="ellipse">
            <a:avLst/>
          </a:prstGeom>
          <a:solidFill>
            <a:srgbClr val="53B958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5449" tIns="27724" rIns="55449" bIns="27724" anchor="ctr"/>
          <a:lstStyle>
            <a:lvl1pPr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 sz="1067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62536" name="Овал 82"/>
          <p:cNvSpPr>
            <a:spLocks noChangeArrowheads="1"/>
          </p:cNvSpPr>
          <p:nvPr/>
        </p:nvSpPr>
        <p:spPr bwMode="auto">
          <a:xfrm>
            <a:off x="2115608" y="5298397"/>
            <a:ext cx="107951" cy="110067"/>
          </a:xfrm>
          <a:prstGeom prst="ellipse">
            <a:avLst/>
          </a:prstGeom>
          <a:solidFill>
            <a:srgbClr val="31859C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5449" tIns="27724" rIns="55449" bIns="27724" anchor="ctr"/>
          <a:lstStyle>
            <a:lvl1pPr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 sz="1067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62537" name="Овал 83"/>
          <p:cNvSpPr>
            <a:spLocks noChangeArrowheads="1"/>
          </p:cNvSpPr>
          <p:nvPr/>
        </p:nvSpPr>
        <p:spPr bwMode="auto">
          <a:xfrm>
            <a:off x="1557867" y="1778001"/>
            <a:ext cx="107951" cy="107951"/>
          </a:xfrm>
          <a:prstGeom prst="ellipse">
            <a:avLst/>
          </a:prstGeom>
          <a:solidFill>
            <a:srgbClr val="C5D256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5449" tIns="27724" rIns="55449" bIns="27724" anchor="ctr"/>
          <a:lstStyle>
            <a:lvl1pPr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 sz="1067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62539" name="Freeform 36"/>
          <p:cNvSpPr>
            <a:spLocks/>
          </p:cNvSpPr>
          <p:nvPr/>
        </p:nvSpPr>
        <p:spPr bwMode="auto">
          <a:xfrm rot="1511447">
            <a:off x="4277784" y="3560234"/>
            <a:ext cx="336549" cy="529167"/>
          </a:xfrm>
          <a:custGeom>
            <a:avLst/>
            <a:gdLst>
              <a:gd name="T0" fmla="*/ 2147483646 w 79"/>
              <a:gd name="T1" fmla="*/ 2147483646 h 101"/>
              <a:gd name="T2" fmla="*/ 2147483646 w 79"/>
              <a:gd name="T3" fmla="*/ 2147483646 h 101"/>
              <a:gd name="T4" fmla="*/ 2147483646 w 79"/>
              <a:gd name="T5" fmla="*/ 2147483646 h 101"/>
              <a:gd name="T6" fmla="*/ 2147483646 w 79"/>
              <a:gd name="T7" fmla="*/ 2147483646 h 101"/>
              <a:gd name="T8" fmla="*/ 2147483646 w 79"/>
              <a:gd name="T9" fmla="*/ 2147483646 h 101"/>
              <a:gd name="T10" fmla="*/ 2147483646 w 79"/>
              <a:gd name="T11" fmla="*/ 2147483646 h 101"/>
              <a:gd name="T12" fmla="*/ 2147483646 w 79"/>
              <a:gd name="T13" fmla="*/ 2147483646 h 101"/>
              <a:gd name="T14" fmla="*/ 2147483646 w 79"/>
              <a:gd name="T15" fmla="*/ 2147483646 h 101"/>
              <a:gd name="T16" fmla="*/ 2147483646 w 79"/>
              <a:gd name="T17" fmla="*/ 2147483646 h 101"/>
              <a:gd name="T18" fmla="*/ 2147483646 w 79"/>
              <a:gd name="T19" fmla="*/ 2147483646 h 101"/>
              <a:gd name="T20" fmla="*/ 2147483646 w 79"/>
              <a:gd name="T21" fmla="*/ 2147483646 h 101"/>
              <a:gd name="T22" fmla="*/ 2147483646 w 79"/>
              <a:gd name="T23" fmla="*/ 2147483646 h 101"/>
              <a:gd name="T24" fmla="*/ 2147483646 w 79"/>
              <a:gd name="T25" fmla="*/ 2147483646 h 10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79"/>
              <a:gd name="T40" fmla="*/ 0 h 101"/>
              <a:gd name="T41" fmla="*/ 79 w 79"/>
              <a:gd name="T42" fmla="*/ 101 h 10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79" h="101">
                <a:moveTo>
                  <a:pt x="4" y="55"/>
                </a:moveTo>
                <a:cubicBezTo>
                  <a:pt x="4" y="55"/>
                  <a:pt x="0" y="25"/>
                  <a:pt x="37" y="10"/>
                </a:cubicBezTo>
                <a:cubicBezTo>
                  <a:pt x="63" y="0"/>
                  <a:pt x="77" y="5"/>
                  <a:pt x="77" y="5"/>
                </a:cubicBezTo>
                <a:cubicBezTo>
                  <a:pt x="77" y="5"/>
                  <a:pt x="67" y="7"/>
                  <a:pt x="75" y="25"/>
                </a:cubicBezTo>
                <a:cubicBezTo>
                  <a:pt x="79" y="35"/>
                  <a:pt x="76" y="57"/>
                  <a:pt x="61" y="67"/>
                </a:cubicBezTo>
                <a:cubicBezTo>
                  <a:pt x="47" y="78"/>
                  <a:pt x="43" y="81"/>
                  <a:pt x="43" y="81"/>
                </a:cubicBezTo>
                <a:cubicBezTo>
                  <a:pt x="52" y="80"/>
                  <a:pt x="52" y="80"/>
                  <a:pt x="52" y="80"/>
                </a:cubicBezTo>
                <a:cubicBezTo>
                  <a:pt x="52" y="80"/>
                  <a:pt x="29" y="91"/>
                  <a:pt x="30" y="101"/>
                </a:cubicBezTo>
                <a:cubicBezTo>
                  <a:pt x="28" y="97"/>
                  <a:pt x="28" y="92"/>
                  <a:pt x="27" y="87"/>
                </a:cubicBezTo>
                <a:cubicBezTo>
                  <a:pt x="24" y="59"/>
                  <a:pt x="33" y="34"/>
                  <a:pt x="48" y="20"/>
                </a:cubicBezTo>
                <a:cubicBezTo>
                  <a:pt x="30" y="31"/>
                  <a:pt x="14" y="52"/>
                  <a:pt x="18" y="91"/>
                </a:cubicBezTo>
                <a:cubicBezTo>
                  <a:pt x="11" y="85"/>
                  <a:pt x="0" y="71"/>
                  <a:pt x="1" y="51"/>
                </a:cubicBezTo>
                <a:lnTo>
                  <a:pt x="4" y="55"/>
                </a:lnTo>
                <a:close/>
              </a:path>
            </a:pathLst>
          </a:custGeom>
          <a:solidFill>
            <a:srgbClr val="3185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0876" tIns="55439" rIns="110876" bIns="55439"/>
          <a:lstStyle>
            <a:lvl1pPr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ru-RU" sz="1067">
              <a:latin typeface="Calibri" panose="020F0502020204030204" pitchFamily="34" charset="0"/>
            </a:endParaRPr>
          </a:p>
          <a:p>
            <a:pPr eaLnBrk="1" hangingPunct="1"/>
            <a:endParaRPr lang="id-ID" altLang="ru-RU" sz="1067">
              <a:latin typeface="Calibri" panose="020F0502020204030204" pitchFamily="34" charset="0"/>
            </a:endParaRPr>
          </a:p>
        </p:txBody>
      </p:sp>
      <p:sp>
        <p:nvSpPr>
          <p:cNvPr id="62540" name="Freeform 36"/>
          <p:cNvSpPr>
            <a:spLocks/>
          </p:cNvSpPr>
          <p:nvPr/>
        </p:nvSpPr>
        <p:spPr bwMode="auto">
          <a:xfrm rot="-9449198">
            <a:off x="1280585" y="3536951"/>
            <a:ext cx="425449" cy="668867"/>
          </a:xfrm>
          <a:custGeom>
            <a:avLst/>
            <a:gdLst>
              <a:gd name="T0" fmla="*/ 2147483646 w 79"/>
              <a:gd name="T1" fmla="*/ 2147483646 h 101"/>
              <a:gd name="T2" fmla="*/ 2147483646 w 79"/>
              <a:gd name="T3" fmla="*/ 2147483646 h 101"/>
              <a:gd name="T4" fmla="*/ 2147483646 w 79"/>
              <a:gd name="T5" fmla="*/ 2147483646 h 101"/>
              <a:gd name="T6" fmla="*/ 2147483646 w 79"/>
              <a:gd name="T7" fmla="*/ 2147483646 h 101"/>
              <a:gd name="T8" fmla="*/ 2147483646 w 79"/>
              <a:gd name="T9" fmla="*/ 2147483646 h 101"/>
              <a:gd name="T10" fmla="*/ 2147483646 w 79"/>
              <a:gd name="T11" fmla="*/ 2147483646 h 101"/>
              <a:gd name="T12" fmla="*/ 2147483646 w 79"/>
              <a:gd name="T13" fmla="*/ 2147483646 h 101"/>
              <a:gd name="T14" fmla="*/ 2147483646 w 79"/>
              <a:gd name="T15" fmla="*/ 2147483646 h 101"/>
              <a:gd name="T16" fmla="*/ 2147483646 w 79"/>
              <a:gd name="T17" fmla="*/ 2147483646 h 101"/>
              <a:gd name="T18" fmla="*/ 2147483646 w 79"/>
              <a:gd name="T19" fmla="*/ 2147483646 h 101"/>
              <a:gd name="T20" fmla="*/ 2147483646 w 79"/>
              <a:gd name="T21" fmla="*/ 2147483646 h 101"/>
              <a:gd name="T22" fmla="*/ 2147483646 w 79"/>
              <a:gd name="T23" fmla="*/ 2147483646 h 101"/>
              <a:gd name="T24" fmla="*/ 2147483646 w 79"/>
              <a:gd name="T25" fmla="*/ 2147483646 h 10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79"/>
              <a:gd name="T40" fmla="*/ 0 h 101"/>
              <a:gd name="T41" fmla="*/ 79 w 79"/>
              <a:gd name="T42" fmla="*/ 101 h 10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79" h="101">
                <a:moveTo>
                  <a:pt x="4" y="55"/>
                </a:moveTo>
                <a:cubicBezTo>
                  <a:pt x="4" y="55"/>
                  <a:pt x="0" y="25"/>
                  <a:pt x="37" y="10"/>
                </a:cubicBezTo>
                <a:cubicBezTo>
                  <a:pt x="63" y="0"/>
                  <a:pt x="77" y="5"/>
                  <a:pt x="77" y="5"/>
                </a:cubicBezTo>
                <a:cubicBezTo>
                  <a:pt x="77" y="5"/>
                  <a:pt x="67" y="7"/>
                  <a:pt x="75" y="25"/>
                </a:cubicBezTo>
                <a:cubicBezTo>
                  <a:pt x="79" y="35"/>
                  <a:pt x="76" y="57"/>
                  <a:pt x="61" y="67"/>
                </a:cubicBezTo>
                <a:cubicBezTo>
                  <a:pt x="47" y="78"/>
                  <a:pt x="43" y="81"/>
                  <a:pt x="43" y="81"/>
                </a:cubicBezTo>
                <a:cubicBezTo>
                  <a:pt x="52" y="80"/>
                  <a:pt x="52" y="80"/>
                  <a:pt x="52" y="80"/>
                </a:cubicBezTo>
                <a:cubicBezTo>
                  <a:pt x="52" y="80"/>
                  <a:pt x="29" y="91"/>
                  <a:pt x="30" y="101"/>
                </a:cubicBezTo>
                <a:cubicBezTo>
                  <a:pt x="28" y="97"/>
                  <a:pt x="28" y="92"/>
                  <a:pt x="27" y="87"/>
                </a:cubicBezTo>
                <a:cubicBezTo>
                  <a:pt x="24" y="59"/>
                  <a:pt x="33" y="34"/>
                  <a:pt x="48" y="20"/>
                </a:cubicBezTo>
                <a:cubicBezTo>
                  <a:pt x="30" y="31"/>
                  <a:pt x="14" y="52"/>
                  <a:pt x="18" y="91"/>
                </a:cubicBezTo>
                <a:cubicBezTo>
                  <a:pt x="11" y="85"/>
                  <a:pt x="0" y="71"/>
                  <a:pt x="1" y="51"/>
                </a:cubicBezTo>
                <a:lnTo>
                  <a:pt x="4" y="55"/>
                </a:lnTo>
                <a:close/>
              </a:path>
            </a:pathLst>
          </a:custGeom>
          <a:solidFill>
            <a:srgbClr val="EBD0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43791" tIns="121896" rIns="243791" bIns="121896"/>
          <a:lstStyle/>
          <a:p>
            <a:endParaRPr lang="ru-RU"/>
          </a:p>
        </p:txBody>
      </p:sp>
      <p:sp>
        <p:nvSpPr>
          <p:cNvPr id="62541" name="Freeform 30"/>
          <p:cNvSpPr>
            <a:spLocks/>
          </p:cNvSpPr>
          <p:nvPr/>
        </p:nvSpPr>
        <p:spPr bwMode="auto">
          <a:xfrm rot="1666479" flipH="1">
            <a:off x="2652184" y="2205567"/>
            <a:ext cx="514349" cy="474133"/>
          </a:xfrm>
          <a:custGeom>
            <a:avLst/>
            <a:gdLst>
              <a:gd name="T0" fmla="*/ 2147483646 w 246"/>
              <a:gd name="T1" fmla="*/ 2147483646 h 185"/>
              <a:gd name="T2" fmla="*/ 2147483646 w 246"/>
              <a:gd name="T3" fmla="*/ 2147483646 h 185"/>
              <a:gd name="T4" fmla="*/ 2147483646 w 246"/>
              <a:gd name="T5" fmla="*/ 2147483646 h 185"/>
              <a:gd name="T6" fmla="*/ 2147483646 w 246"/>
              <a:gd name="T7" fmla="*/ 2147483646 h 185"/>
              <a:gd name="T8" fmla="*/ 2147483646 w 246"/>
              <a:gd name="T9" fmla="*/ 2147483646 h 185"/>
              <a:gd name="T10" fmla="*/ 2147483646 w 246"/>
              <a:gd name="T11" fmla="*/ 2147483646 h 185"/>
              <a:gd name="T12" fmla="*/ 2147483646 w 246"/>
              <a:gd name="T13" fmla="*/ 2147483646 h 185"/>
              <a:gd name="T14" fmla="*/ 2147483646 w 246"/>
              <a:gd name="T15" fmla="*/ 2147483646 h 185"/>
              <a:gd name="T16" fmla="*/ 2147483646 w 246"/>
              <a:gd name="T17" fmla="*/ 2147483646 h 185"/>
              <a:gd name="T18" fmla="*/ 0 w 246"/>
              <a:gd name="T19" fmla="*/ 2147483646 h 185"/>
              <a:gd name="T20" fmla="*/ 2147483646 w 246"/>
              <a:gd name="T21" fmla="*/ 2147483646 h 185"/>
              <a:gd name="T22" fmla="*/ 2147483646 w 246"/>
              <a:gd name="T23" fmla="*/ 2147483646 h 18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46"/>
              <a:gd name="T37" fmla="*/ 0 h 185"/>
              <a:gd name="T38" fmla="*/ 246 w 246"/>
              <a:gd name="T39" fmla="*/ 185 h 185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46" h="185">
                <a:moveTo>
                  <a:pt x="9" y="121"/>
                </a:moveTo>
                <a:cubicBezTo>
                  <a:pt x="9" y="121"/>
                  <a:pt x="14" y="59"/>
                  <a:pt x="73" y="31"/>
                </a:cubicBezTo>
                <a:cubicBezTo>
                  <a:pt x="69" y="42"/>
                  <a:pt x="69" y="42"/>
                  <a:pt x="69" y="42"/>
                </a:cubicBezTo>
                <a:cubicBezTo>
                  <a:pt x="69" y="42"/>
                  <a:pt x="124" y="0"/>
                  <a:pt x="192" y="58"/>
                </a:cubicBezTo>
                <a:cubicBezTo>
                  <a:pt x="241" y="99"/>
                  <a:pt x="246" y="133"/>
                  <a:pt x="246" y="133"/>
                </a:cubicBezTo>
                <a:cubicBezTo>
                  <a:pt x="246" y="133"/>
                  <a:pt x="230" y="116"/>
                  <a:pt x="203" y="150"/>
                </a:cubicBezTo>
                <a:cubicBezTo>
                  <a:pt x="187" y="169"/>
                  <a:pt x="142" y="185"/>
                  <a:pt x="105" y="168"/>
                </a:cubicBezTo>
                <a:cubicBezTo>
                  <a:pt x="68" y="151"/>
                  <a:pt x="59" y="147"/>
                  <a:pt x="59" y="147"/>
                </a:cubicBezTo>
                <a:cubicBezTo>
                  <a:pt x="71" y="164"/>
                  <a:pt x="71" y="164"/>
                  <a:pt x="71" y="164"/>
                </a:cubicBezTo>
                <a:cubicBezTo>
                  <a:pt x="71" y="164"/>
                  <a:pt x="17" y="124"/>
                  <a:pt x="0" y="145"/>
                </a:cubicBezTo>
                <a:cubicBezTo>
                  <a:pt x="0" y="145"/>
                  <a:pt x="79" y="49"/>
                  <a:pt x="165" y="83"/>
                </a:cubicBezTo>
                <a:cubicBezTo>
                  <a:pt x="165" y="83"/>
                  <a:pt x="91" y="41"/>
                  <a:pt x="9" y="121"/>
                </a:cubicBezTo>
                <a:close/>
              </a:path>
            </a:pathLst>
          </a:custGeom>
          <a:solidFill>
            <a:srgbClr val="53B95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43791" tIns="121896" rIns="243791" bIns="121896"/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83" y="5401776"/>
            <a:ext cx="3224094" cy="880327"/>
          </a:xfrm>
          <a:prstGeom prst="rect">
            <a:avLst/>
          </a:prstGeom>
        </p:spPr>
      </p:pic>
      <p:sp>
        <p:nvSpPr>
          <p:cNvPr id="79" name="Freeform 33"/>
          <p:cNvSpPr>
            <a:spLocks/>
          </p:cNvSpPr>
          <p:nvPr/>
        </p:nvSpPr>
        <p:spPr bwMode="auto">
          <a:xfrm rot="1625446">
            <a:off x="2603500" y="5135033"/>
            <a:ext cx="527051" cy="533400"/>
          </a:xfrm>
          <a:custGeom>
            <a:avLst/>
            <a:gdLst>
              <a:gd name="T0" fmla="*/ 2147483646 w 196"/>
              <a:gd name="T1" fmla="*/ 2147483646 h 163"/>
              <a:gd name="T2" fmla="*/ 2147483646 w 196"/>
              <a:gd name="T3" fmla="*/ 2147483646 h 163"/>
              <a:gd name="T4" fmla="*/ 2147483646 w 196"/>
              <a:gd name="T5" fmla="*/ 2147483646 h 163"/>
              <a:gd name="T6" fmla="*/ 2147483646 w 196"/>
              <a:gd name="T7" fmla="*/ 2147483646 h 163"/>
              <a:gd name="T8" fmla="*/ 0 w 196"/>
              <a:gd name="T9" fmla="*/ 2147483646 h 163"/>
              <a:gd name="T10" fmla="*/ 2147483646 w 196"/>
              <a:gd name="T11" fmla="*/ 2147483646 h 163"/>
              <a:gd name="T12" fmla="*/ 2147483646 w 196"/>
              <a:gd name="T13" fmla="*/ 2147483646 h 163"/>
              <a:gd name="T14" fmla="*/ 2147483646 w 196"/>
              <a:gd name="T15" fmla="*/ 2147483646 h 163"/>
              <a:gd name="T16" fmla="*/ 2147483646 w 196"/>
              <a:gd name="T17" fmla="*/ 2147483646 h 163"/>
              <a:gd name="T18" fmla="*/ 2147483646 w 196"/>
              <a:gd name="T19" fmla="*/ 2147483646 h 163"/>
              <a:gd name="T20" fmla="*/ 2147483646 w 196"/>
              <a:gd name="T21" fmla="*/ 2147483646 h 163"/>
              <a:gd name="T22" fmla="*/ 2147483646 w 196"/>
              <a:gd name="T23" fmla="*/ 2147483646 h 16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96"/>
              <a:gd name="T37" fmla="*/ 0 h 163"/>
              <a:gd name="T38" fmla="*/ 196 w 196"/>
              <a:gd name="T39" fmla="*/ 163 h 163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96" h="163">
                <a:moveTo>
                  <a:pt x="167" y="142"/>
                </a:moveTo>
                <a:cubicBezTo>
                  <a:pt x="167" y="142"/>
                  <a:pt x="196" y="98"/>
                  <a:pt x="170" y="48"/>
                </a:cubicBezTo>
                <a:cubicBezTo>
                  <a:pt x="167" y="57"/>
                  <a:pt x="167" y="57"/>
                  <a:pt x="167" y="57"/>
                </a:cubicBezTo>
                <a:cubicBezTo>
                  <a:pt x="167" y="57"/>
                  <a:pt x="152" y="0"/>
                  <a:pt x="75" y="3"/>
                </a:cubicBezTo>
                <a:cubicBezTo>
                  <a:pt x="21" y="6"/>
                  <a:pt x="0" y="26"/>
                  <a:pt x="0" y="26"/>
                </a:cubicBezTo>
                <a:cubicBezTo>
                  <a:pt x="0" y="26"/>
                  <a:pt x="19" y="23"/>
                  <a:pt x="20" y="60"/>
                </a:cubicBezTo>
                <a:cubicBezTo>
                  <a:pt x="21" y="81"/>
                  <a:pt x="43" y="116"/>
                  <a:pt x="77" y="124"/>
                </a:cubicBezTo>
                <a:cubicBezTo>
                  <a:pt x="111" y="131"/>
                  <a:pt x="119" y="134"/>
                  <a:pt x="119" y="134"/>
                </a:cubicBezTo>
                <a:cubicBezTo>
                  <a:pt x="102" y="139"/>
                  <a:pt x="102" y="139"/>
                  <a:pt x="102" y="139"/>
                </a:cubicBezTo>
                <a:cubicBezTo>
                  <a:pt x="102" y="139"/>
                  <a:pt x="159" y="140"/>
                  <a:pt x="161" y="163"/>
                </a:cubicBezTo>
                <a:cubicBezTo>
                  <a:pt x="161" y="163"/>
                  <a:pt x="157" y="56"/>
                  <a:pt x="81" y="35"/>
                </a:cubicBezTo>
                <a:cubicBezTo>
                  <a:pt x="81" y="35"/>
                  <a:pt x="153" y="45"/>
                  <a:pt x="167" y="142"/>
                </a:cubicBezTo>
                <a:close/>
              </a:path>
            </a:pathLst>
          </a:custGeom>
          <a:solidFill>
            <a:srgbClr val="C5D2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43791" tIns="121896" rIns="243791" bIns="121896"/>
          <a:lstStyle/>
          <a:p>
            <a:endParaRPr lang="ru-RU"/>
          </a:p>
        </p:txBody>
      </p:sp>
      <p:sp>
        <p:nvSpPr>
          <p:cNvPr id="80" name="object 11"/>
          <p:cNvSpPr/>
          <p:nvPr/>
        </p:nvSpPr>
        <p:spPr>
          <a:xfrm>
            <a:off x="772584" y="4800773"/>
            <a:ext cx="1231899" cy="1198034"/>
          </a:xfrm>
          <a:custGeom>
            <a:avLst/>
            <a:gdLst/>
            <a:ahLst/>
            <a:cxnLst/>
            <a:rect l="l" t="t" r="r" b="b"/>
            <a:pathLst>
              <a:path w="1873250" h="1873250">
                <a:moveTo>
                  <a:pt x="936499" y="0"/>
                </a:moveTo>
                <a:lnTo>
                  <a:pt x="888306" y="1218"/>
                </a:lnTo>
                <a:lnTo>
                  <a:pt x="840747" y="4835"/>
                </a:lnTo>
                <a:lnTo>
                  <a:pt x="793879" y="10790"/>
                </a:lnTo>
                <a:lnTo>
                  <a:pt x="747761" y="19026"/>
                </a:lnTo>
                <a:lnTo>
                  <a:pt x="702452" y="29484"/>
                </a:lnTo>
                <a:lnTo>
                  <a:pt x="658012" y="42104"/>
                </a:lnTo>
                <a:lnTo>
                  <a:pt x="614498" y="56827"/>
                </a:lnTo>
                <a:lnTo>
                  <a:pt x="571970" y="73596"/>
                </a:lnTo>
                <a:lnTo>
                  <a:pt x="530487" y="92351"/>
                </a:lnTo>
                <a:lnTo>
                  <a:pt x="490107" y="113033"/>
                </a:lnTo>
                <a:lnTo>
                  <a:pt x="450889" y="135583"/>
                </a:lnTo>
                <a:lnTo>
                  <a:pt x="412892" y="159942"/>
                </a:lnTo>
                <a:lnTo>
                  <a:pt x="376176" y="186053"/>
                </a:lnTo>
                <a:lnTo>
                  <a:pt x="340798" y="213855"/>
                </a:lnTo>
                <a:lnTo>
                  <a:pt x="306817" y="243290"/>
                </a:lnTo>
                <a:lnTo>
                  <a:pt x="274293" y="274300"/>
                </a:lnTo>
                <a:lnTo>
                  <a:pt x="243285" y="306824"/>
                </a:lnTo>
                <a:lnTo>
                  <a:pt x="213850" y="340805"/>
                </a:lnTo>
                <a:lnTo>
                  <a:pt x="186048" y="376184"/>
                </a:lnTo>
                <a:lnTo>
                  <a:pt x="159938" y="412901"/>
                </a:lnTo>
                <a:lnTo>
                  <a:pt x="135579" y="450898"/>
                </a:lnTo>
                <a:lnTo>
                  <a:pt x="113030" y="490117"/>
                </a:lnTo>
                <a:lnTo>
                  <a:pt x="92348" y="530497"/>
                </a:lnTo>
                <a:lnTo>
                  <a:pt x="73594" y="571981"/>
                </a:lnTo>
                <a:lnTo>
                  <a:pt x="56826" y="614509"/>
                </a:lnTo>
                <a:lnTo>
                  <a:pt x="42103" y="658023"/>
                </a:lnTo>
                <a:lnTo>
                  <a:pt x="29483" y="702464"/>
                </a:lnTo>
                <a:lnTo>
                  <a:pt x="19026" y="747773"/>
                </a:lnTo>
                <a:lnTo>
                  <a:pt x="10790" y="793891"/>
                </a:lnTo>
                <a:lnTo>
                  <a:pt x="4835" y="840759"/>
                </a:lnTo>
                <a:lnTo>
                  <a:pt x="1218" y="888319"/>
                </a:lnTo>
                <a:lnTo>
                  <a:pt x="0" y="936511"/>
                </a:lnTo>
                <a:lnTo>
                  <a:pt x="1218" y="984704"/>
                </a:lnTo>
                <a:lnTo>
                  <a:pt x="4835" y="1032263"/>
                </a:lnTo>
                <a:lnTo>
                  <a:pt x="10790" y="1079131"/>
                </a:lnTo>
                <a:lnTo>
                  <a:pt x="19026" y="1125249"/>
                </a:lnTo>
                <a:lnTo>
                  <a:pt x="29483" y="1170557"/>
                </a:lnTo>
                <a:lnTo>
                  <a:pt x="42103" y="1214998"/>
                </a:lnTo>
                <a:lnTo>
                  <a:pt x="56826" y="1258512"/>
                </a:lnTo>
                <a:lnTo>
                  <a:pt x="73594" y="1301040"/>
                </a:lnTo>
                <a:lnTo>
                  <a:pt x="92348" y="1342523"/>
                </a:lnTo>
                <a:lnTo>
                  <a:pt x="113030" y="1382903"/>
                </a:lnTo>
                <a:lnTo>
                  <a:pt x="135579" y="1422121"/>
                </a:lnTo>
                <a:lnTo>
                  <a:pt x="159938" y="1460118"/>
                </a:lnTo>
                <a:lnTo>
                  <a:pt x="186048" y="1496834"/>
                </a:lnTo>
                <a:lnTo>
                  <a:pt x="213850" y="1532212"/>
                </a:lnTo>
                <a:lnTo>
                  <a:pt x="243285" y="1566193"/>
                </a:lnTo>
                <a:lnTo>
                  <a:pt x="274293" y="1598717"/>
                </a:lnTo>
                <a:lnTo>
                  <a:pt x="306817" y="1629725"/>
                </a:lnTo>
                <a:lnTo>
                  <a:pt x="340798" y="1659160"/>
                </a:lnTo>
                <a:lnTo>
                  <a:pt x="376176" y="1686962"/>
                </a:lnTo>
                <a:lnTo>
                  <a:pt x="412892" y="1713072"/>
                </a:lnTo>
                <a:lnTo>
                  <a:pt x="450889" y="1737431"/>
                </a:lnTo>
                <a:lnTo>
                  <a:pt x="490107" y="1759980"/>
                </a:lnTo>
                <a:lnTo>
                  <a:pt x="530487" y="1780662"/>
                </a:lnTo>
                <a:lnTo>
                  <a:pt x="571970" y="1799416"/>
                </a:lnTo>
                <a:lnTo>
                  <a:pt x="614498" y="1816184"/>
                </a:lnTo>
                <a:lnTo>
                  <a:pt x="658012" y="1830907"/>
                </a:lnTo>
                <a:lnTo>
                  <a:pt x="702452" y="1843527"/>
                </a:lnTo>
                <a:lnTo>
                  <a:pt x="747761" y="1853984"/>
                </a:lnTo>
                <a:lnTo>
                  <a:pt x="793879" y="1862220"/>
                </a:lnTo>
                <a:lnTo>
                  <a:pt x="840747" y="1868175"/>
                </a:lnTo>
                <a:lnTo>
                  <a:pt x="888306" y="1871792"/>
                </a:lnTo>
                <a:lnTo>
                  <a:pt x="936499" y="1873010"/>
                </a:lnTo>
                <a:lnTo>
                  <a:pt x="984691" y="1871792"/>
                </a:lnTo>
                <a:lnTo>
                  <a:pt x="1032251" y="1868175"/>
                </a:lnTo>
                <a:lnTo>
                  <a:pt x="1079119" y="1862220"/>
                </a:lnTo>
                <a:lnTo>
                  <a:pt x="1125237" y="1853984"/>
                </a:lnTo>
                <a:lnTo>
                  <a:pt x="1170546" y="1843527"/>
                </a:lnTo>
                <a:lnTo>
                  <a:pt x="1214987" y="1830907"/>
                </a:lnTo>
                <a:lnTo>
                  <a:pt x="1258501" y="1816184"/>
                </a:lnTo>
                <a:lnTo>
                  <a:pt x="1301029" y="1799416"/>
                </a:lnTo>
                <a:lnTo>
                  <a:pt x="1342513" y="1780662"/>
                </a:lnTo>
                <a:lnTo>
                  <a:pt x="1382893" y="1759980"/>
                </a:lnTo>
                <a:lnTo>
                  <a:pt x="1422112" y="1737431"/>
                </a:lnTo>
                <a:lnTo>
                  <a:pt x="1460109" y="1713072"/>
                </a:lnTo>
                <a:lnTo>
                  <a:pt x="1496826" y="1686962"/>
                </a:lnTo>
                <a:lnTo>
                  <a:pt x="1532205" y="1659160"/>
                </a:lnTo>
                <a:lnTo>
                  <a:pt x="1566186" y="1629725"/>
                </a:lnTo>
                <a:lnTo>
                  <a:pt x="1598710" y="1598717"/>
                </a:lnTo>
                <a:lnTo>
                  <a:pt x="1629720" y="1566193"/>
                </a:lnTo>
                <a:lnTo>
                  <a:pt x="1659155" y="1532212"/>
                </a:lnTo>
                <a:lnTo>
                  <a:pt x="1686957" y="1496834"/>
                </a:lnTo>
                <a:lnTo>
                  <a:pt x="1713068" y="1460118"/>
                </a:lnTo>
                <a:lnTo>
                  <a:pt x="1737427" y="1422121"/>
                </a:lnTo>
                <a:lnTo>
                  <a:pt x="1759977" y="1382903"/>
                </a:lnTo>
                <a:lnTo>
                  <a:pt x="1780659" y="1342523"/>
                </a:lnTo>
                <a:lnTo>
                  <a:pt x="1799414" y="1301040"/>
                </a:lnTo>
                <a:lnTo>
                  <a:pt x="1816183" y="1258512"/>
                </a:lnTo>
                <a:lnTo>
                  <a:pt x="1830906" y="1214998"/>
                </a:lnTo>
                <a:lnTo>
                  <a:pt x="1843526" y="1170557"/>
                </a:lnTo>
                <a:lnTo>
                  <a:pt x="1853984" y="1125249"/>
                </a:lnTo>
                <a:lnTo>
                  <a:pt x="1862220" y="1079131"/>
                </a:lnTo>
                <a:lnTo>
                  <a:pt x="1868175" y="1032263"/>
                </a:lnTo>
                <a:lnTo>
                  <a:pt x="1871792" y="984704"/>
                </a:lnTo>
                <a:lnTo>
                  <a:pt x="1873010" y="936511"/>
                </a:lnTo>
                <a:lnTo>
                  <a:pt x="1871792" y="888319"/>
                </a:lnTo>
                <a:lnTo>
                  <a:pt x="1868175" y="840759"/>
                </a:lnTo>
                <a:lnTo>
                  <a:pt x="1862220" y="793891"/>
                </a:lnTo>
                <a:lnTo>
                  <a:pt x="1853984" y="747773"/>
                </a:lnTo>
                <a:lnTo>
                  <a:pt x="1843526" y="702464"/>
                </a:lnTo>
                <a:lnTo>
                  <a:pt x="1830906" y="658023"/>
                </a:lnTo>
                <a:lnTo>
                  <a:pt x="1816183" y="614509"/>
                </a:lnTo>
                <a:lnTo>
                  <a:pt x="1799414" y="571981"/>
                </a:lnTo>
                <a:lnTo>
                  <a:pt x="1780659" y="530497"/>
                </a:lnTo>
                <a:lnTo>
                  <a:pt x="1759977" y="490117"/>
                </a:lnTo>
                <a:lnTo>
                  <a:pt x="1737427" y="450898"/>
                </a:lnTo>
                <a:lnTo>
                  <a:pt x="1713068" y="412901"/>
                </a:lnTo>
                <a:lnTo>
                  <a:pt x="1686957" y="376184"/>
                </a:lnTo>
                <a:lnTo>
                  <a:pt x="1659155" y="340805"/>
                </a:lnTo>
                <a:lnTo>
                  <a:pt x="1629720" y="306824"/>
                </a:lnTo>
                <a:lnTo>
                  <a:pt x="1598710" y="274300"/>
                </a:lnTo>
                <a:lnTo>
                  <a:pt x="1566186" y="243290"/>
                </a:lnTo>
                <a:lnTo>
                  <a:pt x="1532205" y="213855"/>
                </a:lnTo>
                <a:lnTo>
                  <a:pt x="1496826" y="186053"/>
                </a:lnTo>
                <a:lnTo>
                  <a:pt x="1460109" y="159942"/>
                </a:lnTo>
                <a:lnTo>
                  <a:pt x="1422112" y="135583"/>
                </a:lnTo>
                <a:lnTo>
                  <a:pt x="1382893" y="113033"/>
                </a:lnTo>
                <a:lnTo>
                  <a:pt x="1342513" y="92351"/>
                </a:lnTo>
                <a:lnTo>
                  <a:pt x="1301029" y="73596"/>
                </a:lnTo>
                <a:lnTo>
                  <a:pt x="1258501" y="56827"/>
                </a:lnTo>
                <a:lnTo>
                  <a:pt x="1214987" y="42104"/>
                </a:lnTo>
                <a:lnTo>
                  <a:pt x="1170546" y="29484"/>
                </a:lnTo>
                <a:lnTo>
                  <a:pt x="1125237" y="19026"/>
                </a:lnTo>
                <a:lnTo>
                  <a:pt x="1079119" y="10790"/>
                </a:lnTo>
                <a:lnTo>
                  <a:pt x="1032251" y="4835"/>
                </a:lnTo>
                <a:lnTo>
                  <a:pt x="984691" y="1218"/>
                </a:lnTo>
                <a:lnTo>
                  <a:pt x="936499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</p:spPr>
        <p:txBody>
          <a:bodyPr lIns="0" tIns="0" rIns="0" bIns="0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400">
              <a:latin typeface="+mn-lt"/>
              <a:cs typeface="+mn-cs"/>
            </a:endParaRPr>
          </a:p>
        </p:txBody>
      </p:sp>
      <p:sp>
        <p:nvSpPr>
          <p:cNvPr id="81" name="object 25"/>
          <p:cNvSpPr txBox="1">
            <a:spLocks noChangeArrowheads="1"/>
          </p:cNvSpPr>
          <p:nvPr/>
        </p:nvSpPr>
        <p:spPr bwMode="auto">
          <a:xfrm>
            <a:off x="1038526" y="4969202"/>
            <a:ext cx="844552" cy="5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0397" rIns="0" bIns="0">
            <a:spAutoFit/>
          </a:bodyPr>
          <a:lstStyle>
            <a:lvl1pPr marL="6350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84"/>
              </a:spcBef>
            </a:pPr>
            <a:r>
              <a:rPr lang="ru-RU" altLang="ru-RU" sz="3600" b="1" dirty="0" smtClean="0">
                <a:solidFill>
                  <a:srgbClr val="393939"/>
                </a:solidFill>
                <a:latin typeface="Calibri" panose="020F0502020204030204" pitchFamily="34" charset="0"/>
                <a:ea typeface="DejaVu Sans"/>
                <a:cs typeface="DejaVu Sans"/>
              </a:rPr>
              <a:t>106</a:t>
            </a:r>
            <a:endParaRPr lang="ru-RU" altLang="ru-RU" sz="3600" dirty="0">
              <a:latin typeface="Calibri" panose="020F0502020204030204" pitchFamily="34" charset="0"/>
              <a:ea typeface="DejaVu Sans"/>
              <a:cs typeface="DejaVu Sans"/>
            </a:endParaRPr>
          </a:p>
        </p:txBody>
      </p:sp>
      <p:sp>
        <p:nvSpPr>
          <p:cNvPr id="82" name="object 26"/>
          <p:cNvSpPr txBox="1">
            <a:spLocks noChangeArrowheads="1"/>
          </p:cNvSpPr>
          <p:nvPr/>
        </p:nvSpPr>
        <p:spPr bwMode="auto">
          <a:xfrm>
            <a:off x="976841" y="5451235"/>
            <a:ext cx="878417" cy="356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0012" rIns="0" bIns="0">
            <a:spAutoFit/>
          </a:bodyPr>
          <a:lstStyle>
            <a:lvl1pPr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ts val="1267"/>
              </a:lnSpc>
              <a:spcBef>
                <a:spcPts val="84"/>
              </a:spcBef>
            </a:pPr>
            <a:r>
              <a:rPr lang="uk-UA" altLang="ru-RU" sz="1067" dirty="0">
                <a:solidFill>
                  <a:srgbClr val="393939"/>
                </a:solidFill>
                <a:latin typeface="Calibri" panose="020F0502020204030204" pitchFamily="34" charset="0"/>
                <a:ea typeface="DejaVu Sans"/>
                <a:cs typeface="DejaVu Sans"/>
              </a:rPr>
              <a:t>Чинних </a:t>
            </a:r>
          </a:p>
          <a:p>
            <a:pPr algn="ctr" eaLnBrk="1" hangingPunct="1">
              <a:lnSpc>
                <a:spcPts val="1267"/>
              </a:lnSpc>
              <a:spcBef>
                <a:spcPts val="84"/>
              </a:spcBef>
            </a:pPr>
            <a:r>
              <a:rPr lang="uk-UA" altLang="ru-RU" sz="1067" dirty="0">
                <a:solidFill>
                  <a:srgbClr val="393939"/>
                </a:solidFill>
                <a:latin typeface="Calibri" panose="020F0502020204030204" pitchFamily="34" charset="0"/>
                <a:ea typeface="DejaVu Sans"/>
                <a:cs typeface="DejaVu Sans"/>
              </a:rPr>
              <a:t>сертифікатів</a:t>
            </a:r>
            <a:endParaRPr lang="ru-RU" altLang="ru-RU" sz="1067" dirty="0">
              <a:latin typeface="Calibri" panose="020F0502020204030204" pitchFamily="34" charset="0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38867913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88828" y="2455361"/>
            <a:ext cx="10382693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b="1" dirty="0" smtClean="0">
                <a:latin typeface="+mn-lt"/>
              </a:rPr>
              <a:t>Підтвердні документи</a:t>
            </a:r>
          </a:p>
          <a:p>
            <a:r>
              <a:rPr lang="en-US" dirty="0" smtClean="0">
                <a:latin typeface="+mn-lt"/>
              </a:rPr>
              <a:t>1)</a:t>
            </a:r>
            <a:r>
              <a:rPr lang="uk-UA" dirty="0" smtClean="0">
                <a:latin typeface="+mn-lt"/>
              </a:rPr>
              <a:t> Копія сертифікату про підтвердження відповідності встановленим екологічним критеріям на </a:t>
            </a:r>
            <a:r>
              <a:rPr lang="uk-UA" i="1" dirty="0" smtClean="0">
                <a:latin typeface="+mn-lt"/>
              </a:rPr>
              <a:t>(назва продукції що закуповується)</a:t>
            </a:r>
            <a:r>
              <a:rPr lang="uk-UA" dirty="0" smtClean="0">
                <a:latin typeface="+mn-lt"/>
              </a:rPr>
              <a:t>.</a:t>
            </a:r>
            <a:endParaRPr lang="uk-UA" dirty="0" smtClean="0">
              <a:latin typeface="+mn-lt"/>
            </a:endParaRPr>
          </a:p>
          <a:p>
            <a:r>
              <a:rPr lang="en-US" dirty="0" smtClean="0">
                <a:latin typeface="+mn-lt"/>
              </a:rPr>
              <a:t>2)</a:t>
            </a:r>
            <a:r>
              <a:rPr lang="uk-UA" dirty="0" smtClean="0">
                <a:latin typeface="+mn-lt"/>
              </a:rPr>
              <a:t> Копія атестату акредитації органу з оцінки відповідності який видав сертифікат.</a:t>
            </a:r>
            <a:endParaRPr lang="uk-UA" dirty="0"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88828" y="564654"/>
            <a:ext cx="10030045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uk-UA" sz="2000" b="1" kern="100" dirty="0" smtClean="0">
                <a:solidFill>
                  <a:schemeClr val="bg1"/>
                </a:solidFill>
                <a:latin typeface="+mn-lt"/>
                <a:ea typeface="SimSun" panose="02010600030101010101" pitchFamily="2" charset="-122"/>
              </a:rPr>
              <a:t>Інформація про технічні, якісні та кількісні</a:t>
            </a:r>
            <a:r>
              <a:rPr lang="uk-UA" sz="2000" b="1" kern="100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uk-UA" sz="2000" b="1" kern="100" dirty="0" smtClean="0">
                <a:solidFill>
                  <a:schemeClr val="bg1"/>
                </a:solidFill>
                <a:latin typeface="+mn-lt"/>
                <a:ea typeface="SimSun" panose="02010600030101010101" pitchFamily="2" charset="-122"/>
              </a:rPr>
              <a:t>характеристики предмета </a:t>
            </a:r>
            <a:r>
              <a:rPr lang="uk-UA" sz="2000" b="1" kern="100" dirty="0" smtClean="0">
                <a:solidFill>
                  <a:schemeClr val="bg1"/>
                </a:solidFill>
                <a:latin typeface="+mn-lt"/>
                <a:ea typeface="SimSun" panose="02010600030101010101" pitchFamily="2" charset="-122"/>
              </a:rPr>
              <a:t>закупівлі</a:t>
            </a:r>
            <a:endParaRPr lang="uk-UA" sz="2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88828" y="1306423"/>
            <a:ext cx="10143460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b="1" dirty="0" smtClean="0">
                <a:latin typeface="+mn-lt"/>
              </a:rPr>
              <a:t>Вимога</a:t>
            </a:r>
          </a:p>
          <a:p>
            <a:r>
              <a:rPr lang="uk-UA" i="1" dirty="0" smtClean="0">
                <a:latin typeface="+mn-lt"/>
              </a:rPr>
              <a:t>Виріб, продукт або матеріал </a:t>
            </a:r>
            <a:r>
              <a:rPr lang="uk-UA" dirty="0" smtClean="0">
                <a:latin typeface="+mn-lt"/>
              </a:rPr>
              <a:t>повинен </a:t>
            </a:r>
            <a:r>
              <a:rPr lang="uk-UA" dirty="0">
                <a:latin typeface="+mn-lt"/>
              </a:rPr>
              <a:t>відповідати вимогам екологічних критеріїв </a:t>
            </a:r>
            <a:r>
              <a:rPr lang="uk-UA" dirty="0" smtClean="0">
                <a:latin typeface="+mn-lt"/>
              </a:rPr>
              <a:t>на </a:t>
            </a:r>
            <a:r>
              <a:rPr lang="uk-UA" i="1" u="sng" dirty="0" smtClean="0">
                <a:latin typeface="+mn-lt"/>
              </a:rPr>
              <a:t>назва стандарту</a:t>
            </a:r>
            <a:r>
              <a:rPr lang="uk-UA" dirty="0" smtClean="0">
                <a:latin typeface="+mn-lt"/>
              </a:rPr>
              <a:t>, </a:t>
            </a:r>
            <a:r>
              <a:rPr lang="uk-UA" dirty="0" smtClean="0">
                <a:latin typeface="+mn-lt"/>
              </a:rPr>
              <a:t>що встановлені згідно з </a:t>
            </a:r>
            <a:r>
              <a:rPr lang="uk-UA" b="1" dirty="0" smtClean="0">
                <a:latin typeface="+mn-lt"/>
              </a:rPr>
              <a:t>чинною редакцією ДСТУ </a:t>
            </a:r>
            <a:r>
              <a:rPr lang="uk-UA" b="1" dirty="0">
                <a:latin typeface="+mn-lt"/>
              </a:rPr>
              <a:t>ISO 14024</a:t>
            </a:r>
            <a:r>
              <a:rPr lang="uk-UA" dirty="0" smtClean="0">
                <a:latin typeface="+mn-lt"/>
              </a:rPr>
              <a:t>.</a:t>
            </a:r>
            <a:endParaRPr lang="ru-RU" dirty="0">
              <a:latin typeface="+mn-lt"/>
            </a:endParaRPr>
          </a:p>
          <a:p>
            <a:r>
              <a:rPr lang="uk-UA" dirty="0"/>
              <a:t> 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1197429" y="4103914"/>
            <a:ext cx="3837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latin typeface="+mn-lt"/>
              </a:rPr>
              <a:t>Реєстр чинних екологічних критеріїв</a:t>
            </a:r>
            <a:endParaRPr lang="ru-RU" b="1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40286" y="4103914"/>
            <a:ext cx="3386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latin typeface="+mn-lt"/>
              </a:rPr>
              <a:t>Реєстр екологічних сертифікатів</a:t>
            </a:r>
            <a:endParaRPr lang="ru-RU" b="1" dirty="0">
              <a:latin typeface="+mn-lt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7090" y="4654918"/>
            <a:ext cx="1589996" cy="15689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6483" y="4649971"/>
            <a:ext cx="1563460" cy="1573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4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5255" y="221796"/>
            <a:ext cx="5261202" cy="62415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855" y="1603690"/>
            <a:ext cx="5021716" cy="51903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110" y="0"/>
            <a:ext cx="5172075" cy="17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77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269" name="AutoShape 5"/>
          <p:cNvSpPr>
            <a:spLocks noChangeArrowheads="1"/>
          </p:cNvSpPr>
          <p:nvPr/>
        </p:nvSpPr>
        <p:spPr bwMode="auto">
          <a:xfrm>
            <a:off x="8401051" y="1590252"/>
            <a:ext cx="220462" cy="580817"/>
          </a:xfrm>
          <a:prstGeom prst="leftArrow">
            <a:avLst>
              <a:gd name="adj1" fmla="val 50000"/>
              <a:gd name="adj2" fmla="val 33333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endParaRPr lang="ru-RU" sz="1300"/>
          </a:p>
        </p:txBody>
      </p:sp>
      <p:pic>
        <p:nvPicPr>
          <p:cNvPr id="6144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433" y="363992"/>
            <a:ext cx="4488108" cy="6183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5688" y="363992"/>
            <a:ext cx="4428939" cy="631742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8" name="Picture 2" descr="http://qrcoder.ru/code/?https%3A%2F%2Fmenr.gov.ua%2Fcontent%2Fekologichne-markuvannya2.html&amp;4&amp;0">
            <a:extLst>
              <a:ext uri="{FF2B5EF4-FFF2-40B4-BE49-F238E27FC236}">
                <a16:creationId xmlns="" xmlns:a16="http://schemas.microsoft.com/office/drawing/2014/main" id="{E6260C4F-CA63-433E-B875-C6DA99AD1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608" y="2040441"/>
            <a:ext cx="1933014" cy="1933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4351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60091" y="594063"/>
            <a:ext cx="41405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latin typeface="+mn-lt"/>
              </a:rPr>
              <a:t>Офісний папір, меблі, покриття для підлоги та інша  продукція з </a:t>
            </a:r>
            <a:r>
              <a:rPr lang="uk-UA" b="1" dirty="0" err="1" smtClean="0">
                <a:latin typeface="+mn-lt"/>
              </a:rPr>
              <a:t>лісоматералів</a:t>
            </a:r>
            <a:endParaRPr lang="uk-UA" b="1" dirty="0">
              <a:latin typeface="+mn-lt"/>
            </a:endParaRPr>
          </a:p>
        </p:txBody>
      </p:sp>
      <p:sp>
        <p:nvSpPr>
          <p:cNvPr id="14" name="AutoShape 4" descr="SVG &gt; знаки логотип переработка - Свободное изображение и значок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6" name="Picture 2" descr="https://cdn.recyclemag.ru/content/5/56bcabba1edc5b752ee4cffd624e24e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378" y="774139"/>
            <a:ext cx="6747782" cy="337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60090" y="1485310"/>
            <a:ext cx="44552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latin typeface="+mn-lt"/>
              </a:rPr>
              <a:t>FSC</a:t>
            </a:r>
            <a:r>
              <a:rPr lang="uk-UA" dirty="0" smtClean="0">
                <a:latin typeface="+mn-lt"/>
              </a:rPr>
              <a:t> (</a:t>
            </a:r>
            <a:r>
              <a:rPr lang="uk-UA" dirty="0" err="1" smtClean="0">
                <a:latin typeface="+mn-lt"/>
              </a:rPr>
              <a:t>Forest</a:t>
            </a:r>
            <a:r>
              <a:rPr lang="uk-UA" dirty="0" smtClean="0">
                <a:latin typeface="+mn-lt"/>
              </a:rPr>
              <a:t> </a:t>
            </a:r>
            <a:r>
              <a:rPr lang="uk-UA" dirty="0" err="1" smtClean="0">
                <a:latin typeface="+mn-lt"/>
              </a:rPr>
              <a:t>Stewardship</a:t>
            </a:r>
            <a:r>
              <a:rPr lang="uk-UA" dirty="0" smtClean="0">
                <a:latin typeface="+mn-lt"/>
              </a:rPr>
              <a:t> </a:t>
            </a:r>
            <a:r>
              <a:rPr lang="uk-UA" dirty="0" err="1" smtClean="0">
                <a:latin typeface="+mn-lt"/>
              </a:rPr>
              <a:t>Council</a:t>
            </a:r>
            <a:r>
              <a:rPr lang="uk-UA" dirty="0" smtClean="0">
                <a:latin typeface="+mn-lt"/>
              </a:rPr>
              <a:t>, Лісова опікунська рада) створена у  1990 році.</a:t>
            </a:r>
          </a:p>
          <a:p>
            <a:endParaRPr lang="uk-UA" dirty="0">
              <a:latin typeface="+mn-lt"/>
            </a:endParaRPr>
          </a:p>
          <a:p>
            <a:r>
              <a:rPr lang="uk-UA" dirty="0" smtClean="0">
                <a:latin typeface="+mn-lt"/>
              </a:rPr>
              <a:t>Перший сертифікат виданий у 1993.</a:t>
            </a:r>
          </a:p>
          <a:p>
            <a:endParaRPr lang="uk-UA" dirty="0" smtClean="0">
              <a:latin typeface="+mn-lt"/>
            </a:endParaRPr>
          </a:p>
          <a:p>
            <a:r>
              <a:rPr lang="uk-UA" dirty="0" smtClean="0">
                <a:latin typeface="+mn-lt"/>
              </a:rPr>
              <a:t>Після 20 років FSC перетворився на найбільшу сертифікаційну систему: її офіси є майже 40 країнах, сертифіковані ліси - в 79 країнах, сертифіковані компанії працюють в 112 країнах.</a:t>
            </a:r>
            <a:endParaRPr lang="uk-UA" dirty="0"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60090" y="4619728"/>
            <a:ext cx="104651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latin typeface="+mn-lt"/>
              </a:rPr>
              <a:t>Сертифікат видається на 5 років з можливістю пролонгації, раз на рік проходить контрольний аудит. Система FSC відкрита, існує механізм подання та розгляду скарг. Можливий і позаплановий аудит - якщо в орган по сертифікації надходить сигнал про порушення з боку компанії, - і припинення дії сертифіката (на період припинення компанії заборонено продавати що-небудь з FSC-заявою).</a:t>
            </a:r>
            <a:endParaRPr lang="uk-UA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52051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Ужгородський лісгосп» отримав міжнародний сертифікат FSC – Наше житт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111" y="883557"/>
            <a:ext cx="4650829" cy="494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626" y="883557"/>
            <a:ext cx="6562413" cy="50423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3125" y="1338262"/>
            <a:ext cx="1504950" cy="14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907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22 Jan. 2019</a:t>
            </a:r>
            <a:endParaRPr lang="en-GB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Titel of the presentation</a:t>
            </a:r>
            <a:endParaRPr lang="en-GB"/>
          </a:p>
        </p:txBody>
      </p:sp>
      <p:sp>
        <p:nvSpPr>
          <p:cNvPr id="76804" name="Номер слайда 5"/>
          <p:cNvSpPr>
            <a:spLocks noGrp="1"/>
          </p:cNvSpPr>
          <p:nvPr>
            <p:ph type="sldNum" sz="quarter" idx="16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ru-RU" smtClean="0"/>
              <a:t>Page </a:t>
            </a:r>
            <a:fld id="{DE5C9222-5663-408A-8506-A5869076A27C}" type="slidenum">
              <a:rPr lang="en-GB" altLang="ru-RU" smtClean="0"/>
              <a:pPr/>
              <a:t>49</a:t>
            </a:fld>
            <a:endParaRPr lang="en-GB" altLang="ru-RU" smtClean="0"/>
          </a:p>
        </p:txBody>
      </p:sp>
      <p:pic>
        <p:nvPicPr>
          <p:cNvPr id="76805" name="Picture 2" descr="Картинки по запросу &quot;fsc tetra pak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1" y="275167"/>
            <a:ext cx="4349749" cy="6144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6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401" y="275167"/>
            <a:ext cx="3892551" cy="6144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7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51" y="304800"/>
            <a:ext cx="3587749" cy="5014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59858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511" y="238830"/>
            <a:ext cx="11240861" cy="608370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971480" y="6229114"/>
            <a:ext cx="45618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hlinkClick r:id="rId3"/>
              </a:rPr>
              <a:t>https://www.ecolabel.org.ua/zelenyi-ofis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62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и по запросу &quot;oeko-tex standard 100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018" y="184152"/>
            <a:ext cx="4603749" cy="6252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Офисное кресло Arsen, серый | hansapost.e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7204"/>
            <a:ext cx="2536572" cy="3799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Пружинные матрас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73" y="184152"/>
            <a:ext cx="3967000" cy="2239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Oeko-Tex, Стандарт сертификации | Интернет-магазин Био Украин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4317">
            <a:off x="3351331" y="1546866"/>
            <a:ext cx="2914444" cy="1926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➤ Диван для офиса Магнум Н купить в интернет-магазине Oni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658" y="3230242"/>
            <a:ext cx="6408574" cy="333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517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88828" y="1596221"/>
            <a:ext cx="10382693" cy="452431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2400" b="1" dirty="0" smtClean="0">
                <a:latin typeface="+mn-lt"/>
              </a:rPr>
              <a:t>Вимога</a:t>
            </a:r>
          </a:p>
          <a:p>
            <a:r>
              <a:rPr lang="uk-UA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Продукція повинна відповідати вимогам </a:t>
            </a:r>
            <a:r>
              <a:rPr lang="uk-UA" sz="24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міжнародних </a:t>
            </a:r>
            <a:r>
              <a:rPr lang="uk-UA" sz="24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стандартів (вказати назву яких саме). </a:t>
            </a:r>
          </a:p>
          <a:p>
            <a:endParaRPr lang="uk-UA" sz="24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  <a:p>
            <a:r>
              <a:rPr lang="uk-UA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Наприклад, текстильні вироби повинні відповідати вимогам міжнародного стандарту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Oeko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-TEX 100</a:t>
            </a:r>
            <a:r>
              <a:rPr lang="uk-UA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.</a:t>
            </a:r>
            <a:endParaRPr lang="uk-UA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  <a:p>
            <a:endParaRPr lang="uk-UA" sz="24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  <a:p>
            <a:r>
              <a:rPr lang="uk-UA" sz="2400" b="1" dirty="0" smtClean="0">
                <a:latin typeface="+mn-lt"/>
              </a:rPr>
              <a:t>Підтвердні </a:t>
            </a:r>
            <a:r>
              <a:rPr lang="uk-UA" sz="2400" b="1" dirty="0" smtClean="0">
                <a:latin typeface="+mn-lt"/>
              </a:rPr>
              <a:t>документи</a:t>
            </a:r>
          </a:p>
          <a:p>
            <a:r>
              <a:rPr lang="uk-UA" sz="2400" dirty="0" smtClean="0">
                <a:latin typeface="+mn-lt"/>
              </a:rPr>
              <a:t>1) Копія сертифікату про підтвердження відповідності встановленим критеріям.</a:t>
            </a:r>
          </a:p>
          <a:p>
            <a:r>
              <a:rPr lang="uk-UA" sz="2400" dirty="0" smtClean="0">
                <a:latin typeface="+mn-lt"/>
              </a:rPr>
              <a:t>2) Копія атестату акредитації органу з оцінки відповідності який видав сертифікат.</a:t>
            </a:r>
            <a:endParaRPr lang="uk-UA" sz="2400" dirty="0"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88828" y="424008"/>
            <a:ext cx="11039886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uk-UA" sz="2000" b="1" kern="100" dirty="0" smtClean="0">
                <a:solidFill>
                  <a:schemeClr val="bg1"/>
                </a:solidFill>
                <a:latin typeface="+mn-lt"/>
                <a:ea typeface="SimSun" panose="02010600030101010101" pitchFamily="2" charset="-122"/>
              </a:rPr>
              <a:t>Інформація про технічні, якісні та кількісні</a:t>
            </a:r>
            <a:r>
              <a:rPr lang="uk-UA" sz="2000" b="1" kern="100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uk-UA" sz="2000" b="1" kern="100" dirty="0" smtClean="0">
                <a:solidFill>
                  <a:schemeClr val="bg1"/>
                </a:solidFill>
                <a:latin typeface="+mn-lt"/>
                <a:ea typeface="SimSun" panose="02010600030101010101" pitchFamily="2" charset="-122"/>
              </a:rPr>
              <a:t>характеристики предмета закупівлі (продовження)</a:t>
            </a:r>
            <a:endParaRPr lang="uk-UA" sz="20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38844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/>
          </p:cNvSpPr>
          <p:nvPr>
            <p:ph type="title" idx="4294967295"/>
          </p:nvPr>
        </p:nvSpPr>
        <p:spPr>
          <a:xfrm>
            <a:off x="541867" y="838201"/>
            <a:ext cx="2157790" cy="353484"/>
          </a:xfrm>
        </p:spPr>
        <p:txBody>
          <a:bodyPr/>
          <a:lstStyle/>
          <a:p>
            <a:pPr eaLnBrk="1" hangingPunct="1"/>
            <a:r>
              <a:rPr lang="uk-UA" altLang="ru-RU" sz="2000" b="1" dirty="0" smtClean="0">
                <a:solidFill>
                  <a:srgbClr val="3A726B"/>
                </a:solidFill>
                <a:latin typeface="+mn-lt"/>
              </a:rPr>
              <a:t>ДСТУ </a:t>
            </a:r>
            <a:r>
              <a:rPr lang="en-US" altLang="ru-RU" sz="2000" b="1" dirty="0" smtClean="0">
                <a:solidFill>
                  <a:srgbClr val="3A726B"/>
                </a:solidFill>
                <a:latin typeface="+mn-lt"/>
              </a:rPr>
              <a:t>ISO </a:t>
            </a:r>
            <a:r>
              <a:rPr lang="en-US" altLang="ru-RU" sz="2000" b="1" dirty="0" smtClean="0">
                <a:solidFill>
                  <a:srgbClr val="3A726B"/>
                </a:solidFill>
                <a:latin typeface="+mn-lt"/>
              </a:rPr>
              <a:t>14021</a:t>
            </a:r>
            <a:endParaRPr lang="ru-RU" altLang="ru-RU" sz="2000" b="1" dirty="0" smtClean="0">
              <a:solidFill>
                <a:srgbClr val="3A726B"/>
              </a:solidFill>
              <a:latin typeface="+mn-lt"/>
            </a:endParaRPr>
          </a:p>
        </p:txBody>
      </p:sp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5" y="1600200"/>
            <a:ext cx="5266818" cy="45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833" y="1316568"/>
            <a:ext cx="6792384" cy="4688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541867" y="429686"/>
            <a:ext cx="350308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28800"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86000"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743200"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200400"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219170" eaLnBrk="1" hangingPunct="1"/>
            <a:r>
              <a:rPr lang="uk-UA" altLang="ru-RU" sz="2000" b="1" dirty="0">
                <a:solidFill>
                  <a:srgbClr val="3A726B"/>
                </a:solidFill>
              </a:rPr>
              <a:t>РЕСУРСОЕФЕКТИВНІСТЬ</a:t>
            </a:r>
            <a:endParaRPr lang="ru-RU" altLang="ru-RU" sz="2000" b="1" dirty="0">
              <a:solidFill>
                <a:srgbClr val="3A726B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25" y="5190444"/>
            <a:ext cx="552450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1339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1240" y="534644"/>
            <a:ext cx="5209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latin typeface="+mn-lt"/>
              </a:rPr>
              <a:t>Продукція зі збільшеним строком експлуатації</a:t>
            </a:r>
            <a:endParaRPr lang="ru-RU" dirty="0">
              <a:latin typeface="+mn-lt"/>
            </a:endParaRPr>
          </a:p>
        </p:txBody>
      </p:sp>
      <p:pic>
        <p:nvPicPr>
          <p:cNvPr id="8" name="Picture 3" descr="ÐÐ°ÑÑÐ¸Ð½ÐºÐ¸ Ð¿Ð¾ Ð·Ð°Ð¿ÑÐ¾ÑÑ IS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40" y="1761930"/>
            <a:ext cx="2902235" cy="1449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423269" y="3499462"/>
            <a:ext cx="3745959" cy="17795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 lIns="55449" tIns="27724" rIns="55449" bIns="27724">
            <a:spAutoFit/>
          </a:bodyPr>
          <a:lstStyle>
            <a:lvl1pPr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55575" indent="52388"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11150" indent="104775"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8313" indent="155575"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23888" indent="207963"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081088" indent="207963" defTabSz="31115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538288" indent="207963" defTabSz="31115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995488" indent="207963" defTabSz="31115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452688" indent="207963" defTabSz="31115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ru-RU" sz="1600" b="1" dirty="0" smtClean="0">
                <a:latin typeface="+mn-lt"/>
              </a:rPr>
              <a:t>Міжнародний стандарт </a:t>
            </a:r>
            <a:r>
              <a:rPr lang="en-US" altLang="ru-RU" sz="1600" b="1" dirty="0">
                <a:latin typeface="+mn-lt"/>
              </a:rPr>
              <a:t>ISO </a:t>
            </a:r>
            <a:r>
              <a:rPr lang="en-US" altLang="ru-RU" sz="1600" b="1" dirty="0" smtClean="0">
                <a:latin typeface="+mn-lt"/>
              </a:rPr>
              <a:t>1402</a:t>
            </a:r>
            <a:r>
              <a:rPr lang="uk-UA" altLang="ru-RU" sz="1600" b="1" dirty="0" smtClean="0">
                <a:latin typeface="+mn-lt"/>
              </a:rPr>
              <a:t>1</a:t>
            </a:r>
            <a:endParaRPr lang="ru-RU" altLang="ru-RU" sz="1600" b="1" dirty="0">
              <a:latin typeface="+mn-lt"/>
            </a:endParaRPr>
          </a:p>
          <a:p>
            <a:r>
              <a:rPr lang="uk-UA" altLang="ru-RU" sz="1600" b="1" dirty="0" smtClean="0">
                <a:latin typeface="+mn-lt"/>
              </a:rPr>
              <a:t>якій визначає принципи і методи</a:t>
            </a:r>
          </a:p>
          <a:p>
            <a:r>
              <a:rPr lang="uk-UA" altLang="ru-RU" sz="1600" b="1" dirty="0" smtClean="0">
                <a:latin typeface="+mn-lt"/>
              </a:rPr>
              <a:t>застосування. </a:t>
            </a:r>
          </a:p>
          <a:p>
            <a:endParaRPr lang="uk-UA" altLang="ru-RU" sz="1600" b="1" dirty="0">
              <a:latin typeface="+mn-lt"/>
            </a:endParaRPr>
          </a:p>
          <a:p>
            <a:r>
              <a:rPr lang="uk-UA" altLang="ru-RU" sz="1600" dirty="0" smtClean="0">
                <a:latin typeface="+mn-lt"/>
              </a:rPr>
              <a:t>Впроваджений до національної </a:t>
            </a:r>
          </a:p>
          <a:p>
            <a:r>
              <a:rPr lang="uk-UA" altLang="ru-RU" sz="1600" dirty="0" smtClean="0">
                <a:latin typeface="+mn-lt"/>
              </a:rPr>
              <a:t>системи стандартизації =</a:t>
            </a:r>
          </a:p>
          <a:p>
            <a:r>
              <a:rPr lang="uk-UA" altLang="ru-RU" sz="1600" dirty="0" smtClean="0">
                <a:latin typeface="+mn-lt"/>
              </a:rPr>
              <a:t>ДСТУ </a:t>
            </a:r>
            <a:r>
              <a:rPr lang="en-US" altLang="ru-RU" sz="1600" dirty="0" smtClean="0">
                <a:latin typeface="+mn-lt"/>
              </a:rPr>
              <a:t>ISO 1402</a:t>
            </a:r>
            <a:r>
              <a:rPr lang="uk-UA" altLang="ru-RU" sz="1600" dirty="0" smtClean="0">
                <a:latin typeface="+mn-lt"/>
              </a:rPr>
              <a:t>1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026117" y="1063430"/>
            <a:ext cx="7031856" cy="1477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dirty="0" smtClean="0">
                <a:latin typeface="+mn-lt"/>
              </a:rPr>
              <a:t>Виріб має </a:t>
            </a:r>
            <a:r>
              <a:rPr lang="uk-UA" dirty="0">
                <a:latin typeface="+mn-lt"/>
              </a:rPr>
              <a:t>більш тривалий строк експлуатації завдяки поліпшеній надійності або придатності до модернізування, результатом чого є економія ресурсів або </a:t>
            </a:r>
            <a:r>
              <a:rPr lang="uk-UA" dirty="0" err="1">
                <a:latin typeface="+mn-lt"/>
              </a:rPr>
              <a:t>маловідходність</a:t>
            </a:r>
            <a:r>
              <a:rPr lang="uk-UA" dirty="0" smtClean="0">
                <a:latin typeface="+mn-lt"/>
              </a:rPr>
              <a:t>.</a:t>
            </a:r>
          </a:p>
          <a:p>
            <a:endParaRPr lang="uk-UA" dirty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026117" y="2240779"/>
            <a:ext cx="7980825" cy="95410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sz="2000" b="1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Придатність до модернізування </a:t>
            </a:r>
            <a:r>
              <a:rPr lang="uk-UA" sz="200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(</a:t>
            </a:r>
            <a:r>
              <a:rPr lang="uk-UA" sz="2000" i="1" dirty="0" err="1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Upgradability</a:t>
            </a:r>
            <a:r>
              <a:rPr lang="uk-UA" sz="2000" i="1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 – </a:t>
            </a:r>
            <a:r>
              <a:rPr lang="uk-UA" sz="2000" i="1" dirty="0" err="1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англ</a:t>
            </a:r>
            <a:r>
              <a:rPr lang="uk-UA" sz="2000" i="1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.</a:t>
            </a:r>
            <a:r>
              <a:rPr lang="uk-UA" sz="200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)</a:t>
            </a:r>
            <a:endParaRPr lang="ru-RU" sz="2000" dirty="0">
              <a:solidFill>
                <a:schemeClr val="bg1"/>
              </a:solidFill>
              <a:latin typeface="+mn-lt"/>
              <a:ea typeface="Times New Roman" panose="02020603050405020304" pitchFamily="18" charset="0"/>
            </a:endParaRPr>
          </a:p>
          <a:p>
            <a:r>
              <a:rPr lang="uk-UA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Здатність продукції до оновлення чи заміни її частини з метою поліпшення функціональних характеристик або продовження строку експлуатації. </a:t>
            </a:r>
            <a:endParaRPr lang="ru-RU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026117" y="3499462"/>
            <a:ext cx="798082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dirty="0">
                <a:latin typeface="+mn-lt"/>
                <a:ea typeface="Times New Roman" panose="02020603050405020304" pitchFamily="18" charset="0"/>
              </a:rPr>
              <a:t>Якщо твердження пов’язане з поліпшеною надійністю продукції, необхідно зазначити строк, на який збільшено гарантований виробником строк експлуатації.</a:t>
            </a:r>
            <a:endParaRPr lang="ru-RU" dirty="0">
              <a:latin typeface="+mn-lt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uk-UA" dirty="0">
                <a:latin typeface="+mn-lt"/>
                <a:ea typeface="Times New Roman" panose="02020603050405020304" pitchFamily="18" charset="0"/>
              </a:rPr>
              <a:t> </a:t>
            </a:r>
            <a:endParaRPr lang="ru-RU" dirty="0">
              <a:latin typeface="+mn-lt"/>
              <a:ea typeface="Times New Roman" panose="02020603050405020304" pitchFamily="18" charset="0"/>
            </a:endParaRPr>
          </a:p>
          <a:p>
            <a:r>
              <a:rPr lang="uk-UA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Якщо твердження пов’язане з модернізуванням, слід навести інформацію про те що і як треба оновити, за якій період, щоб досягти  задекларованого збільшення строку експлуатації. Разом з цим мають бути зазначені контактні дані сервісних центрів які здатні забезпечити необхідну модернізацію.</a:t>
            </a:r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36070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88828" y="564654"/>
            <a:ext cx="9519683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uk-UA" sz="2000" b="1" kern="100" dirty="0" smtClean="0">
                <a:solidFill>
                  <a:schemeClr val="bg1"/>
                </a:solidFill>
                <a:latin typeface="+mn-lt"/>
                <a:ea typeface="SimSun" panose="02010600030101010101" pitchFamily="2" charset="-122"/>
              </a:rPr>
              <a:t>Інформація про технічні, якісні та кількісні</a:t>
            </a:r>
            <a:r>
              <a:rPr lang="uk-UA" sz="2000" b="1" kern="100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uk-UA" sz="2000" b="1" kern="100" dirty="0" smtClean="0">
                <a:solidFill>
                  <a:schemeClr val="bg1"/>
                </a:solidFill>
                <a:latin typeface="+mn-lt"/>
                <a:ea typeface="SimSun" panose="02010600030101010101" pitchFamily="2" charset="-122"/>
              </a:rPr>
              <a:t>характеристики предмета закупівлі</a:t>
            </a:r>
            <a:endParaRPr lang="uk-UA" sz="2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87056" y="1250913"/>
            <a:ext cx="10507499" cy="298543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en-US" sz="2800" b="1" dirty="0" smtClean="0">
              <a:latin typeface="+mn-lt"/>
            </a:endParaRPr>
          </a:p>
          <a:p>
            <a:r>
              <a:rPr lang="uk-UA" sz="2000" b="1" dirty="0" smtClean="0">
                <a:latin typeface="+mn-lt"/>
              </a:rPr>
              <a:t>Вимога</a:t>
            </a:r>
            <a:endParaRPr lang="en-US" sz="2000" b="1" dirty="0" smtClean="0">
              <a:latin typeface="+mn-lt"/>
            </a:endParaRPr>
          </a:p>
          <a:p>
            <a:r>
              <a:rPr lang="uk-UA" sz="2000" dirty="0" smtClean="0">
                <a:latin typeface="+mn-lt"/>
              </a:rPr>
              <a:t>Гарантійний </a:t>
            </a:r>
            <a:r>
              <a:rPr lang="uk-UA" sz="2000" dirty="0" smtClean="0">
                <a:latin typeface="+mn-lt"/>
              </a:rPr>
              <a:t>строк експлуатації виробу повинен бути не менш ніж ____ міс. </a:t>
            </a:r>
          </a:p>
          <a:p>
            <a:endParaRPr lang="uk-UA" sz="2000" dirty="0" smtClean="0">
              <a:latin typeface="+mn-lt"/>
            </a:endParaRPr>
          </a:p>
          <a:p>
            <a:r>
              <a:rPr lang="uk-UA" sz="2000" b="1" dirty="0" smtClean="0">
                <a:latin typeface="+mn-lt"/>
              </a:rPr>
              <a:t>Підтвердні </a:t>
            </a:r>
            <a:r>
              <a:rPr lang="uk-UA" sz="2000" b="1" dirty="0" smtClean="0">
                <a:latin typeface="+mn-lt"/>
              </a:rPr>
              <a:t>документи</a:t>
            </a:r>
            <a:endParaRPr lang="uk-UA" sz="2000" b="1" dirty="0" smtClean="0">
              <a:latin typeface="+mn-lt"/>
            </a:endParaRPr>
          </a:p>
          <a:p>
            <a:endParaRPr lang="uk-UA" sz="2000" dirty="0" smtClean="0">
              <a:latin typeface="+mn-lt"/>
            </a:endParaRPr>
          </a:p>
          <a:p>
            <a:r>
              <a:rPr lang="uk-UA" sz="2000" dirty="0" smtClean="0">
                <a:latin typeface="+mn-lt"/>
              </a:rPr>
              <a:t>1) Надана виробником гарантія на визначений строк експлуатації.</a:t>
            </a:r>
          </a:p>
          <a:p>
            <a:r>
              <a:rPr lang="uk-UA" sz="2000" dirty="0" smtClean="0">
                <a:latin typeface="+mn-lt"/>
              </a:rPr>
              <a:t>2) Договір у складі тендерної документації із визначеними умовами щодо гарантованого строку експлуатації.</a:t>
            </a:r>
            <a:endParaRPr lang="uk-UA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4584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1240" y="352251"/>
            <a:ext cx="5209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latin typeface="+mn-lt"/>
              </a:rPr>
              <a:t>Ресурсоефективність</a:t>
            </a:r>
          </a:p>
          <a:p>
            <a:pPr lvl="0"/>
            <a:r>
              <a:rPr lang="uk-UA" b="1" dirty="0" smtClean="0">
                <a:latin typeface="+mn-lt"/>
              </a:rPr>
              <a:t>(</a:t>
            </a:r>
            <a:r>
              <a:rPr lang="uk-UA" b="1" dirty="0" smtClean="0">
                <a:latin typeface="+mn-lt"/>
                <a:ea typeface="Times New Roman" panose="02020603050405020304" pitchFamily="18" charset="0"/>
              </a:rPr>
              <a:t>вміст </a:t>
            </a:r>
            <a:r>
              <a:rPr lang="uk-UA" b="1" dirty="0">
                <a:latin typeface="+mn-lt"/>
                <a:ea typeface="Times New Roman" panose="02020603050405020304" pitchFamily="18" charset="0"/>
              </a:rPr>
              <a:t>повторно переробленого </a:t>
            </a:r>
            <a:r>
              <a:rPr lang="uk-UA" b="1" dirty="0" smtClean="0">
                <a:latin typeface="+mn-lt"/>
                <a:ea typeface="Times New Roman" panose="02020603050405020304" pitchFamily="18" charset="0"/>
              </a:rPr>
              <a:t>матеріалу</a:t>
            </a:r>
            <a:r>
              <a:rPr lang="uk-UA" b="1" dirty="0" smtClean="0">
                <a:latin typeface="+mn-lt"/>
              </a:rPr>
              <a:t>)</a:t>
            </a:r>
            <a:endParaRPr lang="uk-UA" b="1" dirty="0">
              <a:latin typeface="+mn-lt"/>
            </a:endParaRPr>
          </a:p>
        </p:txBody>
      </p:sp>
      <p:pic>
        <p:nvPicPr>
          <p:cNvPr id="8" name="Picture 3" descr="ÐÐ°ÑÑÐ¸Ð½ÐºÐ¸ Ð¿Ð¾ Ð·Ð°Ð¿ÑÐ¾ÑÑ IS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41" y="1999751"/>
            <a:ext cx="2902235" cy="1449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521240" y="3718107"/>
            <a:ext cx="3745959" cy="17795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 lIns="55449" tIns="27724" rIns="55449" bIns="27724">
            <a:spAutoFit/>
          </a:bodyPr>
          <a:lstStyle>
            <a:lvl1pPr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55575" indent="52388"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11150" indent="104775"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8313" indent="155575"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23888" indent="207963"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081088" indent="207963" defTabSz="31115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538288" indent="207963" defTabSz="31115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995488" indent="207963" defTabSz="31115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452688" indent="207963" defTabSz="31115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ru-RU" sz="1600" b="1" dirty="0" smtClean="0">
                <a:latin typeface="+mn-lt"/>
              </a:rPr>
              <a:t>Міжнародний стандарт </a:t>
            </a:r>
            <a:r>
              <a:rPr lang="en-US" altLang="ru-RU" sz="1600" b="1" dirty="0">
                <a:latin typeface="+mn-lt"/>
              </a:rPr>
              <a:t>ISO </a:t>
            </a:r>
            <a:r>
              <a:rPr lang="en-US" altLang="ru-RU" sz="1600" b="1" dirty="0" smtClean="0">
                <a:latin typeface="+mn-lt"/>
              </a:rPr>
              <a:t>1402</a:t>
            </a:r>
            <a:r>
              <a:rPr lang="uk-UA" altLang="ru-RU" sz="1600" b="1" dirty="0" smtClean="0">
                <a:latin typeface="+mn-lt"/>
              </a:rPr>
              <a:t>1</a:t>
            </a:r>
            <a:endParaRPr lang="ru-RU" altLang="ru-RU" sz="1600" b="1" dirty="0">
              <a:latin typeface="+mn-lt"/>
            </a:endParaRPr>
          </a:p>
          <a:p>
            <a:r>
              <a:rPr lang="uk-UA" altLang="ru-RU" sz="1600" b="1" dirty="0" smtClean="0">
                <a:latin typeface="+mn-lt"/>
              </a:rPr>
              <a:t>якій визначає принципи і методи</a:t>
            </a:r>
          </a:p>
          <a:p>
            <a:r>
              <a:rPr lang="uk-UA" altLang="ru-RU" sz="1600" b="1" dirty="0" smtClean="0">
                <a:latin typeface="+mn-lt"/>
              </a:rPr>
              <a:t>застосування. </a:t>
            </a:r>
          </a:p>
          <a:p>
            <a:endParaRPr lang="uk-UA" altLang="ru-RU" sz="1600" b="1" dirty="0">
              <a:latin typeface="+mn-lt"/>
            </a:endParaRPr>
          </a:p>
          <a:p>
            <a:r>
              <a:rPr lang="uk-UA" altLang="ru-RU" sz="1600" dirty="0" smtClean="0">
                <a:latin typeface="+mn-lt"/>
              </a:rPr>
              <a:t>Впроваджений до національної </a:t>
            </a:r>
          </a:p>
          <a:p>
            <a:r>
              <a:rPr lang="uk-UA" altLang="ru-RU" sz="1600" dirty="0" smtClean="0">
                <a:latin typeface="+mn-lt"/>
              </a:rPr>
              <a:t>системи стандартизації =</a:t>
            </a:r>
          </a:p>
          <a:p>
            <a:r>
              <a:rPr lang="uk-UA" altLang="ru-RU" sz="1600" dirty="0" smtClean="0">
                <a:latin typeface="+mn-lt"/>
              </a:rPr>
              <a:t>ДСТУ </a:t>
            </a:r>
            <a:r>
              <a:rPr lang="en-US" altLang="ru-RU" sz="1600" dirty="0" smtClean="0">
                <a:latin typeface="+mn-lt"/>
              </a:rPr>
              <a:t>ISO 1402</a:t>
            </a:r>
            <a:r>
              <a:rPr lang="uk-UA" altLang="ru-RU" sz="1600" dirty="0" smtClean="0">
                <a:latin typeface="+mn-lt"/>
              </a:rPr>
              <a:t>1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026118" y="1455949"/>
            <a:ext cx="7031855" cy="452431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dirty="0">
                <a:latin typeface="+mn-lt"/>
                <a:ea typeface="Times New Roman" panose="02020603050405020304" pitchFamily="18" charset="0"/>
              </a:rPr>
              <a:t>Цей твердження може бути тлумачне  таким чином:</a:t>
            </a:r>
            <a:endParaRPr lang="ru-RU" dirty="0">
              <a:latin typeface="+mn-lt"/>
              <a:ea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</a:pPr>
            <a:endParaRPr lang="ru-RU" dirty="0">
              <a:latin typeface="+mn-lt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uk-UA" dirty="0">
                <a:latin typeface="+mn-lt"/>
                <a:ea typeface="Times New Roman" panose="02020603050405020304" pitchFamily="18" charset="0"/>
              </a:rPr>
              <a:t>Масова частка повторно переробленого матеріалу в </a:t>
            </a:r>
            <a:r>
              <a:rPr lang="uk-UA" dirty="0" smtClean="0">
                <a:latin typeface="+mn-lt"/>
                <a:ea typeface="Times New Roman" panose="02020603050405020304" pitchFamily="18" charset="0"/>
              </a:rPr>
              <a:t>продукції. </a:t>
            </a:r>
          </a:p>
          <a:p>
            <a:pPr algn="just">
              <a:spcAft>
                <a:spcPts val="0"/>
              </a:spcAft>
            </a:pPr>
            <a:endParaRPr lang="uk-UA" dirty="0" smtClean="0">
              <a:latin typeface="+mn-lt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uk-UA" dirty="0" smtClean="0">
                <a:latin typeface="+mn-lt"/>
                <a:ea typeface="Times New Roman" panose="02020603050405020304" pitchFamily="18" charset="0"/>
              </a:rPr>
              <a:t>а</a:t>
            </a:r>
            <a:r>
              <a:rPr lang="uk-UA" dirty="0">
                <a:latin typeface="+mn-lt"/>
                <a:ea typeface="Times New Roman" panose="02020603050405020304" pitchFamily="18" charset="0"/>
              </a:rPr>
              <a:t>) </a:t>
            </a:r>
            <a:r>
              <a:rPr lang="uk-UA" dirty="0" err="1">
                <a:latin typeface="+mn-lt"/>
                <a:ea typeface="Times New Roman" panose="02020603050405020304" pitchFamily="18" charset="0"/>
              </a:rPr>
              <a:t>Передспоживчий</a:t>
            </a:r>
            <a:r>
              <a:rPr lang="uk-UA" dirty="0">
                <a:latin typeface="+mn-lt"/>
                <a:ea typeface="Times New Roman" panose="02020603050405020304" pitchFamily="18" charset="0"/>
              </a:rPr>
              <a:t> матеріал</a:t>
            </a:r>
            <a:endParaRPr lang="ru-RU" dirty="0">
              <a:latin typeface="+mn-lt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uk-UA" dirty="0">
                <a:latin typeface="+mn-lt"/>
                <a:ea typeface="Times New Roman" panose="02020603050405020304" pitchFamily="18" charset="0"/>
              </a:rPr>
              <a:t>Матеріал, відведений від потоку відходів під час виробничого процесу. Винятком є повторне використання </a:t>
            </a:r>
            <a:r>
              <a:rPr lang="uk-UA" dirty="0" smtClean="0">
                <a:latin typeface="+mn-lt"/>
                <a:ea typeface="Times New Roman" panose="02020603050405020304" pitchFamily="18" charset="0"/>
              </a:rPr>
              <a:t>матеріалу, </a:t>
            </a:r>
            <a:r>
              <a:rPr lang="uk-UA" dirty="0">
                <a:latin typeface="+mn-lt"/>
                <a:ea typeface="Times New Roman" panose="02020603050405020304" pitchFamily="18" charset="0"/>
              </a:rPr>
              <a:t>наприклад, </a:t>
            </a:r>
            <a:r>
              <a:rPr lang="uk-UA" dirty="0" smtClean="0">
                <a:latin typeface="+mn-lt"/>
                <a:ea typeface="Times New Roman" panose="02020603050405020304" pitchFamily="18" charset="0"/>
              </a:rPr>
              <a:t>придатного </a:t>
            </a:r>
            <a:r>
              <a:rPr lang="uk-UA" dirty="0">
                <a:latin typeface="+mn-lt"/>
                <a:ea typeface="Times New Roman" panose="02020603050405020304" pitchFamily="18" charset="0"/>
              </a:rPr>
              <a:t>для переробляння, що утворюється під час технологічного процесу і </a:t>
            </a:r>
            <a:r>
              <a:rPr lang="uk-UA" dirty="0" smtClean="0">
                <a:latin typeface="+mn-lt"/>
                <a:ea typeface="Times New Roman" panose="02020603050405020304" pitchFamily="18" charset="0"/>
              </a:rPr>
              <a:t>якій може  </a:t>
            </a:r>
            <a:r>
              <a:rPr lang="uk-UA" dirty="0">
                <a:latin typeface="+mn-lt"/>
                <a:ea typeface="Times New Roman" panose="02020603050405020304" pitchFamily="18" charset="0"/>
              </a:rPr>
              <a:t>бути відновлений у межах того самого процесу, в межах якого він утворюється</a:t>
            </a:r>
            <a:r>
              <a:rPr lang="uk-UA" dirty="0" smtClean="0">
                <a:latin typeface="+mn-lt"/>
                <a:ea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endParaRPr lang="ru-RU" dirty="0">
              <a:latin typeface="+mn-lt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uk-UA" dirty="0">
                <a:latin typeface="+mn-lt"/>
                <a:ea typeface="Times New Roman" panose="02020603050405020304" pitchFamily="18" charset="0"/>
              </a:rPr>
              <a:t>б) </a:t>
            </a:r>
            <a:r>
              <a:rPr lang="uk-UA" dirty="0" err="1">
                <a:latin typeface="+mn-lt"/>
                <a:ea typeface="Times New Roman" panose="02020603050405020304" pitchFamily="18" charset="0"/>
              </a:rPr>
              <a:t>Постспоживчий</a:t>
            </a:r>
            <a:r>
              <a:rPr lang="uk-UA" dirty="0">
                <a:latin typeface="+mn-lt"/>
                <a:ea typeface="Times New Roman" panose="02020603050405020304" pitchFamily="18" charset="0"/>
              </a:rPr>
              <a:t> матеріал</a:t>
            </a:r>
            <a:endParaRPr lang="ru-RU" dirty="0">
              <a:latin typeface="+mn-lt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uk-UA" dirty="0">
                <a:latin typeface="+mn-lt"/>
                <a:ea typeface="Times New Roman" panose="02020603050405020304" pitchFamily="18" charset="0"/>
              </a:rPr>
              <a:t>Матеріал, утворюваний домашніми господарствами чи підприємствами або організаціями які є кінцевими споживачами продукції. </a:t>
            </a:r>
            <a:r>
              <a:rPr lang="uk-UA" dirty="0" smtClean="0">
                <a:latin typeface="+mn-lt"/>
                <a:ea typeface="Times New Roman" panose="02020603050405020304" pitchFamily="18" charset="0"/>
              </a:rPr>
              <a:t>Це </a:t>
            </a:r>
            <a:r>
              <a:rPr lang="uk-UA" dirty="0">
                <a:latin typeface="+mn-lt"/>
                <a:ea typeface="Times New Roman" panose="02020603050405020304" pitchFamily="18" charset="0"/>
              </a:rPr>
              <a:t>поняття охоплює усі види відходів що можуть бути перероблені за доступними технологіями</a:t>
            </a:r>
            <a:r>
              <a:rPr lang="uk-UA" dirty="0" smtClean="0">
                <a:latin typeface="+mn-lt"/>
                <a:ea typeface="Times New Roman" panose="02020603050405020304" pitchFamily="18" charset="0"/>
              </a:rPr>
              <a:t>.</a:t>
            </a: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AutoShape 4" descr="SVG &gt; знаки логотип переработка - Свободное изображение и значок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5371" y="189012"/>
            <a:ext cx="2121757" cy="185444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591800" y="93157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/>
              <a:t>80%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229958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88828" y="564654"/>
            <a:ext cx="951968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uk-UA" b="1" kern="100" dirty="0" smtClean="0">
                <a:solidFill>
                  <a:schemeClr val="bg1"/>
                </a:solidFill>
                <a:latin typeface="+mn-lt"/>
                <a:ea typeface="SimSun" panose="02010600030101010101" pitchFamily="2" charset="-122"/>
              </a:rPr>
              <a:t>Інформація про технічні, якісні та кількісні</a:t>
            </a:r>
            <a:r>
              <a:rPr lang="uk-UA" b="1" kern="100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uk-UA" b="1" kern="100" dirty="0" smtClean="0">
                <a:solidFill>
                  <a:schemeClr val="bg1"/>
                </a:solidFill>
                <a:latin typeface="+mn-lt"/>
                <a:ea typeface="SimSun" panose="02010600030101010101" pitchFamily="2" charset="-122"/>
              </a:rPr>
              <a:t>характеристики предмета закупівлі</a:t>
            </a:r>
            <a:endParaRPr lang="uk-UA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11615" y="1120285"/>
            <a:ext cx="10143460" cy="546303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2000" b="1" dirty="0" smtClean="0">
                <a:latin typeface="+mn-lt"/>
              </a:rPr>
              <a:t>Вимога</a:t>
            </a:r>
          </a:p>
          <a:p>
            <a:r>
              <a:rPr lang="uk-UA" sz="2000" dirty="0" smtClean="0">
                <a:latin typeface="+mn-lt"/>
              </a:rPr>
              <a:t>Виріб</a:t>
            </a:r>
            <a:r>
              <a:rPr lang="uk-UA" sz="2000" b="1" dirty="0" smtClean="0">
                <a:latin typeface="+mn-lt"/>
              </a:rPr>
              <a:t> </a:t>
            </a:r>
            <a:r>
              <a:rPr lang="uk-UA" sz="2000" dirty="0" smtClean="0">
                <a:latin typeface="+mn-lt"/>
              </a:rPr>
              <a:t>повинен містити </a:t>
            </a:r>
            <a:r>
              <a:rPr lang="uk-UA" sz="2000" dirty="0" smtClean="0">
                <a:latin typeface="+mn-lt"/>
              </a:rPr>
              <a:t>не менш ніж </a:t>
            </a:r>
            <a:r>
              <a:rPr lang="uk-UA" sz="2000" u="sng" dirty="0" smtClean="0">
                <a:latin typeface="+mn-lt"/>
              </a:rPr>
              <a:t>ХХ</a:t>
            </a:r>
            <a:r>
              <a:rPr lang="uk-UA" sz="2000" dirty="0" smtClean="0">
                <a:latin typeface="+mn-lt"/>
              </a:rPr>
              <a:t>% повторно переробленого матеріалу.</a:t>
            </a:r>
          </a:p>
          <a:p>
            <a:endParaRPr lang="uk-UA" sz="2000" dirty="0" smtClean="0">
              <a:latin typeface="+mn-lt"/>
            </a:endParaRPr>
          </a:p>
          <a:p>
            <a:r>
              <a:rPr lang="uk-UA" sz="2000" b="1" dirty="0" smtClean="0">
                <a:latin typeface="+mn-lt"/>
              </a:rPr>
              <a:t>Підтвердний </a:t>
            </a:r>
            <a:r>
              <a:rPr lang="uk-UA" sz="2000" b="1" dirty="0" smtClean="0">
                <a:latin typeface="+mn-lt"/>
              </a:rPr>
              <a:t>документ</a:t>
            </a:r>
            <a:endParaRPr lang="uk-UA" sz="2000" b="1" dirty="0" smtClean="0">
              <a:latin typeface="+mn-lt"/>
            </a:endParaRPr>
          </a:p>
          <a:p>
            <a:endParaRPr lang="uk-UA" sz="2000" b="1" dirty="0" smtClean="0">
              <a:latin typeface="+mn-lt"/>
            </a:endParaRPr>
          </a:p>
          <a:p>
            <a:r>
              <a:rPr lang="uk-UA" sz="2000" b="1" dirty="0" smtClean="0">
                <a:latin typeface="+mn-lt"/>
              </a:rPr>
              <a:t>Варіант А</a:t>
            </a:r>
            <a:r>
              <a:rPr lang="uk-UA" sz="2000" dirty="0" smtClean="0">
                <a:latin typeface="+mn-lt"/>
              </a:rPr>
              <a:t>.  </a:t>
            </a:r>
            <a:r>
              <a:rPr lang="uk-UA" sz="2000" dirty="0" err="1" smtClean="0">
                <a:latin typeface="+mn-lt"/>
              </a:rPr>
              <a:t>Самодекларація</a:t>
            </a:r>
            <a:r>
              <a:rPr lang="uk-UA" sz="2000" dirty="0" smtClean="0">
                <a:latin typeface="+mn-lt"/>
              </a:rPr>
              <a:t> </a:t>
            </a:r>
            <a:r>
              <a:rPr lang="uk-UA" sz="2000" b="1" u="sng" dirty="0" smtClean="0">
                <a:latin typeface="+mn-lt"/>
              </a:rPr>
              <a:t>виробника</a:t>
            </a:r>
            <a:r>
              <a:rPr lang="uk-UA" sz="2000" dirty="0" smtClean="0">
                <a:latin typeface="+mn-lt"/>
              </a:rPr>
              <a:t> оформлена згідно з п. 7.8 ДСТУ ISO 14021.</a:t>
            </a:r>
          </a:p>
          <a:p>
            <a:endParaRPr lang="uk-UA" sz="2000" dirty="0" smtClean="0">
              <a:latin typeface="+mn-lt"/>
            </a:endParaRPr>
          </a:p>
          <a:p>
            <a:r>
              <a:rPr lang="uk-UA" sz="2000" b="1" dirty="0" smtClean="0">
                <a:latin typeface="+mn-lt"/>
              </a:rPr>
              <a:t>Варіант Б</a:t>
            </a:r>
            <a:r>
              <a:rPr lang="uk-UA" sz="2000" dirty="0" smtClean="0">
                <a:latin typeface="+mn-lt"/>
              </a:rPr>
              <a:t>. Висновок виданий незалежним компетентним органом, оформлений згідно з п. 7.8 ДСТУ ISO 14021.</a:t>
            </a:r>
          </a:p>
          <a:p>
            <a:endParaRPr lang="uk-UA" sz="2000" dirty="0" smtClean="0">
              <a:latin typeface="+mn-lt"/>
            </a:endParaRPr>
          </a:p>
          <a:p>
            <a:r>
              <a:rPr lang="uk-UA" sz="2000" b="1" dirty="0" smtClean="0">
                <a:latin typeface="+mn-lt"/>
              </a:rPr>
              <a:t>Варіант В</a:t>
            </a:r>
            <a:r>
              <a:rPr lang="uk-UA" sz="2000" dirty="0" smtClean="0">
                <a:latin typeface="+mn-lt"/>
              </a:rPr>
              <a:t>. </a:t>
            </a:r>
            <a:r>
              <a:rPr lang="uk-UA" sz="2000" dirty="0" smtClean="0">
                <a:latin typeface="+mn-lt"/>
              </a:rPr>
              <a:t>В окремих випадках  </a:t>
            </a:r>
            <a:r>
              <a:rPr lang="uk-UA" sz="2000" dirty="0" smtClean="0">
                <a:latin typeface="+mn-lt"/>
              </a:rPr>
              <a:t>презумпцією </a:t>
            </a:r>
            <a:r>
              <a:rPr lang="uk-UA" sz="2000" dirty="0" smtClean="0">
                <a:latin typeface="+mn-lt"/>
              </a:rPr>
              <a:t>відповідності може сертифікату </a:t>
            </a:r>
            <a:r>
              <a:rPr lang="uk-UA" sz="2000" dirty="0" smtClean="0">
                <a:latin typeface="+mn-lt"/>
              </a:rPr>
              <a:t>відповідності екологічним </a:t>
            </a:r>
            <a:r>
              <a:rPr lang="uk-UA" sz="2000" dirty="0" smtClean="0">
                <a:latin typeface="+mn-lt"/>
              </a:rPr>
              <a:t>критеріям, </a:t>
            </a:r>
            <a:r>
              <a:rPr lang="uk-UA" sz="2000" dirty="0" smtClean="0">
                <a:latin typeface="+mn-lt"/>
              </a:rPr>
              <a:t>встановлених згідно з чинною редакцією ДСТУ ISO 14024. </a:t>
            </a:r>
          </a:p>
          <a:p>
            <a:endParaRPr lang="uk-UA" sz="2000" dirty="0" smtClean="0">
              <a:latin typeface="+mn-lt"/>
            </a:endParaRPr>
          </a:p>
          <a:p>
            <a:r>
              <a:rPr lang="uk-UA" sz="2000" b="1" dirty="0" smtClean="0">
                <a:latin typeface="+mn-lt"/>
              </a:rPr>
              <a:t>Документ</a:t>
            </a:r>
            <a:endParaRPr lang="uk-UA" sz="2000" b="1" dirty="0" smtClean="0">
              <a:latin typeface="+mn-lt"/>
            </a:endParaRPr>
          </a:p>
          <a:p>
            <a:r>
              <a:rPr lang="uk-UA" sz="2000" dirty="0">
                <a:latin typeface="+mn-lt"/>
              </a:rPr>
              <a:t>Протокол оцінки відповідності екологічним критеріям для виробів з полімерних </a:t>
            </a:r>
            <a:r>
              <a:rPr lang="uk-UA" sz="2000" dirty="0" smtClean="0">
                <a:latin typeface="+mn-lt"/>
              </a:rPr>
              <a:t>матеріалів, встановлених </a:t>
            </a:r>
            <a:r>
              <a:rPr lang="uk-UA" sz="2000" dirty="0">
                <a:latin typeface="+mn-lt"/>
              </a:rPr>
              <a:t>згідно з чинною редакцією ДСТУ ISO 14024 (або втяг з нього щодо оцінювання придатності для повторного переробляння виробу). </a:t>
            </a:r>
          </a:p>
        </p:txBody>
      </p:sp>
    </p:spTree>
    <p:extLst>
      <p:ext uri="{BB962C8B-B14F-4D97-AF65-F5344CB8AC3E}">
        <p14:creationId xmlns:p14="http://schemas.microsoft.com/office/powerpoint/2010/main" val="3776580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1240" y="627340"/>
            <a:ext cx="546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latin typeface="+mn-lt"/>
              </a:rPr>
              <a:t>Ресурсоефективність</a:t>
            </a:r>
          </a:p>
          <a:p>
            <a:r>
              <a:rPr lang="uk-UA" b="1" dirty="0" smtClean="0">
                <a:latin typeface="+mn-lt"/>
              </a:rPr>
              <a:t>(придатний </a:t>
            </a:r>
            <a:r>
              <a:rPr lang="uk-UA" b="1" dirty="0">
                <a:latin typeface="+mn-lt"/>
              </a:rPr>
              <a:t>для повторного </a:t>
            </a:r>
            <a:r>
              <a:rPr lang="uk-UA" b="1" dirty="0" smtClean="0">
                <a:latin typeface="+mn-lt"/>
              </a:rPr>
              <a:t>переробляння)</a:t>
            </a:r>
            <a:endParaRPr lang="uk-UA" b="1" dirty="0">
              <a:latin typeface="+mn-lt"/>
            </a:endParaRPr>
          </a:p>
        </p:txBody>
      </p:sp>
      <p:pic>
        <p:nvPicPr>
          <p:cNvPr id="8" name="Picture 3" descr="ÐÐ°ÑÑÐ¸Ð½ÐºÐ¸ Ð¿Ð¾ Ð·Ð°Ð¿ÑÐ¾ÑÑ IS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41" y="1999751"/>
            <a:ext cx="2902235" cy="1449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521240" y="3718107"/>
            <a:ext cx="3745959" cy="17795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 lIns="55449" tIns="27724" rIns="55449" bIns="27724">
            <a:spAutoFit/>
          </a:bodyPr>
          <a:lstStyle>
            <a:lvl1pPr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55575" indent="52388"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11150" indent="104775"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8313" indent="155575"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23888" indent="207963"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081088" indent="207963" defTabSz="31115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538288" indent="207963" defTabSz="31115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995488" indent="207963" defTabSz="31115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452688" indent="207963" defTabSz="31115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ru-RU" sz="1600" b="1" dirty="0" smtClean="0">
                <a:latin typeface="+mn-lt"/>
              </a:rPr>
              <a:t>Міжнародний стандарт </a:t>
            </a:r>
            <a:r>
              <a:rPr lang="en-US" altLang="ru-RU" sz="1600" b="1" dirty="0">
                <a:latin typeface="+mn-lt"/>
              </a:rPr>
              <a:t>ISO </a:t>
            </a:r>
            <a:r>
              <a:rPr lang="en-US" altLang="ru-RU" sz="1600" b="1" dirty="0" smtClean="0">
                <a:latin typeface="+mn-lt"/>
              </a:rPr>
              <a:t>1402</a:t>
            </a:r>
            <a:r>
              <a:rPr lang="uk-UA" altLang="ru-RU" sz="1600" b="1" dirty="0" smtClean="0">
                <a:latin typeface="+mn-lt"/>
              </a:rPr>
              <a:t>1</a:t>
            </a:r>
            <a:endParaRPr lang="ru-RU" altLang="ru-RU" sz="1600" b="1" dirty="0">
              <a:latin typeface="+mn-lt"/>
            </a:endParaRPr>
          </a:p>
          <a:p>
            <a:r>
              <a:rPr lang="uk-UA" altLang="ru-RU" sz="1600" b="1" dirty="0" smtClean="0">
                <a:latin typeface="+mn-lt"/>
              </a:rPr>
              <a:t>якій визначає принципи і методи</a:t>
            </a:r>
          </a:p>
          <a:p>
            <a:r>
              <a:rPr lang="uk-UA" altLang="ru-RU" sz="1600" b="1" dirty="0" smtClean="0">
                <a:latin typeface="+mn-lt"/>
              </a:rPr>
              <a:t>застосування. </a:t>
            </a:r>
          </a:p>
          <a:p>
            <a:endParaRPr lang="uk-UA" altLang="ru-RU" sz="1600" b="1" dirty="0">
              <a:latin typeface="+mn-lt"/>
            </a:endParaRPr>
          </a:p>
          <a:p>
            <a:r>
              <a:rPr lang="uk-UA" altLang="ru-RU" sz="1600" dirty="0" smtClean="0">
                <a:latin typeface="+mn-lt"/>
              </a:rPr>
              <a:t>Впроваджений до національної </a:t>
            </a:r>
          </a:p>
          <a:p>
            <a:r>
              <a:rPr lang="uk-UA" altLang="ru-RU" sz="1600" dirty="0" smtClean="0">
                <a:latin typeface="+mn-lt"/>
              </a:rPr>
              <a:t>системи стандартизації =</a:t>
            </a:r>
          </a:p>
          <a:p>
            <a:r>
              <a:rPr lang="uk-UA" altLang="ru-RU" sz="1600" dirty="0" smtClean="0">
                <a:latin typeface="+mn-lt"/>
              </a:rPr>
              <a:t>ДСТУ </a:t>
            </a:r>
            <a:r>
              <a:rPr lang="en-US" altLang="ru-RU" sz="1600" dirty="0" smtClean="0">
                <a:latin typeface="+mn-lt"/>
              </a:rPr>
              <a:t>ISO 1402</a:t>
            </a:r>
            <a:r>
              <a:rPr lang="uk-UA" altLang="ru-RU" sz="1600" dirty="0" smtClean="0">
                <a:latin typeface="+mn-lt"/>
              </a:rPr>
              <a:t>1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014106" y="1737246"/>
            <a:ext cx="7031855" cy="369331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dirty="0" smtClean="0">
                <a:latin typeface="+mn-lt"/>
              </a:rPr>
              <a:t>Це твердження вказує на те, що виріб можуть бути зібраний</a:t>
            </a:r>
          </a:p>
          <a:p>
            <a:r>
              <a:rPr lang="uk-UA" dirty="0" smtClean="0">
                <a:latin typeface="+mn-lt"/>
              </a:rPr>
              <a:t> і перероблений для виробництва продукції.</a:t>
            </a:r>
            <a:r>
              <a:rPr lang="uk-UA" b="1" dirty="0" smtClean="0">
                <a:latin typeface="+mn-lt"/>
              </a:rPr>
              <a:t> </a:t>
            </a:r>
            <a:endParaRPr lang="ru-RU" dirty="0" smtClean="0">
              <a:latin typeface="+mn-lt"/>
            </a:endParaRPr>
          </a:p>
          <a:p>
            <a:r>
              <a:rPr lang="uk-UA" b="1" dirty="0" smtClean="0">
                <a:latin typeface="+mn-lt"/>
              </a:rPr>
              <a:t> </a:t>
            </a:r>
            <a:endParaRPr lang="ru-RU" dirty="0" smtClean="0">
              <a:latin typeface="+mn-lt"/>
            </a:endParaRPr>
          </a:p>
          <a:p>
            <a:r>
              <a:rPr lang="uk-UA" dirty="0" smtClean="0">
                <a:latin typeface="+mn-lt"/>
              </a:rPr>
              <a:t>Якщо система збирання не доступна для більшості споживачів, замовників або користувачів виробу треба зробити твердження з застереженням і з зазначенням доступного способу або декількох можливого способів збирання та передачі виробу для подальшого переробляння.</a:t>
            </a:r>
            <a:endParaRPr lang="ru-RU" dirty="0" smtClean="0">
              <a:latin typeface="+mn-lt"/>
            </a:endParaRPr>
          </a:p>
          <a:p>
            <a:r>
              <a:rPr lang="uk-UA" dirty="0" smtClean="0">
                <a:latin typeface="+mn-lt"/>
              </a:rPr>
              <a:t> </a:t>
            </a:r>
            <a:endParaRPr lang="ru-RU" dirty="0" smtClean="0">
              <a:latin typeface="+mn-lt"/>
            </a:endParaRPr>
          </a:p>
          <a:p>
            <a:r>
              <a:rPr lang="uk-UA" dirty="0" smtClean="0">
                <a:latin typeface="+mn-lt"/>
              </a:rPr>
              <a:t>Твердження «придатний для повторного переробляння»  може бути надане у формі символу – «Листок </a:t>
            </a:r>
            <a:r>
              <a:rPr lang="uk-UA" dirty="0" err="1" smtClean="0">
                <a:latin typeface="+mn-lt"/>
              </a:rPr>
              <a:t>Мёбіуса</a:t>
            </a:r>
            <a:r>
              <a:rPr lang="uk-UA" dirty="0" smtClean="0">
                <a:latin typeface="+mn-lt"/>
              </a:rPr>
              <a:t>», якій має бути зображений у спосіб наведений вище. Пояснювальне доповнення повинне містити ідентифікацію матеріалу згідно з ДСТУ 4260.</a:t>
            </a:r>
            <a:endParaRPr lang="ru-RU" dirty="0">
              <a:latin typeface="+mn-lt"/>
            </a:endParaRPr>
          </a:p>
        </p:txBody>
      </p:sp>
      <p:pic>
        <p:nvPicPr>
          <p:cNvPr id="10" name="Picture 6">
            <a:extLst>
              <a:ext uri="{FF2B5EF4-FFF2-40B4-BE49-F238E27FC236}">
                <a16:creationId xmlns="" xmlns:a16="http://schemas.microsoft.com/office/drawing/2014/main" id="{2DE6DCC3-266C-41A8-BFAD-9FFC757C0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7" t="-223" r="-217" b="-223"/>
          <a:stretch>
            <a:fillRect/>
          </a:stretch>
        </p:blipFill>
        <p:spPr bwMode="auto">
          <a:xfrm>
            <a:off x="10190226" y="627340"/>
            <a:ext cx="1711470" cy="156776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105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7643" y="605660"/>
            <a:ext cx="5209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latin typeface="+mn-lt"/>
              </a:rPr>
              <a:t>Матеріал (вид полімеру)</a:t>
            </a:r>
            <a:endParaRPr lang="uk-UA" b="1" dirty="0"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4449" y="446314"/>
            <a:ext cx="6109607" cy="869710"/>
          </a:xfrm>
          <a:prstGeom prst="rect">
            <a:avLst/>
          </a:prstGeom>
        </p:spPr>
      </p:pic>
      <p:pic>
        <p:nvPicPr>
          <p:cNvPr id="5122" name="Picture 2" descr="Самый частый вопрос, который задаёт неофит.. | ОЙКУМЕНА | ВКонтакт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623" y="881169"/>
            <a:ext cx="7336971" cy="473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4768" y="2802608"/>
            <a:ext cx="989373" cy="6001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uk-UA" sz="1100" dirty="0" smtClean="0"/>
              <a:t>поліетилен </a:t>
            </a:r>
          </a:p>
          <a:p>
            <a:r>
              <a:rPr lang="uk-UA" sz="1100" dirty="0" err="1" smtClean="0"/>
              <a:t>терефталат</a:t>
            </a:r>
            <a:endParaRPr lang="uk-UA" sz="1100" dirty="0" smtClean="0"/>
          </a:p>
          <a:p>
            <a:endParaRPr lang="uk-UA" sz="1100" dirty="0"/>
          </a:p>
        </p:txBody>
      </p:sp>
      <p:sp>
        <p:nvSpPr>
          <p:cNvPr id="11" name="TextBox 10"/>
          <p:cNvSpPr txBox="1"/>
          <p:nvPr/>
        </p:nvSpPr>
        <p:spPr>
          <a:xfrm>
            <a:off x="5707730" y="2802608"/>
            <a:ext cx="952505" cy="6001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uk-UA" sz="1100" dirty="0" smtClean="0"/>
              <a:t>поліетилен </a:t>
            </a:r>
          </a:p>
          <a:p>
            <a:pPr algn="ctr"/>
            <a:r>
              <a:rPr lang="uk-UA" sz="1100" dirty="0" smtClean="0"/>
              <a:t>високої </a:t>
            </a:r>
          </a:p>
          <a:p>
            <a:pPr algn="ctr"/>
            <a:r>
              <a:rPr lang="uk-UA" sz="1100" dirty="0" smtClean="0"/>
              <a:t>щільності</a:t>
            </a:r>
            <a:endParaRPr lang="ru-RU" sz="1100" dirty="0"/>
          </a:p>
        </p:txBody>
      </p:sp>
      <p:sp>
        <p:nvSpPr>
          <p:cNvPr id="12" name="TextBox 11"/>
          <p:cNvSpPr txBox="1"/>
          <p:nvPr/>
        </p:nvSpPr>
        <p:spPr>
          <a:xfrm>
            <a:off x="6854992" y="2802608"/>
            <a:ext cx="753731" cy="6001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uk-UA" sz="1100" dirty="0" err="1" smtClean="0"/>
              <a:t>полівініл</a:t>
            </a:r>
            <a:endParaRPr lang="uk-UA" sz="1100" dirty="0" smtClean="0"/>
          </a:p>
          <a:p>
            <a:pPr algn="ctr"/>
            <a:r>
              <a:rPr lang="uk-UA" sz="1100" dirty="0" smtClean="0"/>
              <a:t>хлорид</a:t>
            </a:r>
          </a:p>
          <a:p>
            <a:pPr algn="ctr"/>
            <a:endParaRPr lang="ru-RU" sz="1100" dirty="0"/>
          </a:p>
        </p:txBody>
      </p:sp>
      <p:sp>
        <p:nvSpPr>
          <p:cNvPr id="13" name="TextBox 12"/>
          <p:cNvSpPr txBox="1"/>
          <p:nvPr/>
        </p:nvSpPr>
        <p:spPr>
          <a:xfrm>
            <a:off x="7785855" y="2796702"/>
            <a:ext cx="952505" cy="6001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uk-UA" sz="1100" dirty="0" smtClean="0"/>
              <a:t>поліетилен </a:t>
            </a:r>
          </a:p>
          <a:p>
            <a:pPr algn="ctr"/>
            <a:r>
              <a:rPr lang="uk-UA" sz="1100" dirty="0" smtClean="0"/>
              <a:t>низької  </a:t>
            </a:r>
          </a:p>
          <a:p>
            <a:pPr algn="ctr"/>
            <a:r>
              <a:rPr lang="uk-UA" sz="1100" dirty="0" smtClean="0"/>
              <a:t>щільності</a:t>
            </a:r>
            <a:endParaRPr lang="ru-RU" sz="1100" dirty="0"/>
          </a:p>
        </p:txBody>
      </p:sp>
      <p:sp>
        <p:nvSpPr>
          <p:cNvPr id="14" name="TextBox 13"/>
          <p:cNvSpPr txBox="1"/>
          <p:nvPr/>
        </p:nvSpPr>
        <p:spPr>
          <a:xfrm>
            <a:off x="8734866" y="2796702"/>
            <a:ext cx="1093267" cy="6001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1100" dirty="0" smtClean="0"/>
              <a:t>поліпропілен</a:t>
            </a:r>
          </a:p>
          <a:p>
            <a:endParaRPr lang="uk-UA" sz="1100" dirty="0"/>
          </a:p>
          <a:p>
            <a:r>
              <a:rPr lang="uk-UA" sz="1100" dirty="0" smtClean="0"/>
              <a:t> </a:t>
            </a:r>
            <a:endParaRPr lang="ru-RU" sz="1100" dirty="0"/>
          </a:p>
        </p:txBody>
      </p:sp>
      <p:sp>
        <p:nvSpPr>
          <p:cNvPr id="15" name="TextBox 14"/>
          <p:cNvSpPr txBox="1"/>
          <p:nvPr/>
        </p:nvSpPr>
        <p:spPr>
          <a:xfrm>
            <a:off x="9840312" y="2795775"/>
            <a:ext cx="941283" cy="6001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uk-UA" sz="1100" dirty="0" err="1" smtClean="0"/>
              <a:t>полістирен</a:t>
            </a:r>
            <a:r>
              <a:rPr lang="uk-UA" sz="1100" dirty="0" smtClean="0"/>
              <a:t> </a:t>
            </a:r>
          </a:p>
          <a:p>
            <a:endParaRPr lang="uk-UA" sz="1100" dirty="0"/>
          </a:p>
          <a:p>
            <a:endParaRPr lang="ru-RU" sz="1100" dirty="0"/>
          </a:p>
        </p:txBody>
      </p:sp>
      <p:sp>
        <p:nvSpPr>
          <p:cNvPr id="16" name="TextBox 15"/>
          <p:cNvSpPr txBox="1"/>
          <p:nvPr/>
        </p:nvSpPr>
        <p:spPr>
          <a:xfrm>
            <a:off x="10860074" y="2778983"/>
            <a:ext cx="929967" cy="6001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1100" dirty="0" smtClean="0"/>
              <a:t>інші види </a:t>
            </a:r>
          </a:p>
          <a:p>
            <a:pPr algn="ctr"/>
            <a:r>
              <a:rPr lang="uk-UA" sz="1100" dirty="0" smtClean="0"/>
              <a:t>пластику</a:t>
            </a:r>
          </a:p>
          <a:p>
            <a:pPr algn="ctr"/>
            <a:r>
              <a:rPr lang="uk-UA" sz="1100" dirty="0" smtClean="0"/>
              <a:t> </a:t>
            </a:r>
            <a:endParaRPr lang="ru-RU" sz="1100" dirty="0"/>
          </a:p>
        </p:txBody>
      </p:sp>
      <p:sp>
        <p:nvSpPr>
          <p:cNvPr id="6" name="TextBox 5"/>
          <p:cNvSpPr txBox="1"/>
          <p:nvPr/>
        </p:nvSpPr>
        <p:spPr>
          <a:xfrm>
            <a:off x="10860074" y="3402772"/>
            <a:ext cx="1070520" cy="1277273"/>
          </a:xfrm>
          <a:prstGeom prst="rect">
            <a:avLst/>
          </a:prstGeom>
          <a:solidFill>
            <a:srgbClr val="3A726B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1100" dirty="0" smtClean="0">
                <a:solidFill>
                  <a:schemeClr val="bg1"/>
                </a:solidFill>
              </a:rPr>
              <a:t>іграшки, </a:t>
            </a:r>
            <a:r>
              <a:rPr lang="uk-UA" sz="1100" dirty="0" err="1" smtClean="0">
                <a:solidFill>
                  <a:schemeClr val="bg1"/>
                </a:solidFill>
              </a:rPr>
              <a:t>паковання</a:t>
            </a:r>
            <a:r>
              <a:rPr lang="uk-UA" sz="1100" dirty="0" smtClean="0">
                <a:solidFill>
                  <a:schemeClr val="bg1"/>
                </a:solidFill>
              </a:rPr>
              <a:t>, пляшки для </a:t>
            </a:r>
            <a:r>
              <a:rPr lang="uk-UA" sz="1100" dirty="0" err="1" smtClean="0">
                <a:solidFill>
                  <a:schemeClr val="bg1"/>
                </a:solidFill>
              </a:rPr>
              <a:t>кулерів</a:t>
            </a:r>
            <a:r>
              <a:rPr lang="uk-UA" sz="1100" dirty="0" smtClean="0">
                <a:solidFill>
                  <a:schemeClr val="bg1"/>
                </a:solidFill>
              </a:rPr>
              <a:t>, різна тара та вироби</a:t>
            </a:r>
          </a:p>
          <a:p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79913" y="3402772"/>
            <a:ext cx="1066799" cy="1277273"/>
          </a:xfrm>
          <a:prstGeom prst="rect">
            <a:avLst/>
          </a:prstGeom>
          <a:solidFill>
            <a:srgbClr val="3A726B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1100" dirty="0">
                <a:solidFill>
                  <a:schemeClr val="bg1"/>
                </a:solidFill>
              </a:rPr>
              <a:t>різні види </a:t>
            </a:r>
            <a:r>
              <a:rPr lang="uk-UA" sz="1100" dirty="0" err="1">
                <a:solidFill>
                  <a:schemeClr val="bg1"/>
                </a:solidFill>
              </a:rPr>
              <a:t>ємностей</a:t>
            </a:r>
            <a:r>
              <a:rPr lang="uk-UA" sz="1100" dirty="0">
                <a:solidFill>
                  <a:schemeClr val="bg1"/>
                </a:solidFill>
              </a:rPr>
              <a:t>, </a:t>
            </a:r>
            <a:r>
              <a:rPr lang="uk-UA" sz="1100" dirty="0" smtClean="0">
                <a:solidFill>
                  <a:schemeClr val="bg1"/>
                </a:solidFill>
              </a:rPr>
              <a:t>вироби для ізоляції та будівництва</a:t>
            </a:r>
          </a:p>
          <a:p>
            <a:pPr algn="ctr"/>
            <a:endParaRPr lang="uk-UA" sz="1100" dirty="0">
              <a:solidFill>
                <a:schemeClr val="bg1"/>
              </a:solidFill>
            </a:endParaRPr>
          </a:p>
          <a:p>
            <a:pPr algn="ctr"/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31143" y="3402772"/>
            <a:ext cx="1066799" cy="127727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1100" dirty="0" smtClean="0">
                <a:solidFill>
                  <a:schemeClr val="bg1"/>
                </a:solidFill>
              </a:rPr>
              <a:t>штучні вироби виготовлені шляхом лиття, труби, тара і пакети</a:t>
            </a:r>
          </a:p>
          <a:p>
            <a:pPr algn="ctr"/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96082" y="3402772"/>
            <a:ext cx="1066799" cy="1277273"/>
          </a:xfrm>
          <a:prstGeom prst="rect">
            <a:avLst/>
          </a:prstGeom>
          <a:solidFill>
            <a:srgbClr val="A87946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1100" dirty="0" smtClean="0">
                <a:solidFill>
                  <a:schemeClr val="bg1"/>
                </a:solidFill>
              </a:rPr>
              <a:t>контейнери, труби, меблі, промислова тара, плівка, вироби будівельні</a:t>
            </a:r>
          </a:p>
          <a:p>
            <a:pPr algn="ctr"/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766062" y="3402772"/>
            <a:ext cx="1066799" cy="127727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1100" dirty="0" smtClean="0">
                <a:solidFill>
                  <a:schemeClr val="bg1"/>
                </a:solidFill>
              </a:rPr>
              <a:t>робочі поверхні, ігрові майданчики, пакети, будівельні вироби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797657" y="3402772"/>
            <a:ext cx="1066799" cy="1277273"/>
          </a:xfrm>
          <a:prstGeom prst="rect">
            <a:avLst/>
          </a:prstGeom>
          <a:solidFill>
            <a:srgbClr val="178D66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1100" dirty="0" smtClean="0">
                <a:solidFill>
                  <a:schemeClr val="bg1"/>
                </a:solidFill>
              </a:rPr>
              <a:t>медичні ємності, труби, басейни, душові кімнати</a:t>
            </a:r>
          </a:p>
          <a:p>
            <a:pPr algn="ctr"/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801077" y="3395939"/>
            <a:ext cx="1066799" cy="1277273"/>
          </a:xfrm>
          <a:prstGeom prst="rect">
            <a:avLst/>
          </a:prstGeom>
          <a:solidFill>
            <a:srgbClr val="A87946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1100" dirty="0" smtClean="0">
                <a:solidFill>
                  <a:schemeClr val="bg1"/>
                </a:solidFill>
              </a:rPr>
              <a:t>посуд, іграшки, плитки для будівництва, </a:t>
            </a:r>
            <a:r>
              <a:rPr lang="uk-UA" sz="1100" dirty="0" err="1" smtClean="0">
                <a:solidFill>
                  <a:schemeClr val="bg1"/>
                </a:solidFill>
              </a:rPr>
              <a:t>паковання</a:t>
            </a:r>
            <a:r>
              <a:rPr lang="uk-UA" sz="1100" dirty="0" smtClean="0">
                <a:solidFill>
                  <a:schemeClr val="bg1"/>
                </a:solidFill>
              </a:rPr>
              <a:t> і тара</a:t>
            </a:r>
          </a:p>
          <a:p>
            <a:pPr algn="ctr"/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5822" y="1648301"/>
            <a:ext cx="4245547" cy="39703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dirty="0" smtClean="0">
                <a:latin typeface="+mn-lt"/>
              </a:rPr>
              <a:t>Більш безпечним є пластик за </a:t>
            </a:r>
          </a:p>
          <a:p>
            <a:r>
              <a:rPr lang="uk-UA" b="1" dirty="0" smtClean="0">
                <a:latin typeface="+mn-lt"/>
              </a:rPr>
              <a:t>№№ 4 </a:t>
            </a:r>
            <a:r>
              <a:rPr lang="en-US" b="1" dirty="0" smtClean="0">
                <a:latin typeface="+mn-lt"/>
              </a:rPr>
              <a:t>(PE-LD) </a:t>
            </a:r>
            <a:r>
              <a:rPr lang="uk-UA" b="1" dirty="0" smtClean="0">
                <a:latin typeface="+mn-lt"/>
              </a:rPr>
              <a:t>і 5</a:t>
            </a:r>
            <a:r>
              <a:rPr lang="en-US" b="1" dirty="0" smtClean="0">
                <a:latin typeface="+mn-lt"/>
              </a:rPr>
              <a:t> (PP)</a:t>
            </a:r>
            <a:r>
              <a:rPr lang="uk-UA" dirty="0" smtClean="0">
                <a:latin typeface="+mn-lt"/>
              </a:rPr>
              <a:t>. Не підлягає тривалому і сильному нагріванню. Підлягає багаторазовому перероблянню.</a:t>
            </a:r>
          </a:p>
          <a:p>
            <a:endParaRPr lang="uk-UA" dirty="0" smtClean="0">
              <a:latin typeface="+mn-lt"/>
            </a:endParaRPr>
          </a:p>
          <a:p>
            <a:r>
              <a:rPr lang="uk-UA" dirty="0" smtClean="0">
                <a:latin typeface="+mn-lt"/>
              </a:rPr>
              <a:t>Пластик за </a:t>
            </a:r>
            <a:r>
              <a:rPr lang="uk-UA" b="1" dirty="0" smtClean="0">
                <a:latin typeface="+mn-lt"/>
              </a:rPr>
              <a:t>№№ 1 (</a:t>
            </a:r>
            <a:r>
              <a:rPr lang="en-US" b="1" dirty="0" smtClean="0">
                <a:latin typeface="+mn-lt"/>
              </a:rPr>
              <a:t>PETE)</a:t>
            </a:r>
            <a:r>
              <a:rPr lang="uk-UA" b="1" dirty="0" smtClean="0">
                <a:latin typeface="+mn-lt"/>
              </a:rPr>
              <a:t> і 2 </a:t>
            </a:r>
            <a:r>
              <a:rPr lang="en-US" b="1" dirty="0" smtClean="0">
                <a:latin typeface="+mn-lt"/>
              </a:rPr>
              <a:t>(PE-HD) </a:t>
            </a:r>
            <a:r>
              <a:rPr lang="uk-UA" dirty="0" smtClean="0">
                <a:latin typeface="+mn-lt"/>
              </a:rPr>
              <a:t>може бути перероблений не більше одного разу.</a:t>
            </a:r>
          </a:p>
          <a:p>
            <a:endParaRPr lang="uk-UA" dirty="0" smtClean="0">
              <a:latin typeface="+mn-lt"/>
            </a:endParaRPr>
          </a:p>
          <a:p>
            <a:r>
              <a:rPr lang="uk-UA" dirty="0" smtClean="0">
                <a:latin typeface="+mn-lt"/>
              </a:rPr>
              <a:t>Пластик за </a:t>
            </a:r>
            <a:r>
              <a:rPr lang="uk-UA" b="1" dirty="0" smtClean="0">
                <a:latin typeface="+mn-lt"/>
              </a:rPr>
              <a:t>№№ 3 (PVC), 6 (PS) і 7 (</a:t>
            </a:r>
            <a:r>
              <a:rPr lang="uk-UA" b="1" dirty="0" err="1" smtClean="0">
                <a:latin typeface="+mn-lt"/>
              </a:rPr>
              <a:t>Other</a:t>
            </a:r>
            <a:r>
              <a:rPr lang="uk-UA" b="1" dirty="0" smtClean="0">
                <a:latin typeface="+mn-lt"/>
              </a:rPr>
              <a:t>) </a:t>
            </a:r>
            <a:r>
              <a:rPr lang="uk-UA" dirty="0" smtClean="0">
                <a:latin typeface="+mn-lt"/>
              </a:rPr>
              <a:t>зовсім не підходять для контактів з питною водою і їжею. Вони містять небезпечні для здоров'я речовини - хлор, </a:t>
            </a:r>
            <a:r>
              <a:rPr lang="uk-UA" dirty="0">
                <a:latin typeface="+mn-lt"/>
              </a:rPr>
              <a:t>стирол, </a:t>
            </a:r>
            <a:r>
              <a:rPr lang="uk-UA" dirty="0" err="1">
                <a:latin typeface="+mn-lt"/>
              </a:rPr>
              <a:t>бісфенол</a:t>
            </a:r>
            <a:r>
              <a:rPr lang="uk-UA" dirty="0">
                <a:latin typeface="+mn-lt"/>
              </a:rPr>
              <a:t> </a:t>
            </a:r>
            <a:r>
              <a:rPr lang="uk-UA" dirty="0" smtClean="0">
                <a:latin typeface="+mn-lt"/>
              </a:rPr>
              <a:t>та інші.</a:t>
            </a:r>
            <a:endParaRPr lang="uk-UA" dirty="0"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28892" y="974992"/>
            <a:ext cx="4619598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solidFill>
                  <a:srgbClr val="2FA345"/>
                </a:solidFill>
                <a:latin typeface="+mn-lt"/>
              </a:rPr>
              <a:t>МАРКУВАННЯ ПЛАСТІКУ </a:t>
            </a:r>
            <a:endParaRPr lang="ru-RU" sz="3200" b="1" dirty="0">
              <a:solidFill>
                <a:srgbClr val="2FA345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5960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88828" y="564654"/>
            <a:ext cx="9519683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uk-UA" sz="2000" b="1" kern="100" dirty="0" smtClean="0">
                <a:solidFill>
                  <a:schemeClr val="bg1"/>
                </a:solidFill>
                <a:latin typeface="+mn-lt"/>
                <a:ea typeface="SimSun" panose="02010600030101010101" pitchFamily="2" charset="-122"/>
              </a:rPr>
              <a:t>Інформація про технічні, якісні та кількісні</a:t>
            </a:r>
            <a:r>
              <a:rPr lang="uk-UA" sz="2000" b="1" kern="100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uk-UA" sz="2000" b="1" kern="100" dirty="0" smtClean="0">
                <a:solidFill>
                  <a:schemeClr val="bg1"/>
                </a:solidFill>
                <a:latin typeface="+mn-lt"/>
                <a:ea typeface="SimSun" panose="02010600030101010101" pitchFamily="2" charset="-122"/>
              </a:rPr>
              <a:t>характеристики предмета закупівлі</a:t>
            </a:r>
            <a:endParaRPr lang="uk-UA" sz="2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11615" y="1120285"/>
            <a:ext cx="10143460" cy="517064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2200" b="1" dirty="0" smtClean="0">
                <a:latin typeface="+mn-lt"/>
              </a:rPr>
              <a:t>Вимога</a:t>
            </a:r>
          </a:p>
          <a:p>
            <a:r>
              <a:rPr lang="uk-UA" sz="2200" dirty="0" smtClean="0">
                <a:latin typeface="+mn-lt"/>
              </a:rPr>
              <a:t>Вироби повинні бути придатні для </a:t>
            </a:r>
            <a:r>
              <a:rPr lang="uk-UA" sz="2200" dirty="0">
                <a:latin typeface="+mn-lt"/>
              </a:rPr>
              <a:t>повторного </a:t>
            </a:r>
            <a:r>
              <a:rPr lang="uk-UA" sz="2200" dirty="0" smtClean="0">
                <a:latin typeface="+mn-lt"/>
              </a:rPr>
              <a:t>переробляння і марковані щодо полімерного матеріалу згідно з ДСТУ 4260.</a:t>
            </a:r>
          </a:p>
          <a:p>
            <a:endParaRPr lang="uk-UA" sz="2200" dirty="0" smtClean="0">
              <a:latin typeface="+mn-lt"/>
            </a:endParaRPr>
          </a:p>
          <a:p>
            <a:r>
              <a:rPr lang="uk-UA" sz="2200" b="1" dirty="0" smtClean="0">
                <a:latin typeface="+mn-lt"/>
              </a:rPr>
              <a:t>Підтвердний документ</a:t>
            </a:r>
          </a:p>
          <a:p>
            <a:endParaRPr lang="uk-UA" sz="2200" b="1" dirty="0" smtClean="0">
              <a:latin typeface="+mn-lt"/>
            </a:endParaRPr>
          </a:p>
          <a:p>
            <a:r>
              <a:rPr lang="uk-UA" sz="2200" b="1" dirty="0" smtClean="0">
                <a:latin typeface="+mn-lt"/>
              </a:rPr>
              <a:t>Варіант А</a:t>
            </a:r>
            <a:r>
              <a:rPr lang="uk-UA" sz="2200" dirty="0" smtClean="0">
                <a:latin typeface="+mn-lt"/>
              </a:rPr>
              <a:t>.  </a:t>
            </a:r>
            <a:r>
              <a:rPr lang="uk-UA" sz="2200" dirty="0" err="1" smtClean="0">
                <a:latin typeface="+mn-lt"/>
              </a:rPr>
              <a:t>Самодекларація</a:t>
            </a:r>
            <a:r>
              <a:rPr lang="uk-UA" sz="2200" dirty="0" smtClean="0">
                <a:latin typeface="+mn-lt"/>
              </a:rPr>
              <a:t> </a:t>
            </a:r>
            <a:r>
              <a:rPr lang="uk-UA" sz="2200" b="1" u="sng" dirty="0" smtClean="0">
                <a:latin typeface="+mn-lt"/>
              </a:rPr>
              <a:t>виробника</a:t>
            </a:r>
            <a:r>
              <a:rPr lang="uk-UA" sz="2200" dirty="0" smtClean="0">
                <a:latin typeface="+mn-lt"/>
              </a:rPr>
              <a:t> оформлена згідно з п. 7.7 ДСТУ ISO 14021.</a:t>
            </a:r>
          </a:p>
          <a:p>
            <a:endParaRPr lang="uk-UA" sz="2200" dirty="0" smtClean="0">
              <a:latin typeface="+mn-lt"/>
            </a:endParaRPr>
          </a:p>
          <a:p>
            <a:r>
              <a:rPr lang="uk-UA" sz="2200" b="1" dirty="0" smtClean="0">
                <a:latin typeface="+mn-lt"/>
              </a:rPr>
              <a:t>Варіант Б</a:t>
            </a:r>
            <a:r>
              <a:rPr lang="uk-UA" sz="2200" dirty="0" smtClean="0">
                <a:latin typeface="+mn-lt"/>
              </a:rPr>
              <a:t>. Висновок виданий незалежним компетентним органом, оформлений згідно з п. 7.7 ДСТУ ISO 14021.</a:t>
            </a:r>
          </a:p>
          <a:p>
            <a:endParaRPr lang="uk-UA" sz="2200" dirty="0" smtClean="0">
              <a:latin typeface="+mn-lt"/>
            </a:endParaRPr>
          </a:p>
          <a:p>
            <a:r>
              <a:rPr lang="uk-UA" sz="2200" b="1" dirty="0" smtClean="0">
                <a:latin typeface="+mn-lt"/>
              </a:rPr>
              <a:t>Варіант В</a:t>
            </a:r>
            <a:r>
              <a:rPr lang="uk-UA" sz="2200" dirty="0" smtClean="0">
                <a:latin typeface="+mn-lt"/>
              </a:rPr>
              <a:t>. Протокол оцінки відповідності екологічним критеріям для виробів з полімерних матеріалів встановленим згідно з чинною редакцією ДСТУ ISO 14024 (або втяг з нього щодо оцінювання придатності для повторного переробляння виробу). </a:t>
            </a:r>
            <a:endParaRPr lang="uk-UA" sz="2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1948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3771" y="354240"/>
            <a:ext cx="10515600" cy="614589"/>
          </a:xfrm>
        </p:spPr>
        <p:txBody>
          <a:bodyPr/>
          <a:lstStyle/>
          <a:p>
            <a:pPr algn="ctr"/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1. СИСТЕМА УПРАВЛІННЯ</a:t>
            </a:r>
            <a:endParaRPr lang="ru-RU" sz="2800" b="1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23257" y="1149776"/>
            <a:ext cx="654231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uk-UA" sz="2000" dirty="0" smtClean="0">
                <a:latin typeface="+mn-lt"/>
              </a:rPr>
              <a:t>Ознайомлення зі стандартом і прийняття рішення</a:t>
            </a:r>
          </a:p>
          <a:p>
            <a:pPr marL="342900" indent="-342900">
              <a:buFont typeface="+mj-lt"/>
              <a:buAutoNum type="arabicPeriod"/>
            </a:pPr>
            <a:endParaRPr lang="uk-UA" sz="2000" b="1" dirty="0" smtClean="0">
              <a:latin typeface="+mn-lt"/>
            </a:endParaRPr>
          </a:p>
          <a:p>
            <a:pPr marL="342900" indent="-342900">
              <a:buFont typeface="+mj-lt"/>
              <a:buAutoNum type="arabicPeriod"/>
            </a:pPr>
            <a:r>
              <a:rPr lang="uk-UA" sz="2000" dirty="0" smtClean="0">
                <a:latin typeface="+mn-lt"/>
              </a:rPr>
              <a:t>Формування </a:t>
            </a:r>
            <a:r>
              <a:rPr lang="uk-UA" sz="2000" b="1" dirty="0" smtClean="0">
                <a:latin typeface="+mn-lt"/>
              </a:rPr>
              <a:t>команди</a:t>
            </a:r>
            <a:r>
              <a:rPr lang="uk-UA" sz="2000" dirty="0" smtClean="0">
                <a:latin typeface="+mn-lt"/>
              </a:rPr>
              <a:t>:</a:t>
            </a:r>
          </a:p>
          <a:p>
            <a:r>
              <a:rPr lang="uk-UA" sz="2000" b="1" dirty="0" smtClean="0">
                <a:latin typeface="+mn-lt"/>
              </a:rPr>
              <a:t>      </a:t>
            </a:r>
            <a:r>
              <a:rPr lang="uk-UA" sz="2000" dirty="0" smtClean="0">
                <a:latin typeface="+mn-lt"/>
              </a:rPr>
              <a:t>робоча група по впровадженню стандарту  </a:t>
            </a:r>
          </a:p>
          <a:p>
            <a:r>
              <a:rPr lang="uk-UA" sz="2000" dirty="0">
                <a:latin typeface="+mn-lt"/>
              </a:rPr>
              <a:t> </a:t>
            </a:r>
            <a:r>
              <a:rPr lang="uk-UA" sz="2000" dirty="0" smtClean="0">
                <a:latin typeface="+mn-lt"/>
              </a:rPr>
              <a:t>     «Зелений офіс» до складу якої входять </a:t>
            </a:r>
          </a:p>
          <a:p>
            <a:r>
              <a:rPr lang="uk-UA" sz="2000" dirty="0" smtClean="0">
                <a:latin typeface="+mn-lt"/>
              </a:rPr>
              <a:t>      в</a:t>
            </a:r>
            <a:r>
              <a:rPr lang="uk-UA" altLang="ru-RU" sz="2000" dirty="0" smtClean="0">
                <a:latin typeface="+mn-lt"/>
              </a:rPr>
              <a:t>ідповідальні </a:t>
            </a:r>
            <a:r>
              <a:rPr lang="uk-UA" altLang="ru-RU" sz="2000" dirty="0">
                <a:latin typeface="+mn-lt"/>
              </a:rPr>
              <a:t>особи за екологічні аспекти </a:t>
            </a:r>
            <a:r>
              <a:rPr lang="uk-UA" altLang="ru-RU" sz="2000" dirty="0" smtClean="0">
                <a:latin typeface="+mn-lt"/>
              </a:rPr>
              <a:t>діяльності.</a:t>
            </a:r>
          </a:p>
          <a:p>
            <a:pPr marL="342900" indent="-342900">
              <a:buFont typeface="+mj-lt"/>
              <a:buAutoNum type="arabicPeriod"/>
            </a:pPr>
            <a:endParaRPr lang="uk-UA" altLang="ru-RU" sz="2000" dirty="0">
              <a:latin typeface="+mn-lt"/>
            </a:endParaRPr>
          </a:p>
          <a:p>
            <a:r>
              <a:rPr lang="uk-UA" altLang="ru-RU" sz="2000" dirty="0" smtClean="0">
                <a:latin typeface="+mn-lt"/>
              </a:rPr>
              <a:t>3.   Проведення внутрішнього аудиту і оцінка потенціалу</a:t>
            </a:r>
          </a:p>
          <a:p>
            <a:pPr marL="342900" indent="-342900">
              <a:buFont typeface="+mj-lt"/>
              <a:buAutoNum type="arabicPeriod"/>
            </a:pPr>
            <a:endParaRPr lang="uk-UA" altLang="ru-RU" sz="2000" dirty="0">
              <a:latin typeface="+mn-lt"/>
            </a:endParaRPr>
          </a:p>
          <a:p>
            <a:r>
              <a:rPr lang="uk-UA" altLang="ru-RU" sz="2000" dirty="0" smtClean="0">
                <a:latin typeface="+mn-lt"/>
              </a:rPr>
              <a:t>4.   Розроблення і схвалення екологічної політики</a:t>
            </a:r>
          </a:p>
          <a:p>
            <a:pPr marL="342900" indent="-342900">
              <a:buFont typeface="+mj-lt"/>
              <a:buAutoNum type="arabicPeriod"/>
            </a:pPr>
            <a:endParaRPr lang="uk-UA" altLang="ru-RU" sz="2000" dirty="0">
              <a:latin typeface="+mn-lt"/>
            </a:endParaRPr>
          </a:p>
          <a:p>
            <a:pPr marL="342900" indent="-342900">
              <a:buAutoNum type="arabicPeriod" startAt="5"/>
            </a:pPr>
            <a:r>
              <a:rPr lang="uk-UA" altLang="ru-RU" sz="2000" dirty="0" smtClean="0">
                <a:latin typeface="+mn-lt"/>
              </a:rPr>
              <a:t>Розроблення і схвалення плану заходів, </a:t>
            </a:r>
          </a:p>
          <a:p>
            <a:r>
              <a:rPr lang="uk-UA" altLang="ru-RU" sz="2000" dirty="0">
                <a:latin typeface="+mn-lt"/>
              </a:rPr>
              <a:t> </a:t>
            </a:r>
            <a:r>
              <a:rPr lang="uk-UA" altLang="ru-RU" sz="2000" dirty="0" smtClean="0">
                <a:latin typeface="+mn-lt"/>
              </a:rPr>
              <a:t>    спрямованих на досягнення Цілей екологічної політики</a:t>
            </a:r>
          </a:p>
          <a:p>
            <a:pPr marL="342900" indent="-342900">
              <a:buFont typeface="+mj-lt"/>
              <a:buAutoNum type="arabicPeriod"/>
            </a:pPr>
            <a:endParaRPr lang="uk-UA" altLang="ru-RU" sz="2000" dirty="0">
              <a:latin typeface="+mn-lt"/>
            </a:endParaRPr>
          </a:p>
          <a:p>
            <a:r>
              <a:rPr lang="uk-UA" altLang="ru-RU" sz="2000" dirty="0" smtClean="0">
                <a:latin typeface="+mn-lt"/>
              </a:rPr>
              <a:t>6.   Реалізація заходів та оцінювання їх результативності</a:t>
            </a:r>
            <a:endParaRPr lang="uk-UA" sz="2000" b="1" dirty="0" smtClean="0">
              <a:latin typeface="+mn-lt"/>
            </a:endParaRPr>
          </a:p>
          <a:p>
            <a:pPr algn="ctr"/>
            <a:endParaRPr lang="uk-UA" b="1" dirty="0"/>
          </a:p>
          <a:p>
            <a:pPr algn="ctr"/>
            <a:endParaRPr lang="ru-RU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6453" y="1391979"/>
            <a:ext cx="2543175" cy="14668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2929" y="3358211"/>
            <a:ext cx="1647825" cy="13716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1382" y="4849554"/>
            <a:ext cx="2047875" cy="11239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3715" y="3066888"/>
            <a:ext cx="1774371" cy="1574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03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88828" y="564654"/>
            <a:ext cx="9519683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uk-UA" sz="2000" b="1" kern="100" dirty="0" smtClean="0">
                <a:solidFill>
                  <a:schemeClr val="bg1"/>
                </a:solidFill>
                <a:latin typeface="+mn-lt"/>
                <a:ea typeface="SimSun" panose="02010600030101010101" pitchFamily="2" charset="-122"/>
              </a:rPr>
              <a:t>Інформація про технічні, якісні та кількісні</a:t>
            </a:r>
            <a:r>
              <a:rPr lang="uk-UA" sz="2000" b="1" kern="100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uk-UA" sz="2000" b="1" kern="100" dirty="0" smtClean="0">
                <a:solidFill>
                  <a:schemeClr val="bg1"/>
                </a:solidFill>
                <a:latin typeface="+mn-lt"/>
                <a:ea typeface="SimSun" panose="02010600030101010101" pitchFamily="2" charset="-122"/>
              </a:rPr>
              <a:t>характеристики предмета закупівлі</a:t>
            </a:r>
            <a:endParaRPr lang="uk-UA" sz="2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88828" y="1414199"/>
            <a:ext cx="10143460" cy="526297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2200" b="1" dirty="0">
                <a:latin typeface="+mn-lt"/>
              </a:rPr>
              <a:t>Вимога </a:t>
            </a:r>
          </a:p>
          <a:p>
            <a:r>
              <a:rPr lang="uk-UA" sz="2200" dirty="0">
                <a:latin typeface="+mn-lt"/>
              </a:rPr>
              <a:t>Виріб</a:t>
            </a:r>
            <a:r>
              <a:rPr lang="uk-UA" sz="2200" b="1" dirty="0">
                <a:latin typeface="+mn-lt"/>
              </a:rPr>
              <a:t> </a:t>
            </a:r>
            <a:r>
              <a:rPr lang="uk-UA" sz="2200" dirty="0">
                <a:latin typeface="+mn-lt"/>
              </a:rPr>
              <a:t>повинен бути маркований за кодом матеріалу з якого він виготовлений.</a:t>
            </a:r>
          </a:p>
          <a:p>
            <a:endParaRPr lang="uk-UA" sz="2200" dirty="0">
              <a:latin typeface="+mn-lt"/>
            </a:endParaRPr>
          </a:p>
          <a:p>
            <a:r>
              <a:rPr lang="uk-UA" sz="2200" b="1" dirty="0">
                <a:latin typeface="+mn-lt"/>
              </a:rPr>
              <a:t>Підтвердний документ</a:t>
            </a:r>
          </a:p>
          <a:p>
            <a:r>
              <a:rPr lang="uk-UA" sz="2200" dirty="0">
                <a:latin typeface="+mn-lt"/>
              </a:rPr>
              <a:t>Фото виробу з маркуванням або копія/макет його </a:t>
            </a:r>
            <a:r>
              <a:rPr lang="uk-UA" sz="2200" dirty="0" err="1">
                <a:latin typeface="+mn-lt"/>
              </a:rPr>
              <a:t>паковання</a:t>
            </a:r>
            <a:r>
              <a:rPr lang="uk-UA" sz="2200" dirty="0">
                <a:latin typeface="+mn-lt"/>
              </a:rPr>
              <a:t>, етикетки чи ярлику.</a:t>
            </a:r>
          </a:p>
          <a:p>
            <a:endParaRPr lang="uk-UA" sz="2200" b="1" dirty="0" smtClean="0">
              <a:latin typeface="+mn-lt"/>
            </a:endParaRPr>
          </a:p>
          <a:p>
            <a:endParaRPr lang="uk-UA" sz="2200" b="1" dirty="0">
              <a:latin typeface="+mn-lt"/>
            </a:endParaRPr>
          </a:p>
          <a:p>
            <a:r>
              <a:rPr lang="uk-UA" sz="2200" b="1" dirty="0" smtClean="0">
                <a:latin typeface="+mn-lt"/>
              </a:rPr>
              <a:t>Вимога </a:t>
            </a:r>
          </a:p>
          <a:p>
            <a:r>
              <a:rPr lang="uk-UA" sz="2200" dirty="0" smtClean="0">
                <a:latin typeface="+mn-lt"/>
              </a:rPr>
              <a:t>Пакування виробу повинно бути марковано згідно з </a:t>
            </a:r>
            <a:r>
              <a:rPr lang="ru-RU" sz="2200" dirty="0">
                <a:solidFill>
                  <a:srgbClr val="333333"/>
                </a:solidFill>
                <a:latin typeface="+mn-lt"/>
              </a:rPr>
              <a:t>ДСТУ 4260</a:t>
            </a:r>
            <a:r>
              <a:rPr lang="uk-UA" sz="2200" dirty="0" smtClean="0">
                <a:latin typeface="+mn-lt"/>
              </a:rPr>
              <a:t>.</a:t>
            </a:r>
          </a:p>
          <a:p>
            <a:endParaRPr lang="uk-UA" sz="2200" dirty="0">
              <a:latin typeface="+mn-lt"/>
            </a:endParaRPr>
          </a:p>
          <a:p>
            <a:r>
              <a:rPr lang="uk-UA" sz="2200" b="1" dirty="0" smtClean="0">
                <a:latin typeface="+mn-lt"/>
              </a:rPr>
              <a:t>Підтвердний документ</a:t>
            </a:r>
          </a:p>
          <a:p>
            <a:r>
              <a:rPr lang="uk-UA" sz="2200" dirty="0" smtClean="0">
                <a:latin typeface="+mn-lt"/>
              </a:rPr>
              <a:t>Фото або копія/макет </a:t>
            </a:r>
            <a:r>
              <a:rPr lang="uk-UA" sz="2200" dirty="0" err="1" smtClean="0">
                <a:latin typeface="+mn-lt"/>
              </a:rPr>
              <a:t>паковання</a:t>
            </a:r>
            <a:r>
              <a:rPr lang="uk-UA" sz="2200" dirty="0" smtClean="0">
                <a:latin typeface="+mn-lt"/>
              </a:rPr>
              <a:t> виробу.</a:t>
            </a:r>
          </a:p>
          <a:p>
            <a:endParaRPr lang="uk-UA" sz="2200" dirty="0" smtClean="0">
              <a:latin typeface="+mn-lt"/>
            </a:endParaRPr>
          </a:p>
          <a:p>
            <a:endParaRPr lang="uk-UA" sz="2200" dirty="0" smtClean="0">
              <a:latin typeface="+mn-lt"/>
            </a:endParaRPr>
          </a:p>
          <a:p>
            <a:endParaRPr lang="uk-UA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8546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://www.naturproduct.org.ua/images/logo_np_01-mi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024" y="764496"/>
            <a:ext cx="2033133" cy="203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8839" y="1283155"/>
            <a:ext cx="1409700" cy="14382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31745" y="688296"/>
            <a:ext cx="226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latin typeface="+mn-lt"/>
              </a:rPr>
              <a:t>Критерії оцінювання</a:t>
            </a:r>
            <a:endParaRPr lang="ru-RU" b="1" dirty="0">
              <a:latin typeface="+mn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6396" y="417399"/>
            <a:ext cx="5238750" cy="52387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0445" y="3036774"/>
            <a:ext cx="4776787" cy="274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29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31357" y="564654"/>
            <a:ext cx="10419401" cy="43088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uk-UA" sz="2200" b="1" kern="100" dirty="0" smtClean="0">
                <a:solidFill>
                  <a:schemeClr val="bg1"/>
                </a:solidFill>
                <a:latin typeface="+mn-lt"/>
                <a:ea typeface="SimSun" panose="02010600030101010101" pitchFamily="2" charset="-122"/>
              </a:rPr>
              <a:t>Інформація про технічні, якісні та кількісні</a:t>
            </a:r>
            <a:r>
              <a:rPr lang="uk-UA" sz="2200" b="1" kern="100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uk-UA" sz="2200" b="1" kern="100" dirty="0" smtClean="0">
                <a:solidFill>
                  <a:schemeClr val="bg1"/>
                </a:solidFill>
                <a:latin typeface="+mn-lt"/>
                <a:ea typeface="SimSun" panose="02010600030101010101" pitchFamily="2" charset="-122"/>
              </a:rPr>
              <a:t>характеристики предмета закупівлі</a:t>
            </a:r>
            <a:endParaRPr lang="uk-UA" sz="2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31357" y="1305342"/>
            <a:ext cx="9560443" cy="529375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2400" b="1" dirty="0" smtClean="0">
                <a:latin typeface="+mn-lt"/>
              </a:rPr>
              <a:t>Вимога</a:t>
            </a:r>
          </a:p>
          <a:p>
            <a:r>
              <a:rPr lang="uk-UA" sz="2400" dirty="0" smtClean="0">
                <a:latin typeface="+mn-lt"/>
              </a:rPr>
              <a:t>Харчові продукти відповідати встановленим  критеріям натуральності згідно з </a:t>
            </a:r>
            <a:r>
              <a:rPr lang="uk-UA" altLang="ru-RU" sz="2400" dirty="0" smtClean="0">
                <a:latin typeface="+mn-lt"/>
                <a:hlinkClick r:id="rId2"/>
              </a:rPr>
              <a:t>Законом </a:t>
            </a:r>
            <a:r>
              <a:rPr lang="uk-UA" altLang="ru-RU" sz="2400" dirty="0">
                <a:latin typeface="+mn-lt"/>
                <a:hlinkClick r:id="rId2"/>
              </a:rPr>
              <a:t>України «Про інформацію для споживачів щодо харчових продуктів</a:t>
            </a:r>
            <a:r>
              <a:rPr lang="uk-UA" altLang="ru-RU" sz="2400" dirty="0" smtClean="0">
                <a:latin typeface="+mn-lt"/>
                <a:hlinkClick r:id="rId2"/>
              </a:rPr>
              <a:t>»</a:t>
            </a:r>
            <a:r>
              <a:rPr lang="uk-UA" altLang="ru-RU" sz="2400" dirty="0" smtClean="0">
                <a:latin typeface="+mn-lt"/>
              </a:rPr>
              <a:t> та </a:t>
            </a:r>
            <a:r>
              <a:rPr lang="uk-UA" altLang="ru-RU" sz="2400" dirty="0">
                <a:latin typeface="+mn-lt"/>
              </a:rPr>
              <a:t>ДСТУ ISO/TS </a:t>
            </a:r>
            <a:r>
              <a:rPr lang="uk-UA" altLang="ru-RU" sz="2400" dirty="0" smtClean="0">
                <a:latin typeface="+mn-lt"/>
              </a:rPr>
              <a:t>19657.</a:t>
            </a:r>
            <a:endParaRPr lang="uk-UA" altLang="ru-RU" sz="2400" dirty="0">
              <a:latin typeface="+mn-lt"/>
            </a:endParaRPr>
          </a:p>
          <a:p>
            <a:r>
              <a:rPr lang="uk-UA" sz="2400" dirty="0" smtClean="0">
                <a:latin typeface="+mn-lt"/>
              </a:rPr>
              <a:t/>
            </a:r>
            <a:br>
              <a:rPr lang="uk-UA" sz="2400" dirty="0" smtClean="0">
                <a:latin typeface="+mn-lt"/>
              </a:rPr>
            </a:br>
            <a:r>
              <a:rPr lang="uk-UA" sz="2400" b="1" dirty="0" smtClean="0">
                <a:latin typeface="+mn-lt"/>
              </a:rPr>
              <a:t>Підтвердні документи</a:t>
            </a:r>
          </a:p>
          <a:p>
            <a:r>
              <a:rPr lang="uk-UA" sz="2400" dirty="0" smtClean="0">
                <a:latin typeface="+mn-lt"/>
              </a:rPr>
              <a:t>1) </a:t>
            </a:r>
            <a:r>
              <a:rPr lang="ru-RU" sz="2400" dirty="0" smtClean="0">
                <a:latin typeface="+mn-lt"/>
              </a:rPr>
              <a:t>Коп</a:t>
            </a:r>
            <a:r>
              <a:rPr lang="uk-UA" sz="2400" dirty="0" err="1" smtClean="0">
                <a:latin typeface="+mn-lt"/>
              </a:rPr>
              <a:t>ія</a:t>
            </a:r>
            <a:r>
              <a:rPr lang="uk-UA" sz="2400" dirty="0" smtClean="0">
                <a:latin typeface="+mn-lt"/>
              </a:rPr>
              <a:t> сертифікату відповідності встановленим критеріям за схемою згідно з </a:t>
            </a:r>
            <a:r>
              <a:rPr lang="ru-RU" sz="2400" dirty="0" smtClean="0">
                <a:latin typeface="+mn-lt"/>
              </a:rPr>
              <a:t>ДСТУ </a:t>
            </a:r>
            <a:r>
              <a:rPr lang="en-US" sz="2400" dirty="0" smtClean="0">
                <a:latin typeface="+mn-lt"/>
              </a:rPr>
              <a:t>ISO 14024</a:t>
            </a:r>
            <a:r>
              <a:rPr lang="uk-UA" sz="2400" dirty="0" smtClean="0">
                <a:latin typeface="+mn-lt"/>
              </a:rPr>
              <a:t>.</a:t>
            </a:r>
          </a:p>
          <a:p>
            <a:endParaRPr lang="uk-UA" sz="1600" dirty="0">
              <a:latin typeface="+mn-lt"/>
            </a:endParaRPr>
          </a:p>
          <a:p>
            <a:r>
              <a:rPr lang="uk-UA" sz="2400" dirty="0" smtClean="0">
                <a:latin typeface="+mn-lt"/>
              </a:rPr>
              <a:t>2) Копія атестату акредитації </a:t>
            </a:r>
            <a:r>
              <a:rPr lang="uk-UA" sz="2400" dirty="0">
                <a:latin typeface="+mn-lt"/>
              </a:rPr>
              <a:t>органу з оцінки відповідності який видав сертифікат</a:t>
            </a:r>
            <a:r>
              <a:rPr lang="uk-UA" sz="2400" dirty="0" smtClean="0">
                <a:latin typeface="+mn-lt"/>
              </a:rPr>
              <a:t>.</a:t>
            </a:r>
          </a:p>
          <a:p>
            <a:endParaRPr lang="uk-UA" sz="1600" dirty="0">
              <a:latin typeface="+mn-lt"/>
            </a:endParaRPr>
          </a:p>
          <a:p>
            <a:r>
              <a:rPr lang="uk-UA" sz="2400" dirty="0" smtClean="0">
                <a:latin typeface="+mn-lt"/>
              </a:rPr>
              <a:t>3) Копія оригінал-макетів етикеток/</a:t>
            </a:r>
            <a:r>
              <a:rPr lang="uk-UA" sz="2400" dirty="0" err="1" smtClean="0">
                <a:latin typeface="+mn-lt"/>
              </a:rPr>
              <a:t>паковання</a:t>
            </a:r>
            <a:r>
              <a:rPr lang="uk-UA" sz="2400" dirty="0" smtClean="0">
                <a:latin typeface="+mn-lt"/>
              </a:rPr>
              <a:t> з позначенням відповідним маркуванням.</a:t>
            </a:r>
            <a:endParaRPr lang="uk-UA" sz="2400" dirty="0">
              <a:latin typeface="+mn-lt"/>
            </a:endParaRPr>
          </a:p>
          <a:p>
            <a:r>
              <a:rPr lang="en-US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57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ORGANIC STANDARD\Administration\LOGOS\Different logos\EU_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50410"/>
            <a:ext cx="1895475" cy="119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11"/>
          <p:cNvSpPr>
            <a:spLocks noChangeArrowheads="1"/>
          </p:cNvSpPr>
          <p:nvPr/>
        </p:nvSpPr>
        <p:spPr bwMode="auto">
          <a:xfrm>
            <a:off x="838200" y="1845701"/>
            <a:ext cx="206828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cs typeface="Arial" charset="0"/>
              </a:rPr>
              <a:t>UA-BIO-</a:t>
            </a:r>
            <a:r>
              <a:rPr lang="ru-RU" sz="1600" dirty="0" smtClean="0">
                <a:solidFill>
                  <a:schemeClr val="tx1"/>
                </a:solidFill>
                <a:cs typeface="Arial" charset="0"/>
              </a:rPr>
              <a:t>№ ХХХХХ</a:t>
            </a:r>
            <a:endParaRPr lang="ru-RU" sz="16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62000" y="2284159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dirty="0" smtClean="0">
                <a:latin typeface="+mn-lt"/>
              </a:rPr>
              <a:t>Постанова Ради ЄС</a:t>
            </a:r>
            <a:r>
              <a:rPr lang="uk-UA" sz="2400" b="1" dirty="0" smtClean="0">
                <a:latin typeface="+mn-lt"/>
              </a:rPr>
              <a:t> </a:t>
            </a:r>
            <a:r>
              <a:rPr lang="uk-UA" dirty="0" smtClean="0">
                <a:latin typeface="+mn-lt"/>
              </a:rPr>
              <a:t>№ 834/2007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dirty="0" smtClean="0">
                <a:latin typeface="+mn-lt"/>
              </a:rPr>
              <a:t>Постанова Комісії ЄС № 889/2008</a:t>
            </a:r>
            <a:r>
              <a:rPr lang="uk-UA" sz="2400" dirty="0" smtClean="0">
                <a:latin typeface="+mn-lt"/>
              </a:rPr>
              <a:t> </a:t>
            </a:r>
            <a:endParaRPr lang="uk-UA" sz="2400" dirty="0">
              <a:latin typeface="+mn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257800" y="999316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 smtClean="0">
                <a:latin typeface="+mn-lt"/>
              </a:rPr>
              <a:t>Щоб називатися органічними, не менше ніж 95% сільськогосподарських інгредієнтів, що входять до складу продукту, повинні мати органічне походження. </a:t>
            </a:r>
          </a:p>
          <a:p>
            <a:endParaRPr lang="uk-UA" dirty="0" smtClean="0">
              <a:latin typeface="+mn-lt"/>
            </a:endParaRPr>
          </a:p>
          <a:p>
            <a:r>
              <a:rPr lang="uk-UA" dirty="0" smtClean="0">
                <a:latin typeface="+mn-lt"/>
              </a:rPr>
              <a:t>Лише ті складники, що перелічені в додатку ІX до Постанови Ради ЄС 889/2008 можуть використовуватись в неорганічній якості. Вода при розрахунку не враховується. </a:t>
            </a:r>
            <a:endParaRPr lang="uk-UA" dirty="0">
              <a:latin typeface="+mn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38200" y="3215060"/>
            <a:ext cx="10515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latin typeface="+mn-lt"/>
              </a:rPr>
              <a:t>Переробка органічних харчових продуктів повинна бути відокремленою у часі або просторі від переробки звичайних (неорганічних за походженням) харчових продуктів.</a:t>
            </a:r>
          </a:p>
          <a:p>
            <a:endParaRPr lang="uk-UA" dirty="0" smtClean="0">
              <a:latin typeface="+mn-lt"/>
            </a:endParaRPr>
          </a:p>
          <a:p>
            <a:r>
              <a:rPr lang="uk-UA" dirty="0" smtClean="0">
                <a:latin typeface="+mn-lt"/>
              </a:rPr>
              <a:t>Органічна переробка повинна здійснюватися по партіях, щоб забезпечити </a:t>
            </a:r>
            <a:r>
              <a:rPr lang="uk-UA" dirty="0" err="1" smtClean="0">
                <a:latin typeface="+mn-lt"/>
              </a:rPr>
              <a:t>простежуваність</a:t>
            </a:r>
            <a:r>
              <a:rPr lang="uk-UA" dirty="0" smtClean="0">
                <a:latin typeface="+mn-lt"/>
              </a:rPr>
              <a:t> продукту на всіх етапах виробництва. </a:t>
            </a:r>
          </a:p>
          <a:p>
            <a:endParaRPr lang="uk-UA" dirty="0" smtClean="0">
              <a:latin typeface="+mn-lt"/>
            </a:endParaRPr>
          </a:p>
          <a:p>
            <a:r>
              <a:rPr lang="uk-UA" dirty="0" smtClean="0">
                <a:latin typeface="+mn-lt"/>
              </a:rPr>
              <a:t>Виключення речовин і технологічних прийомів, які могли б вводити в оману щодо справжньої природи продукту. </a:t>
            </a:r>
          </a:p>
          <a:p>
            <a:endParaRPr lang="uk-UA" dirty="0" smtClean="0">
              <a:latin typeface="+mn-lt"/>
            </a:endParaRPr>
          </a:p>
          <a:p>
            <a:r>
              <a:rPr lang="uk-UA" dirty="0" smtClean="0">
                <a:latin typeface="+mn-lt"/>
              </a:rPr>
              <a:t>Дбайлива переробка харчових продуктів, переважно біологічними, механічними і фізичними методами.</a:t>
            </a:r>
            <a:endParaRPr lang="uk-UA" dirty="0">
              <a:latin typeface="+mn-lt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720496" y="389576"/>
            <a:ext cx="4254141" cy="425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5449" tIns="27724" rIns="55449" bIns="27724">
            <a:spAutoFit/>
          </a:bodyPr>
          <a:lstStyle>
            <a:lvl1pPr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55575" indent="52388"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11150" indent="104775"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8313" indent="155575"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23888" indent="207963"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081088" indent="207963" defTabSz="31115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538288" indent="207963" defTabSz="31115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995488" indent="207963" defTabSz="31115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452688" indent="207963" defTabSz="31115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ru-RU" sz="2400" b="1" dirty="0" smtClean="0">
                <a:solidFill>
                  <a:srgbClr val="008000"/>
                </a:solidFill>
                <a:latin typeface="+mn-lt"/>
              </a:rPr>
              <a:t>ОРГАНІЧНІ ХАРЧОВІ ПРОДУКТИ</a:t>
            </a:r>
            <a:endParaRPr lang="ru-RU" altLang="ru-RU" sz="2400" b="1" dirty="0">
              <a:solidFill>
                <a:srgbClr val="008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5556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887" y="471705"/>
            <a:ext cx="8640849" cy="6067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8707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infographics-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537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78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88828" y="564654"/>
            <a:ext cx="951968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uk-UA" b="1" kern="100" dirty="0" smtClean="0">
                <a:solidFill>
                  <a:schemeClr val="bg1"/>
                </a:solidFill>
                <a:latin typeface="+mn-lt"/>
                <a:ea typeface="SimSun" panose="02010600030101010101" pitchFamily="2" charset="-122"/>
              </a:rPr>
              <a:t>Інформація про технічні, якісні та кількісні</a:t>
            </a:r>
            <a:r>
              <a:rPr lang="uk-UA" b="1" kern="100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uk-UA" b="1" kern="100" dirty="0" smtClean="0">
                <a:solidFill>
                  <a:schemeClr val="bg1"/>
                </a:solidFill>
                <a:latin typeface="+mn-lt"/>
                <a:ea typeface="SimSun" panose="02010600030101010101" pitchFamily="2" charset="-122"/>
              </a:rPr>
              <a:t>характеристики предмета закупівлі</a:t>
            </a:r>
            <a:endParaRPr lang="uk-UA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31357" y="1305342"/>
            <a:ext cx="9560443" cy="42319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2000" b="1" dirty="0" smtClean="0">
                <a:latin typeface="+mn-lt"/>
              </a:rPr>
              <a:t>Вимога </a:t>
            </a:r>
          </a:p>
          <a:p>
            <a:endParaRPr lang="uk-UA" sz="2000" b="1" dirty="0" smtClean="0">
              <a:latin typeface="+mn-lt"/>
            </a:endParaRPr>
          </a:p>
          <a:p>
            <a:r>
              <a:rPr lang="uk-UA" sz="2000" dirty="0" smtClean="0">
                <a:latin typeface="+mn-lt"/>
              </a:rPr>
              <a:t>Харчові </a:t>
            </a:r>
            <a:r>
              <a:rPr lang="uk-UA" sz="2000" dirty="0" smtClean="0">
                <a:latin typeface="+mn-lt"/>
              </a:rPr>
              <a:t>продукти відповідати вимогам органічних стандартів згідно з Постановою </a:t>
            </a:r>
            <a:r>
              <a:rPr lang="uk-UA" sz="2000" dirty="0">
                <a:latin typeface="+mn-lt"/>
              </a:rPr>
              <a:t>Ради ЄС</a:t>
            </a:r>
            <a:r>
              <a:rPr lang="uk-UA" sz="2000" b="1" dirty="0">
                <a:latin typeface="+mn-lt"/>
              </a:rPr>
              <a:t> </a:t>
            </a:r>
            <a:r>
              <a:rPr lang="uk-UA" sz="2000" dirty="0">
                <a:latin typeface="+mn-lt"/>
              </a:rPr>
              <a:t>№ 834/2007 </a:t>
            </a:r>
            <a:r>
              <a:rPr lang="uk-UA" sz="2000" dirty="0" smtClean="0">
                <a:latin typeface="+mn-lt"/>
              </a:rPr>
              <a:t>та Постановою </a:t>
            </a:r>
            <a:r>
              <a:rPr lang="uk-UA" sz="2000" dirty="0">
                <a:latin typeface="+mn-lt"/>
              </a:rPr>
              <a:t>Комісії ЄС № </a:t>
            </a:r>
            <a:r>
              <a:rPr lang="uk-UA" sz="2000" dirty="0" smtClean="0">
                <a:latin typeface="+mn-lt"/>
              </a:rPr>
              <a:t>889/2008 (або їх еквівалент). </a:t>
            </a:r>
            <a:endParaRPr lang="uk-UA" sz="2000" dirty="0" smtClean="0">
              <a:latin typeface="+mn-lt"/>
            </a:endParaRPr>
          </a:p>
          <a:p>
            <a:endParaRPr lang="uk-UA" sz="2000" dirty="0">
              <a:latin typeface="+mn-lt"/>
            </a:endParaRPr>
          </a:p>
          <a:p>
            <a:endParaRPr lang="uk-UA" altLang="ru-RU" sz="2000" dirty="0">
              <a:latin typeface="+mn-lt"/>
            </a:endParaRPr>
          </a:p>
          <a:p>
            <a:r>
              <a:rPr lang="uk-UA" sz="2000" b="1" dirty="0" smtClean="0">
                <a:latin typeface="+mn-lt"/>
              </a:rPr>
              <a:t>Підтвердні </a:t>
            </a:r>
            <a:r>
              <a:rPr lang="uk-UA" sz="2000" b="1" dirty="0" smtClean="0">
                <a:latin typeface="+mn-lt"/>
              </a:rPr>
              <a:t>документи</a:t>
            </a:r>
          </a:p>
          <a:p>
            <a:endParaRPr lang="uk-UA" sz="2000" b="1" dirty="0" smtClean="0">
              <a:latin typeface="+mn-lt"/>
            </a:endParaRPr>
          </a:p>
          <a:p>
            <a:r>
              <a:rPr lang="uk-UA" sz="2000" dirty="0" smtClean="0">
                <a:latin typeface="+mn-lt"/>
              </a:rPr>
              <a:t>1) Копії сертифікату відповідності встановленим органічним стандартам та затвердженого списку продукції до нього.</a:t>
            </a:r>
          </a:p>
          <a:p>
            <a:endParaRPr lang="uk-UA" sz="2000" dirty="0" smtClean="0">
              <a:latin typeface="+mn-lt"/>
            </a:endParaRPr>
          </a:p>
          <a:p>
            <a:r>
              <a:rPr lang="uk-UA" sz="2000" dirty="0" smtClean="0">
                <a:latin typeface="+mn-lt"/>
              </a:rPr>
              <a:t>2) Копія атестату акредитації органу з оцінки відповідності який видав сертифікат.</a:t>
            </a:r>
          </a:p>
          <a:p>
            <a:endParaRPr lang="uk-UA" sz="1100" dirty="0">
              <a:latin typeface="+mn-lt"/>
            </a:endParaRPr>
          </a:p>
          <a:p>
            <a:r>
              <a:rPr lang="en-US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927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Про компанію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757" y="278784"/>
            <a:ext cx="4566885" cy="6459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Дунайський Аграрій — Органічне підприємств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392" y="278784"/>
            <a:ext cx="4566374" cy="6459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IOAS changes to application, contract processes and annual fee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766" y="1422413"/>
            <a:ext cx="2190750" cy="208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Прямая со стрелкой 2"/>
          <p:cNvCxnSpPr/>
          <p:nvPr/>
        </p:nvCxnSpPr>
        <p:spPr>
          <a:xfrm flipH="1" flipV="1">
            <a:off x="4484914" y="1034143"/>
            <a:ext cx="1458686" cy="5225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224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22 Jan. 2019</a:t>
            </a:r>
            <a:endParaRPr lang="en-GB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Titel of the presentation</a:t>
            </a:r>
            <a:endParaRPr lang="en-GB"/>
          </a:p>
        </p:txBody>
      </p:sp>
      <p:sp>
        <p:nvSpPr>
          <p:cNvPr id="78852" name="Номер слайда 5"/>
          <p:cNvSpPr>
            <a:spLocks noGrp="1"/>
          </p:cNvSpPr>
          <p:nvPr>
            <p:ph type="sldNum" sz="quarter" idx="16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ru-RU" smtClean="0"/>
              <a:t>Page </a:t>
            </a:r>
            <a:fld id="{6CC01349-3B5F-4CD2-8D43-4050C68CDDF8}" type="slidenum">
              <a:rPr lang="en-GB" altLang="ru-RU" smtClean="0"/>
              <a:pPr/>
              <a:t>68</a:t>
            </a:fld>
            <a:endParaRPr lang="en-GB" altLang="ru-RU" smtClean="0"/>
          </a:p>
        </p:txBody>
      </p:sp>
      <p:pic>
        <p:nvPicPr>
          <p:cNvPr id="78853" name="Picture 4" descr="Картинки по запросу &quot;ecolabel frog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451" y="283634"/>
            <a:ext cx="6965949" cy="385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4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45029">
            <a:off x="1475317" y="448734"/>
            <a:ext cx="2918883" cy="2622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5" name="Picture 2" descr="Картинки по запросу &quot;ecolabel frog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818" y="2861733"/>
            <a:ext cx="5670549" cy="3513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6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4367" y="4224868"/>
            <a:ext cx="2882900" cy="2061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518" y="5372101"/>
            <a:ext cx="12573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5897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A picture containing food&#10;&#10;Description automatically generat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3" y="2347913"/>
            <a:ext cx="10761662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2">
            <a:extLst>
              <a:ext uri="{FF2B5EF4-FFF2-40B4-BE49-F238E27FC236}">
                <a16:creationId xmlns:a16="http://schemas.microsoft.com/office/drawing/2014/main" xmlns="" id="{137EDF37-0E33-429E-9AE7-4C0F2A5FDA04}"/>
              </a:ext>
            </a:extLst>
          </p:cNvPr>
          <p:cNvSpPr/>
          <p:nvPr/>
        </p:nvSpPr>
        <p:spPr bwMode="auto">
          <a:xfrm>
            <a:off x="0" y="438150"/>
            <a:ext cx="12192000" cy="623887"/>
          </a:xfrm>
          <a:prstGeom prst="rect">
            <a:avLst/>
          </a:prstGeom>
          <a:solidFill>
            <a:srgbClr val="FBAF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xmlns="" id="{04644B66-8730-4F3F-B32D-9A036023F1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788" y="490538"/>
            <a:ext cx="11782425" cy="52322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uk-UA" altLang="en-US" b="1" dirty="0" smtClean="0">
                <a:latin typeface="+mn-lt"/>
              </a:rPr>
              <a:t>ВУГЛЕЦЕВИЙ СЛІД </a:t>
            </a:r>
            <a:r>
              <a:rPr lang="ru-RU" altLang="en-US" b="1" dirty="0" smtClean="0">
                <a:latin typeface="+mn-lt"/>
              </a:rPr>
              <a:t>ХАРЧОВИХ ПРОДУК</a:t>
            </a:r>
            <a:r>
              <a:rPr lang="uk-UA" altLang="en-US" b="1" dirty="0" smtClean="0">
                <a:latin typeface="+mn-lt"/>
              </a:rPr>
              <a:t>ТІВ</a:t>
            </a:r>
            <a:endParaRPr lang="en-US" altLang="ru-RU" b="1" dirty="0"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59FE487-3941-4B50-8160-CA70D76B5FFF}"/>
              </a:ext>
            </a:extLst>
          </p:cNvPr>
          <p:cNvSpPr/>
          <p:nvPr/>
        </p:nvSpPr>
        <p:spPr>
          <a:xfrm>
            <a:off x="5864225" y="1681163"/>
            <a:ext cx="5734050" cy="13843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uk-UA" altLang="ru-RU" sz="2800" dirty="0">
                <a:latin typeface="+mn-lt"/>
              </a:rPr>
              <a:t>Викиди парникових газів (кг) в еквіваленті до СО</a:t>
            </a:r>
            <a:r>
              <a:rPr lang="uk-UA" altLang="ru-RU" sz="2000" b="1" dirty="0">
                <a:latin typeface="+mn-lt"/>
              </a:rPr>
              <a:t>2</a:t>
            </a:r>
            <a:r>
              <a:rPr lang="uk-UA" altLang="ru-RU" sz="2800" dirty="0">
                <a:latin typeface="+mn-lt"/>
              </a:rPr>
              <a:t>, що утворюються</a:t>
            </a:r>
          </a:p>
          <a:p>
            <a:pPr>
              <a:defRPr/>
            </a:pPr>
            <a:r>
              <a:rPr lang="uk-UA" altLang="ru-RU" sz="2800" dirty="0">
                <a:latin typeface="+mn-lt"/>
              </a:rPr>
              <a:t>під час виробництва 1 кг продуктів</a:t>
            </a:r>
            <a:endParaRPr lang="uk-UA" sz="2800" dirty="0">
              <a:latin typeface="+mn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375AEB2-BCD0-4EE4-B354-66E3D52739CD}"/>
              </a:ext>
            </a:extLst>
          </p:cNvPr>
          <p:cNvSpPr/>
          <p:nvPr/>
        </p:nvSpPr>
        <p:spPr>
          <a:xfrm>
            <a:off x="1304925" y="2016125"/>
            <a:ext cx="1044575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ru-RU" sz="2800" dirty="0">
                <a:latin typeface="+mn-lt"/>
              </a:rPr>
              <a:t>25</a:t>
            </a:r>
            <a:endParaRPr lang="en-US" sz="2400" dirty="0">
              <a:latin typeface="+mn-l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EC967E7D-D4B6-4F43-A2D2-1468C46CF700}"/>
              </a:ext>
            </a:extLst>
          </p:cNvPr>
          <p:cNvSpPr/>
          <p:nvPr/>
        </p:nvSpPr>
        <p:spPr>
          <a:xfrm>
            <a:off x="10499725" y="6015038"/>
            <a:ext cx="1311275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uk-UA" altLang="ru-RU" sz="2000" dirty="0">
                <a:latin typeface="+mn-lt"/>
              </a:rPr>
              <a:t>Цибуля</a:t>
            </a:r>
            <a:endParaRPr lang="en-US" sz="2000" dirty="0">
              <a:latin typeface="+mn-l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6839263-1B90-4119-9A7B-17BA12C8200C}"/>
              </a:ext>
            </a:extLst>
          </p:cNvPr>
          <p:cNvSpPr/>
          <p:nvPr/>
        </p:nvSpPr>
        <p:spPr>
          <a:xfrm>
            <a:off x="9547225" y="6037263"/>
            <a:ext cx="1311275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uk-UA" altLang="ru-RU" sz="2000" dirty="0">
                <a:latin typeface="+mn-lt"/>
              </a:rPr>
              <a:t>Яблука</a:t>
            </a:r>
            <a:endParaRPr lang="en-US" sz="2000" dirty="0">
              <a:latin typeface="+mn-lt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8ACC38B5-FC69-4D3A-BF84-EA23C4A0ED31}"/>
              </a:ext>
            </a:extLst>
          </p:cNvPr>
          <p:cNvSpPr/>
          <p:nvPr/>
        </p:nvSpPr>
        <p:spPr>
          <a:xfrm>
            <a:off x="8534400" y="6027738"/>
            <a:ext cx="1309688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uk-UA" altLang="ru-RU" sz="2000" dirty="0">
                <a:latin typeface="+mn-lt"/>
              </a:rPr>
              <a:t>Вівсянка</a:t>
            </a:r>
            <a:endParaRPr lang="en-US" sz="2000" dirty="0">
              <a:latin typeface="+mn-lt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2F72F3C2-DAB7-46F6-9328-238A6B58CCAB}"/>
              </a:ext>
            </a:extLst>
          </p:cNvPr>
          <p:cNvSpPr/>
          <p:nvPr/>
        </p:nvSpPr>
        <p:spPr>
          <a:xfrm>
            <a:off x="7485063" y="6019800"/>
            <a:ext cx="1309687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uk-UA" altLang="ru-RU" sz="2000" dirty="0">
                <a:latin typeface="+mn-lt"/>
              </a:rPr>
              <a:t>Молоко</a:t>
            </a:r>
            <a:endParaRPr lang="en-US" sz="2000" dirty="0">
              <a:latin typeface="+mn-lt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BFC0E7A8-3C71-48EF-9145-039EF216D302}"/>
              </a:ext>
            </a:extLst>
          </p:cNvPr>
          <p:cNvSpPr/>
          <p:nvPr/>
        </p:nvSpPr>
        <p:spPr>
          <a:xfrm>
            <a:off x="6434138" y="6037263"/>
            <a:ext cx="1309687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uk-UA" altLang="ru-RU" sz="2000" dirty="0">
                <a:latin typeface="+mn-lt"/>
              </a:rPr>
              <a:t>Яйця</a:t>
            </a:r>
            <a:endParaRPr lang="en-US" sz="2000" dirty="0">
              <a:latin typeface="+mn-lt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54C36879-0F17-4B09-BA64-8ACA07ED367D}"/>
              </a:ext>
            </a:extLst>
          </p:cNvPr>
          <p:cNvSpPr/>
          <p:nvPr/>
        </p:nvSpPr>
        <p:spPr>
          <a:xfrm>
            <a:off x="5391150" y="6037263"/>
            <a:ext cx="1309688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uk-UA" altLang="ru-RU" sz="2000" dirty="0">
                <a:latin typeface="+mn-lt"/>
              </a:rPr>
              <a:t>Лосось</a:t>
            </a:r>
            <a:endParaRPr lang="en-US" sz="2000" dirty="0">
              <a:latin typeface="+mn-lt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31743F7B-2A8C-4039-BA6B-4F3AC1BD3F82}"/>
              </a:ext>
            </a:extLst>
          </p:cNvPr>
          <p:cNvSpPr/>
          <p:nvPr/>
        </p:nvSpPr>
        <p:spPr>
          <a:xfrm>
            <a:off x="4241800" y="6027738"/>
            <a:ext cx="1311275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uk-UA" altLang="ru-RU" sz="2000" dirty="0">
                <a:latin typeface="+mn-lt"/>
              </a:rPr>
              <a:t>Курка</a:t>
            </a:r>
            <a:endParaRPr lang="en-US" sz="2000" dirty="0">
              <a:latin typeface="+mn-lt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65579428-2DAA-477A-AE9B-7E0D8C185892}"/>
              </a:ext>
            </a:extLst>
          </p:cNvPr>
          <p:cNvSpPr/>
          <p:nvPr/>
        </p:nvSpPr>
        <p:spPr>
          <a:xfrm>
            <a:off x="3205163" y="6053138"/>
            <a:ext cx="1311275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uk-UA" altLang="ru-RU" sz="2000" dirty="0">
                <a:latin typeface="+mn-lt"/>
              </a:rPr>
              <a:t>Свинина</a:t>
            </a:r>
            <a:endParaRPr lang="en-US" sz="2000" dirty="0">
              <a:latin typeface="+mn-lt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B95156AF-8002-439D-8680-0DA292DA21F7}"/>
              </a:ext>
            </a:extLst>
          </p:cNvPr>
          <p:cNvSpPr/>
          <p:nvPr/>
        </p:nvSpPr>
        <p:spPr>
          <a:xfrm>
            <a:off x="1922463" y="6037263"/>
            <a:ext cx="1311275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uk-UA" altLang="ru-RU" sz="2000" dirty="0">
                <a:latin typeface="+mn-lt"/>
              </a:rPr>
              <a:t>Баранина</a:t>
            </a:r>
            <a:endParaRPr lang="en-US" sz="2000" dirty="0">
              <a:latin typeface="+mn-lt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E12B04AC-3F33-41D4-98DC-FBA0A1DDB0E7}"/>
              </a:ext>
            </a:extLst>
          </p:cNvPr>
          <p:cNvSpPr/>
          <p:nvPr/>
        </p:nvSpPr>
        <p:spPr>
          <a:xfrm>
            <a:off x="295275" y="6037263"/>
            <a:ext cx="1762125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uk-UA" altLang="ru-RU" sz="2000" dirty="0">
                <a:latin typeface="+mn-lt"/>
              </a:rPr>
              <a:t>Яловичина</a:t>
            </a:r>
            <a:endParaRPr lang="en-US" sz="2000" dirty="0">
              <a:latin typeface="+mn-lt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4EC309F2-ECD2-42D8-9B8E-2415AEE48DE2}"/>
              </a:ext>
            </a:extLst>
          </p:cNvPr>
          <p:cNvSpPr/>
          <p:nvPr/>
        </p:nvSpPr>
        <p:spPr>
          <a:xfrm>
            <a:off x="2157413" y="3117850"/>
            <a:ext cx="1044575" cy="5222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ru-RU" sz="2800" dirty="0">
                <a:latin typeface="+mn-lt"/>
              </a:rPr>
              <a:t>16.7</a:t>
            </a:r>
            <a:endParaRPr lang="en-US" sz="2400" dirty="0">
              <a:latin typeface="+mn-lt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21CF2F4D-BF71-45FF-9F26-1C6EC7D4C155}"/>
              </a:ext>
            </a:extLst>
          </p:cNvPr>
          <p:cNvSpPr/>
          <p:nvPr/>
        </p:nvSpPr>
        <p:spPr>
          <a:xfrm>
            <a:off x="5553075" y="4979988"/>
            <a:ext cx="1044575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ru-RU" sz="2800" dirty="0">
                <a:latin typeface="+mn-lt"/>
              </a:rPr>
              <a:t>3.4</a:t>
            </a:r>
            <a:endParaRPr lang="en-US" sz="2400" dirty="0">
              <a:latin typeface="+mn-lt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823239F2-A904-4DDC-98C4-4FC94F2C9525}"/>
              </a:ext>
            </a:extLst>
          </p:cNvPr>
          <p:cNvSpPr/>
          <p:nvPr/>
        </p:nvSpPr>
        <p:spPr>
          <a:xfrm>
            <a:off x="4249738" y="4837113"/>
            <a:ext cx="1044575" cy="5222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ru-RU" sz="2800" dirty="0">
                <a:latin typeface="+mn-lt"/>
              </a:rPr>
              <a:t>3.7</a:t>
            </a:r>
            <a:endParaRPr lang="en-US" sz="2400" dirty="0">
              <a:latin typeface="+mn-lt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7C0FA2E9-9D4D-4759-8484-3782EB37D7BF}"/>
              </a:ext>
            </a:extLst>
          </p:cNvPr>
          <p:cNvSpPr/>
          <p:nvPr/>
        </p:nvSpPr>
        <p:spPr>
          <a:xfrm>
            <a:off x="3201988" y="4410075"/>
            <a:ext cx="1042987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ru-RU" sz="2800" dirty="0">
                <a:latin typeface="+mn-lt"/>
              </a:rPr>
              <a:t>7.7</a:t>
            </a:r>
            <a:endParaRPr lang="en-US" sz="2400" dirty="0">
              <a:latin typeface="+mn-lt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532EEB88-CFB1-457D-A563-A771C7B146B4}"/>
              </a:ext>
            </a:extLst>
          </p:cNvPr>
          <p:cNvSpPr/>
          <p:nvPr/>
        </p:nvSpPr>
        <p:spPr>
          <a:xfrm>
            <a:off x="6651625" y="4991100"/>
            <a:ext cx="1044575" cy="5222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ru-RU" sz="2800" dirty="0">
                <a:latin typeface="+mn-lt"/>
              </a:rPr>
              <a:t>3.4</a:t>
            </a:r>
            <a:endParaRPr lang="en-US" sz="2400" dirty="0">
              <a:latin typeface="+mn-lt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5985AEA4-8756-4034-9F43-FB812FC048F8}"/>
              </a:ext>
            </a:extLst>
          </p:cNvPr>
          <p:cNvSpPr/>
          <p:nvPr/>
        </p:nvSpPr>
        <p:spPr>
          <a:xfrm>
            <a:off x="7740650" y="5068888"/>
            <a:ext cx="1042988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ru-RU" sz="2800" dirty="0">
                <a:latin typeface="+mn-lt"/>
              </a:rPr>
              <a:t>1.3</a:t>
            </a:r>
            <a:endParaRPr lang="en-US" sz="2400" dirty="0">
              <a:latin typeface="+mn-lt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80517A2E-1F91-43AE-AA57-F4D93511CC6B}"/>
              </a:ext>
            </a:extLst>
          </p:cNvPr>
          <p:cNvSpPr/>
          <p:nvPr/>
        </p:nvSpPr>
        <p:spPr>
          <a:xfrm>
            <a:off x="8667750" y="5197475"/>
            <a:ext cx="1044575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ru-RU" sz="2800" dirty="0">
                <a:latin typeface="+mn-lt"/>
              </a:rPr>
              <a:t>0.4</a:t>
            </a:r>
            <a:endParaRPr lang="en-US" sz="2400" dirty="0">
              <a:latin typeface="+mn-lt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0F65D343-6EBE-4E8E-B3D0-C0C553F62345}"/>
              </a:ext>
            </a:extLst>
          </p:cNvPr>
          <p:cNvSpPr/>
          <p:nvPr/>
        </p:nvSpPr>
        <p:spPr>
          <a:xfrm>
            <a:off x="9455150" y="5253038"/>
            <a:ext cx="1044575" cy="5222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ru-RU" sz="2800" dirty="0">
                <a:latin typeface="+mn-lt"/>
              </a:rPr>
              <a:t>0.3</a:t>
            </a:r>
            <a:endParaRPr lang="en-US" sz="2400" dirty="0">
              <a:latin typeface="+mn-lt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311AA8C2-7E6B-4A65-AEF2-0D7E2443BECE}"/>
              </a:ext>
            </a:extLst>
          </p:cNvPr>
          <p:cNvSpPr/>
          <p:nvPr/>
        </p:nvSpPr>
        <p:spPr>
          <a:xfrm>
            <a:off x="10237788" y="5289550"/>
            <a:ext cx="1044575" cy="5222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ru-RU" sz="2800" dirty="0">
                <a:latin typeface="+mn-lt"/>
              </a:rPr>
              <a:t>0.2</a:t>
            </a:r>
            <a:endParaRPr lang="en-US" sz="2400" dirty="0">
              <a:latin typeface="+mn-lt"/>
            </a:endParaRPr>
          </a:p>
        </p:txBody>
      </p:sp>
      <p:pic>
        <p:nvPicPr>
          <p:cNvPr id="29722" name="Picture 7" descr="A picture containing piece, table, sitting, cake&#10;&#10;Description automatically generat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3" y="2373313"/>
            <a:ext cx="10763250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9618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333375"/>
            <a:ext cx="7791450" cy="584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3197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1" name="AutoShape 6" descr="Картинки по запросу &quot;carbon labeling&quot;"/>
          <p:cNvSpPr>
            <a:spLocks noChangeAspect="1" noChangeArrowheads="1"/>
          </p:cNvSpPr>
          <p:nvPr/>
        </p:nvSpPr>
        <p:spPr bwMode="auto">
          <a:xfrm>
            <a:off x="184151" y="-192617"/>
            <a:ext cx="406400" cy="40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50182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75" y="213784"/>
            <a:ext cx="5930900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Picture 8" descr="Картинки по запросу &quot;carbon labeling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667" y="1659467"/>
            <a:ext cx="6280151" cy="4415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0378"/>
            <a:ext cx="3952089" cy="8376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26934" y="613460"/>
            <a:ext cx="44519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 smtClean="0">
                <a:latin typeface="+mn-lt"/>
              </a:rPr>
              <a:t>Сумарний обсяг викидів парникових газів </a:t>
            </a:r>
          </a:p>
          <a:p>
            <a:pPr algn="ctr"/>
            <a:r>
              <a:rPr lang="uk-UA" b="1" dirty="0" smtClean="0">
                <a:latin typeface="+mn-lt"/>
              </a:rPr>
              <a:t>протягом життєвого циклу продукції</a:t>
            </a:r>
            <a:endParaRPr lang="ru-RU" b="1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2442" y="5295712"/>
            <a:ext cx="393293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uk-UA" b="1" dirty="0" smtClean="0">
                <a:latin typeface="+mn-lt"/>
              </a:rPr>
              <a:t>Метод розрахунку згідно з </a:t>
            </a:r>
            <a:r>
              <a:rPr lang="en-US" b="1" dirty="0" smtClean="0">
                <a:latin typeface="+mn-lt"/>
              </a:rPr>
              <a:t>ISO 14067 </a:t>
            </a:r>
            <a:endParaRPr lang="ru-RU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202565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uk-UA" altLang="ru-RU" sz="2400" b="1" dirty="0">
                <a:solidFill>
                  <a:srgbClr val="C00000"/>
                </a:solidFill>
                <a:latin typeface="+mn-lt"/>
              </a:rPr>
              <a:t>ПІДЛЯГАЄ КОМПОСТУВАННЮ</a:t>
            </a:r>
            <a:r>
              <a:rPr lang="uk-UA" altLang="ru-RU" sz="2400" b="1" dirty="0" smtClean="0">
                <a:latin typeface="+mn-lt"/>
              </a:rPr>
              <a:t/>
            </a:r>
            <a:br>
              <a:rPr lang="uk-UA" altLang="ru-RU" sz="2400" b="1" dirty="0" smtClean="0">
                <a:latin typeface="+mn-lt"/>
              </a:rPr>
            </a:br>
            <a:endParaRPr lang="ru-RU" altLang="ru-RU" sz="2400" b="1" dirty="0" smtClean="0">
              <a:latin typeface="+mn-lt"/>
            </a:endParaRPr>
          </a:p>
        </p:txBody>
      </p:sp>
      <p:sp>
        <p:nvSpPr>
          <p:cNvPr id="49155" name="Rectangle 3"/>
          <p:cNvSpPr>
            <a:spLocks noGrp="1"/>
          </p:cNvSpPr>
          <p:nvPr>
            <p:ph type="body" idx="4294967295"/>
          </p:nvPr>
        </p:nvSpPr>
        <p:spPr>
          <a:xfrm>
            <a:off x="599018" y="1361018"/>
            <a:ext cx="5162549" cy="4794455"/>
          </a:xfrm>
          <a:solidFill>
            <a:schemeClr val="bg1"/>
          </a:solidFill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q"/>
            </a:pPr>
            <a:r>
              <a:rPr lang="uk-UA" altLang="ru-RU" sz="2000" b="1" dirty="0" smtClean="0"/>
              <a:t>ДСТУ EN 13432:2015</a:t>
            </a:r>
            <a:r>
              <a:rPr lang="uk-UA" altLang="ru-RU" sz="2000" dirty="0" smtClean="0"/>
              <a:t> Упаковка. Вимоги до упаковки, що утилізується способом компостування і </a:t>
            </a:r>
            <a:r>
              <a:rPr lang="uk-UA" altLang="ru-RU" sz="2000" dirty="0" err="1" smtClean="0"/>
              <a:t>біодеградації</a:t>
            </a:r>
            <a:r>
              <a:rPr lang="uk-UA" altLang="ru-RU" sz="2000" dirty="0" smtClean="0"/>
              <a:t>. Тестові схеми і критерії оцінки для остаточного прийняття упаковки (EN 13432: 2000, IDT). </a:t>
            </a:r>
            <a:endParaRPr lang="en-US" altLang="ru-RU" sz="2000" dirty="0" smtClean="0"/>
          </a:p>
          <a:p>
            <a:pPr marL="0" indent="0" eaLnBrk="1" hangingPunct="1">
              <a:buNone/>
            </a:pPr>
            <a:r>
              <a:rPr lang="en-US" altLang="ru-RU" sz="2000" dirty="0"/>
              <a:t> </a:t>
            </a:r>
            <a:r>
              <a:rPr lang="en-US" altLang="ru-RU" sz="2000" dirty="0" smtClean="0"/>
              <a:t>   </a:t>
            </a:r>
            <a:r>
              <a:rPr lang="uk-UA" altLang="ru-RU" sz="2000" dirty="0" smtClean="0"/>
              <a:t>З </a:t>
            </a:r>
            <a:r>
              <a:rPr lang="uk-UA" altLang="ru-RU" sz="2000" dirty="0" smtClean="0"/>
              <a:t>поправкою № 1: 2018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endParaRPr lang="uk-UA" altLang="ru-RU" sz="2000" dirty="0" smtClean="0"/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uk-UA" altLang="ru-RU" sz="2000" dirty="0" smtClean="0"/>
              <a:t>Пакети  і пакувальний матеріал  з відповідним маркуванням  гарантовано компостується протягом 12 тижнів в умовах промислового компостування (при температурі від 55°С до 60°С) або в домашніх умовах (компостна яма) про що позначається на маркуванні.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endParaRPr lang="uk-UA" altLang="ru-RU" dirty="0" smtClean="0"/>
          </a:p>
        </p:txBody>
      </p:sp>
      <p:pic>
        <p:nvPicPr>
          <p:cNvPr id="49156" name="Picture 5" descr="Картинки по запросу compost lab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451" y="4028017"/>
            <a:ext cx="6110816" cy="1843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7" descr="Картинки по запросу КОМПОСТИРУЕМЫЙ ПАКЕ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325" y="742950"/>
            <a:ext cx="3285067" cy="328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5480378"/>
            <a:ext cx="599018" cy="83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9873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184" y="1502389"/>
            <a:ext cx="5984784" cy="394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15" descr="qr-code_EcoLabel">
            <a:extLst>
              <a:ext uri="{FF2B5EF4-FFF2-40B4-BE49-F238E27FC236}">
                <a16:creationId xmlns="" xmlns:a16="http://schemas.microsoft.com/office/drawing/2014/main" id="{F6AF80BB-25ED-472E-92DD-3527BF86C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35" y="850529"/>
            <a:ext cx="1628774" cy="1628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App Store PNG Logo, Apple Store (iOS) Icon Free Download - Free ...">
            <a:extLst>
              <a:ext uri="{FF2B5EF4-FFF2-40B4-BE49-F238E27FC236}">
                <a16:creationId xmlns="" xmlns:a16="http://schemas.microsoft.com/office/drawing/2014/main" id="{94D22FD5-5B9D-41B9-94A1-164E15F99D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21"/>
          <a:stretch/>
        </p:blipFill>
        <p:spPr bwMode="auto">
          <a:xfrm>
            <a:off x="2551426" y="1681814"/>
            <a:ext cx="2260228" cy="75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1" descr="http://qrcoder.ru/code/?https%3A%2F%2Fapps.apple.com%2Fru%2Fapp%2Fecolabel-guide%2Fid1415720121&amp;4&amp;0">
            <a:extLst>
              <a:ext uri="{FF2B5EF4-FFF2-40B4-BE49-F238E27FC236}">
                <a16:creationId xmlns="" xmlns:a16="http://schemas.microsoft.com/office/drawing/2014/main" id="{0B82CC82-21F8-442A-9C81-87C473BA0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52" y="3473477"/>
            <a:ext cx="2083741" cy="208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App Store PNG Logo, Apple Store (iOS) Icon Free Download - Free ...">
            <a:extLst>
              <a:ext uri="{FF2B5EF4-FFF2-40B4-BE49-F238E27FC236}">
                <a16:creationId xmlns="" xmlns:a16="http://schemas.microsoft.com/office/drawing/2014/main" id="{2833EC39-1DC2-4BE3-ABE2-039CA9765E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20"/>
          <a:stretch/>
        </p:blipFill>
        <p:spPr bwMode="auto">
          <a:xfrm>
            <a:off x="2551427" y="4515347"/>
            <a:ext cx="2414826" cy="81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66184" y="665472"/>
            <a:ext cx="59058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/>
              <a:t>ВИЗНАЧИТИ ЗНАЧЕННЯ МАРКУВАННЯ – ПРОСТО </a:t>
            </a:r>
          </a:p>
          <a:p>
            <a:r>
              <a:rPr lang="uk-UA" b="1" dirty="0" smtClean="0"/>
              <a:t>СКАНУЙ І ДІЗНАЙСЯ;-)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030631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50900"/>
          </a:xfrm>
        </p:spPr>
        <p:txBody>
          <a:bodyPr/>
          <a:lstStyle/>
          <a:p>
            <a:pPr algn="ctr"/>
            <a:r>
              <a:rPr lang="ru-RU" altLang="ru-RU" sz="2800" b="1" dirty="0" smtClean="0">
                <a:solidFill>
                  <a:srgbClr val="06BE36"/>
                </a:solidFill>
                <a:latin typeface="+mn-lt"/>
              </a:rPr>
              <a:t>5. </a:t>
            </a:r>
            <a:r>
              <a:rPr lang="ru-RU" altLang="ru-RU" sz="2800" b="1" dirty="0">
                <a:solidFill>
                  <a:srgbClr val="06BE36"/>
                </a:solidFill>
                <a:latin typeface="+mn-lt"/>
              </a:rPr>
              <a:t>ІНФОРМУВАННЯ</a:t>
            </a:r>
            <a:endParaRPr lang="uk-UA" altLang="ru-RU" sz="2800" b="1" dirty="0">
              <a:solidFill>
                <a:srgbClr val="06BE36"/>
              </a:solidFill>
              <a:latin typeface="+mn-lt"/>
            </a:endParaRPr>
          </a:p>
        </p:txBody>
      </p:sp>
      <p:sp>
        <p:nvSpPr>
          <p:cNvPr id="35843" name="Содержимое 9"/>
          <p:cNvSpPr>
            <a:spLocks noGrp="1"/>
          </p:cNvSpPr>
          <p:nvPr>
            <p:ph sz="half" idx="1"/>
          </p:nvPr>
        </p:nvSpPr>
        <p:spPr>
          <a:xfrm>
            <a:off x="1328898" y="1052514"/>
            <a:ext cx="4537075" cy="5545137"/>
          </a:xfrm>
        </p:spPr>
        <p:txBody>
          <a:bodyPr/>
          <a:lstStyle/>
          <a:p>
            <a:pPr>
              <a:buFontTx/>
              <a:buNone/>
            </a:pPr>
            <a:r>
              <a:rPr lang="uk-UA" altLang="ru-RU" sz="2400" b="1" dirty="0" smtClean="0">
                <a:solidFill>
                  <a:srgbClr val="33CC33"/>
                </a:solidFill>
              </a:rPr>
              <a:t>Працівники</a:t>
            </a:r>
            <a:r>
              <a:rPr lang="ru-RU" altLang="ru-RU" sz="2400" u="sng" dirty="0" smtClean="0"/>
              <a:t> </a:t>
            </a:r>
            <a:endParaRPr lang="ru-RU" altLang="ru-RU" sz="2400" u="sng" dirty="0"/>
          </a:p>
          <a:p>
            <a:pPr>
              <a:buFont typeface="Wingdings" panose="05000000000000000000" pitchFamily="2" charset="2"/>
              <a:buChar char="q"/>
            </a:pPr>
            <a:r>
              <a:rPr lang="uk-UA" altLang="ru-RU" sz="2000" dirty="0"/>
              <a:t>Ознайомлення з екологічною політикою та заходами по досягненню вимог</a:t>
            </a:r>
          </a:p>
          <a:p>
            <a:pPr>
              <a:buFont typeface="Wingdings" panose="05000000000000000000" pitchFamily="2" charset="2"/>
              <a:buChar char="q"/>
            </a:pPr>
            <a:endParaRPr lang="uk-UA" altLang="ru-RU" sz="1000" dirty="0"/>
          </a:p>
          <a:p>
            <a:pPr>
              <a:buFont typeface="Wingdings" panose="05000000000000000000" pitchFamily="2" charset="2"/>
              <a:buChar char="q"/>
            </a:pPr>
            <a:r>
              <a:rPr lang="uk-UA" altLang="ru-RU" sz="2000" dirty="0"/>
              <a:t>Підвищення компетентності (навчання, тренінги)</a:t>
            </a:r>
          </a:p>
          <a:p>
            <a:pPr>
              <a:buFont typeface="Wingdings" panose="05000000000000000000" pitchFamily="2" charset="2"/>
              <a:buChar char="q"/>
            </a:pPr>
            <a:endParaRPr lang="uk-UA" altLang="ru-RU" sz="1000" dirty="0"/>
          </a:p>
          <a:p>
            <a:pPr>
              <a:buFont typeface="Wingdings" panose="05000000000000000000" pitchFamily="2" charset="2"/>
              <a:buChar char="q"/>
            </a:pPr>
            <a:r>
              <a:rPr lang="uk-UA" altLang="ru-RU" sz="2000" dirty="0"/>
              <a:t>Інформаційні </a:t>
            </a:r>
            <a:r>
              <a:rPr lang="uk-UA" altLang="ru-RU" sz="2000" dirty="0" err="1"/>
              <a:t>мотиватори</a:t>
            </a:r>
            <a:endParaRPr lang="uk-UA" altLang="ru-RU" sz="2000" dirty="0"/>
          </a:p>
          <a:p>
            <a:pPr>
              <a:buFontTx/>
              <a:buNone/>
            </a:pPr>
            <a:endParaRPr lang="uk-UA" altLang="ru-RU" sz="1000" i="1" u="sng" dirty="0">
              <a:solidFill>
                <a:srgbClr val="33CC33"/>
              </a:solidFill>
            </a:endParaRPr>
          </a:p>
          <a:p>
            <a:endParaRPr lang="uk-UA" altLang="ru-RU" sz="2000" dirty="0"/>
          </a:p>
        </p:txBody>
      </p:sp>
      <p:sp>
        <p:nvSpPr>
          <p:cNvPr id="35844" name="Содержимое 10"/>
          <p:cNvSpPr>
            <a:spLocks noGrp="1"/>
          </p:cNvSpPr>
          <p:nvPr>
            <p:ph sz="half" idx="2"/>
          </p:nvPr>
        </p:nvSpPr>
        <p:spPr>
          <a:xfrm>
            <a:off x="6427655" y="1052514"/>
            <a:ext cx="4038600" cy="5000625"/>
          </a:xfrm>
        </p:spPr>
        <p:txBody>
          <a:bodyPr/>
          <a:lstStyle/>
          <a:p>
            <a:pPr>
              <a:buFontTx/>
              <a:buNone/>
            </a:pPr>
            <a:r>
              <a:rPr lang="uk-UA" altLang="ru-RU" sz="2400" b="1" dirty="0" smtClean="0">
                <a:solidFill>
                  <a:srgbClr val="33CC33"/>
                </a:solidFill>
              </a:rPr>
              <a:t>Зацікавлені сторони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uk-UA" altLang="ru-RU" sz="2000" dirty="0" smtClean="0"/>
              <a:t>Сайт</a:t>
            </a:r>
            <a:endParaRPr lang="uk-UA" altLang="ru-RU" sz="2000" dirty="0"/>
          </a:p>
          <a:p>
            <a:pPr>
              <a:buFont typeface="Wingdings" panose="05000000000000000000" pitchFamily="2" charset="2"/>
              <a:buChar char="q"/>
            </a:pPr>
            <a:r>
              <a:rPr lang="uk-UA" altLang="ru-RU" sz="2000" dirty="0"/>
              <a:t>ЗМИ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uk-UA" altLang="ru-RU" sz="2000" dirty="0"/>
              <a:t>Інформаційні матеріали</a:t>
            </a:r>
          </a:p>
          <a:p>
            <a:pPr>
              <a:buFontTx/>
              <a:buNone/>
            </a:pPr>
            <a:endParaRPr lang="uk-UA" altLang="ru-RU" sz="2400" i="1" dirty="0"/>
          </a:p>
          <a:p>
            <a:pPr>
              <a:buFontTx/>
              <a:buNone/>
            </a:pPr>
            <a:r>
              <a:rPr lang="uk-UA" altLang="ru-RU" i="1" dirty="0" smtClean="0"/>
              <a:t>   </a:t>
            </a:r>
            <a:endParaRPr lang="uk-UA" altLang="ru-RU" sz="2000" i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74826" y="4371838"/>
            <a:ext cx="352946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uk-UA" altLang="ru-RU" i="1" dirty="0"/>
              <a:t>Інформаційна друкована продукція –  з макулатури або сертифікованого паперу за стандартами FSC або екологічне маркування І типу (згідно з ISO 14024)</a:t>
            </a:r>
            <a:endParaRPr lang="uk-UA" altLang="ru-RU" i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482538" y="3060555"/>
            <a:ext cx="4183063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uk-UA" altLang="ru-RU" sz="2400" b="1" dirty="0">
                <a:solidFill>
                  <a:srgbClr val="33CC33"/>
                </a:solidFill>
                <a:latin typeface="+mn-lt"/>
              </a:rPr>
              <a:t>Постачальники і партнери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uk-UA" altLang="ru-RU" sz="2000" dirty="0">
                <a:latin typeface="+mn-lt"/>
              </a:rPr>
              <a:t>Критерії відбору та вибору (технічні специфікації,  нецінові критерії, метод оцінювання вартості життєвого циклу</a:t>
            </a:r>
            <a:r>
              <a:rPr lang="uk-UA" altLang="ru-RU" sz="2000" dirty="0" smtClean="0">
                <a:latin typeface="+mn-lt"/>
              </a:rPr>
              <a:t>)</a:t>
            </a:r>
            <a:endParaRPr lang="en-US" altLang="ru-RU" sz="2000" dirty="0" smtClean="0">
              <a:latin typeface="+mn-lt"/>
            </a:endParaRPr>
          </a:p>
          <a:p>
            <a:pPr>
              <a:buFont typeface="Wingdings" panose="05000000000000000000" pitchFamily="2" charset="2"/>
              <a:buChar char="q"/>
            </a:pPr>
            <a:endParaRPr lang="uk-UA" altLang="ru-RU" sz="2000" dirty="0">
              <a:latin typeface="+mn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uk-UA" altLang="ru-RU" sz="2000" dirty="0" smtClean="0">
                <a:latin typeface="+mn-lt"/>
              </a:rPr>
              <a:t>Сайт</a:t>
            </a:r>
            <a:endParaRPr lang="en-US" altLang="ru-RU" sz="2000" dirty="0" smtClean="0">
              <a:latin typeface="+mn-lt"/>
            </a:endParaRPr>
          </a:p>
          <a:p>
            <a:pPr>
              <a:buFont typeface="Wingdings" panose="05000000000000000000" pitchFamily="2" charset="2"/>
              <a:buChar char="q"/>
            </a:pPr>
            <a:endParaRPr lang="uk-UA" altLang="ru-RU" sz="2000" dirty="0">
              <a:latin typeface="+mn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uk-UA" altLang="ru-RU" sz="2000" dirty="0">
                <a:latin typeface="+mn-lt"/>
              </a:rPr>
              <a:t>ЗМИ</a:t>
            </a:r>
            <a:endParaRPr lang="uk-UA" altLang="ru-RU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43238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358" y="104775"/>
            <a:ext cx="4724400" cy="67532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5746" y="95250"/>
            <a:ext cx="4686300" cy="6762750"/>
          </a:xfrm>
          <a:prstGeom prst="rect">
            <a:avLst/>
          </a:prstGeom>
        </p:spPr>
      </p:pic>
      <p:pic>
        <p:nvPicPr>
          <p:cNvPr id="16388" name="Picture 4" descr="Утилизация батареек - Утилизация бытовых отходов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4296" y="3695901"/>
            <a:ext cx="209550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3938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BruschenkoAE\Desktop\Зеленый офис\плакаты по ЗО\DTEK_Green_Office\DTEK_Green_Office\исправлены ошибки\Nakleyki.jpg"/>
          <p:cNvPicPr>
            <a:picLocks noChangeAspect="1" noChangeArrowheads="1"/>
          </p:cNvPicPr>
          <p:nvPr/>
        </p:nvPicPr>
        <p:blipFill rotWithShape="1">
          <a:blip r:embed="rId2"/>
          <a:srcRect l="51250" t="32904" b="33258"/>
          <a:stretch/>
        </p:blipFill>
        <p:spPr bwMode="auto">
          <a:xfrm>
            <a:off x="5206493" y="826793"/>
            <a:ext cx="2233412" cy="2253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 descr="C:\Users\BruschenkoAE\Desktop\Зеленый офис\плакаты по ЗО\DTEK_Green_Office\DTEK_Green_Office\исправлены ошибки\Nakleyki.jpg"/>
          <p:cNvPicPr>
            <a:picLocks noChangeAspect="1" noChangeArrowheads="1"/>
          </p:cNvPicPr>
          <p:nvPr/>
        </p:nvPicPr>
        <p:blipFill>
          <a:blip r:embed="rId2"/>
          <a:srcRect t="66667" r="51875"/>
          <a:stretch>
            <a:fillRect/>
          </a:stretch>
        </p:blipFill>
        <p:spPr bwMode="auto">
          <a:xfrm>
            <a:off x="5098597" y="3567800"/>
            <a:ext cx="2341308" cy="2305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3" descr="C:\Users\BruschenkoAE\Desktop\Зеленый офис\плакаты по ЗО\DTEK_Green_Office\DTEK_Green_Office\исправлены ошибки\Nakleyki.jpg"/>
          <p:cNvPicPr>
            <a:picLocks noChangeAspect="1" noChangeArrowheads="1"/>
          </p:cNvPicPr>
          <p:nvPr/>
        </p:nvPicPr>
        <p:blipFill>
          <a:blip r:embed="rId2"/>
          <a:srcRect l="51250" b="66667"/>
          <a:stretch>
            <a:fillRect/>
          </a:stretch>
        </p:blipFill>
        <p:spPr bwMode="auto">
          <a:xfrm>
            <a:off x="7877334" y="876777"/>
            <a:ext cx="2219894" cy="2203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2" descr="C:\Users\BruschenkoAE\Desktop\Зеленый офис\плакаты по ЗО\DTEK_Green_Office\DTEK_Green_Office\исправлены ошибки\Nakleyki.jpg"/>
          <p:cNvPicPr>
            <a:picLocks noChangeAspect="1" noChangeArrowheads="1"/>
          </p:cNvPicPr>
          <p:nvPr/>
        </p:nvPicPr>
        <p:blipFill>
          <a:blip r:embed="rId2"/>
          <a:srcRect t="32473" r="50938" b="33118"/>
          <a:stretch>
            <a:fillRect/>
          </a:stretch>
        </p:blipFill>
        <p:spPr bwMode="auto">
          <a:xfrm>
            <a:off x="7979229" y="3567799"/>
            <a:ext cx="2264561" cy="2307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2" descr="C:\Users\BruschenkoAE\Desktop\Зеленый офис\плакаты по ЗО\DTEK_Green_Office\DTEK_Green_Office\исправлены ошибки\Plakat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210" y="826793"/>
            <a:ext cx="3626854" cy="5127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454" y="5482997"/>
            <a:ext cx="1047750" cy="3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64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810" y="959271"/>
            <a:ext cx="7121072" cy="5898729"/>
          </a:xfrm>
          <a:prstGeom prst="rect">
            <a:avLst/>
          </a:prstGeom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881" y="770620"/>
            <a:ext cx="4542290" cy="569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40229" y="391886"/>
            <a:ext cx="10591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/>
              <a:t>СЕРТИФІКАТ ВІДПОВІДНОСТІ ВИМОГАМ СТАНДАРТУ ЗЕЛЕНИЙ ОФІС </a:t>
            </a:r>
          </a:p>
          <a:p>
            <a:r>
              <a:rPr lang="uk-UA" b="1" dirty="0" smtClean="0"/>
              <a:t>ВИЗНАЄТЬСЯ У 80 КРАЇНАХ СВІТУ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516805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259361" y="4068818"/>
            <a:ext cx="913596" cy="3432315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60" y="181746"/>
            <a:ext cx="10637910" cy="6060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5857" y="4811485"/>
            <a:ext cx="1621699" cy="160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2927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412" y="493940"/>
            <a:ext cx="4067175" cy="8191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" y="1356633"/>
            <a:ext cx="2600325" cy="28194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7800" y="1356633"/>
            <a:ext cx="2676525" cy="28194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7388" y="1356633"/>
            <a:ext cx="2447925" cy="27051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7457" y="4420961"/>
            <a:ext cx="3657600" cy="647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91200" y="731487"/>
            <a:ext cx="4996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ЗЕЛЕНІ ПУБЛІЧНІ ЗАКУПІВЛІ. МОДУЛЬ 1-3.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6399" y="5068661"/>
            <a:ext cx="1542372" cy="11616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01201" y="5068661"/>
            <a:ext cx="3376539" cy="115704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4849" y="4625508"/>
            <a:ext cx="1609725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14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92" y="0"/>
            <a:ext cx="10701867" cy="7567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881" y="205943"/>
            <a:ext cx="1457325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04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9"/>
          <p:cNvSpPr txBox="1"/>
          <p:nvPr/>
        </p:nvSpPr>
        <p:spPr>
          <a:xfrm>
            <a:off x="576900" y="420500"/>
            <a:ext cx="7761600" cy="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91413" rIns="91413" bIns="91413" anchor="b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5700"/>
            </a:pPr>
            <a:r>
              <a:rPr lang="en-US" sz="2850" b="1" dirty="0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rPr>
              <a:t>ACTION PLAN</a:t>
            </a:r>
            <a:endParaRPr dirty="0"/>
          </a:p>
        </p:txBody>
      </p:sp>
      <p:sp>
        <p:nvSpPr>
          <p:cNvPr id="135" name="Google Shape;135;p19"/>
          <p:cNvSpPr/>
          <p:nvPr/>
        </p:nvSpPr>
        <p:spPr>
          <a:xfrm>
            <a:off x="3730563" y="3392700"/>
            <a:ext cx="7810350" cy="60900"/>
          </a:xfrm>
          <a:prstGeom prst="rect">
            <a:avLst/>
          </a:prstGeom>
          <a:solidFill>
            <a:srgbClr val="26C6DA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</a:pPr>
            <a:endParaRPr sz="1400"/>
          </a:p>
        </p:txBody>
      </p:sp>
      <p:sp>
        <p:nvSpPr>
          <p:cNvPr id="136" name="Google Shape;136;p19"/>
          <p:cNvSpPr/>
          <p:nvPr/>
        </p:nvSpPr>
        <p:spPr>
          <a:xfrm>
            <a:off x="2196335" y="3400500"/>
            <a:ext cx="1547550" cy="57000"/>
          </a:xfrm>
          <a:prstGeom prst="rect">
            <a:avLst/>
          </a:prstGeom>
          <a:solidFill>
            <a:srgbClr val="3963E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</a:pPr>
            <a:endParaRPr sz="1400"/>
          </a:p>
        </p:txBody>
      </p:sp>
      <p:sp>
        <p:nvSpPr>
          <p:cNvPr id="137" name="Google Shape;137;p19"/>
          <p:cNvSpPr/>
          <p:nvPr/>
        </p:nvSpPr>
        <p:spPr>
          <a:xfrm>
            <a:off x="2166915" y="3314297"/>
            <a:ext cx="213750" cy="213750"/>
          </a:xfrm>
          <a:prstGeom prst="ellipse">
            <a:avLst/>
          </a:prstGeom>
          <a:solidFill>
            <a:srgbClr val="3963E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19"/>
          <p:cNvSpPr/>
          <p:nvPr/>
        </p:nvSpPr>
        <p:spPr>
          <a:xfrm>
            <a:off x="7131090" y="3314283"/>
            <a:ext cx="213750" cy="213750"/>
          </a:xfrm>
          <a:prstGeom prst="ellipse">
            <a:avLst/>
          </a:prstGeom>
          <a:solidFill>
            <a:srgbClr val="26C6DA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19"/>
          <p:cNvSpPr/>
          <p:nvPr/>
        </p:nvSpPr>
        <p:spPr>
          <a:xfrm>
            <a:off x="7989440" y="3314283"/>
            <a:ext cx="213750" cy="213750"/>
          </a:xfrm>
          <a:prstGeom prst="ellipse">
            <a:avLst/>
          </a:prstGeom>
          <a:solidFill>
            <a:srgbClr val="26C6DA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19"/>
          <p:cNvSpPr/>
          <p:nvPr/>
        </p:nvSpPr>
        <p:spPr>
          <a:xfrm>
            <a:off x="9773176" y="3314283"/>
            <a:ext cx="213750" cy="213750"/>
          </a:xfrm>
          <a:prstGeom prst="ellipse">
            <a:avLst/>
          </a:prstGeom>
          <a:solidFill>
            <a:srgbClr val="26C6DA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19"/>
          <p:cNvSpPr/>
          <p:nvPr/>
        </p:nvSpPr>
        <p:spPr>
          <a:xfrm>
            <a:off x="10592715" y="3314297"/>
            <a:ext cx="213750" cy="213750"/>
          </a:xfrm>
          <a:prstGeom prst="ellipse">
            <a:avLst/>
          </a:prstGeom>
          <a:solidFill>
            <a:srgbClr val="26C6DA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19"/>
          <p:cNvSpPr/>
          <p:nvPr/>
        </p:nvSpPr>
        <p:spPr>
          <a:xfrm>
            <a:off x="2849911" y="3314283"/>
            <a:ext cx="213750" cy="213750"/>
          </a:xfrm>
          <a:prstGeom prst="ellipse">
            <a:avLst/>
          </a:prstGeom>
          <a:solidFill>
            <a:srgbClr val="3963E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</a:pPr>
            <a:endParaRPr sz="1400"/>
          </a:p>
        </p:txBody>
      </p:sp>
      <p:sp>
        <p:nvSpPr>
          <p:cNvPr id="143" name="Google Shape;143;p19"/>
          <p:cNvSpPr/>
          <p:nvPr/>
        </p:nvSpPr>
        <p:spPr>
          <a:xfrm>
            <a:off x="3640853" y="3314283"/>
            <a:ext cx="213750" cy="213750"/>
          </a:xfrm>
          <a:prstGeom prst="ellipse">
            <a:avLst/>
          </a:prstGeom>
          <a:solidFill>
            <a:srgbClr val="26C6DA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</a:pPr>
            <a:endParaRPr sz="1400"/>
          </a:p>
        </p:txBody>
      </p:sp>
      <p:sp>
        <p:nvSpPr>
          <p:cNvPr id="144" name="Google Shape;144;p19"/>
          <p:cNvSpPr/>
          <p:nvPr/>
        </p:nvSpPr>
        <p:spPr>
          <a:xfrm>
            <a:off x="4460588" y="3314297"/>
            <a:ext cx="213750" cy="213750"/>
          </a:xfrm>
          <a:prstGeom prst="ellipse">
            <a:avLst/>
          </a:prstGeom>
          <a:solidFill>
            <a:srgbClr val="26C6DA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</a:pPr>
            <a:endParaRPr sz="1400"/>
          </a:p>
        </p:txBody>
      </p:sp>
      <p:sp>
        <p:nvSpPr>
          <p:cNvPr id="145" name="Google Shape;145;p19"/>
          <p:cNvSpPr/>
          <p:nvPr/>
        </p:nvSpPr>
        <p:spPr>
          <a:xfrm>
            <a:off x="5280322" y="3314297"/>
            <a:ext cx="213750" cy="213750"/>
          </a:xfrm>
          <a:prstGeom prst="ellipse">
            <a:avLst/>
          </a:prstGeom>
          <a:solidFill>
            <a:srgbClr val="26C6DA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19"/>
          <p:cNvSpPr/>
          <p:nvPr/>
        </p:nvSpPr>
        <p:spPr>
          <a:xfrm>
            <a:off x="6205721" y="3294878"/>
            <a:ext cx="213750" cy="213750"/>
          </a:xfrm>
          <a:prstGeom prst="ellipse">
            <a:avLst/>
          </a:prstGeom>
          <a:solidFill>
            <a:srgbClr val="26C6DA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19"/>
          <p:cNvSpPr/>
          <p:nvPr/>
        </p:nvSpPr>
        <p:spPr>
          <a:xfrm>
            <a:off x="8881315" y="3310829"/>
            <a:ext cx="213750" cy="213750"/>
          </a:xfrm>
          <a:prstGeom prst="ellipse">
            <a:avLst/>
          </a:prstGeom>
          <a:solidFill>
            <a:srgbClr val="26C6DA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19"/>
          <p:cNvSpPr/>
          <p:nvPr/>
        </p:nvSpPr>
        <p:spPr>
          <a:xfrm>
            <a:off x="11412267" y="3294892"/>
            <a:ext cx="213750" cy="213750"/>
          </a:xfrm>
          <a:prstGeom prst="ellipse">
            <a:avLst/>
          </a:prstGeom>
          <a:solidFill>
            <a:srgbClr val="26C6DA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19"/>
          <p:cNvSpPr txBox="1"/>
          <p:nvPr/>
        </p:nvSpPr>
        <p:spPr>
          <a:xfrm>
            <a:off x="249438" y="3220975"/>
            <a:ext cx="1754400" cy="1679017"/>
          </a:xfrm>
          <a:prstGeom prst="rect">
            <a:avLst/>
          </a:prstGeom>
          <a:solidFill>
            <a:srgbClr val="3963E0"/>
          </a:solidFill>
          <a:ln>
            <a:noFill/>
          </a:ln>
        </p:spPr>
        <p:txBody>
          <a:bodyPr spcFirstLastPara="1" wrap="square" lIns="91413" tIns="91413" rIns="91413" bIns="91413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rgbClr val="FFFFFF"/>
              </a:buClr>
              <a:buSzPts val="2800"/>
            </a:pPr>
            <a:r>
              <a:rPr lang="uk-UA" sz="1400" b="1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Твердо вирішити рухатися в напрямку впровадження стандарту</a:t>
            </a:r>
            <a:endParaRPr lang="uk-UA" dirty="0"/>
          </a:p>
        </p:txBody>
      </p:sp>
      <p:sp>
        <p:nvSpPr>
          <p:cNvPr id="150" name="Google Shape;150;p19"/>
          <p:cNvSpPr txBox="1"/>
          <p:nvPr/>
        </p:nvSpPr>
        <p:spPr>
          <a:xfrm>
            <a:off x="3892721" y="2190966"/>
            <a:ext cx="2313000" cy="899603"/>
          </a:xfrm>
          <a:prstGeom prst="rect">
            <a:avLst/>
          </a:prstGeom>
          <a:solidFill>
            <a:srgbClr val="26C6DA"/>
          </a:solidFill>
          <a:ln>
            <a:noFill/>
          </a:ln>
        </p:spPr>
        <p:txBody>
          <a:bodyPr spcFirstLastPara="1" wrap="square" lIns="91413" tIns="91413" rIns="91413" bIns="91413" anchor="t" anchorCtr="0">
            <a:no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r>
              <a:rPr lang="uk-UA" sz="14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Визначити відповідальних, провести аудит</a:t>
            </a:r>
            <a:endParaRPr dirty="0"/>
          </a:p>
        </p:txBody>
      </p:sp>
      <p:cxnSp>
        <p:nvCxnSpPr>
          <p:cNvPr id="151" name="Google Shape;151;p19"/>
          <p:cNvCxnSpPr/>
          <p:nvPr/>
        </p:nvCxnSpPr>
        <p:spPr>
          <a:xfrm flipH="1">
            <a:off x="2222752" y="3631187"/>
            <a:ext cx="19950" cy="1529100"/>
          </a:xfrm>
          <a:prstGeom prst="straightConnector1">
            <a:avLst/>
          </a:prstGeom>
          <a:noFill/>
          <a:ln w="25400" cap="flat" cmpd="sng">
            <a:solidFill>
              <a:srgbClr val="424242"/>
            </a:solidFill>
            <a:prstDash val="solid"/>
            <a:round/>
            <a:headEnd type="none" w="sm" len="sm"/>
            <a:tailEnd type="oval" w="med" len="med"/>
          </a:ln>
        </p:spPr>
      </p:cxnSp>
      <p:sp>
        <p:nvSpPr>
          <p:cNvPr id="152" name="Google Shape;152;p19"/>
          <p:cNvSpPr txBox="1"/>
          <p:nvPr/>
        </p:nvSpPr>
        <p:spPr>
          <a:xfrm>
            <a:off x="2332755" y="5160287"/>
            <a:ext cx="2104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3600"/>
            </a:pPr>
            <a:r>
              <a:rPr lang="uk-UA" sz="2100" dirty="0">
                <a:solidFill>
                  <a:srgbClr val="454F5B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Червень </a:t>
            </a:r>
            <a:r>
              <a:rPr lang="uk-UA" sz="2100" dirty="0" smtClean="0">
                <a:solidFill>
                  <a:srgbClr val="454F5B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2020</a:t>
            </a:r>
            <a:endParaRPr sz="2100" dirty="0"/>
          </a:p>
        </p:txBody>
      </p:sp>
      <p:sp>
        <p:nvSpPr>
          <p:cNvPr id="153" name="Google Shape;153;p19"/>
          <p:cNvSpPr txBox="1"/>
          <p:nvPr/>
        </p:nvSpPr>
        <p:spPr>
          <a:xfrm>
            <a:off x="2341285" y="3606215"/>
            <a:ext cx="2313000" cy="9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91413" rIns="91413" bIns="91413" anchor="t" anchorCtr="0">
            <a:no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2184"/>
            </a:pPr>
            <a:r>
              <a:rPr lang="uk-UA" sz="1250" dirty="0" smtClean="0">
                <a:solidFill>
                  <a:srgbClr val="424242"/>
                </a:solidFill>
                <a:latin typeface="Montserrat"/>
                <a:ea typeface="Montserrat"/>
                <a:cs typeface="Montserrat"/>
                <a:sym typeface="Montserrat"/>
              </a:rPr>
              <a:t>Сформувати РГ, уважно вивчити вимоги стандарту, визначити ролі та  самостійні кроки, залучення спеціалістів, отримання сертифікату</a:t>
            </a:r>
            <a:endParaRPr lang="uk-UA" sz="1250" dirty="0">
              <a:solidFill>
                <a:srgbClr val="42424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4" name="Google Shape;154;p19"/>
          <p:cNvSpPr txBox="1"/>
          <p:nvPr/>
        </p:nvSpPr>
        <p:spPr>
          <a:xfrm>
            <a:off x="3832354" y="879541"/>
            <a:ext cx="2031000" cy="584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3800"/>
            </a:pPr>
            <a:r>
              <a:rPr lang="uk-UA" sz="2100" dirty="0">
                <a:solidFill>
                  <a:srgbClr val="454F5B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Липень </a:t>
            </a:r>
            <a:r>
              <a:rPr lang="uk-UA" sz="2100" dirty="0" smtClean="0">
                <a:solidFill>
                  <a:srgbClr val="454F5B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2020</a:t>
            </a:r>
            <a:endParaRPr sz="2100" dirty="0"/>
          </a:p>
        </p:txBody>
      </p:sp>
      <p:sp>
        <p:nvSpPr>
          <p:cNvPr id="155" name="Google Shape;155;p19"/>
          <p:cNvSpPr txBox="1"/>
          <p:nvPr/>
        </p:nvSpPr>
        <p:spPr>
          <a:xfrm>
            <a:off x="3854603" y="1400227"/>
            <a:ext cx="2764050" cy="7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E534C"/>
              </a:buClr>
              <a:buSzPts val="2400"/>
            </a:pPr>
            <a:r>
              <a:rPr lang="uk-UA" sz="1250" dirty="0" smtClean="0">
                <a:solidFill>
                  <a:srgbClr val="4E534C"/>
                </a:solidFill>
                <a:latin typeface="Montserrat"/>
                <a:ea typeface="Montserrat"/>
                <a:cs typeface="Montserrat"/>
                <a:sym typeface="Montserrat"/>
              </a:rPr>
              <a:t>Внутрішній аудит</a:t>
            </a:r>
            <a:r>
              <a:rPr lang="uk-UA" sz="1250" dirty="0">
                <a:solidFill>
                  <a:srgbClr val="4E534C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uk-UA" sz="1250" dirty="0" smtClean="0">
                <a:solidFill>
                  <a:srgbClr val="4E534C"/>
                </a:solidFill>
                <a:latin typeface="Montserrat"/>
                <a:ea typeface="Montserrat"/>
                <a:cs typeface="Montserrat"/>
                <a:sym typeface="Montserrat"/>
              </a:rPr>
              <a:t>розроблення екологічної політики, плану заходів, підрахунок </a:t>
            </a:r>
            <a:r>
              <a:rPr lang="uk-UA" sz="1250" dirty="0">
                <a:solidFill>
                  <a:srgbClr val="4E534C"/>
                </a:solidFill>
                <a:latin typeface="Montserrat"/>
                <a:ea typeface="Montserrat"/>
                <a:cs typeface="Montserrat"/>
                <a:sym typeface="Montserrat"/>
              </a:rPr>
              <a:t>необхідних </a:t>
            </a:r>
            <a:r>
              <a:rPr lang="uk-UA" sz="1250" dirty="0" smtClean="0">
                <a:solidFill>
                  <a:srgbClr val="4E534C"/>
                </a:solidFill>
                <a:latin typeface="Montserrat"/>
                <a:ea typeface="Montserrat"/>
                <a:cs typeface="Montserrat"/>
                <a:sym typeface="Montserrat"/>
              </a:rPr>
              <a:t>ресурсів</a:t>
            </a:r>
            <a:endParaRPr sz="1250" dirty="0"/>
          </a:p>
        </p:txBody>
      </p:sp>
      <p:cxnSp>
        <p:nvCxnSpPr>
          <p:cNvPr id="156" name="Google Shape;156;p19"/>
          <p:cNvCxnSpPr/>
          <p:nvPr/>
        </p:nvCxnSpPr>
        <p:spPr>
          <a:xfrm rot="10800000">
            <a:off x="3748903" y="1710941"/>
            <a:ext cx="0" cy="1500300"/>
          </a:xfrm>
          <a:prstGeom prst="straightConnector1">
            <a:avLst/>
          </a:prstGeom>
          <a:noFill/>
          <a:ln w="25400" cap="flat" cmpd="sng">
            <a:solidFill>
              <a:srgbClr val="424242"/>
            </a:solidFill>
            <a:prstDash val="solid"/>
            <a:round/>
            <a:headEnd type="none" w="sm" len="sm"/>
            <a:tailEnd type="oval" w="med" len="med"/>
          </a:ln>
        </p:spPr>
      </p:cxnSp>
      <p:sp>
        <p:nvSpPr>
          <p:cNvPr id="157" name="Google Shape;157;p19"/>
          <p:cNvSpPr txBox="1"/>
          <p:nvPr/>
        </p:nvSpPr>
        <p:spPr>
          <a:xfrm>
            <a:off x="5346780" y="4997952"/>
            <a:ext cx="2156037" cy="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3600"/>
            </a:pPr>
            <a:r>
              <a:rPr lang="uk-UA" sz="2100" dirty="0">
                <a:solidFill>
                  <a:srgbClr val="454F5B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Серпень</a:t>
            </a:r>
            <a:r>
              <a:rPr lang="en-US" sz="2100" dirty="0">
                <a:solidFill>
                  <a:srgbClr val="454F5B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201</a:t>
            </a:r>
            <a:r>
              <a:rPr lang="uk-UA" sz="2100" dirty="0">
                <a:solidFill>
                  <a:srgbClr val="454F5B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9</a:t>
            </a:r>
            <a:endParaRPr sz="2100" dirty="0"/>
          </a:p>
        </p:txBody>
      </p:sp>
      <p:sp>
        <p:nvSpPr>
          <p:cNvPr id="158" name="Google Shape;158;p19"/>
          <p:cNvSpPr txBox="1"/>
          <p:nvPr/>
        </p:nvSpPr>
        <p:spPr>
          <a:xfrm>
            <a:off x="5344048" y="3638133"/>
            <a:ext cx="2533950" cy="169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91413" rIns="91413" bIns="91413" anchor="t" anchorCtr="0">
            <a:no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2400"/>
            </a:pPr>
            <a:r>
              <a:rPr lang="uk-UA" sz="1250" dirty="0" smtClean="0">
                <a:solidFill>
                  <a:srgbClr val="424242"/>
                </a:solidFill>
                <a:latin typeface="Montserrat"/>
                <a:sym typeface="Montserrat"/>
              </a:rPr>
              <a:t>Підвищення компетентності працівників. Реалізація плану.</a:t>
            </a: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2400"/>
            </a:pPr>
            <a:r>
              <a:rPr lang="uk-UA" sz="1250" dirty="0" smtClean="0">
                <a:solidFill>
                  <a:srgbClr val="424242"/>
                </a:solidFill>
                <a:latin typeface="Montserrat"/>
                <a:sym typeface="Montserrat"/>
              </a:rPr>
              <a:t> </a:t>
            </a:r>
            <a:endParaRPr lang="en-US" sz="1250" dirty="0"/>
          </a:p>
        </p:txBody>
      </p:sp>
      <p:cxnSp>
        <p:nvCxnSpPr>
          <p:cNvPr id="159" name="Google Shape;159;p19"/>
          <p:cNvCxnSpPr/>
          <p:nvPr/>
        </p:nvCxnSpPr>
        <p:spPr>
          <a:xfrm>
            <a:off x="5294871" y="3631187"/>
            <a:ext cx="10650" cy="2109900"/>
          </a:xfrm>
          <a:prstGeom prst="straightConnector1">
            <a:avLst/>
          </a:prstGeom>
          <a:noFill/>
          <a:ln w="25400" cap="flat" cmpd="sng">
            <a:solidFill>
              <a:srgbClr val="424242"/>
            </a:solidFill>
            <a:prstDash val="solid"/>
            <a:round/>
            <a:headEnd type="none" w="sm" len="sm"/>
            <a:tailEnd type="oval" w="med" len="med"/>
          </a:ln>
        </p:spPr>
      </p:cxnSp>
      <p:sp>
        <p:nvSpPr>
          <p:cNvPr id="160" name="Google Shape;160;p19"/>
          <p:cNvSpPr txBox="1"/>
          <p:nvPr/>
        </p:nvSpPr>
        <p:spPr>
          <a:xfrm>
            <a:off x="8478990" y="6031472"/>
            <a:ext cx="2220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ts val="3239"/>
            </a:pPr>
            <a:r>
              <a:rPr lang="uk-UA" sz="2100" dirty="0" smtClean="0">
                <a:solidFill>
                  <a:srgbClr val="454F5B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Лютий 2021</a:t>
            </a:r>
            <a:endParaRPr sz="2100" dirty="0">
              <a:solidFill>
                <a:srgbClr val="454F5B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161" name="Google Shape;161;p19"/>
          <p:cNvSpPr txBox="1"/>
          <p:nvPr/>
        </p:nvSpPr>
        <p:spPr>
          <a:xfrm>
            <a:off x="7989440" y="4786144"/>
            <a:ext cx="1972500" cy="1105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91413" rIns="91413" bIns="91413" anchor="t" anchorCtr="0">
            <a:noAutofit/>
          </a:bodyPr>
          <a:lstStyle/>
          <a:p>
            <a:pPr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2400"/>
            </a:pPr>
            <a:r>
              <a:rPr lang="uk-UA" sz="1250" dirty="0" smtClean="0">
                <a:solidFill>
                  <a:srgbClr val="424242"/>
                </a:solidFill>
                <a:latin typeface="Montserrat"/>
                <a:ea typeface="Montserrat"/>
                <a:cs typeface="Montserrat"/>
                <a:sym typeface="Montserrat"/>
              </a:rPr>
              <a:t>Комунікації. </a:t>
            </a:r>
          </a:p>
          <a:p>
            <a:pPr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2400"/>
            </a:pPr>
            <a:r>
              <a:rPr lang="uk-UA" sz="1250" dirty="0" smtClean="0">
                <a:solidFill>
                  <a:srgbClr val="424242"/>
                </a:solidFill>
                <a:latin typeface="Montserrat"/>
                <a:ea typeface="Montserrat"/>
                <a:cs typeface="Montserrat"/>
                <a:sym typeface="Montserrat"/>
              </a:rPr>
              <a:t>Соціальні </a:t>
            </a:r>
            <a:r>
              <a:rPr lang="uk-UA" sz="1250" dirty="0">
                <a:solidFill>
                  <a:srgbClr val="424242"/>
                </a:solidFill>
                <a:latin typeface="Montserrat"/>
                <a:ea typeface="Montserrat"/>
                <a:cs typeface="Montserrat"/>
                <a:sym typeface="Montserrat"/>
              </a:rPr>
              <a:t>мережі. </a:t>
            </a:r>
            <a:endParaRPr lang="uk-UA" sz="1250" dirty="0" smtClean="0">
              <a:solidFill>
                <a:srgbClr val="42424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2400"/>
            </a:pPr>
            <a:r>
              <a:rPr lang="uk-UA" sz="1250" dirty="0" smtClean="0">
                <a:solidFill>
                  <a:srgbClr val="424242"/>
                </a:solidFill>
                <a:latin typeface="Montserrat"/>
                <a:ea typeface="Montserrat"/>
                <a:cs typeface="Montserrat"/>
                <a:sym typeface="Montserrat"/>
              </a:rPr>
              <a:t>Прогрес </a:t>
            </a:r>
            <a:r>
              <a:rPr lang="uk-UA" sz="1250" dirty="0">
                <a:solidFill>
                  <a:srgbClr val="424242"/>
                </a:solidFill>
                <a:latin typeface="Montserrat"/>
                <a:ea typeface="Montserrat"/>
                <a:cs typeface="Montserrat"/>
                <a:sym typeface="Montserrat"/>
              </a:rPr>
              <a:t>До – Після, публікація про наші досягнення </a:t>
            </a:r>
            <a:endParaRPr sz="1250" dirty="0">
              <a:solidFill>
                <a:srgbClr val="42424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62" name="Google Shape;162;p19" descr="Google Shape;302;p33"/>
          <p:cNvPicPr preferRelativeResize="0"/>
          <p:nvPr/>
        </p:nvPicPr>
        <p:blipFill rotWithShape="1">
          <a:blip r:embed="rId3">
            <a:alphaModFix amt="72000"/>
          </a:blip>
          <a:srcRect/>
          <a:stretch/>
        </p:blipFill>
        <p:spPr>
          <a:xfrm>
            <a:off x="8478263" y="3722693"/>
            <a:ext cx="1433542" cy="107016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3" name="Google Shape;163;p19"/>
          <p:cNvCxnSpPr/>
          <p:nvPr/>
        </p:nvCxnSpPr>
        <p:spPr>
          <a:xfrm>
            <a:off x="10001858" y="3511622"/>
            <a:ext cx="28200" cy="2519850"/>
          </a:xfrm>
          <a:prstGeom prst="straightConnector1">
            <a:avLst/>
          </a:prstGeom>
          <a:noFill/>
          <a:ln w="25400" cap="flat" cmpd="sng">
            <a:solidFill>
              <a:srgbClr val="424242"/>
            </a:solidFill>
            <a:prstDash val="solid"/>
            <a:round/>
            <a:headEnd type="none" w="sm" len="sm"/>
            <a:tailEnd type="oval" w="med" len="med"/>
          </a:ln>
        </p:spPr>
      </p:cxnSp>
      <p:sp>
        <p:nvSpPr>
          <p:cNvPr id="164" name="Google Shape;164;p19"/>
          <p:cNvSpPr txBox="1"/>
          <p:nvPr/>
        </p:nvSpPr>
        <p:spPr>
          <a:xfrm>
            <a:off x="8287983" y="1372055"/>
            <a:ext cx="2258202" cy="948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91413" rIns="91413" bIns="91413" anchor="t" anchorCtr="0">
            <a:no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E9E9E"/>
              </a:buClr>
              <a:buSzPts val="2800"/>
            </a:pPr>
            <a:r>
              <a:rPr lang="uk-UA" sz="1250" dirty="0" smtClean="0">
                <a:solidFill>
                  <a:schemeClr val="bg2">
                    <a:lumMod val="10000"/>
                  </a:schemeClr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Зовнішній аудит і можливість отримання сертифікату відповідності</a:t>
            </a:r>
            <a:endParaRPr sz="125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65" name="Google Shape;165;p19"/>
          <p:cNvSpPr txBox="1"/>
          <p:nvPr/>
        </p:nvSpPr>
        <p:spPr>
          <a:xfrm>
            <a:off x="8320055" y="721577"/>
            <a:ext cx="1498350" cy="584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lvl="0">
              <a:buClr>
                <a:srgbClr val="454F5B"/>
              </a:buClr>
              <a:buSzPts val="3239"/>
            </a:pPr>
            <a:r>
              <a:rPr lang="uk-UA" sz="2100" dirty="0" smtClean="0">
                <a:solidFill>
                  <a:srgbClr val="454F5B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Січень 2021</a:t>
            </a:r>
            <a:endParaRPr lang="uk-UA" sz="2100" dirty="0">
              <a:solidFill>
                <a:srgbClr val="454F5B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cxnSp>
        <p:nvCxnSpPr>
          <p:cNvPr id="167" name="Google Shape;167;p19"/>
          <p:cNvCxnSpPr/>
          <p:nvPr/>
        </p:nvCxnSpPr>
        <p:spPr>
          <a:xfrm rot="10800000">
            <a:off x="8089363" y="589204"/>
            <a:ext cx="10500" cy="2654100"/>
          </a:xfrm>
          <a:prstGeom prst="straightConnector1">
            <a:avLst/>
          </a:prstGeom>
          <a:noFill/>
          <a:ln w="25400" cap="flat" cmpd="sng">
            <a:solidFill>
              <a:srgbClr val="424242"/>
            </a:solidFill>
            <a:prstDash val="solid"/>
            <a:round/>
            <a:headEnd type="none" w="sm" len="sm"/>
            <a:tailEnd type="oval" w="med" len="med"/>
          </a:ln>
        </p:spPr>
      </p:cxnSp>
      <p:sp>
        <p:nvSpPr>
          <p:cNvPr id="168" name="Google Shape;168;p19"/>
          <p:cNvSpPr/>
          <p:nvPr/>
        </p:nvSpPr>
        <p:spPr>
          <a:xfrm>
            <a:off x="-12700" y="0"/>
            <a:ext cx="198600" cy="6858000"/>
          </a:xfrm>
          <a:prstGeom prst="rect">
            <a:avLst/>
          </a:prstGeom>
          <a:gradFill>
            <a:gsLst>
              <a:gs pos="0">
                <a:srgbClr val="03B7D1"/>
              </a:gs>
              <a:gs pos="100000">
                <a:srgbClr val="79DDEB"/>
              </a:gs>
            </a:gsLst>
            <a:lin ang="5400012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</a:pPr>
            <a:endParaRPr sz="15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098" name="Picture 2" descr="Ð¡ÐµÑÑÐ¸ÑÐ¸ÐºÐ°Ñ Ð¿Ð»Ð¾ÑÐºÐ¸Ð¹ ÑÐºÐ¾ Ð·ÐµÐ»ÐµÐ½ÑÐ¹ ÑÐ²ÐµÑ Ð¾ÐºÑÑÐ³Ð»ÑÐµ ÐÐµÐºÑÐ¾ÑÐ½ÑÐ¹ icon â ÑÑÐ¾ÐºÐ¾Ð²ÑÐ¹ Ð²ÐµÐºÑÐ¾Ñ">
            <a:extLst>
              <a:ext uri="{FF2B5EF4-FFF2-40B4-BE49-F238E27FC236}">
                <a16:creationId xmlns:a16="http://schemas.microsoft.com/office/drawing/2014/main" xmlns="" id="{0899A368-43E7-420D-9E11-D967A68E7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7861" y="438289"/>
            <a:ext cx="1027733" cy="102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207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12">
            <a:extLst>
              <a:ext uri="{FF2B5EF4-FFF2-40B4-BE49-F238E27FC236}">
                <a16:creationId xmlns:a16="http://schemas.microsoft.com/office/drawing/2014/main" xmlns="" id="{7B17DF2D-75CF-49CB-A5DE-9FB6C0515F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2554288"/>
            <a:ext cx="1747837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13">
            <a:extLst>
              <a:ext uri="{FF2B5EF4-FFF2-40B4-BE49-F238E27FC236}">
                <a16:creationId xmlns:a16="http://schemas.microsoft.com/office/drawing/2014/main" xmlns="" id="{47581019-2271-4A19-AD85-9925B99FE9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725" y="2552700"/>
            <a:ext cx="1751013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14">
            <a:extLst>
              <a:ext uri="{FF2B5EF4-FFF2-40B4-BE49-F238E27FC236}">
                <a16:creationId xmlns:a16="http://schemas.microsoft.com/office/drawing/2014/main" xmlns="" id="{81BBBF4C-A5D8-4617-A262-3A98247481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413" y="2552700"/>
            <a:ext cx="1747837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5">
            <a:extLst>
              <a:ext uri="{FF2B5EF4-FFF2-40B4-BE49-F238E27FC236}">
                <a16:creationId xmlns:a16="http://schemas.microsoft.com/office/drawing/2014/main" xmlns="" id="{80310867-E5CA-434F-A0C6-F014EB68F4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888" y="2565400"/>
            <a:ext cx="1747837" cy="174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16">
            <a:extLst>
              <a:ext uri="{FF2B5EF4-FFF2-40B4-BE49-F238E27FC236}">
                <a16:creationId xmlns:a16="http://schemas.microsoft.com/office/drawing/2014/main" xmlns="" id="{D4CE0981-47EF-424A-8672-60F504278A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5" y="2565400"/>
            <a:ext cx="1749425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17">
            <a:extLst>
              <a:ext uri="{FF2B5EF4-FFF2-40B4-BE49-F238E27FC236}">
                <a16:creationId xmlns:a16="http://schemas.microsoft.com/office/drawing/2014/main" xmlns="" id="{364BC0FA-6376-4C95-93C9-67ECEDC5C2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638" y="2565400"/>
            <a:ext cx="1747837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18">
            <a:extLst>
              <a:ext uri="{FF2B5EF4-FFF2-40B4-BE49-F238E27FC236}">
                <a16:creationId xmlns:a16="http://schemas.microsoft.com/office/drawing/2014/main" xmlns="" id="{A793D17B-F832-4569-AECE-ECF6D648D8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4702175"/>
            <a:ext cx="1747837" cy="174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19">
            <a:extLst>
              <a:ext uri="{FF2B5EF4-FFF2-40B4-BE49-F238E27FC236}">
                <a16:creationId xmlns:a16="http://schemas.microsoft.com/office/drawing/2014/main" xmlns="" id="{C43FBF94-3966-46B7-BEAD-BCA0BEA5D1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775" y="4702175"/>
            <a:ext cx="1746250" cy="174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8" name="Picture 4">
            <a:extLst>
              <a:ext uri="{FF2B5EF4-FFF2-40B4-BE49-F238E27FC236}">
                <a16:creationId xmlns:a16="http://schemas.microsoft.com/office/drawing/2014/main" xmlns="" id="{58CF8B0A-04B2-46C0-956D-AD531B7EC9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925" y="4711700"/>
            <a:ext cx="1749425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9" name="Picture 5">
            <a:extLst>
              <a:ext uri="{FF2B5EF4-FFF2-40B4-BE49-F238E27FC236}">
                <a16:creationId xmlns:a16="http://schemas.microsoft.com/office/drawing/2014/main" xmlns="" id="{0009AB65-2FA5-4394-BAC2-EBA20439AA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675" y="4699000"/>
            <a:ext cx="1751013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0" name="Picture 20">
            <a:extLst>
              <a:ext uri="{FF2B5EF4-FFF2-40B4-BE49-F238E27FC236}">
                <a16:creationId xmlns:a16="http://schemas.microsoft.com/office/drawing/2014/main" xmlns="" id="{F25D1678-B51F-417E-9542-C26CF8B092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50" y="4714875"/>
            <a:ext cx="1747838" cy="174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1" name="Picture 21">
            <a:extLst>
              <a:ext uri="{FF2B5EF4-FFF2-40B4-BE49-F238E27FC236}">
                <a16:creationId xmlns:a16="http://schemas.microsoft.com/office/drawing/2014/main" xmlns="" id="{3DBED3E1-7C12-4A99-A08B-0A66D50C26B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688" y="4702175"/>
            <a:ext cx="1747837" cy="174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2" name="Picture 6">
            <a:extLst>
              <a:ext uri="{FF2B5EF4-FFF2-40B4-BE49-F238E27FC236}">
                <a16:creationId xmlns:a16="http://schemas.microsoft.com/office/drawing/2014/main" xmlns="" id="{C551033E-E906-48BA-9DA1-8E67A6DE4D9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8" y="417513"/>
            <a:ext cx="1751012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3" name="Picture 7">
            <a:extLst>
              <a:ext uri="{FF2B5EF4-FFF2-40B4-BE49-F238E27FC236}">
                <a16:creationId xmlns:a16="http://schemas.microsoft.com/office/drawing/2014/main" xmlns="" id="{81E79889-8E95-4A88-9EB8-4D65CE29D7C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325" y="427038"/>
            <a:ext cx="1749425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4" name="Picture 8">
            <a:extLst>
              <a:ext uri="{FF2B5EF4-FFF2-40B4-BE49-F238E27FC236}">
                <a16:creationId xmlns:a16="http://schemas.microsoft.com/office/drawing/2014/main" xmlns="" id="{60F370E0-6454-4CBA-8C84-7AECC14D28C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438" y="406400"/>
            <a:ext cx="1747837" cy="174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5" name="Picture 9">
            <a:extLst>
              <a:ext uri="{FF2B5EF4-FFF2-40B4-BE49-F238E27FC236}">
                <a16:creationId xmlns:a16="http://schemas.microsoft.com/office/drawing/2014/main" xmlns="" id="{D58E0F6C-7419-4052-8389-A81E084D6AE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0" y="417513"/>
            <a:ext cx="1749425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6" name="Picture 10">
            <a:extLst>
              <a:ext uri="{FF2B5EF4-FFF2-40B4-BE49-F238E27FC236}">
                <a16:creationId xmlns:a16="http://schemas.microsoft.com/office/drawing/2014/main" xmlns="" id="{53B4EC93-DECD-4A98-A91A-FBEF91BD068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5" y="420688"/>
            <a:ext cx="1749425" cy="174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7" name="Picture 11">
            <a:extLst>
              <a:ext uri="{FF2B5EF4-FFF2-40B4-BE49-F238E27FC236}">
                <a16:creationId xmlns:a16="http://schemas.microsoft.com/office/drawing/2014/main" xmlns="" id="{253E4574-5BC7-4E24-BE14-B8C38DAE085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7125" y="417513"/>
            <a:ext cx="1751013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84606" y="4754683"/>
            <a:ext cx="1583532" cy="154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46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3"/>
          </p:nvPr>
        </p:nvSpPr>
        <p:spPr>
          <a:xfrm>
            <a:off x="348344" y="537290"/>
            <a:ext cx="11471650" cy="427751"/>
          </a:xfrm>
        </p:spPr>
        <p:txBody>
          <a:bodyPr/>
          <a:lstStyle/>
          <a:p>
            <a:pPr marL="0" indent="0" algn="ctr">
              <a:buNone/>
            </a:pP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СПРИЯННЯ РОЗВИТКУ ЦИРКУЛЯРНОЇ ЕКОНОМІКИ ТА ЗЕЛЕНИХ РИНКІВ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4788"/>
            <a:ext cx="6924675" cy="5010150"/>
          </a:xfrm>
          <a:prstGeom prst="rect">
            <a:avLst/>
          </a:prstGeom>
        </p:spPr>
      </p:pic>
      <p:pic>
        <p:nvPicPr>
          <p:cNvPr id="44036" name="Picture 4" descr="http://cpis.org.ua/wp-content/uploads/2020/01/EGD_3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979" y="3280051"/>
            <a:ext cx="3577949" cy="3577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Ціль 8. Сприяння поступальному, всеохоплюючому та сталому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4723" y="1222208"/>
            <a:ext cx="1690460" cy="1687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Ціль 13. Вжиття невідкладних заходів щодо боротьби зі зміною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4470">
            <a:off x="9891610" y="2154717"/>
            <a:ext cx="1637184" cy="1637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Ціль 12. Забезпечення переходу до раціональних моделей споживання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3859">
            <a:off x="7114016" y="2250572"/>
            <a:ext cx="1555711" cy="1555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95100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6584" y="438676"/>
            <a:ext cx="6596127" cy="239506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089225" y="3260398"/>
            <a:ext cx="409302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latin typeface="+mn-lt"/>
                <a:ea typeface="Calibri" panose="020F0502020204030204" pitchFamily="34" charset="0"/>
              </a:rPr>
              <a:t>ДЯКУЮ ЗА УВАГУ !!!</a:t>
            </a:r>
            <a:endParaRPr lang="ru-RU" sz="3200" dirty="0">
              <a:latin typeface="+mn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89225" y="4072553"/>
            <a:ext cx="4314001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b="1" dirty="0">
                <a:latin typeface="Roboto"/>
              </a:rPr>
              <a:t>svitlana.berzina@gmail.com</a:t>
            </a:r>
            <a:endParaRPr lang="en-US" sz="2400" b="1" i="0" dirty="0">
              <a:effectLst/>
              <a:latin typeface="Roboto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6374" y="5489726"/>
            <a:ext cx="2373085" cy="682669"/>
          </a:xfrm>
          <a:prstGeom prst="rect">
            <a:avLst/>
          </a:prstGeom>
        </p:spPr>
      </p:pic>
      <p:pic>
        <p:nvPicPr>
          <p:cNvPr id="9" name="Picture 14" descr="Наказ Мінекономрозвитку № 463 &quot;Про внесення змін до наказу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45" y="4355298"/>
            <a:ext cx="2015497" cy="1817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9741" y="5636710"/>
            <a:ext cx="1895475" cy="533400"/>
          </a:xfrm>
          <a:prstGeom prst="rect">
            <a:avLst/>
          </a:prstGeom>
        </p:spPr>
      </p:pic>
      <p:pic>
        <p:nvPicPr>
          <p:cNvPr id="11" name="Picture 15" descr="ДЕА_лого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0592" y="5201209"/>
            <a:ext cx="961437" cy="921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1" name="Рисунок 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9302" y="5420075"/>
            <a:ext cx="1727822" cy="70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3" descr="Waste Air &amp; Gas Management — міжнародна виставка технологій ...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217" y="5647455"/>
            <a:ext cx="2476494" cy="435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3017" y="1497020"/>
            <a:ext cx="1823357" cy="176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251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Практика применения Зеленый офи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938" y="0"/>
            <a:ext cx="97088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774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17478</TotalTime>
  <Words>3301</Words>
  <Application>Microsoft Office PowerPoint</Application>
  <PresentationFormat>Широкоэкранный</PresentationFormat>
  <Paragraphs>658</Paragraphs>
  <Slides>82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82</vt:i4>
      </vt:variant>
    </vt:vector>
  </HeadingPairs>
  <TitlesOfParts>
    <vt:vector size="99" baseType="lpstr">
      <vt:lpstr>MS Mincho</vt:lpstr>
      <vt:lpstr>NSimSun</vt:lpstr>
      <vt:lpstr>SimSun</vt:lpstr>
      <vt:lpstr>Arial</vt:lpstr>
      <vt:lpstr>Calibri</vt:lpstr>
      <vt:lpstr>Calibri Light</vt:lpstr>
      <vt:lpstr>DejaVu Sans</vt:lpstr>
      <vt:lpstr>Helvetica</vt:lpstr>
      <vt:lpstr>Helvetica Neue</vt:lpstr>
      <vt:lpstr>Liberation Mono</vt:lpstr>
      <vt:lpstr>Montserrat</vt:lpstr>
      <vt:lpstr>Montserrat Medium</vt:lpstr>
      <vt:lpstr>Open Sans SemiBold</vt:lpstr>
      <vt:lpstr>Roboto</vt:lpstr>
      <vt:lpstr>Times New Roman</vt:lpstr>
      <vt:lpstr>Wingdings</vt:lpstr>
      <vt:lpstr>Тема Office</vt:lpstr>
      <vt:lpstr>Презентация PowerPoint</vt:lpstr>
      <vt:lpstr>ЩО ТАКЕ ЗЕЛЕНИЙ ОФІС?</vt:lpstr>
      <vt:lpstr>Презентация PowerPoint</vt:lpstr>
      <vt:lpstr>Презентация PowerPoint</vt:lpstr>
      <vt:lpstr>Презентация PowerPoint</vt:lpstr>
      <vt:lpstr>1. СИСТЕМА УПРАВЛІННЯ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ЩО ТАКЕ ЕКОДИЗАЙН? </vt:lpstr>
      <vt:lpstr>В ЧОМУ ЦІННІСТЬ ЕКОДИЗАЙНУ? </vt:lpstr>
      <vt:lpstr>ТЕХНІЧНІ РЕГЛАМЕНТИ З ЕКОДИЗАЙНУ</vt:lpstr>
      <vt:lpstr>ТЕХНІЧНІ РЕГЛАМЕНТИ З ЕКОДИЗАЙНУ (продовження) </vt:lpstr>
      <vt:lpstr>Презентация PowerPoint</vt:lpstr>
      <vt:lpstr>Презентация PowerPoint</vt:lpstr>
      <vt:lpstr>Презентация PowerPoint</vt:lpstr>
      <vt:lpstr>Презентация PowerPoint</vt:lpstr>
      <vt:lpstr>2. ЕНЕРГОЕФЕКТИВНІСТЬ </vt:lpstr>
      <vt:lpstr>2. ЗБЕРЕЖЕННЯ ТЕПЛА</vt:lpstr>
      <vt:lpstr>Презентация PowerPoint</vt:lpstr>
      <vt:lpstr>3. СПОЖИВАННЯ ВОДИ </vt:lpstr>
      <vt:lpstr>4. ЗАКУПІВЛІ </vt:lpstr>
      <vt:lpstr>Презентация PowerPoint</vt:lpstr>
      <vt:lpstr>Пункт 5 статті 23 Закону про публічні закупівлі</vt:lpstr>
      <vt:lpstr>Національне агентство з акредитації України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Екологічно сертифікована продукція згідно з ISO 14024 не може бути класифікована як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ДСТУ ISO 14021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ПІДЛЯГАЄ КОМПОСТУВАННЮ </vt:lpstr>
      <vt:lpstr>Презентация PowerPoint</vt:lpstr>
      <vt:lpstr>5. ІНФОРМУВАННЯ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Уроки зі сталого споживання</dc:title>
  <dc:creator>1</dc:creator>
  <cp:lastModifiedBy>HP</cp:lastModifiedBy>
  <cp:revision>533</cp:revision>
  <cp:lastPrinted>2019-11-06T15:47:36Z</cp:lastPrinted>
  <dcterms:created xsi:type="dcterms:W3CDTF">2018-11-20T15:59:25Z</dcterms:created>
  <dcterms:modified xsi:type="dcterms:W3CDTF">2020-06-25T09:26:28Z</dcterms:modified>
</cp:coreProperties>
</file>