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735" r:id="rId2"/>
    <p:sldId id="785" r:id="rId3"/>
    <p:sldId id="786" r:id="rId4"/>
    <p:sldId id="331" r:id="rId5"/>
    <p:sldId id="691" r:id="rId6"/>
    <p:sldId id="686" r:id="rId7"/>
    <p:sldId id="707" r:id="rId8"/>
    <p:sldId id="766" r:id="rId9"/>
    <p:sldId id="769" r:id="rId10"/>
    <p:sldId id="767" r:id="rId11"/>
    <p:sldId id="794" r:id="rId12"/>
    <p:sldId id="772" r:id="rId13"/>
    <p:sldId id="808" r:id="rId14"/>
    <p:sldId id="812" r:id="rId15"/>
    <p:sldId id="811" r:id="rId16"/>
    <p:sldId id="813" r:id="rId17"/>
    <p:sldId id="814" r:id="rId18"/>
    <p:sldId id="815" r:id="rId19"/>
    <p:sldId id="819" r:id="rId20"/>
    <p:sldId id="820" r:id="rId21"/>
    <p:sldId id="816" r:id="rId22"/>
    <p:sldId id="817" r:id="rId23"/>
    <p:sldId id="818" r:id="rId24"/>
    <p:sldId id="796" r:id="rId25"/>
    <p:sldId id="797" r:id="rId26"/>
    <p:sldId id="821" r:id="rId27"/>
    <p:sldId id="800" r:id="rId28"/>
    <p:sldId id="801" r:id="rId29"/>
    <p:sldId id="804" r:id="rId30"/>
    <p:sldId id="803" r:id="rId31"/>
    <p:sldId id="825" r:id="rId32"/>
    <p:sldId id="823" r:id="rId33"/>
    <p:sldId id="824" r:id="rId34"/>
    <p:sldId id="822" r:id="rId35"/>
    <p:sldId id="827" r:id="rId36"/>
    <p:sldId id="826" r:id="rId37"/>
    <p:sldId id="828" r:id="rId38"/>
    <p:sldId id="734" r:id="rId39"/>
    <p:sldId id="720" r:id="rId40"/>
    <p:sldId id="724" r:id="rId41"/>
    <p:sldId id="726" r:id="rId42"/>
    <p:sldId id="728" r:id="rId43"/>
    <p:sldId id="679" r:id="rId44"/>
    <p:sldId id="733" r:id="rId45"/>
    <p:sldId id="738" r:id="rId46"/>
    <p:sldId id="739" r:id="rId47"/>
    <p:sldId id="684" r:id="rId48"/>
    <p:sldId id="729" r:id="rId49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" initials="" lastIdx="14" clrIdx="0"/>
  <p:cmAuthor id="2" name="Gala" initials="G" lastIdx="23" clrIdx="1">
    <p:extLst>
      <p:ext uri="{19B8F6BF-5375-455C-9EA6-DF929625EA0E}">
        <p15:presenceInfo xmlns:p15="http://schemas.microsoft.com/office/powerpoint/2012/main" userId="Gala" providerId="None"/>
      </p:ext>
    </p:extLst>
  </p:cmAuthor>
  <p:cmAuthor id="3" name="Savostianov Dmytro" initials="SD" lastIdx="10" clrIdx="2"/>
  <p:cmAuthor id="4" name="Volkova Yevgeniia" initials="VY" lastIdx="1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345"/>
    <a:srgbClr val="046C6C"/>
    <a:srgbClr val="74B230"/>
    <a:srgbClr val="5AC67B"/>
    <a:srgbClr val="178D66"/>
    <a:srgbClr val="A87946"/>
    <a:srgbClr val="C08D2C"/>
    <a:srgbClr val="3A726B"/>
    <a:srgbClr val="F20000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08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156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B67FC9A-496E-4E5B-BEE5-FDBE47B2EA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7D8D6BD-50B3-43BF-B94E-2147693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DF8C84-8856-4DFC-B9D6-5C7B3D590B56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C58FA4B-88CC-40D6-AA7A-35D2DB67EB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8A94E03-2585-4FBE-B16D-182B7687D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D5F8B8-5523-4AAA-8196-6F0EC6DC4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998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4CA8AF3-1A08-41B0-B8FC-793F51E4C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37C23A-18E2-4C51-9CBC-2B03EAD079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C3A4E5-18D5-402F-8176-7E14A4C9E789}" type="datetimeFigureOut">
              <a:rPr lang="en-US"/>
              <a:pPr>
                <a:defRPr/>
              </a:pPr>
              <a:t>7/24/2020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82AE9FDB-3FD7-4E1B-A9EF-3BBE6254A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DBCE03D5-BF35-4FFC-B64D-D67D2F6D6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40E166-49F0-4AE6-B093-6AD14F9A0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73564B-D316-41C3-8196-7CCB94171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CC2D72-1505-46E6-9EA1-90F070CB60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17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225" cy="4111625"/>
          </a:xfrm>
        </p:spPr>
        <p:txBody>
          <a:bodyPr lIns="91601" tIns="45630" rIns="91601" bIns="45630"/>
          <a:lstStyle/>
          <a:p>
            <a:pPr eaLnBrk="1" hangingPunct="1">
              <a:defRPr/>
            </a:pPr>
            <a:endParaRPr lang="ru-RU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64558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86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CBE3A19-88ED-42D3-9780-00044B94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CBDB-22BF-4A81-ADC4-009601856536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CF6840-0A1E-4E8D-AE9E-C37BF13D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ED3EC9-3698-4F88-B7FC-62F3A63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0A67-FD22-4D08-BD3D-B475C16656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46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4434DA-54C6-463C-98BD-C9B1B36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5EE-249D-46FE-8363-A09CC3B38701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D69DF2-9255-4AA7-95C9-AC64A3E5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C5A585-273E-496D-AD46-20EF625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2A46-08E2-4583-A325-C12A52BBB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70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951789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6E0BE0-F289-4331-804E-A28DCE8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EC97-B869-475B-B886-FE6F3C2E5B5A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4AEC38-C086-4654-87E5-C0392D8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92771F-8BD3-4129-852B-A08EA9E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EA0D-0F8A-4989-912F-B46C580FDB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09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6842AA-598A-4B60-951C-D202AA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37C-6D94-4FEA-848F-9880278D1BE6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D77D3B-FC6B-4B50-9C54-987F8BE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EBF9DD-558A-4338-879B-8055408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3B7E-7A6B-4B66-B6F2-AF7EDE6A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32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6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30F0A150-5332-4158-8E95-A20AC92D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1E6-0846-463D-A268-5475FC5E1745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BD6F7B90-A655-4233-9370-2B7A834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14B8B3C3-A794-4386-85FB-5EFF09C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D4EA-A59D-4D50-8A59-A6720A80B3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48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3D363D11-1EA1-4788-BDE1-E58A47C0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E79-FEF4-4BB3-B173-F2F90B1A4237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DB8A709D-5E31-4527-9DD2-E3DCD011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10CFC9BE-583D-4E72-8EEC-3DB2DBBA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561A-D144-48E2-B231-C9E20C504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0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C59DD50C-70C7-42FA-8445-08D1DF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EF64-1FD3-4D52-B1B5-70DA41793CC7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45775657-3EC5-46D4-BA36-56BBBF02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88379825-A9B8-43E7-A486-BA0EC3E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5C05-552D-47B1-82C5-B43F9F8610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58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591ECC3-79DF-402B-A984-739545E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C19F-D478-4739-8E3F-A30A9AD52CAC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C8B044F-7A57-4846-A893-13E0453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4A644F3-0F32-4636-8046-D6C014A9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A150-6C0F-44BE-85CE-DA4104F22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30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4CE6241E-BEAA-4326-B221-AA569B99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1C7-C214-44B1-AE69-4FB95E546415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C6BE5C99-4F3F-4637-9D7E-C6D6351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AAB9CA7-25C5-4D90-9B76-8B05F74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AD26-E1B0-4549-8063-4E6CF81B83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68D4A734-4781-4E0A-886F-A1C45E3F0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E24E7657-F070-4A0F-9BF1-C8CE06D07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914C64-3B36-430C-9919-C9514BDB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68031-C3A5-4FC5-B2A4-54DE3A93861B}" type="datetimeFigureOut">
              <a:rPr lang="ru-RU"/>
              <a:pPr>
                <a:defRPr/>
              </a:pPr>
              <a:t>24.07.2020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6FFCF6-BDBD-4ECB-8859-6359D88BA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FBDF4C-1E6B-42B5-A414-50C956C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455AC-E032-4CE6-A76E-EE4FE93C3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xmlns="" id="{3E0A6C4E-BB42-46A6-8550-CBE04F0159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Fq-a3ltlc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0.pn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hyperlink" Target="mailto:svitlana.berzina@gmai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34" y="317800"/>
            <a:ext cx="6596127" cy="2395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25" y="2744618"/>
            <a:ext cx="1823357" cy="1763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3593" y="3900405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2" name="Picture 2" descr="EaP-partners-logo-[f]-[1a]-[2017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1" y="5090786"/>
            <a:ext cx="3319822" cy="10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86" y="4953200"/>
            <a:ext cx="3830822" cy="1233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839" y="5047399"/>
            <a:ext cx="1504950" cy="1133475"/>
          </a:xfrm>
          <a:prstGeom prst="rect">
            <a:avLst/>
          </a:prstGeom>
        </p:spPr>
      </p:pic>
      <p:pic>
        <p:nvPicPr>
          <p:cNvPr id="1026" name="Picture 2" descr="Стартував прийом заявок на другий цикл інкубаційної програми для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1" y="5090785"/>
            <a:ext cx="2235375" cy="11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2213" y="3345657"/>
            <a:ext cx="4556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Берз</a:t>
            </a:r>
            <a:r>
              <a:rPr lang="uk-UA" sz="2400" b="1" dirty="0" err="1" smtClean="0"/>
              <a:t>іна</a:t>
            </a:r>
            <a:r>
              <a:rPr lang="uk-UA" sz="2400" b="1" dirty="0" smtClean="0"/>
              <a:t> Світлана Валеріївна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39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433" y="81307"/>
            <a:ext cx="10515600" cy="1325563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Національне агентство з акредитації України</a:t>
            </a:r>
            <a:endParaRPr lang="ru-RU" sz="1800" b="1" dirty="0">
              <a:latin typeface="+mn-lt"/>
            </a:endParaRPr>
          </a:p>
        </p:txBody>
      </p:sp>
      <p:pic>
        <p:nvPicPr>
          <p:cNvPr id="49154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228021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4322" y="4206142"/>
            <a:ext cx="2111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1О156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ISO/IEC 17065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9883" y="4161976"/>
            <a:ext cx="18277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2Н1177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ISO/IEC 170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75" y="223534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5031" y="5011266"/>
            <a:ext cx="1090900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EN ISO/IEC 17065:2014 </a:t>
            </a:r>
            <a:r>
              <a:rPr lang="ru-RU" dirty="0" err="1">
                <a:latin typeface="+mn-lt"/>
              </a:rPr>
              <a:t>Оцінка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відповідності</a:t>
            </a:r>
            <a:r>
              <a:rPr lang="ru-RU" dirty="0">
                <a:latin typeface="+mn-lt"/>
              </a:rPr>
              <a:t>.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органів</a:t>
            </a:r>
            <a:r>
              <a:rPr lang="ru-RU" dirty="0">
                <a:latin typeface="+mn-lt"/>
              </a:rPr>
              <a:t> з </a:t>
            </a:r>
            <a:r>
              <a:rPr lang="ru-RU" dirty="0" err="1">
                <a:latin typeface="+mn-lt"/>
              </a:rPr>
              <a:t>сертифікації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продукції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процесів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послуг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EN ISO/IEC 17065:2012, IDT)</a:t>
            </a:r>
            <a:endParaRPr lang="uk-UA" dirty="0">
              <a:latin typeface="+mn-lt"/>
            </a:endParaRPr>
          </a:p>
          <a:p>
            <a:endParaRPr lang="uk-UA" dirty="0">
              <a:solidFill>
                <a:srgbClr val="333333"/>
              </a:solidFill>
              <a:latin typeface="+mn-lt"/>
            </a:endParaRPr>
          </a:p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ISO/IEC 17025:2017 </a:t>
            </a:r>
            <a:r>
              <a:rPr lang="ru-RU" dirty="0" err="1">
                <a:latin typeface="+mn-lt"/>
              </a:rPr>
              <a:t>Загальні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компетентності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випробувальних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калібрувальних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лабораторій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ISO/IEC 17025:2017, IDT)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245" y="1037524"/>
            <a:ext cx="930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+mn-lt"/>
              </a:rPr>
              <a:t>Підтверджувальні документи (протоколи</a:t>
            </a:r>
            <a:r>
              <a:rPr lang="uk-UA" dirty="0">
                <a:latin typeface="+mn-lt"/>
              </a:rPr>
              <a:t>, сертифікати відповідності)</a:t>
            </a:r>
            <a:r>
              <a:rPr lang="ru-RU" dirty="0">
                <a:latin typeface="+mn-lt"/>
              </a:rPr>
              <a:t> </a:t>
            </a:r>
          </a:p>
          <a:p>
            <a:pPr algn="ctr"/>
            <a:r>
              <a:rPr lang="uk-UA" dirty="0" smtClean="0">
                <a:latin typeface="+mn-lt"/>
              </a:rPr>
              <a:t>повинні містити зображення знаку акредитації та/або </a:t>
            </a:r>
          </a:p>
          <a:p>
            <a:pPr algn="ctr"/>
            <a:r>
              <a:rPr lang="uk-UA" dirty="0" smtClean="0">
                <a:latin typeface="+mn-lt"/>
              </a:rPr>
              <a:t>посилання на статус акредитації органу з сертифікації з боку НААУ</a:t>
            </a:r>
            <a:endParaRPr lang="uk-UA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364" y="3297740"/>
            <a:ext cx="220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</a:t>
            </a:r>
          </a:p>
          <a:p>
            <a:pPr algn="ctr"/>
            <a:r>
              <a:rPr lang="uk-UA" b="1" dirty="0">
                <a:latin typeface="+mn-lt"/>
              </a:rPr>
              <a:t>акредитованих ООВ</a:t>
            </a:r>
            <a:endParaRPr lang="ru-RU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1" y="1513402"/>
            <a:ext cx="1807214" cy="17843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B5D349B8-9DCB-45EB-9F2D-B77D2ADAEA88}"/>
              </a:ext>
            </a:extLst>
          </p:cNvPr>
          <p:cNvCxnSpPr/>
          <p:nvPr/>
        </p:nvCxnSpPr>
        <p:spPr>
          <a:xfrm flipH="1">
            <a:off x="7870031" y="3742424"/>
            <a:ext cx="1336430" cy="5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E7B7779-F3FF-47C0-8EA5-83AE95DF8397}"/>
              </a:ext>
            </a:extLst>
          </p:cNvPr>
          <p:cNvSpPr/>
          <p:nvPr/>
        </p:nvSpPr>
        <p:spPr>
          <a:xfrm>
            <a:off x="8662414" y="3409762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Реєстраційний</a:t>
            </a:r>
            <a:r>
              <a:rPr lang="ru-RU" sz="1400" dirty="0"/>
              <a:t> номер ООВ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B5334B1-F0FA-4D0C-B6B8-058282CCD530}"/>
              </a:ext>
            </a:extLst>
          </p:cNvPr>
          <p:cNvSpPr/>
          <p:nvPr/>
        </p:nvSpPr>
        <p:spPr>
          <a:xfrm>
            <a:off x="9262239" y="4138667"/>
            <a:ext cx="257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Стандарт, на </a:t>
            </a:r>
            <a:r>
              <a:rPr lang="ru-RU" sz="1400" dirty="0" err="1"/>
              <a:t>відповідність</a:t>
            </a:r>
            <a:r>
              <a:rPr lang="ru-RU" sz="1400" dirty="0"/>
              <a:t>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акредитовано</a:t>
            </a:r>
            <a:r>
              <a:rPr lang="ru-RU" sz="1400" dirty="0"/>
              <a:t> ООВ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97648BC5-76A5-48A1-A555-2501918FC940}"/>
              </a:ext>
            </a:extLst>
          </p:cNvPr>
          <p:cNvCxnSpPr>
            <a:cxnSpLocks/>
          </p:cNvCxnSpPr>
          <p:nvPr/>
        </p:nvCxnSpPr>
        <p:spPr>
          <a:xfrm flipH="1">
            <a:off x="8359576" y="4376134"/>
            <a:ext cx="1030909" cy="195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6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Аналітично-дослідна випробувальна лабораторія «Текстиль-ТЕСТ»(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8" y="163286"/>
            <a:ext cx="4698560" cy="66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krivbasscenter.dp.ua/doc/Ocinka/20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34" y="163286"/>
            <a:ext cx="4669672" cy="66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2144" y="1579398"/>
            <a:ext cx="2612571" cy="2496004"/>
          </a:xfrm>
        </p:spPr>
        <p:txBody>
          <a:bodyPr/>
          <a:lstStyle/>
          <a:p>
            <a:r>
              <a:rPr lang="ru-RU" sz="2000" dirty="0" smtClean="0"/>
              <a:t>Без </a:t>
            </a:r>
            <a:r>
              <a:rPr lang="ru-RU" sz="2000" dirty="0" err="1"/>
              <a:t>покриття</a:t>
            </a:r>
            <a:endParaRPr lang="ru-RU" sz="2000" dirty="0"/>
          </a:p>
          <a:p>
            <a:r>
              <a:rPr lang="ru-RU" sz="2000" dirty="0" err="1"/>
              <a:t>Матовий</a:t>
            </a:r>
            <a:endParaRPr lang="ru-RU" sz="2000" dirty="0"/>
          </a:p>
          <a:p>
            <a:r>
              <a:rPr lang="ru-RU" sz="2000" dirty="0" err="1"/>
              <a:t>Напівглянцевий</a:t>
            </a:r>
            <a:endParaRPr lang="ru-RU" sz="2000" dirty="0"/>
          </a:p>
          <a:p>
            <a:r>
              <a:rPr lang="ru-RU" sz="2000" dirty="0" err="1"/>
              <a:t>Напівматовий</a:t>
            </a:r>
            <a:endParaRPr lang="ru-RU" sz="2000" dirty="0"/>
          </a:p>
          <a:p>
            <a:r>
              <a:rPr lang="ru-RU" sz="2000" dirty="0" err="1" smtClean="0"/>
              <a:t>Глянцевий</a:t>
            </a:r>
            <a:endParaRPr lang="ru-RU" sz="2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4319770" y="1692626"/>
            <a:ext cx="3233057" cy="33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А0 (841х1189 мм)</a:t>
            </a:r>
            <a:endParaRPr lang="ru-RU" sz="2000" dirty="0"/>
          </a:p>
          <a:p>
            <a:r>
              <a:rPr lang="ru-RU" sz="2000" dirty="0" smtClean="0"/>
              <a:t>А1 (594 </a:t>
            </a:r>
            <a:r>
              <a:rPr lang="ru-RU" sz="2000" dirty="0"/>
              <a:t>× 841 </a:t>
            </a:r>
            <a:r>
              <a:rPr lang="ru-RU" sz="2000" dirty="0" smtClean="0"/>
              <a:t>мм)</a:t>
            </a:r>
            <a:endParaRPr lang="ru-RU" sz="2000" dirty="0"/>
          </a:p>
          <a:p>
            <a:r>
              <a:rPr lang="ru-RU" sz="2000" dirty="0"/>
              <a:t>А2 </a:t>
            </a:r>
            <a:r>
              <a:rPr lang="ru-RU" sz="2000" dirty="0" smtClean="0"/>
              <a:t>(420х594 мм)</a:t>
            </a:r>
            <a:endParaRPr lang="ru-RU" sz="2000" dirty="0"/>
          </a:p>
          <a:p>
            <a:r>
              <a:rPr lang="ru-RU" sz="2000" dirty="0" smtClean="0"/>
              <a:t>А3 (297х420 мм)</a:t>
            </a:r>
            <a:endParaRPr lang="ru-RU" sz="2000" dirty="0"/>
          </a:p>
          <a:p>
            <a:r>
              <a:rPr lang="ru-RU" sz="2000" dirty="0"/>
              <a:t>А4 </a:t>
            </a:r>
            <a:r>
              <a:rPr lang="ru-RU" sz="2000" dirty="0" smtClean="0"/>
              <a:t>(210х297 мм)</a:t>
            </a:r>
            <a:endParaRPr lang="ru-RU" sz="2000" dirty="0"/>
          </a:p>
          <a:p>
            <a:r>
              <a:rPr lang="ru-RU" sz="2000" dirty="0"/>
              <a:t>А5 </a:t>
            </a:r>
            <a:r>
              <a:rPr lang="ru-RU" sz="2000" dirty="0" smtClean="0"/>
              <a:t>(148х210 мм)</a:t>
            </a:r>
            <a:endParaRPr lang="ru-RU" sz="2000" dirty="0"/>
          </a:p>
          <a:p>
            <a:r>
              <a:rPr lang="ru-RU" sz="2000" dirty="0"/>
              <a:t>А6 </a:t>
            </a:r>
            <a:r>
              <a:rPr lang="ru-RU" sz="2000" dirty="0" smtClean="0"/>
              <a:t>(105х148 мм)</a:t>
            </a:r>
            <a:endParaRPr lang="ru-RU" sz="2000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07857" y="1043379"/>
            <a:ext cx="1054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Формат</a:t>
            </a:r>
            <a:endParaRPr lang="ru-RU" sz="2000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8983" y="1720912"/>
            <a:ext cx="43021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 </a:t>
            </a:r>
            <a:r>
              <a:rPr lang="uk-UA" sz="2000" dirty="0" smtClean="0">
                <a:latin typeface="+mn-lt"/>
              </a:rPr>
              <a:t>офісний папір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для креслення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 бланки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журнали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рекламні матеріали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плакати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</a:t>
            </a:r>
            <a:r>
              <a:rPr lang="uk-UA" sz="2000" dirty="0" err="1" smtClean="0">
                <a:latin typeface="+mn-lt"/>
              </a:rPr>
              <a:t>постери</a:t>
            </a:r>
            <a:r>
              <a:rPr lang="uk-UA" sz="2000" dirty="0" smtClean="0">
                <a:latin typeface="+mn-lt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широкоформатні таблиці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 листівки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записні книжки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</a:t>
            </a:r>
            <a:r>
              <a:rPr lang="uk-UA" sz="2000" dirty="0" err="1" smtClean="0">
                <a:latin typeface="+mn-lt"/>
              </a:rPr>
              <a:t>органайзери</a:t>
            </a:r>
            <a:endParaRPr lang="uk-UA" sz="200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блокноти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поштові листівки </a:t>
            </a:r>
            <a:endParaRPr lang="uk-UA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 конверти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інше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84029" y="1037255"/>
            <a:ext cx="1668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</a:rPr>
              <a:t>Тип </a:t>
            </a:r>
            <a:r>
              <a:rPr lang="ru-RU" sz="2000" b="1" dirty="0" err="1">
                <a:latin typeface="+mn-lt"/>
              </a:rPr>
              <a:t>поверхні</a:t>
            </a:r>
            <a:endParaRPr lang="ru-RU" sz="2000" dirty="0">
              <a:latin typeface="+mn-lt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712151" y="270306"/>
            <a:ext cx="389696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strike="noStrike" cap="none" normalizeH="0" baseline="0" dirty="0" smtClean="0">
                <a:ln>
                  <a:noFill/>
                </a:ln>
                <a:effectLst/>
                <a:latin typeface="+mn-lt"/>
              </a:rPr>
              <a:t>30197630-1 - </a:t>
            </a:r>
            <a:r>
              <a:rPr kumimoji="0" lang="ru-RU" altLang="ru-RU" sz="2400" b="1" i="0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Папір</a:t>
            </a:r>
            <a:r>
              <a:rPr kumimoji="0" lang="ru-RU" altLang="ru-RU" sz="2400" b="1" i="0" strike="noStrike" cap="none" normalizeH="0" baseline="0" dirty="0" smtClean="0">
                <a:ln>
                  <a:noFill/>
                </a:ln>
                <a:effectLst/>
                <a:latin typeface="+mn-lt"/>
              </a:rPr>
              <a:t> для </a:t>
            </a:r>
            <a:r>
              <a:rPr kumimoji="0" lang="ru-RU" altLang="ru-RU" sz="2400" b="1" i="0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друку</a:t>
            </a:r>
            <a:endParaRPr kumimoji="0" lang="ru-RU" altLang="ru-RU" sz="2400" b="1" i="0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38208" y="1037255"/>
            <a:ext cx="1666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+mn-lt"/>
              </a:rPr>
              <a:t>Застосування</a:t>
            </a:r>
            <a:endParaRPr lang="uk-UA" sz="2000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84029" y="3741512"/>
            <a:ext cx="1949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play_regular"/>
              </a:rPr>
              <a:t>Щільність</a:t>
            </a:r>
            <a:r>
              <a:rPr lang="ru-RU" b="1" dirty="0">
                <a:latin typeface="play_regular"/>
              </a:rPr>
              <a:t>, </a:t>
            </a:r>
            <a:r>
              <a:rPr lang="ru-RU" b="1" dirty="0" smtClean="0">
                <a:latin typeface="play_regular"/>
              </a:rPr>
              <a:t>г/м2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64084" y="4095420"/>
            <a:ext cx="386001" cy="357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076964" y="4052787"/>
            <a:ext cx="2930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+mn-lt"/>
              </a:rPr>
              <a:t>60, </a:t>
            </a:r>
            <a:r>
              <a:rPr lang="uk-UA" sz="2000" b="1" dirty="0" smtClean="0">
                <a:latin typeface="+mn-lt"/>
              </a:rPr>
              <a:t>80</a:t>
            </a:r>
            <a:r>
              <a:rPr lang="uk-UA" sz="2000" dirty="0" smtClean="0">
                <a:latin typeface="+mn-lt"/>
              </a:rPr>
              <a:t>, 120, 250, 300 інше</a:t>
            </a:r>
            <a:endParaRPr lang="ru-RU" sz="20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85" y="4764172"/>
            <a:ext cx="1552575" cy="1543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031" y="5457972"/>
            <a:ext cx="4162425" cy="600075"/>
          </a:xfrm>
          <a:prstGeom prst="rect">
            <a:avLst/>
          </a:prstGeom>
        </p:spPr>
      </p:pic>
      <p:pic>
        <p:nvPicPr>
          <p:cNvPr id="16" name="Picture 2" descr="Зеленая галочка круглый знак-Vista значок-Бесплатные Икона Скачать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51" y="4809185"/>
            <a:ext cx="698732" cy="6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45190" y="4921140"/>
            <a:ext cx="362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для двостороннього друку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541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2144" y="1579398"/>
            <a:ext cx="2612571" cy="848116"/>
          </a:xfrm>
        </p:spPr>
        <p:txBody>
          <a:bodyPr/>
          <a:lstStyle/>
          <a:p>
            <a:r>
              <a:rPr lang="ru-RU" sz="2000" dirty="0" smtClean="0"/>
              <a:t>Без </a:t>
            </a:r>
            <a:r>
              <a:rPr lang="ru-RU" sz="2000" dirty="0" err="1" smtClean="0"/>
              <a:t>малюнку</a:t>
            </a:r>
            <a:endParaRPr lang="ru-RU" sz="2000" dirty="0" smtClean="0"/>
          </a:p>
          <a:p>
            <a:r>
              <a:rPr lang="uk-UA" sz="2000" dirty="0" smtClean="0"/>
              <a:t>З малюнком</a:t>
            </a:r>
            <a:endParaRPr lang="ru-RU" sz="20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4319769" y="1473279"/>
            <a:ext cx="3233057" cy="36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не </a:t>
            </a:r>
            <a:r>
              <a:rPr lang="ru-RU" sz="2000" dirty="0" err="1" smtClean="0"/>
              <a:t>менш</a:t>
            </a:r>
            <a:r>
              <a:rPr lang="ru-RU" sz="2000" dirty="0" smtClean="0"/>
              <a:t> </a:t>
            </a:r>
            <a:r>
              <a:rPr lang="ru-RU" sz="2000" dirty="0" err="1" smtClean="0"/>
              <a:t>ніж</a:t>
            </a:r>
            <a:r>
              <a:rPr lang="ru-RU" sz="2000" dirty="0" smtClean="0"/>
              <a:t> 100, 150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73307" y="1039592"/>
            <a:ext cx="816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+mn-lt"/>
              </a:rPr>
              <a:t>Вага, г</a:t>
            </a:r>
            <a:endParaRPr lang="ru-RU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67800" y="1052644"/>
            <a:ext cx="1668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+mn-lt"/>
              </a:rPr>
              <a:t>Малюнок</a:t>
            </a:r>
            <a:endParaRPr lang="ru-RU" sz="2000" dirty="0">
              <a:latin typeface="+mn-lt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91632" y="385474"/>
            <a:ext cx="457547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400" b="1" dirty="0">
                <a:latin typeface="+mn-lt"/>
              </a:rPr>
              <a:t>33760000-5 - </a:t>
            </a:r>
            <a:r>
              <a:rPr lang="uk-UA" sz="2400" b="1" dirty="0" smtClean="0">
                <a:latin typeface="+mn-lt"/>
              </a:rPr>
              <a:t>Туалетний папір</a:t>
            </a:r>
            <a:endParaRPr kumimoji="0" lang="uk-UA" altLang="ru-RU" sz="2400" b="1" i="0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64" y="5390060"/>
            <a:ext cx="4162425" cy="600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1111" y="1037255"/>
            <a:ext cx="1420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Тип </a:t>
            </a:r>
            <a:r>
              <a:rPr lang="ru-RU" sz="2000" b="1" dirty="0" err="1">
                <a:latin typeface="+mn-lt"/>
              </a:rPr>
              <a:t>паперу</a:t>
            </a:r>
            <a:endParaRPr lang="ru-RU" sz="20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1189" y="1473279"/>
            <a:ext cx="31932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Вологий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Сухий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00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Рулонний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без втулки (</a:t>
            </a:r>
            <a:r>
              <a:rPr lang="ru-RU" sz="2000" dirty="0" err="1">
                <a:latin typeface="+mn-lt"/>
              </a:rPr>
              <a:t>гільзи</a:t>
            </a:r>
            <a:r>
              <a:rPr lang="ru-RU" sz="2000" dirty="0">
                <a:latin typeface="+mn-lt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Рулонний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на </a:t>
            </a:r>
            <a:r>
              <a:rPr lang="ru-RU" sz="2000" dirty="0" err="1">
                <a:latin typeface="+mn-lt"/>
              </a:rPr>
              <a:t>втулці</a:t>
            </a:r>
            <a:r>
              <a:rPr lang="ru-RU" sz="2000" dirty="0">
                <a:latin typeface="+mn-lt"/>
              </a:rPr>
              <a:t> (</a:t>
            </a:r>
            <a:r>
              <a:rPr lang="ru-RU" sz="2000" dirty="0" err="1">
                <a:latin typeface="+mn-lt"/>
              </a:rPr>
              <a:t>гільзі</a:t>
            </a:r>
            <a:r>
              <a:rPr lang="ru-RU" sz="2000" dirty="0">
                <a:latin typeface="+mn-lt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Листовий</a:t>
            </a:r>
            <a:endParaRPr lang="ru-RU" sz="200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uk-UA" sz="1000" b="0" i="0" dirty="0">
              <a:effectLst/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2000" b="0" i="0" dirty="0" smtClean="0">
                <a:effectLst/>
                <a:latin typeface="+mn-lt"/>
              </a:rPr>
              <a:t> Двошаровий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Одношаровий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b="0" i="0" dirty="0" smtClean="0">
                <a:effectLst/>
                <a:latin typeface="+mn-lt"/>
              </a:rPr>
              <a:t> Тришаровий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</a:t>
            </a:r>
            <a:r>
              <a:rPr lang="uk-UA" sz="2000" dirty="0" err="1" smtClean="0">
                <a:latin typeface="+mn-lt"/>
              </a:rPr>
              <a:t>Чотирьохшаровий</a:t>
            </a:r>
            <a:r>
              <a:rPr lang="uk-UA" sz="2000" dirty="0" smtClean="0">
                <a:latin typeface="+mn-lt"/>
              </a:rPr>
              <a:t> </a:t>
            </a:r>
            <a:endParaRPr lang="ru-RU" sz="2000" b="0" i="0" dirty="0">
              <a:effectLst/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05136" y="2420008"/>
            <a:ext cx="3318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0" i="0" dirty="0" smtClean="0">
                <a:effectLst/>
                <a:latin typeface="+mn-lt"/>
              </a:rPr>
              <a:t>не менш ніж </a:t>
            </a:r>
          </a:p>
          <a:p>
            <a:r>
              <a:rPr lang="uk-UA" sz="2000" b="0" i="0" dirty="0" smtClean="0">
                <a:effectLst/>
                <a:latin typeface="+mn-lt"/>
              </a:rPr>
              <a:t>20, 36, 54, 56, 65, 160, 200</a:t>
            </a:r>
            <a:endParaRPr lang="ru-RU" sz="2000" b="0" i="0" dirty="0">
              <a:effectLst/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48282" y="1985087"/>
            <a:ext cx="2355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+mn-lt"/>
              </a:rPr>
              <a:t>Довжина</a:t>
            </a:r>
            <a:r>
              <a:rPr lang="ru-RU" sz="2000" b="1" dirty="0" smtClean="0">
                <a:latin typeface="+mn-lt"/>
              </a:rPr>
              <a:t> рулону, м</a:t>
            </a:r>
            <a:endParaRPr lang="ru-RU" sz="2000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05136" y="3566850"/>
            <a:ext cx="2864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play_regular"/>
              </a:rPr>
              <a:t> 90, 95, 100 …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50784" y="3195050"/>
            <a:ext cx="244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play_regular"/>
              </a:rPr>
              <a:t>Ширина рулону, мм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73446" y="5813282"/>
            <a:ext cx="2203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З </a:t>
            </a:r>
            <a:r>
              <a:rPr lang="ru-RU" sz="2000" dirty="0" err="1">
                <a:latin typeface="+mn-lt"/>
              </a:rPr>
              <a:t>перфорацією</a:t>
            </a:r>
            <a:endParaRPr lang="ru-RU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Без </a:t>
            </a:r>
            <a:r>
              <a:rPr lang="ru-RU" sz="2000" dirty="0">
                <a:latin typeface="+mn-lt"/>
              </a:rPr>
              <a:t>перфорации</a:t>
            </a:r>
            <a:endParaRPr lang="ru-RU" sz="2000" b="0" i="0" dirty="0">
              <a:effectLst/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5060" y="5105396"/>
            <a:ext cx="2079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Перфорация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err="1" smtClean="0">
                <a:latin typeface="+mn-lt"/>
              </a:rPr>
              <a:t>ліній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відриву</a:t>
            </a:r>
            <a:endParaRPr lang="ru-RU" sz="2000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74658" y="4030325"/>
            <a:ext cx="3302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+mn-lt"/>
              </a:rPr>
              <a:t>Кількість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рулонів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в </a:t>
            </a:r>
            <a:r>
              <a:rPr lang="ru-RU" sz="2000" b="1" dirty="0" err="1">
                <a:latin typeface="+mn-lt"/>
              </a:rPr>
              <a:t>упаковці</a:t>
            </a:r>
            <a:endParaRPr lang="ru-RU" sz="2000" dirty="0"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47068" y="2582868"/>
            <a:ext cx="1737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atin typeface="+mn-lt"/>
              </a:rPr>
              <a:t>Ароматизація</a:t>
            </a:r>
            <a:endParaRPr lang="ru-RU" sz="2000" dirty="0"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14028" y="3019279"/>
            <a:ext cx="4025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Без </a:t>
            </a:r>
            <a:r>
              <a:rPr lang="ru-RU" sz="2000" dirty="0" err="1">
                <a:latin typeface="+mn-lt"/>
              </a:rPr>
              <a:t>ароматизації</a:t>
            </a:r>
            <a:endParaRPr lang="ru-RU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Ароматизовано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запахом: _____</a:t>
            </a:r>
            <a:endParaRPr lang="ru-RU" sz="2000" b="0" i="0" dirty="0">
              <a:effectLst/>
              <a:latin typeface="+mn-lt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562" y="4714889"/>
            <a:ext cx="1609725" cy="162877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319769" y="4495697"/>
            <a:ext cx="2575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play_regular"/>
              </a:rPr>
              <a:t> </a:t>
            </a:r>
            <a:r>
              <a:rPr lang="ru-RU" sz="2000" dirty="0" smtClean="0">
                <a:latin typeface="+mn-lt"/>
              </a:rPr>
              <a:t>4, 6, 8, 12, 24, 32</a:t>
            </a:r>
            <a:endParaRPr lang="ru-RU" sz="2000" b="0" i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7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82852"/>
              </p:ext>
            </p:extLst>
          </p:nvPr>
        </p:nvGraphicFramePr>
        <p:xfrm>
          <a:off x="1632857" y="3392457"/>
          <a:ext cx="9100456" cy="2282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5220"/>
                <a:gridCol w="1110015"/>
                <a:gridCol w="1468018"/>
                <a:gridCol w="2527203"/>
              </a:tblGrid>
              <a:tr h="8064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Показники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якості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Група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виробів</a:t>
                      </a:r>
                      <a:r>
                        <a:rPr lang="ru-RU" sz="2000" dirty="0">
                          <a:effectLst/>
                        </a:rPr>
                        <a:t> 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8064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одношарова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багатошарова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88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відхилення</a:t>
                      </a:r>
                      <a:r>
                        <a:rPr lang="ru-RU" sz="2000" dirty="0">
                          <a:effectLst/>
                        </a:rPr>
                        <a:t> по </a:t>
                      </a:r>
                      <a:r>
                        <a:rPr lang="ru-RU" sz="2000" dirty="0" err="1">
                          <a:effectLst/>
                        </a:rPr>
                        <a:t>ширині</a:t>
                      </a:r>
                      <a:r>
                        <a:rPr lang="ru-RU" sz="2000" dirty="0">
                          <a:effectLst/>
                        </a:rPr>
                        <a:t> та </a:t>
                      </a:r>
                      <a:r>
                        <a:rPr lang="ru-RU" sz="2000" dirty="0" err="1">
                          <a:effectLst/>
                        </a:rPr>
                        <a:t>довжині</a:t>
                      </a:r>
                      <a:r>
                        <a:rPr lang="ru-RU" sz="2000" dirty="0">
                          <a:effectLst/>
                        </a:rPr>
                        <a:t> рулону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± 5%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8064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Ширина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15,0 мм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8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Руйнівне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зусилля</a:t>
                      </a:r>
                      <a:r>
                        <a:rPr lang="ru-RU" sz="2000" dirty="0">
                          <a:effectLst/>
                        </a:rPr>
                        <a:t> в </a:t>
                      </a:r>
                      <a:r>
                        <a:rPr lang="ru-RU" sz="2000" dirty="0" err="1">
                          <a:effectLst/>
                        </a:rPr>
                        <a:t>середньому</a:t>
                      </a:r>
                      <a:r>
                        <a:rPr lang="ru-RU" sz="2000" dirty="0">
                          <a:effectLst/>
                        </a:rPr>
                        <a:t> по </a:t>
                      </a:r>
                      <a:r>
                        <a:rPr lang="ru-RU" sz="2000" dirty="0" err="1">
                          <a:effectLst/>
                        </a:rPr>
                        <a:t>двох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напрямах</a:t>
                      </a:r>
                      <a:r>
                        <a:rPr lang="ru-RU" sz="2000" dirty="0">
                          <a:effectLst/>
                        </a:rPr>
                        <a:t>, Н, не </a:t>
                      </a:r>
                      <a:r>
                        <a:rPr lang="ru-RU" sz="2000" dirty="0" err="1">
                          <a:effectLst/>
                        </a:rPr>
                        <a:t>менше</a:t>
                      </a:r>
                      <a:r>
                        <a:rPr lang="ru-RU" sz="2000" dirty="0">
                          <a:effectLst/>
                        </a:rPr>
                        <a:t>, в сухому </a:t>
                      </a:r>
                      <a:r>
                        <a:rPr lang="ru-RU" sz="2000" dirty="0" err="1">
                          <a:effectLst/>
                        </a:rPr>
                        <a:t>стані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2,0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2,5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26074" y="2848321"/>
            <a:ext cx="751738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Фізико-хімічні показники якості туалетного паперу</a:t>
            </a:r>
            <a:endParaRPr kumimoji="0" lang="uk-UA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9829" y="1563520"/>
            <a:ext cx="96338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+mn-lt"/>
              </a:rPr>
              <a:t>ДСТУ 4267:2003 Рулончики </a:t>
            </a:r>
            <a:r>
              <a:rPr lang="ru-RU" sz="2200" b="1" dirty="0" err="1">
                <a:latin typeface="+mn-lt"/>
              </a:rPr>
              <a:t>паперу</a:t>
            </a:r>
            <a:r>
              <a:rPr lang="ru-RU" sz="2200" b="1" dirty="0">
                <a:latin typeface="+mn-lt"/>
              </a:rPr>
              <a:t> туалетного </a:t>
            </a:r>
            <a:r>
              <a:rPr lang="ru-RU" sz="2200" b="1" dirty="0" err="1">
                <a:latin typeface="+mn-lt"/>
              </a:rPr>
              <a:t>із</a:t>
            </a:r>
            <a:r>
              <a:rPr lang="ru-RU" sz="2200" b="1" dirty="0">
                <a:latin typeface="+mn-lt"/>
              </a:rPr>
              <a:t> </a:t>
            </a:r>
            <a:r>
              <a:rPr lang="ru-RU" sz="2200" b="1" dirty="0" err="1" smtClean="0">
                <a:latin typeface="+mn-lt"/>
              </a:rPr>
              <a:t>макулатури</a:t>
            </a:r>
            <a:endParaRPr lang="ru-RU" sz="2200" b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9830" y="170996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rgbClr val="000000"/>
                </a:solidFill>
                <a:latin typeface="+mn-lt"/>
              </a:rPr>
              <a:t>ДСТУ </a:t>
            </a:r>
            <a:r>
              <a:rPr lang="ru-RU" sz="2200" b="1" dirty="0">
                <a:solidFill>
                  <a:srgbClr val="000000"/>
                </a:solidFill>
                <a:latin typeface="+mn-lt"/>
              </a:rPr>
              <a:t>4266:2003 </a:t>
            </a:r>
            <a:r>
              <a:rPr lang="ru-RU" sz="2200" b="1" dirty="0" err="1" smtClean="0">
                <a:solidFill>
                  <a:srgbClr val="000000"/>
                </a:solidFill>
                <a:latin typeface="+mn-lt"/>
              </a:rPr>
              <a:t>Папір</a:t>
            </a:r>
            <a:r>
              <a:rPr lang="ru-RU" sz="22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+mn-lt"/>
              </a:rPr>
              <a:t>туалетний</a:t>
            </a:r>
            <a:r>
              <a:rPr lang="ru-RU" sz="2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+mn-lt"/>
              </a:rPr>
              <a:t>із</a:t>
            </a:r>
            <a:r>
              <a:rPr lang="ru-RU" sz="2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+mn-lt"/>
              </a:rPr>
              <a:t>макулатури</a:t>
            </a:r>
            <a:r>
              <a:rPr lang="ru-RU" sz="2200" b="1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9830" y="778688"/>
            <a:ext cx="9633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+mn-lt"/>
              </a:rPr>
              <a:t>Поширюється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на </a:t>
            </a:r>
            <a:r>
              <a:rPr lang="ru-RU" sz="2000" dirty="0" err="1">
                <a:latin typeface="+mn-lt"/>
              </a:rPr>
              <a:t>папір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туалетний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із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макулатури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призначено</a:t>
            </a:r>
            <a:r>
              <a:rPr lang="ru-RU" sz="2000" dirty="0">
                <a:latin typeface="+mn-lt"/>
              </a:rPr>
              <a:t> для </a:t>
            </a:r>
            <a:r>
              <a:rPr lang="ru-RU" sz="2000" dirty="0" err="1">
                <a:latin typeface="+mn-lt"/>
              </a:rPr>
              <a:t>виготовлення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виробів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санітарно-побутового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призначення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9829" y="1981980"/>
            <a:ext cx="10374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+mn-lt"/>
              </a:rPr>
              <a:t>Поширюється</a:t>
            </a:r>
            <a:r>
              <a:rPr lang="ru-RU" sz="2000" dirty="0">
                <a:latin typeface="+mn-lt"/>
              </a:rPr>
              <a:t> на </a:t>
            </a:r>
            <a:r>
              <a:rPr lang="ru-RU" sz="2000" dirty="0" smtClean="0">
                <a:latin typeface="+mn-lt"/>
              </a:rPr>
              <a:t>рулончики </a:t>
            </a:r>
            <a:r>
              <a:rPr lang="ru-RU" sz="2000" dirty="0" err="1">
                <a:latin typeface="+mn-lt"/>
              </a:rPr>
              <a:t>паперу</a:t>
            </a:r>
            <a:r>
              <a:rPr lang="ru-RU" sz="2000" dirty="0">
                <a:latin typeface="+mn-lt"/>
              </a:rPr>
              <a:t> туалетного </a:t>
            </a:r>
            <a:r>
              <a:rPr lang="ru-RU" sz="2000" dirty="0" err="1">
                <a:latin typeface="+mn-lt"/>
              </a:rPr>
              <a:t>із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макулатури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>
                <a:latin typeface="+mn-lt"/>
              </a:rPr>
              <a:t>призначеної</a:t>
            </a:r>
            <a:r>
              <a:rPr lang="ru-RU" sz="2000" dirty="0">
                <a:latin typeface="+mn-lt"/>
              </a:rPr>
              <a:t> для </a:t>
            </a:r>
            <a:r>
              <a:rPr lang="ru-RU" sz="2000" dirty="0" err="1">
                <a:latin typeface="+mn-lt"/>
              </a:rPr>
              <a:t>використання</a:t>
            </a:r>
            <a:r>
              <a:rPr lang="ru-RU" sz="2000" dirty="0">
                <a:latin typeface="+mn-lt"/>
              </a:rPr>
              <a:t> у </a:t>
            </a:r>
            <a:r>
              <a:rPr lang="ru-RU" sz="2000" dirty="0" err="1" smtClean="0">
                <a:latin typeface="+mn-lt"/>
              </a:rPr>
              <a:t>побуті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69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517929"/>
              </p:ext>
            </p:extLst>
          </p:nvPr>
        </p:nvGraphicFramePr>
        <p:xfrm>
          <a:off x="664029" y="776532"/>
          <a:ext cx="11081657" cy="5870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657"/>
                <a:gridCol w="8382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Показники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Вимоги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</a:tr>
              <a:tr h="1200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Зовнішній вигляд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У виробах допускаються складки, дірчасті і плями (крім плям від масла, патьоків брудної води) розміром від 3 до 7 мм включно в найбільшому вимірі за умови, що їх кількість не перевищує одиниці на десять туалетного паперу в листах і чотирьох одиниць на довжину 30 м туалетного паперу в рулонах</a:t>
                      </a:r>
                      <a:r>
                        <a:rPr lang="uk-UA" sz="2000" dirty="0" smtClean="0">
                          <a:effectLst/>
                        </a:rPr>
                        <a:t>.</a:t>
                      </a: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</a:tr>
              <a:tr h="300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Обріз кромок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Рівний, чистий</a:t>
                      </a:r>
                      <a:r>
                        <a:rPr lang="uk-UA" sz="2000" dirty="0" smtClean="0">
                          <a:effectLst/>
                        </a:rPr>
                        <a:t>.</a:t>
                      </a: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</a:tr>
              <a:tr h="300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Рельєф тиснення 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Рівний, чіткий, видимий неозброєним оком, без пропусків.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</a:tr>
              <a:tr h="900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Стан шарів паперу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Скріплені між собою будь-яким способом, що забезпечує міцне прилягання шарів паперу по всій площі багатошарового виробу і дозволяє реалізувати функціональне призначення виробу. Зсув шарів у виробі більш ніж на 3 мм відносно один одного не допускається.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</a:tr>
              <a:tr h="1500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Намотування паперу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Щільне, що забезпечує вільне розмотування виробів при його використанні, без затримки і перекосів. При випуску виробів в рулонах з перфорацією аркуші паперу повинні відриватися чітко по перфорації. Допускається незначна деформація рулону по боковій поверхні (зміна форми рулону), якщо вона легко усувається вручну. Не допускається наявність обривів і склеювань суміжних шарів паперу в рулонах.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076" marR="45076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43943" y="121865"/>
            <a:ext cx="6324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Органолептичні вимоги до туалетного паперу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84715"/>
              </p:ext>
            </p:extLst>
          </p:nvPr>
        </p:nvGraphicFramePr>
        <p:xfrm>
          <a:off x="643110" y="1157193"/>
          <a:ext cx="8277867" cy="5109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203"/>
                <a:gridCol w="1768173"/>
                <a:gridCol w="1371468"/>
                <a:gridCol w="1246789"/>
                <a:gridCol w="1153599"/>
                <a:gridCol w="1226635"/>
              </a:tblGrid>
              <a:tr h="668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Назва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Склад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Норма-</a:t>
                      </a:r>
                      <a:r>
                        <a:rPr lang="uk-UA" sz="2000" dirty="0" err="1" smtClean="0">
                          <a:effectLst/>
                        </a:rPr>
                        <a:t>тивний</a:t>
                      </a:r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документ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Розмір листа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Довжина рулону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Країна виробник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</a:tr>
              <a:tr h="856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Обухів 65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Макулатурний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ДСТУ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4267:2003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125х96 мм 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65 м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Україна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</a:tr>
              <a:tr h="856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Снігова Панда </a:t>
                      </a:r>
                      <a:endParaRPr lang="uk-UA" sz="20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Clаssic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100% целюлоза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20,8 м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Україна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</a:tr>
              <a:tr h="856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</a:rPr>
                        <a:t>Zеwа</a:t>
                      </a: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>
                          <a:effectLst/>
                        </a:rPr>
                        <a:t>Dеluxе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21 м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Україна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</a:tr>
              <a:tr h="11143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Klееnеx Dеlicаtе Whitе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100% первинна целюлоза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ГОСТ 52354-2005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97х114 мм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20,1 м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РФ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953" marR="66953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60171" y="375659"/>
            <a:ext cx="76744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Інформація для споживачів, яка вказана на упаковці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227" y="791157"/>
            <a:ext cx="2664279" cy="1546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552" y="2337217"/>
            <a:ext cx="2768130" cy="1455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626" y="3793181"/>
            <a:ext cx="2787479" cy="1382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740" y="5249145"/>
            <a:ext cx="2847754" cy="13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18" y="365125"/>
            <a:ext cx="916305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1576" y="1452036"/>
            <a:ext cx="2612571" cy="848116"/>
          </a:xfrm>
        </p:spPr>
        <p:txBody>
          <a:bodyPr/>
          <a:lstStyle/>
          <a:p>
            <a:r>
              <a:rPr lang="ru-RU" sz="2000" dirty="0" smtClean="0"/>
              <a:t>Без </a:t>
            </a:r>
            <a:r>
              <a:rPr lang="ru-RU" sz="2000" dirty="0" err="1" smtClean="0"/>
              <a:t>малюнку</a:t>
            </a:r>
            <a:endParaRPr lang="ru-RU" sz="2000" dirty="0" smtClean="0"/>
          </a:p>
          <a:p>
            <a:r>
              <a:rPr lang="uk-UA" sz="2000" dirty="0" smtClean="0"/>
              <a:t>З малюнком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100457" y="981752"/>
            <a:ext cx="1668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+mn-lt"/>
              </a:rPr>
              <a:t>Малюнок</a:t>
            </a:r>
            <a:endParaRPr lang="ru-RU" sz="2000" dirty="0">
              <a:latin typeface="+mn-lt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91632" y="385474"/>
            <a:ext cx="457547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400" b="1" dirty="0">
                <a:latin typeface="+mn-lt"/>
              </a:rPr>
              <a:t>33760000-5 </a:t>
            </a:r>
            <a:r>
              <a:rPr lang="ru-RU" sz="2400" b="1" dirty="0" smtClean="0">
                <a:latin typeface="+mn-lt"/>
              </a:rPr>
              <a:t>– </a:t>
            </a:r>
            <a:r>
              <a:rPr lang="uk-UA" sz="2400" b="1" dirty="0" smtClean="0">
                <a:latin typeface="+mn-lt"/>
              </a:rPr>
              <a:t>Паперові салфетки </a:t>
            </a:r>
            <a:endParaRPr kumimoji="0" lang="uk-UA" altLang="ru-RU" sz="2400" b="1" i="0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422" y="5425089"/>
            <a:ext cx="4162425" cy="600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4013" y="983275"/>
            <a:ext cx="1420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Тип </a:t>
            </a:r>
            <a:r>
              <a:rPr lang="ru-RU" sz="2000" b="1" dirty="0" err="1">
                <a:latin typeface="+mn-lt"/>
              </a:rPr>
              <a:t>паперу</a:t>
            </a:r>
            <a:endParaRPr lang="ru-RU" sz="20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1189" y="1473279"/>
            <a:ext cx="319323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Вологий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Сухий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00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uk-UA" sz="2000" b="0" i="0" dirty="0" smtClean="0">
                <a:effectLst/>
                <a:latin typeface="+mn-lt"/>
              </a:rPr>
              <a:t> Двошаровий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Одношаровий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b="0" i="0" dirty="0" smtClean="0">
                <a:effectLst/>
                <a:latin typeface="+mn-lt"/>
              </a:rPr>
              <a:t> Тришаровий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51646" y="1394732"/>
            <a:ext cx="2864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play_regular"/>
              </a:rPr>
              <a:t> </a:t>
            </a:r>
            <a:r>
              <a:rPr lang="ru-RU" dirty="0" err="1" smtClean="0">
                <a:latin typeface="play_regular"/>
              </a:rPr>
              <a:t>від</a:t>
            </a:r>
            <a:r>
              <a:rPr lang="ru-RU" dirty="0" smtClean="0">
                <a:latin typeface="play_regular"/>
              </a:rPr>
              <a:t> 15 до 30…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51646" y="983275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play_regular"/>
              </a:rPr>
              <a:t>Щільність</a:t>
            </a:r>
            <a:r>
              <a:rPr lang="ru-RU" b="1" dirty="0" smtClean="0">
                <a:latin typeface="play_regular"/>
              </a:rPr>
              <a:t> г/м2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44816" y="4125429"/>
            <a:ext cx="22030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Поліетилен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Картон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b="0" i="0" dirty="0" smtClean="0">
                <a:effectLst/>
                <a:latin typeface="+mn-lt"/>
              </a:rPr>
              <a:t> З клапаном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+mn-lt"/>
              </a:rPr>
              <a:t> Без клапану</a:t>
            </a:r>
            <a:endParaRPr lang="uk-UA" sz="2000" b="0" i="0" dirty="0">
              <a:effectLst/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1426" y="3582239"/>
            <a:ext cx="2079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+mn-lt"/>
              </a:rPr>
              <a:t>Паковання</a:t>
            </a:r>
            <a:endParaRPr lang="ru-RU" sz="2000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51646" y="2027404"/>
            <a:ext cx="1983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Штук в </a:t>
            </a:r>
            <a:r>
              <a:rPr lang="ru-RU" sz="2000" b="1" dirty="0" err="1">
                <a:latin typeface="+mn-lt"/>
              </a:rPr>
              <a:t>упаковці</a:t>
            </a:r>
            <a:endParaRPr lang="ru-RU" sz="2000" dirty="0"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47068" y="2380527"/>
            <a:ext cx="1737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atin typeface="+mn-lt"/>
              </a:rPr>
              <a:t>Ароматизація</a:t>
            </a:r>
            <a:endParaRPr lang="ru-RU" sz="20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690" y="4794526"/>
            <a:ext cx="1724025" cy="1619250"/>
          </a:xfrm>
          <a:prstGeom prst="rect">
            <a:avLst/>
          </a:prstGeom>
        </p:spPr>
      </p:pic>
      <p:pic>
        <p:nvPicPr>
          <p:cNvPr id="4098" name="Picture 2" descr="Бумажные салфетки Рута | Салфетки целлюлоза 17х17 ✷ - Silver Cle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277" y="2799646"/>
            <a:ext cx="3695586" cy="24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971576" y="2839453"/>
            <a:ext cx="4025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Без </a:t>
            </a:r>
            <a:r>
              <a:rPr lang="ru-RU" sz="2000" dirty="0" err="1">
                <a:latin typeface="+mn-lt"/>
              </a:rPr>
              <a:t>ароматизації</a:t>
            </a:r>
            <a:endParaRPr lang="ru-RU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Ароматизовано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запахом: _____</a:t>
            </a:r>
            <a:endParaRPr lang="ru-RU" sz="2000" b="0" i="0" dirty="0">
              <a:effectLst/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91735" y="2527429"/>
            <a:ext cx="2575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play_regular"/>
              </a:rPr>
              <a:t> </a:t>
            </a:r>
            <a:r>
              <a:rPr lang="ru-RU" sz="2000" dirty="0" err="1" smtClean="0">
                <a:latin typeface="+mn-lt"/>
              </a:rPr>
              <a:t>від</a:t>
            </a:r>
            <a:r>
              <a:rPr lang="ru-RU" sz="2000" dirty="0" smtClean="0">
                <a:latin typeface="+mn-lt"/>
              </a:rPr>
              <a:t> 5 до 100</a:t>
            </a:r>
            <a:endParaRPr lang="ru-RU" sz="2000" b="0" i="0" dirty="0">
              <a:effectLst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247" y="3112981"/>
            <a:ext cx="1935030" cy="19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исновок СЕС - поради щодо отримання 2020 НПП ПОИНТ Сертификация Оценка  качества продукции | Мобільна верс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88" y="263297"/>
            <a:ext cx="4481740" cy="63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914" y="150222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NEW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50" name="Picture 6" descr="Сертифікат якості Concep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43" y="263297"/>
            <a:ext cx="4513960" cy="62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1972" y="1175657"/>
            <a:ext cx="354874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53524" y="1306285"/>
            <a:ext cx="354874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8716" y="4826629"/>
            <a:ext cx="11157098" cy="136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-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 вимог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і методів визначення вартості закуплених товарів, робіт і послуг в </a:t>
            </a:r>
            <a:r>
              <a:rPr lang="uk-UA" b="1" dirty="0">
                <a:latin typeface="+mn-lt"/>
                <a:ea typeface="Times New Roman" panose="02020603050405020304" pitchFamily="18" charset="0"/>
              </a:rPr>
              <a:t>розрахунку їх повного життєвого циклу і додаткових витрат на екологічні, соціальні та технологічні наслідки їх використання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(експлуатації) (статті 31, 68, 78-82 Директиви 2014/24 / ЄС).</a:t>
            </a:r>
            <a:r>
              <a:rPr lang="ru-RU" dirty="0">
                <a:latin typeface="+mn-lt"/>
              </a:rPr>
              <a:t> </a:t>
            </a:r>
            <a:r>
              <a:rPr lang="uk-UA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Директива 2014/24/ЄС Європейського Парламенту і Ради ЄС від 26 лютого 2014 про державні закупівлі та скасування Директиви 2004/18/EC.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8" name="Picture 6" descr="Флаг Европы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6" y="598968"/>
            <a:ext cx="2310810" cy="15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Это интересно: Флаги каких стран похожи на государственный флаг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5" y="610588"/>
            <a:ext cx="2042668" cy="15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Міністр екології та природних ресурсів Остап Семерак презентував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98" y="536018"/>
            <a:ext cx="1902384" cy="165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93731" y="221066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+mn-lt"/>
              </a:rPr>
              <a:t>2014-2017</a:t>
            </a:r>
            <a:endParaRPr lang="ru-RU" sz="14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539" y="1730483"/>
            <a:ext cx="1618143" cy="8648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70" y="533580"/>
            <a:ext cx="3819082" cy="843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06289" y="128941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+mn-lt"/>
              </a:rPr>
              <a:t>2019-2022</a:t>
            </a:r>
            <a:endParaRPr lang="ru-RU" sz="1400" b="1" dirty="0">
              <a:latin typeface="+mn-lt"/>
            </a:endParaRPr>
          </a:p>
        </p:txBody>
      </p:sp>
      <p:pic>
        <p:nvPicPr>
          <p:cNvPr id="38927" name="Picture 15" descr="ДЕА_лог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289" y="3481674"/>
            <a:ext cx="11525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Міністерство захисту довкілля та природних ресурсів Україн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493" y="2815509"/>
            <a:ext cx="2000643" cy="5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т описания фото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20" y="2758295"/>
            <a:ext cx="1672826" cy="15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1388" y="2569203"/>
            <a:ext cx="8197702" cy="213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Стаття 152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Угоди про асоціацію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зобов’язує  Україну забезпечити імплементацію в систему публічних закупівель вимог Директиви 2014/24/ЄС, що забезпечують більшу інтеграцію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екологічних критеріїв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до закуповуваних товарів, робіт і послуг, зокрема відповідно до:</a:t>
            </a:r>
            <a:endParaRPr lang="ru-RU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стандартів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підтвердження якості продукції та міжнародних стандартів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екологічного маркування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(статті 74 і 77 Директиви 2014/24 / ЄС</a:t>
            </a:r>
            <a:r>
              <a:rPr lang="uk-UA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32142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1287895"/>
            <a:ext cx="10145232" cy="44319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Вимога</a:t>
            </a:r>
          </a:p>
          <a:p>
            <a:r>
              <a:rPr lang="uk-UA" sz="2200" dirty="0" smtClean="0">
                <a:latin typeface="+mn-lt"/>
              </a:rPr>
              <a:t>Визначені технічні специфікації….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Підтвердний </a:t>
            </a:r>
            <a:r>
              <a:rPr lang="uk-UA" sz="2200" b="1" dirty="0">
                <a:latin typeface="+mn-lt"/>
              </a:rPr>
              <a:t>документ</a:t>
            </a:r>
            <a:endParaRPr lang="uk-UA" sz="2200" dirty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Специфікація від виробника.</a:t>
            </a:r>
            <a:r>
              <a:rPr lang="uk-UA" sz="2200" dirty="0">
                <a:latin typeface="+mn-lt"/>
              </a:rPr>
              <a:t> </a:t>
            </a:r>
          </a:p>
          <a:p>
            <a:endParaRPr lang="uk-UA" sz="2200" b="1" dirty="0" smtClean="0">
              <a:latin typeface="+mn-lt"/>
            </a:endParaRPr>
          </a:p>
          <a:p>
            <a:endParaRPr lang="uk-UA" sz="2200" b="1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Вимога</a:t>
            </a:r>
          </a:p>
          <a:p>
            <a:r>
              <a:rPr lang="uk-UA" sz="2200" dirty="0" smtClean="0">
                <a:latin typeface="+mn-lt"/>
              </a:rPr>
              <a:t>Вироби</a:t>
            </a:r>
            <a:r>
              <a:rPr lang="uk-UA" sz="2200" b="1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повинні вимогам санітарного законодавства України.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Підтвердний </a:t>
            </a:r>
            <a:r>
              <a:rPr lang="uk-UA" sz="2200" b="1" dirty="0">
                <a:latin typeface="+mn-lt"/>
              </a:rPr>
              <a:t>документ</a:t>
            </a:r>
            <a:endParaRPr lang="uk-UA" sz="2200" dirty="0">
              <a:latin typeface="+mn-lt"/>
            </a:endParaRPr>
          </a:p>
          <a:p>
            <a:r>
              <a:rPr lang="uk-UA" sz="2200" dirty="0">
                <a:latin typeface="+mn-lt"/>
              </a:rPr>
              <a:t>Копія висновку санітарно-гігієнічної експертизи.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9085" y="4811668"/>
            <a:ext cx="110072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085" y="4362050"/>
            <a:ext cx="61939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2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8828" y="3230881"/>
            <a:ext cx="1014523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0" y="499315"/>
            <a:ext cx="5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Ресурсоефективність</a:t>
            </a:r>
          </a:p>
          <a:p>
            <a:pPr lvl="0"/>
            <a:r>
              <a:rPr lang="uk-UA" b="1" dirty="0" smtClean="0">
                <a:latin typeface="+mn-lt"/>
              </a:rPr>
              <a:t>(</a:t>
            </a:r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вміст макулатури</a:t>
            </a:r>
            <a:r>
              <a:rPr lang="uk-UA" b="1" dirty="0" smtClean="0">
                <a:latin typeface="+mn-lt"/>
              </a:rPr>
              <a:t>)</a:t>
            </a:r>
            <a:endParaRPr lang="uk-UA" b="1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" y="1999751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240" y="3718107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6118" y="1455949"/>
            <a:ext cx="703185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Цей твердження може бути тлумачне  таким чином: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Масова частка повторно переробленого матеріалу в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продукції. </a:t>
            </a:r>
          </a:p>
          <a:p>
            <a:pPr algn="just">
              <a:spcAft>
                <a:spcPts val="0"/>
              </a:spcAft>
            </a:pPr>
            <a:endParaRPr lang="uk-UA" dirty="0" smtClean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+mn-lt"/>
                <a:ea typeface="Times New Roman" panose="02020603050405020304" pitchFamily="18" charset="0"/>
              </a:rPr>
              <a:t>а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) </a:t>
            </a:r>
            <a:r>
              <a:rPr lang="uk-UA" dirty="0" err="1">
                <a:latin typeface="+mn-lt"/>
                <a:ea typeface="Times New Roman" panose="02020603050405020304" pitchFamily="18" charset="0"/>
              </a:rPr>
              <a:t>Передспоживчий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 матеріал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Матеріал, відведений від потоку відходів під час виробничого процесу. Винятком є повторне використання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матеріалу,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наприклад,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придатного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для переробляння, що утворюється під час технологічного процесу і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якій може 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бути відновлений у межах того самого процесу, в межах якого він утворюється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б) </a:t>
            </a:r>
            <a:r>
              <a:rPr lang="uk-UA" dirty="0" err="1">
                <a:latin typeface="+mn-lt"/>
                <a:ea typeface="Times New Roman" panose="02020603050405020304" pitchFamily="18" charset="0"/>
              </a:rPr>
              <a:t>Постспоживчий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 матеріал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Матеріал, утворюваний домашніми господарствами чи підприємствами або організаціями які є кінцевими споживачами продукції.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Це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поняття охоплює усі види відходів що можуть бути перероблені за доступними технологіями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.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371" y="189012"/>
            <a:ext cx="2121757" cy="18544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26486" y="9609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100%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046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191" y="429130"/>
            <a:ext cx="10515600" cy="597167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1800" b="1" dirty="0" err="1"/>
              <a:t>Схематичне</a:t>
            </a:r>
            <a:r>
              <a:rPr lang="ru-RU" sz="1800" b="1" dirty="0"/>
              <a:t> </a:t>
            </a:r>
            <a:r>
              <a:rPr lang="ru-RU" sz="1800" b="1" dirty="0" err="1"/>
              <a:t>представлення</a:t>
            </a:r>
            <a:r>
              <a:rPr lang="ru-RU" sz="1800" b="1" dirty="0"/>
              <a:t> </a:t>
            </a:r>
            <a:r>
              <a:rPr lang="ru-RU" sz="1800" b="1" dirty="0" err="1"/>
              <a:t>системи</a:t>
            </a:r>
            <a:r>
              <a:rPr lang="ru-RU" sz="1800" b="1" dirty="0"/>
              <a:t> повторного </a:t>
            </a:r>
            <a:r>
              <a:rPr lang="ru-RU" sz="1800" b="1" dirty="0" err="1"/>
              <a:t>переробляння</a:t>
            </a:r>
            <a:r>
              <a:rPr lang="ru-RU" sz="1800" b="1" dirty="0"/>
              <a:t> </a:t>
            </a:r>
            <a:r>
              <a:rPr lang="ru-RU" sz="1800" b="1" dirty="0" err="1" smtClean="0"/>
              <a:t>матеріалу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згідно</a:t>
            </a:r>
            <a:r>
              <a:rPr lang="ru-RU" sz="1800" b="1" dirty="0" smtClean="0"/>
              <a:t> з ДСТУ </a:t>
            </a:r>
            <a:r>
              <a:rPr lang="en-US" sz="1800" b="1" dirty="0" smtClean="0"/>
              <a:t>ISO 14021</a:t>
            </a:r>
            <a:endParaRPr lang="ru-RU" sz="1800" b="1" dirty="0"/>
          </a:p>
        </p:txBody>
      </p:sp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2394858" y="1245281"/>
            <a:ext cx="6723833" cy="4948690"/>
            <a:chOff x="1465" y="6575"/>
            <a:chExt cx="9235" cy="615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465" y="9105"/>
              <a:ext cx="720" cy="647"/>
              <a:chOff x="47" y="2582"/>
              <a:chExt cx="720" cy="647"/>
            </a:xfrm>
          </p:grpSpPr>
          <p:sp>
            <p:nvSpPr>
              <p:cNvPr id="46" name="Oval 4"/>
              <p:cNvSpPr>
                <a:spLocks noChangeArrowheads="1"/>
              </p:cNvSpPr>
              <p:nvPr/>
            </p:nvSpPr>
            <p:spPr bwMode="auto">
              <a:xfrm>
                <a:off x="47" y="2582"/>
                <a:ext cx="720" cy="64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7" name="Rectangle 5"/>
              <p:cNvSpPr>
                <a:spLocks noChangeArrowheads="1"/>
              </p:cNvSpPr>
              <p:nvPr/>
            </p:nvSpPr>
            <p:spPr bwMode="auto">
              <a:xfrm>
                <a:off x="104" y="2771"/>
                <a:ext cx="60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Відхід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91" y="9004"/>
              <a:ext cx="1631" cy="8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Рекупераційний процес 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(збирання/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сортування)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53" y="9160"/>
              <a:ext cx="1383" cy="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Регенерований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(рекуперований)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22" y="9146"/>
              <a:ext cx="1272" cy="5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Процес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повторного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переробляння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53" y="9105"/>
              <a:ext cx="1344" cy="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перероблений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 (А)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317" y="9159"/>
              <a:ext cx="1383" cy="59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Процес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виготовляння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Line 11"/>
            <p:cNvCxnSpPr>
              <a:cxnSpLocks noChangeShapeType="1"/>
            </p:cNvCxnSpPr>
            <p:nvPr/>
          </p:nvCxnSpPr>
          <p:spPr bwMode="auto">
            <a:xfrm>
              <a:off x="2184" y="9427"/>
              <a:ext cx="3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066" y="11918"/>
              <a:ext cx="1217" cy="807"/>
              <a:chOff x="2648" y="5395"/>
              <a:chExt cx="1217" cy="807"/>
            </a:xfrm>
          </p:grpSpPr>
          <p:sp>
            <p:nvSpPr>
              <p:cNvPr id="40" name="Rectangle 13"/>
              <p:cNvSpPr>
                <a:spLocks noChangeArrowheads="1"/>
              </p:cNvSpPr>
              <p:nvPr/>
            </p:nvSpPr>
            <p:spPr bwMode="auto">
              <a:xfrm>
                <a:off x="2648" y="5395"/>
                <a:ext cx="1217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Остаточне видалення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Line 14"/>
              <p:cNvCxnSpPr>
                <a:cxnSpLocks noChangeShapeType="1"/>
              </p:cNvCxnSpPr>
              <p:nvPr/>
            </p:nvCxnSpPr>
            <p:spPr bwMode="auto">
              <a:xfrm>
                <a:off x="2648" y="5395"/>
                <a:ext cx="1" cy="5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Line 15"/>
              <p:cNvCxnSpPr>
                <a:cxnSpLocks noChangeShapeType="1"/>
              </p:cNvCxnSpPr>
              <p:nvPr/>
            </p:nvCxnSpPr>
            <p:spPr bwMode="auto">
              <a:xfrm>
                <a:off x="3847" y="5399"/>
                <a:ext cx="1" cy="5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Line 16"/>
              <p:cNvCxnSpPr>
                <a:cxnSpLocks noChangeShapeType="1"/>
              </p:cNvCxnSpPr>
              <p:nvPr/>
            </p:nvCxnSpPr>
            <p:spPr bwMode="auto">
              <a:xfrm>
                <a:off x="2648" y="5395"/>
                <a:ext cx="121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Line 17"/>
              <p:cNvCxnSpPr>
                <a:cxnSpLocks noChangeShapeType="1"/>
              </p:cNvCxnSpPr>
              <p:nvPr/>
            </p:nvCxnSpPr>
            <p:spPr bwMode="auto">
              <a:xfrm>
                <a:off x="2648" y="5971"/>
                <a:ext cx="609" cy="2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Line 18"/>
              <p:cNvCxnSpPr>
                <a:cxnSpLocks noChangeShapeType="1"/>
              </p:cNvCxnSpPr>
              <p:nvPr/>
            </p:nvCxnSpPr>
            <p:spPr bwMode="auto">
              <a:xfrm flipH="1">
                <a:off x="3243" y="5961"/>
                <a:ext cx="609" cy="2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9472" y="11040"/>
              <a:ext cx="1162" cy="10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9573" y="11238"/>
              <a:ext cx="960" cy="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Кінцева продукція </a:t>
              </a:r>
              <a:r>
                <a:rPr lang="ru-RU" sz="800" spc="-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(P) </a:t>
              </a:r>
              <a:br>
                <a:rPr lang="ru-RU" sz="800" spc="-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800" spc="-6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 = A + B)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Line 21"/>
            <p:cNvCxnSpPr>
              <a:cxnSpLocks noChangeShapeType="1"/>
            </p:cNvCxnSpPr>
            <p:nvPr/>
          </p:nvCxnSpPr>
          <p:spPr bwMode="auto">
            <a:xfrm>
              <a:off x="4122" y="9442"/>
              <a:ext cx="3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Line 22"/>
            <p:cNvCxnSpPr>
              <a:cxnSpLocks noChangeShapeType="1"/>
            </p:cNvCxnSpPr>
            <p:nvPr/>
          </p:nvCxnSpPr>
          <p:spPr bwMode="auto">
            <a:xfrm>
              <a:off x="7493" y="9427"/>
              <a:ext cx="27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Line 23"/>
            <p:cNvCxnSpPr>
              <a:cxnSpLocks noChangeShapeType="1"/>
            </p:cNvCxnSpPr>
            <p:nvPr/>
          </p:nvCxnSpPr>
          <p:spPr bwMode="auto">
            <a:xfrm>
              <a:off x="5835" y="9427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Line 24"/>
            <p:cNvCxnSpPr>
              <a:cxnSpLocks noChangeShapeType="1"/>
            </p:cNvCxnSpPr>
            <p:nvPr/>
          </p:nvCxnSpPr>
          <p:spPr bwMode="auto">
            <a:xfrm>
              <a:off x="9096" y="9427"/>
              <a:ext cx="2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0" name="Group 25"/>
            <p:cNvGrpSpPr>
              <a:grpSpLocks/>
            </p:cNvGrpSpPr>
            <p:nvPr/>
          </p:nvGrpSpPr>
          <p:grpSpPr bwMode="auto">
            <a:xfrm>
              <a:off x="3956" y="6575"/>
              <a:ext cx="6523" cy="862"/>
              <a:chOff x="2537" y="52"/>
              <a:chExt cx="6524" cy="862"/>
            </a:xfrm>
          </p:grpSpPr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8065" y="52"/>
                <a:ext cx="996" cy="8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Первинний матеріал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(B)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27"/>
              <p:cNvSpPr>
                <a:spLocks noChangeArrowheads="1"/>
              </p:cNvSpPr>
              <p:nvPr/>
            </p:nvSpPr>
            <p:spPr bwMode="auto">
              <a:xfrm>
                <a:off x="6407" y="52"/>
                <a:ext cx="1383" cy="80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Інше використання або продаж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28"/>
              <p:cNvSpPr>
                <a:spLocks noChangeArrowheads="1"/>
              </p:cNvSpPr>
              <p:nvPr/>
            </p:nvSpPr>
            <p:spPr bwMode="auto">
              <a:xfrm>
                <a:off x="4362" y="52"/>
                <a:ext cx="1217" cy="80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Інше використання або продаж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29"/>
              <p:cNvSpPr>
                <a:spLocks noChangeArrowheads="1"/>
              </p:cNvSpPr>
              <p:nvPr/>
            </p:nvSpPr>
            <p:spPr bwMode="auto">
              <a:xfrm>
                <a:off x="2537" y="52"/>
                <a:ext cx="1272" cy="80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uk-UA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Генерування енергії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Line 30"/>
            <p:cNvCxnSpPr>
              <a:cxnSpLocks noChangeShapeType="1"/>
            </p:cNvCxnSpPr>
            <p:nvPr/>
          </p:nvCxnSpPr>
          <p:spPr bwMode="auto">
            <a:xfrm>
              <a:off x="2171" y="9544"/>
              <a:ext cx="2083" cy="23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Line 31"/>
            <p:cNvCxnSpPr>
              <a:cxnSpLocks noChangeShapeType="1"/>
            </p:cNvCxnSpPr>
            <p:nvPr/>
          </p:nvCxnSpPr>
          <p:spPr bwMode="auto">
            <a:xfrm>
              <a:off x="4144" y="9459"/>
              <a:ext cx="476" cy="24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Line 32"/>
            <p:cNvCxnSpPr>
              <a:cxnSpLocks noChangeShapeType="1"/>
            </p:cNvCxnSpPr>
            <p:nvPr/>
          </p:nvCxnSpPr>
          <p:spPr bwMode="auto">
            <a:xfrm flipH="1">
              <a:off x="4951" y="9749"/>
              <a:ext cx="1936" cy="2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" name="Line 33"/>
            <p:cNvCxnSpPr>
              <a:cxnSpLocks noChangeShapeType="1"/>
            </p:cNvCxnSpPr>
            <p:nvPr/>
          </p:nvCxnSpPr>
          <p:spPr bwMode="auto">
            <a:xfrm>
              <a:off x="7493" y="9427"/>
              <a:ext cx="2212" cy="1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Line 34"/>
            <p:cNvCxnSpPr>
              <a:cxnSpLocks noChangeShapeType="1"/>
            </p:cNvCxnSpPr>
            <p:nvPr/>
          </p:nvCxnSpPr>
          <p:spPr bwMode="auto">
            <a:xfrm>
              <a:off x="10036" y="9749"/>
              <a:ext cx="1" cy="12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Line 35"/>
            <p:cNvCxnSpPr>
              <a:cxnSpLocks noChangeShapeType="1"/>
            </p:cNvCxnSpPr>
            <p:nvPr/>
          </p:nvCxnSpPr>
          <p:spPr bwMode="auto">
            <a:xfrm>
              <a:off x="9980" y="7437"/>
              <a:ext cx="1" cy="17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Line 36"/>
            <p:cNvCxnSpPr>
              <a:cxnSpLocks noChangeShapeType="1"/>
            </p:cNvCxnSpPr>
            <p:nvPr/>
          </p:nvCxnSpPr>
          <p:spPr bwMode="auto">
            <a:xfrm flipV="1">
              <a:off x="7493" y="7383"/>
              <a:ext cx="1051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Line 37"/>
            <p:cNvCxnSpPr>
              <a:cxnSpLocks noChangeShapeType="1"/>
            </p:cNvCxnSpPr>
            <p:nvPr/>
          </p:nvCxnSpPr>
          <p:spPr bwMode="auto">
            <a:xfrm flipV="1">
              <a:off x="4122" y="7383"/>
              <a:ext cx="2267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" name="Line 38"/>
            <p:cNvCxnSpPr>
              <a:cxnSpLocks noChangeShapeType="1"/>
            </p:cNvCxnSpPr>
            <p:nvPr/>
          </p:nvCxnSpPr>
          <p:spPr bwMode="auto">
            <a:xfrm flipV="1">
              <a:off x="4122" y="7383"/>
              <a:ext cx="498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>
              <a:off x="4011" y="8043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Паливо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5189" y="7975"/>
              <a:ext cx="830" cy="4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Побічні продукти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41"/>
            <p:cNvSpPr>
              <a:spLocks noChangeArrowheads="1"/>
            </p:cNvSpPr>
            <p:nvPr/>
          </p:nvSpPr>
          <p:spPr bwMode="auto">
            <a:xfrm>
              <a:off x="7732" y="7975"/>
              <a:ext cx="830" cy="4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Побічні продукти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8101" y="10049"/>
              <a:ext cx="1272" cy="7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400"/>
                </a:spcBef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перероблений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 (А)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4011" y="10504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Відхід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5687" y="10504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Відхід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32142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085" y="1341079"/>
            <a:ext cx="1014346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</a:t>
            </a:r>
          </a:p>
          <a:p>
            <a:endParaRPr lang="uk-UA" sz="2200" b="1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Вироби </a:t>
            </a:r>
            <a:r>
              <a:rPr lang="uk-UA" sz="2200" dirty="0" smtClean="0">
                <a:latin typeface="+mn-lt"/>
              </a:rPr>
              <a:t>повинні містити не менш ніж </a:t>
            </a:r>
            <a:r>
              <a:rPr lang="uk-UA" sz="2200" u="sng" dirty="0" smtClean="0">
                <a:latin typeface="+mn-lt"/>
              </a:rPr>
              <a:t>ХХ</a:t>
            </a:r>
            <a:r>
              <a:rPr lang="uk-UA" sz="2200" dirty="0" smtClean="0">
                <a:latin typeface="+mn-lt"/>
              </a:rPr>
              <a:t>% макулатури.</a:t>
            </a: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9085" y="3440068"/>
            <a:ext cx="110072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Варіант А</a:t>
            </a:r>
            <a:r>
              <a:rPr lang="uk-UA" sz="2200" dirty="0">
                <a:latin typeface="+mn-lt"/>
              </a:rPr>
              <a:t>.  </a:t>
            </a:r>
            <a:r>
              <a:rPr lang="uk-UA" sz="2200" dirty="0" err="1">
                <a:latin typeface="+mn-lt"/>
              </a:rPr>
              <a:t>Самодекларація</a:t>
            </a:r>
            <a:r>
              <a:rPr lang="uk-UA" sz="2200" dirty="0">
                <a:latin typeface="+mn-lt"/>
              </a:rPr>
              <a:t> </a:t>
            </a:r>
            <a:r>
              <a:rPr lang="uk-UA" sz="2200" b="1" u="sng" dirty="0">
                <a:latin typeface="+mn-lt"/>
              </a:rPr>
              <a:t>виробника</a:t>
            </a:r>
            <a:r>
              <a:rPr lang="uk-UA" sz="2200" dirty="0">
                <a:latin typeface="+mn-lt"/>
              </a:rPr>
              <a:t> оформлена згідно з п. 7.8 ДСТУ ISO 14021.</a:t>
            </a:r>
          </a:p>
          <a:p>
            <a:endParaRPr lang="uk-UA" sz="1000" dirty="0">
              <a:latin typeface="+mn-lt"/>
            </a:endParaRPr>
          </a:p>
          <a:p>
            <a:r>
              <a:rPr lang="uk-UA" sz="2200" b="1" dirty="0">
                <a:latin typeface="+mn-lt"/>
              </a:rPr>
              <a:t>Варіант Б</a:t>
            </a:r>
            <a:r>
              <a:rPr lang="uk-UA" sz="2200" dirty="0">
                <a:latin typeface="+mn-lt"/>
              </a:rPr>
              <a:t>. </a:t>
            </a:r>
            <a:r>
              <a:rPr lang="uk-UA" sz="2200" dirty="0" smtClean="0">
                <a:latin typeface="+mn-lt"/>
              </a:rPr>
              <a:t>Копія висновку виданого </a:t>
            </a:r>
            <a:r>
              <a:rPr lang="uk-UA" sz="2200" dirty="0">
                <a:latin typeface="+mn-lt"/>
              </a:rPr>
              <a:t>незалежним компетентним </a:t>
            </a:r>
            <a:r>
              <a:rPr lang="uk-UA" sz="2200" dirty="0" smtClean="0">
                <a:latin typeface="+mn-lt"/>
              </a:rPr>
              <a:t>органом згідно </a:t>
            </a:r>
            <a:r>
              <a:rPr lang="uk-UA" sz="2200" dirty="0">
                <a:latin typeface="+mn-lt"/>
              </a:rPr>
              <a:t>з п. 7.8 ДСТУ ISO 14021.</a:t>
            </a:r>
          </a:p>
          <a:p>
            <a:endParaRPr lang="uk-UA" sz="1000" dirty="0">
              <a:latin typeface="+mn-lt"/>
            </a:endParaRPr>
          </a:p>
          <a:p>
            <a:r>
              <a:rPr lang="uk-UA" sz="2200" b="1" dirty="0">
                <a:latin typeface="+mn-lt"/>
              </a:rPr>
              <a:t>Варіант В</a:t>
            </a:r>
            <a:r>
              <a:rPr lang="uk-UA" sz="2200" dirty="0">
                <a:latin typeface="+mn-lt"/>
              </a:rPr>
              <a:t>. </a:t>
            </a:r>
            <a:r>
              <a:rPr lang="uk-UA" sz="2200" dirty="0" smtClean="0">
                <a:latin typeface="+mn-lt"/>
              </a:rPr>
              <a:t>Копія протоколу </a:t>
            </a:r>
            <a:r>
              <a:rPr lang="uk-UA" sz="2200" dirty="0">
                <a:latin typeface="+mn-lt"/>
              </a:rPr>
              <a:t>оцінки відповідності екологічним критеріям для </a:t>
            </a:r>
            <a:r>
              <a:rPr lang="uk-UA" sz="2200" dirty="0" smtClean="0">
                <a:latin typeface="+mn-lt"/>
              </a:rPr>
              <a:t>санітарно-гігієнічних побутових, </a:t>
            </a:r>
            <a:r>
              <a:rPr lang="uk-UA" sz="2200" dirty="0">
                <a:latin typeface="+mn-lt"/>
              </a:rPr>
              <a:t>встановлених згідно з чинною редакцією ДСТУ ISO 14024 (або втяг з нього щодо оцінювання </a:t>
            </a:r>
            <a:r>
              <a:rPr lang="uk-UA" sz="2200" dirty="0" smtClean="0">
                <a:latin typeface="+mn-lt"/>
              </a:rPr>
              <a:t>вмісту макулатури).</a:t>
            </a:r>
            <a:r>
              <a:rPr lang="uk-UA" sz="2200" dirty="0">
                <a:latin typeface="+mn-lt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9085" y="2966187"/>
            <a:ext cx="61939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Підтвердний документ</a:t>
            </a:r>
            <a:endParaRPr lang="uk-UA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73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39" y="470679"/>
            <a:ext cx="649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Хімічна безпека і </a:t>
            </a:r>
            <a:r>
              <a:rPr lang="uk-UA" b="1" dirty="0" smtClean="0"/>
              <a:t>поліпшені екологічні </a:t>
            </a:r>
            <a:r>
              <a:rPr lang="uk-UA" b="1" dirty="0"/>
              <a:t>характеристики</a:t>
            </a: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9" y="1416904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7" y="1060804"/>
            <a:ext cx="8218718" cy="49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21239" y="3043170"/>
            <a:ext cx="3745959" cy="251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4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 багатокритеріального підходу оцінювання екологічних </a:t>
            </a:r>
          </a:p>
          <a:p>
            <a:r>
              <a:rPr lang="uk-UA" altLang="ru-RU" sz="1600" b="1" dirty="0" smtClean="0">
                <a:latin typeface="+mn-lt"/>
              </a:rPr>
              <a:t>переваг продукції різних категорій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4:2002 (діє до 01.01.2022)</a:t>
            </a:r>
          </a:p>
          <a:p>
            <a:r>
              <a:rPr lang="uk-UA" altLang="ru-RU" sz="1600" dirty="0">
                <a:latin typeface="+mn-lt"/>
              </a:rPr>
              <a:t>ДСТУ </a:t>
            </a:r>
            <a:r>
              <a:rPr lang="en-US" altLang="ru-RU" sz="1600" dirty="0">
                <a:latin typeface="+mn-lt"/>
              </a:rPr>
              <a:t>ISO </a:t>
            </a:r>
            <a:r>
              <a:rPr lang="en-US" altLang="ru-RU" sz="1600" dirty="0" smtClean="0">
                <a:latin typeface="+mn-lt"/>
              </a:rPr>
              <a:t>1402</a:t>
            </a:r>
            <a:r>
              <a:rPr lang="uk-UA" altLang="ru-RU" sz="1600" dirty="0" smtClean="0">
                <a:latin typeface="+mn-lt"/>
              </a:rPr>
              <a:t>4:2018</a:t>
            </a:r>
          </a:p>
        </p:txBody>
      </p:sp>
      <p:pic>
        <p:nvPicPr>
          <p:cNvPr id="17" name="Picture 5" descr="GEN25-logo-262x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21" y="5561372"/>
            <a:ext cx="2261309" cy="10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9342" y="502793"/>
            <a:ext cx="110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n-lt"/>
              </a:rPr>
              <a:t>СОУ ОЕМ </a:t>
            </a:r>
            <a:r>
              <a:rPr lang="uk-UA" sz="2000" b="1" dirty="0">
                <a:latin typeface="+mn-lt"/>
              </a:rPr>
              <a:t>08.002.0</a:t>
            </a:r>
            <a:r>
              <a:rPr lang="en-US" sz="2000" b="1" dirty="0">
                <a:latin typeface="+mn-lt"/>
              </a:rPr>
              <a:t>7</a:t>
            </a:r>
            <a:r>
              <a:rPr lang="uk-UA" sz="2000" b="1" dirty="0">
                <a:latin typeface="+mn-lt"/>
              </a:rPr>
              <a:t>.</a:t>
            </a:r>
            <a:r>
              <a:rPr lang="en-US" sz="2000" b="1" dirty="0">
                <a:latin typeface="+mn-lt"/>
              </a:rPr>
              <a:t>0</a:t>
            </a:r>
            <a:r>
              <a:rPr lang="uk-UA" sz="2000" b="1" dirty="0">
                <a:latin typeface="+mn-lt"/>
              </a:rPr>
              <a:t>64</a:t>
            </a:r>
            <a:r>
              <a:rPr lang="ru-RU" sz="2000" b="1" dirty="0" smtClean="0">
                <a:latin typeface="+mn-lt"/>
              </a:rPr>
              <a:t>:2011 </a:t>
            </a:r>
            <a:r>
              <a:rPr lang="uk-UA" sz="2000" b="1" dirty="0" smtClean="0">
                <a:latin typeface="+mn-lt"/>
              </a:rPr>
              <a:t>Вироби паперові санітарно-гігієнічні побутові</a:t>
            </a:r>
            <a:r>
              <a:rPr lang="ru-RU" sz="2000" b="1" dirty="0" smtClean="0">
                <a:latin typeface="+mn-lt"/>
              </a:rPr>
              <a:t>.</a:t>
            </a:r>
            <a:r>
              <a:rPr lang="en-US" sz="2000" b="1" dirty="0" smtClean="0">
                <a:latin typeface="+mn-lt"/>
              </a:rPr>
              <a:t> </a:t>
            </a:r>
            <a:r>
              <a:rPr lang="uk-UA" sz="2000" b="1" dirty="0" smtClean="0">
                <a:solidFill>
                  <a:srgbClr val="000000"/>
                </a:solidFill>
                <a:latin typeface="+mn-lt"/>
              </a:rPr>
              <a:t>Екологічні критерії оцінювання життєвого циклу.</a:t>
            </a:r>
            <a:endParaRPr lang="uk-UA" sz="20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83971" y="1079886"/>
            <a:ext cx="9373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000000"/>
                </a:solidFill>
                <a:latin typeface="+mn-lt"/>
              </a:rPr>
              <a:t>Гармонізований з вимогами схваленими Рішенням Комісії від 09 липня 2009 року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20</a:t>
            </a:r>
            <a:r>
              <a:rPr lang="uk-UA" sz="2000" dirty="0" smtClean="0">
                <a:solidFill>
                  <a:srgbClr val="000000"/>
                </a:solidFill>
                <a:latin typeface="+mn-lt"/>
              </a:rPr>
              <a:t>09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/</a:t>
            </a:r>
            <a:r>
              <a:rPr lang="uk-UA" sz="2000" dirty="0" smtClean="0">
                <a:solidFill>
                  <a:srgbClr val="000000"/>
                </a:solidFill>
                <a:latin typeface="+mn-lt"/>
              </a:rPr>
              <a:t>568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/</a:t>
            </a:r>
            <a:r>
              <a:rPr lang="uk-UA" sz="2000" dirty="0" smtClean="0">
                <a:solidFill>
                  <a:srgbClr val="000000"/>
                </a:solidFill>
                <a:latin typeface="+mn-lt"/>
              </a:rPr>
              <a:t>ЄС що встановлює екологічні критерії для присудження екологічного маркування ЄС за паперові вироби.</a:t>
            </a:r>
          </a:p>
          <a:p>
            <a:pPr algn="just"/>
            <a:endParaRPr lang="uk-UA" sz="20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2894">
            <a:off x="468979" y="1289016"/>
            <a:ext cx="1236483" cy="1928459"/>
          </a:xfrm>
          <a:prstGeom prst="rect">
            <a:avLst/>
          </a:prstGeom>
        </p:spPr>
      </p:pic>
      <p:pic>
        <p:nvPicPr>
          <p:cNvPr id="10244" name="Picture 4" descr="Globally Harmonized System of Classification (GHS) | MLi Environm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99" y="5305300"/>
            <a:ext cx="4360869" cy="12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399" y="4568415"/>
            <a:ext cx="391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latin typeface="+mn-lt"/>
              </a:rPr>
              <a:t>ЄС</a:t>
            </a:r>
            <a:endParaRPr lang="ru-RU" sz="12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2141" y="5166801"/>
            <a:ext cx="677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+mn-lt"/>
              </a:rPr>
              <a:t>Україна</a:t>
            </a:r>
            <a:endParaRPr lang="ru-RU" sz="12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1091" y="2135201"/>
            <a:ext cx="8687608" cy="3170099"/>
          </a:xfrm>
          <a:prstGeom prst="rect">
            <a:avLst/>
          </a:prstGeom>
          <a:solidFill>
            <a:srgbClr val="2FA345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Основним завданням при впровадженні екологічних критеріїв є: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зменшення впливів на довкілля та здоров'я людини, пов'язаних з застосуванням хімічних речовин і препаратів*;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стале управління лісовими ресурсами;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ресурсозбереження;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енергоефективність та запобігання забрудненню на виробництві;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зменшення відходів виробництва та споживання.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sz="2000" dirty="0" smtClean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uk-UA" sz="2000" b="1" dirty="0" smtClean="0">
                <a:solidFill>
                  <a:schemeClr val="bg1"/>
                </a:solidFill>
                <a:latin typeface="+mn-lt"/>
              </a:rPr>
              <a:t>*) Обмежений вміст хімічних речовин за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класами  та категоріями небезпек щодо впливів на здоров'я людини і довкілля згідно з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CLP/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GHS </a:t>
            </a:r>
            <a:r>
              <a:rPr lang="uk-UA" sz="2000" dirty="0" err="1" smtClean="0">
                <a:solidFill>
                  <a:schemeClr val="bg1"/>
                </a:solidFill>
                <a:latin typeface="+mn-lt"/>
              </a:rPr>
              <a:t>ver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. VII.</a:t>
            </a:r>
            <a:endParaRPr lang="uk-UA" sz="20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8" y="3830591"/>
            <a:ext cx="1205484" cy="1205484"/>
          </a:xfrm>
          <a:prstGeom prst="rect">
            <a:avLst/>
          </a:prstGeom>
        </p:spPr>
      </p:pic>
      <p:pic>
        <p:nvPicPr>
          <p:cNvPr id="10242" name="Picture 2" descr="Экозна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2" y="3318295"/>
            <a:ext cx="1160707" cy="11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5" y="5015246"/>
            <a:ext cx="1677680" cy="16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9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65" y="0"/>
            <a:ext cx="9010649" cy="67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71" y="930451"/>
            <a:ext cx="1791772" cy="1746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065" y="256478"/>
            <a:ext cx="7652848" cy="21865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01032" y="2060675"/>
            <a:ext cx="95051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8177911" y="2222709"/>
            <a:ext cx="3833284" cy="461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6" y="724833"/>
            <a:ext cx="9698323" cy="55124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8216" y="6322383"/>
            <a:ext cx="493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https://www.youtube.com/watch?v=qnFq-a3ltlc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5033" y="270441"/>
            <a:ext cx="6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Екологічні стандарти щодо продукції, сертифікація і маркування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3" y="964318"/>
            <a:ext cx="1616148" cy="1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8874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8" y="1450615"/>
            <a:ext cx="1014346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</a:t>
            </a:r>
          </a:p>
          <a:p>
            <a:endParaRPr lang="uk-UA" sz="2200" b="1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Вироби повинні </a:t>
            </a:r>
            <a:r>
              <a:rPr lang="uk-UA" sz="2200" dirty="0">
                <a:latin typeface="+mn-lt"/>
              </a:rPr>
              <a:t>відповідати вимогам екологічних критеріїв на </a:t>
            </a:r>
            <a:r>
              <a:rPr lang="uk-UA" sz="2200" dirty="0" smtClean="0">
                <a:latin typeface="+mn-lt"/>
              </a:rPr>
              <a:t>вироби </a:t>
            </a:r>
            <a:r>
              <a:rPr lang="uk-UA" sz="2200" dirty="0">
                <a:latin typeface="+mn-lt"/>
              </a:rPr>
              <a:t>паперові санітарно-гігієнічні побутові</a:t>
            </a:r>
            <a:r>
              <a:rPr lang="uk-UA" sz="2200" dirty="0" smtClean="0">
                <a:latin typeface="+mn-lt"/>
              </a:rPr>
              <a:t>, що встановлені згідно з </a:t>
            </a:r>
            <a:r>
              <a:rPr lang="uk-UA" sz="2200" u="sng" dirty="0" smtClean="0">
                <a:latin typeface="+mn-lt"/>
              </a:rPr>
              <a:t>чинною редакцією </a:t>
            </a:r>
          </a:p>
          <a:p>
            <a:r>
              <a:rPr lang="uk-UA" sz="2200" u="sng" dirty="0" smtClean="0">
                <a:latin typeface="+mn-lt"/>
              </a:rPr>
              <a:t>ДСТУ </a:t>
            </a:r>
            <a:r>
              <a:rPr lang="uk-UA" sz="2200" u="sng" dirty="0">
                <a:latin typeface="+mn-lt"/>
              </a:rPr>
              <a:t>ISO </a:t>
            </a:r>
            <a:r>
              <a:rPr lang="uk-UA" sz="2200" u="sng" dirty="0" smtClean="0">
                <a:latin typeface="+mn-lt"/>
              </a:rPr>
              <a:t>14024 (</a:t>
            </a:r>
            <a:r>
              <a:rPr lang="uk-UA" sz="2200" u="sng" dirty="0">
                <a:latin typeface="+mn-lt"/>
              </a:rPr>
              <a:t>ISO </a:t>
            </a:r>
            <a:r>
              <a:rPr lang="uk-UA" sz="2200" u="sng" dirty="0" smtClean="0">
                <a:latin typeface="+mn-lt"/>
              </a:rPr>
              <a:t>14024)</a:t>
            </a:r>
            <a:r>
              <a:rPr lang="uk-UA" sz="2200" dirty="0" smtClean="0">
                <a:latin typeface="+mn-lt"/>
              </a:rPr>
              <a:t>.</a:t>
            </a:r>
            <a:endParaRPr lang="ru-RU" sz="2200" dirty="0">
              <a:latin typeface="+mn-lt"/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1358" y="3512718"/>
            <a:ext cx="9995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Підтвердні документи</a:t>
            </a:r>
          </a:p>
          <a:p>
            <a:r>
              <a:rPr lang="en-US" sz="2200" dirty="0">
                <a:latin typeface="+mn-lt"/>
              </a:rPr>
              <a:t>1)</a:t>
            </a:r>
            <a:r>
              <a:rPr lang="uk-UA" sz="2200" dirty="0">
                <a:latin typeface="+mn-lt"/>
              </a:rPr>
              <a:t> Копія сертифікату про підтвердження відповідності встановленим екологічним критеріям на вироби текстильні;</a:t>
            </a:r>
          </a:p>
          <a:p>
            <a:r>
              <a:rPr lang="en-US" sz="2200" dirty="0">
                <a:latin typeface="+mn-lt"/>
              </a:rPr>
              <a:t>2)</a:t>
            </a:r>
            <a:r>
              <a:rPr lang="uk-UA" sz="2200" dirty="0">
                <a:latin typeface="+mn-lt"/>
              </a:rPr>
              <a:t>  Копія атестату акредитації органу з оцінки відповідності який видав сертифікат.</a:t>
            </a:r>
          </a:p>
        </p:txBody>
      </p:sp>
    </p:spTree>
    <p:extLst>
      <p:ext uri="{BB962C8B-B14F-4D97-AF65-F5344CB8AC3E}">
        <p14:creationId xmlns:p14="http://schemas.microsoft.com/office/powerpoint/2010/main" val="843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255" y="221796"/>
            <a:ext cx="5261202" cy="6241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5" y="1603690"/>
            <a:ext cx="5021716" cy="519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10" y="0"/>
            <a:ext cx="51720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49275"/>
            <a:ext cx="6659562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92313" y="260351"/>
            <a:ext cx="568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29527B"/>
                </a:solidFill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924176"/>
            <a:ext cx="2592388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24176"/>
            <a:ext cx="558006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3"/>
            <a:ext cx="16065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3" y="363992"/>
            <a:ext cx="4488108" cy="61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533" y="363992"/>
            <a:ext cx="4339642" cy="613954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http://qrcoder.ru/code/?https%3A%2F%2Fmenr.gov.ua%2Fcontent%2Fekologichne-markuvannya2.html&amp;4&amp;0">
            <a:extLst>
              <a:ext uri="{FF2B5EF4-FFF2-40B4-BE49-F238E27FC236}">
                <a16:creationId xmlns="" xmlns:a16="http://schemas.microsoft.com/office/drawing/2014/main" id="{E6260C4F-CA63-433E-B875-C6DA99A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10" y="2219526"/>
            <a:ext cx="1933014" cy="19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75779" name="Объект 2"/>
          <p:cNvSpPr>
            <a:spLocks noGrp="1"/>
          </p:cNvSpPr>
          <p:nvPr>
            <p:ph idx="4294967295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04792" indent="-304792" defTabSz="1219170" eaLnBrk="1" hangingPunct="1"/>
            <a:endParaRPr lang="ru-RU" altLang="ru-RU" smtClean="0"/>
          </a:p>
        </p:txBody>
      </p:sp>
      <p:pic>
        <p:nvPicPr>
          <p:cNvPr id="75780" name="Picture 2" descr="ÐÐ°ÑÑÐ¸Ð½ÐºÐ¸ Ð¿Ð¾ Ð·Ð°Ð¿ÑÐ¾ÑÑ ÑÐ¸Ð¿ Ð½Ð° ÐµÐ»Ðº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Лесная сертификация: PEFC и FSC — Студо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93" y="5141237"/>
            <a:ext cx="2532307" cy="16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537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Ужгородський лісгосп» отримав міжнародний сертифікат FSC – Наше жи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11" y="883557"/>
            <a:ext cx="4650829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6" y="883557"/>
            <a:ext cx="6562413" cy="5042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1338262"/>
            <a:ext cx="15049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apir.kiev.ua/wp-content/uploads/2018/11/FSC-%D1%81%D0%B5%D1%80%D1%82%D0%B8%D1%84%D0%B8%D0%BA%D0%B0%D1%82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67" y="152400"/>
            <a:ext cx="8970419" cy="634637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769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80847">
            <a:off x="6172201" y="424771"/>
            <a:ext cx="4572000" cy="6677025"/>
          </a:xfrm>
          <a:prstGeom prst="rect">
            <a:avLst/>
          </a:prstGeom>
        </p:spPr>
      </p:pic>
      <p:pic>
        <p:nvPicPr>
          <p:cNvPr id="9" name="Picture 6" descr="Лесная сертификация: PEFC и FSC — Студо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1" y="3410409"/>
            <a:ext cx="2532307" cy="16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co — Re Be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86" y="1001048"/>
            <a:ext cx="2625430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Экозна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7" y="1066799"/>
            <a:ext cx="1241174" cy="124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814" y="2697093"/>
            <a:ext cx="3387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atin typeface="+mn-lt"/>
              </a:rPr>
              <a:t>Екологічне маркування І типу</a:t>
            </a:r>
          </a:p>
          <a:p>
            <a:pPr algn="ctr"/>
            <a:r>
              <a:rPr lang="ru-RU" sz="2000" dirty="0">
                <a:latin typeface="+mn-lt"/>
              </a:rPr>
              <a:t>з</a:t>
            </a:r>
            <a:r>
              <a:rPr lang="uk-UA" sz="2000" dirty="0" smtClean="0">
                <a:latin typeface="+mn-lt"/>
              </a:rPr>
              <a:t>гідно з </a:t>
            </a:r>
            <a:r>
              <a:rPr lang="en-US" sz="2000" dirty="0" smtClean="0">
                <a:latin typeface="+mn-lt"/>
              </a:rPr>
              <a:t>ISO 14024</a:t>
            </a:r>
            <a:endParaRPr lang="ru-RU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237" y="5105304"/>
            <a:ext cx="3158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>
                <a:latin typeface="+mn-lt"/>
              </a:rPr>
              <a:t>Маркування що вказує </a:t>
            </a:r>
          </a:p>
          <a:p>
            <a:pPr algn="ctr"/>
            <a:r>
              <a:rPr lang="uk-UA" sz="2000" dirty="0" smtClean="0">
                <a:latin typeface="+mn-lt"/>
              </a:rPr>
              <a:t>на відповідність стандартів</a:t>
            </a:r>
          </a:p>
          <a:p>
            <a:pPr algn="ctr"/>
            <a:r>
              <a:rPr lang="uk-UA" sz="2000" dirty="0" smtClean="0">
                <a:latin typeface="+mn-lt"/>
              </a:rPr>
              <a:t> сталого управління лісами</a:t>
            </a:r>
            <a:endParaRPr lang="ru-RU" sz="2000" dirty="0">
              <a:latin typeface="+mn-lt"/>
            </a:endParaRPr>
          </a:p>
        </p:txBody>
      </p:sp>
      <p:pic>
        <p:nvPicPr>
          <p:cNvPr id="1026" name="Picture 2" descr="Czym jest niemiecki certyfikat Blue Angel i jakie ma on znaczeni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41" y="191454"/>
            <a:ext cx="1346673" cy="133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7825" y="1502720"/>
            <a:ext cx="127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Неметчина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4857" y="234751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ЄС</a:t>
            </a:r>
            <a:endParaRPr lang="ru-RU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8418" y="2307974"/>
            <a:ext cx="230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n-lt"/>
              </a:rPr>
              <a:t>Скандинавські країни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87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7025" y="4572000"/>
            <a:ext cx="7059613" cy="1963738"/>
          </a:xfrm>
          <a:prstGeom prst="rect">
            <a:avLst/>
          </a:prstGeom>
          <a:solidFill>
            <a:srgbClr val="365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523876" y="4886325"/>
            <a:ext cx="6203496" cy="1506538"/>
          </a:xfrm>
        </p:spPr>
        <p:txBody>
          <a:bodyPr/>
          <a:lstStyle/>
          <a:p>
            <a:r>
              <a:rPr lang="uk-UA" altLang="ru-RU" sz="2800" b="1" dirty="0" smtClean="0">
                <a:solidFill>
                  <a:srgbClr val="FFFFFF"/>
                </a:solidFill>
              </a:rPr>
              <a:t>Папір</a:t>
            </a:r>
            <a:r>
              <a:rPr lang="uk-UA" altLang="ru-RU" sz="2800" dirty="0" smtClean="0">
                <a:solidFill>
                  <a:srgbClr val="FFFFFF"/>
                </a:solidFill>
              </a:rPr>
              <a:t/>
            </a:r>
            <a:br>
              <a:rPr lang="uk-UA" altLang="ru-RU" sz="2800" dirty="0" smtClean="0">
                <a:solidFill>
                  <a:srgbClr val="FFFFFF"/>
                </a:solidFill>
              </a:rPr>
            </a:br>
            <a:r>
              <a:rPr lang="uk-UA" altLang="ru-RU" sz="2800" dirty="0" smtClean="0">
                <a:solidFill>
                  <a:srgbClr val="FFFFFF"/>
                </a:solidFill>
              </a:rPr>
              <a:t>закупівлі за 2018 р. – </a:t>
            </a:r>
            <a:br>
              <a:rPr lang="uk-UA" altLang="ru-RU" sz="2800" dirty="0" smtClean="0">
                <a:solidFill>
                  <a:srgbClr val="FFFFFF"/>
                </a:solidFill>
              </a:rPr>
            </a:br>
            <a:r>
              <a:rPr lang="uk-UA" altLang="ru-RU" sz="2800" dirty="0" smtClean="0">
                <a:solidFill>
                  <a:srgbClr val="FFFFFF"/>
                </a:solidFill>
              </a:rPr>
              <a:t>530 574 856 грн, </a:t>
            </a:r>
            <a:br>
              <a:rPr lang="uk-UA" altLang="ru-RU" sz="2800" dirty="0" smtClean="0">
                <a:solidFill>
                  <a:srgbClr val="FFFFFF"/>
                </a:solidFill>
              </a:rPr>
            </a:br>
            <a:r>
              <a:rPr lang="uk-UA" altLang="ru-RU" sz="2800" dirty="0" smtClean="0">
                <a:solidFill>
                  <a:srgbClr val="FFFFFF"/>
                </a:solidFill>
              </a:rPr>
              <a:t>5 469 844 пачок А4 - 13 674 610 кг</a:t>
            </a:r>
            <a:br>
              <a:rPr lang="uk-UA" altLang="ru-RU" sz="2800" dirty="0" smtClean="0">
                <a:solidFill>
                  <a:srgbClr val="FFFFFF"/>
                </a:solidFill>
              </a:rPr>
            </a:br>
            <a:endParaRPr lang="uk-UA" altLang="ru-RU" sz="2800" dirty="0" smtClean="0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34275" y="322263"/>
            <a:ext cx="4335463" cy="621347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83488" y="610183"/>
            <a:ext cx="4286250" cy="5782680"/>
          </a:xfrm>
        </p:spPr>
        <p:txBody>
          <a:bodyPr rtlCol="0" anchor="ctr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400" dirty="0">
                <a:solidFill>
                  <a:srgbClr val="FFFFFF"/>
                </a:solidFill>
              </a:rPr>
              <a:t>Застосування </a:t>
            </a:r>
            <a:r>
              <a:rPr lang="uk-UA" sz="2400" dirty="0" smtClean="0">
                <a:solidFill>
                  <a:srgbClr val="FFFFFF"/>
                </a:solidFill>
              </a:rPr>
              <a:t>рекомендованих критеріїв </a:t>
            </a:r>
            <a:r>
              <a:rPr lang="uk-UA" sz="2400" dirty="0">
                <a:solidFill>
                  <a:srgbClr val="FFFFFF"/>
                </a:solidFill>
              </a:rPr>
              <a:t>дозволить: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uk-UA" sz="2400" dirty="0" smtClean="0">
                <a:solidFill>
                  <a:srgbClr val="FFFFFF"/>
                </a:solidFill>
              </a:rPr>
              <a:t>-  </a:t>
            </a:r>
            <a:r>
              <a:rPr lang="ru-RU" sz="2400" b="1" dirty="0">
                <a:solidFill>
                  <a:srgbClr val="FFFFFF"/>
                </a:solidFill>
              </a:rPr>
              <a:t>з</a:t>
            </a:r>
            <a:r>
              <a:rPr lang="uk-UA" sz="2400" b="1" dirty="0" smtClean="0">
                <a:solidFill>
                  <a:srgbClr val="FFFFFF"/>
                </a:solidFill>
              </a:rPr>
              <a:t>економити </a:t>
            </a:r>
            <a:r>
              <a:rPr lang="uk-UA" sz="2400" dirty="0" smtClean="0">
                <a:solidFill>
                  <a:srgbClr val="FFFFFF"/>
                </a:solidFill>
              </a:rPr>
              <a:t>біля </a:t>
            </a:r>
            <a:r>
              <a:rPr lang="uk-UA" sz="2400" dirty="0">
                <a:solidFill>
                  <a:srgbClr val="FFFFFF"/>
                </a:solidFill>
              </a:rPr>
              <a:t>100 млн грн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uk-UA" sz="2400" dirty="0" smtClean="0">
                <a:solidFill>
                  <a:srgbClr val="FFFFFF"/>
                </a:solidFill>
              </a:rPr>
              <a:t>-  </a:t>
            </a:r>
            <a:r>
              <a:rPr lang="uk-UA" sz="2400" b="1" dirty="0" smtClean="0">
                <a:solidFill>
                  <a:srgbClr val="FFFFFF"/>
                </a:solidFill>
              </a:rPr>
              <a:t>зберегти</a:t>
            </a:r>
            <a:r>
              <a:rPr lang="uk-UA" sz="2400" dirty="0" smtClean="0">
                <a:solidFill>
                  <a:srgbClr val="FFFFFF"/>
                </a:solidFill>
              </a:rPr>
              <a:t> </a:t>
            </a:r>
            <a:r>
              <a:rPr lang="uk-UA" sz="2400" dirty="0">
                <a:solidFill>
                  <a:srgbClr val="FFFFFF"/>
                </a:solidFill>
              </a:rPr>
              <a:t>145 тисяч </a:t>
            </a:r>
            <a:r>
              <a:rPr lang="uk-UA" sz="2400" dirty="0" smtClean="0">
                <a:solidFill>
                  <a:srgbClr val="FFFFFF"/>
                </a:solidFill>
              </a:rPr>
              <a:t>дерев =</a:t>
            </a:r>
            <a:endParaRPr lang="uk-UA" sz="2400" dirty="0">
              <a:solidFill>
                <a:srgbClr val="FFFFFF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uk-UA" sz="2400" dirty="0" smtClean="0">
                <a:solidFill>
                  <a:srgbClr val="FFFFFF"/>
                </a:solidFill>
              </a:rPr>
              <a:t>   120 </a:t>
            </a:r>
            <a:r>
              <a:rPr lang="uk-UA" sz="2400" dirty="0">
                <a:solidFill>
                  <a:srgbClr val="FFFFFF"/>
                </a:solidFill>
              </a:rPr>
              <a:t>га соснового лісу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uk-UA" sz="2400" dirty="0">
              <a:solidFill>
                <a:srgbClr val="FF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2400" dirty="0">
              <a:solidFill>
                <a:srgbClr val="FF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200" dirty="0">
                <a:solidFill>
                  <a:srgbClr val="FFFFFF"/>
                </a:solidFill>
                <a:highlight>
                  <a:srgbClr val="FF0000"/>
                </a:highlight>
              </a:rPr>
              <a:t>Цілий національний парк «Софіївка» ми викидаємо в смітник щорічно!</a:t>
            </a:r>
            <a:endParaRPr lang="en-US" sz="3200" dirty="0">
              <a:solidFill>
                <a:srgbClr val="FFFFFF"/>
              </a:solidFill>
              <a:highlight>
                <a:srgbClr val="FF0000"/>
              </a:highlight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242" name="Picture 2" descr="Экскурсия в Умань из Киева. Букский каньон из Киева.. Экскурси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9470"/>
            <a:ext cx="6574518" cy="43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23" y="2489226"/>
            <a:ext cx="511628" cy="40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8874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2214192"/>
            <a:ext cx="10143460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</a:t>
            </a:r>
            <a:r>
              <a:rPr lang="en-US" sz="2200" b="1" dirty="0" smtClean="0">
                <a:latin typeface="+mn-lt"/>
              </a:rPr>
              <a:t> </a:t>
            </a:r>
            <a:r>
              <a:rPr lang="uk-UA" sz="2200" b="1" dirty="0" smtClean="0">
                <a:latin typeface="+mn-lt"/>
              </a:rPr>
              <a:t>Б</a:t>
            </a:r>
          </a:p>
          <a:p>
            <a:r>
              <a:rPr lang="uk-UA" sz="2200" dirty="0" smtClean="0">
                <a:latin typeface="+mn-lt"/>
              </a:rPr>
              <a:t>Папір для друку повинен </a:t>
            </a:r>
            <a:r>
              <a:rPr lang="uk-UA" sz="2200" dirty="0">
                <a:latin typeface="+mn-lt"/>
              </a:rPr>
              <a:t>відповідати вимогам екологічних критеріїв </a:t>
            </a:r>
            <a:r>
              <a:rPr lang="uk-UA" sz="2200" dirty="0" smtClean="0">
                <a:latin typeface="+mn-lt"/>
              </a:rPr>
              <a:t>що встановлені згідно з ISO 14024 </a:t>
            </a:r>
            <a:r>
              <a:rPr lang="uk-UA" sz="2200" dirty="0" smtClean="0">
                <a:latin typeface="+mn-lt"/>
              </a:rPr>
              <a:t>в межах програм екологічного маркування Е</a:t>
            </a:r>
            <a:r>
              <a:rPr lang="en-US" sz="2200" dirty="0" smtClean="0">
                <a:latin typeface="+mn-lt"/>
              </a:rPr>
              <a:t>colabel.EU, The Nordic Swan </a:t>
            </a:r>
            <a:r>
              <a:rPr lang="en-US" sz="2200" dirty="0" smtClean="0">
                <a:latin typeface="+mn-lt"/>
              </a:rPr>
              <a:t>Ecolabel</a:t>
            </a:r>
            <a:r>
              <a:rPr lang="uk-UA" sz="2200" dirty="0" smtClean="0">
                <a:latin typeface="+mn-lt"/>
              </a:rPr>
              <a:t>, </a:t>
            </a:r>
            <a:r>
              <a:rPr lang="en-US" sz="2200" dirty="0" smtClean="0">
                <a:latin typeface="+mn-lt"/>
              </a:rPr>
              <a:t>Blue Angel </a:t>
            </a:r>
            <a:r>
              <a:rPr lang="uk-UA" sz="2200" dirty="0" smtClean="0">
                <a:latin typeface="+mn-lt"/>
              </a:rPr>
              <a:t>або </a:t>
            </a:r>
            <a:r>
              <a:rPr lang="uk-UA" sz="2200" dirty="0" smtClean="0">
                <a:latin typeface="+mn-lt"/>
              </a:rPr>
              <a:t>інші що мають міжнародне визнання</a:t>
            </a:r>
            <a:r>
              <a:rPr lang="uk-UA" sz="2200" dirty="0" smtClean="0">
                <a:latin typeface="+mn-lt"/>
              </a:rPr>
              <a:t>).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1357" y="3974049"/>
            <a:ext cx="9995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Підтвердні документи</a:t>
            </a:r>
          </a:p>
          <a:p>
            <a:r>
              <a:rPr lang="en-US" sz="2200" dirty="0">
                <a:latin typeface="+mn-lt"/>
              </a:rPr>
              <a:t>1)</a:t>
            </a:r>
            <a:r>
              <a:rPr lang="uk-UA" sz="2200" dirty="0">
                <a:latin typeface="+mn-lt"/>
              </a:rPr>
              <a:t> Копія сертифікату про підтвердження відповідності встановленим екологічним критеріям на вироби текстильні;</a:t>
            </a:r>
          </a:p>
          <a:p>
            <a:r>
              <a:rPr lang="en-US" sz="2200" dirty="0">
                <a:latin typeface="+mn-lt"/>
              </a:rPr>
              <a:t>2)</a:t>
            </a:r>
            <a:r>
              <a:rPr lang="uk-UA" sz="2200" dirty="0">
                <a:latin typeface="+mn-lt"/>
              </a:rPr>
              <a:t>  Копія атестату акредитації органу з оцінки відповідності який видав сертифікат.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8699" y="1131443"/>
            <a:ext cx="99196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</a:t>
            </a:r>
            <a:r>
              <a:rPr lang="en-US" sz="2200" b="1" dirty="0" smtClean="0">
                <a:latin typeface="+mn-lt"/>
              </a:rPr>
              <a:t> A</a:t>
            </a:r>
            <a:endParaRPr lang="uk-UA" sz="2200" b="1" dirty="0">
              <a:latin typeface="+mn-lt"/>
            </a:endParaRPr>
          </a:p>
          <a:p>
            <a:r>
              <a:rPr lang="uk-UA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Первинна целюлоза що входить до складу виробу повинна </a:t>
            </a: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відповідати вимогам </a:t>
            </a:r>
            <a:r>
              <a:rPr lang="uk-UA" sz="2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міжнародних </a:t>
            </a:r>
            <a:r>
              <a:rPr lang="uk-UA" sz="2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стандартів</a:t>
            </a:r>
            <a:r>
              <a:rPr lang="en-US" sz="2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FSC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/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PEFC</a:t>
            </a:r>
            <a:r>
              <a:rPr lang="uk-UA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endParaRPr lang="uk-UA" sz="2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4614" y="5779828"/>
            <a:ext cx="970195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Підтвердження відповідності Вимогі </a:t>
            </a:r>
            <a:r>
              <a:rPr lang="en-US" sz="2200" b="1" dirty="0" smtClean="0">
                <a:latin typeface="+mn-lt"/>
              </a:rPr>
              <a:t> </a:t>
            </a:r>
            <a:r>
              <a:rPr lang="uk-UA" sz="2200" b="1" dirty="0" smtClean="0">
                <a:latin typeface="+mn-lt"/>
              </a:rPr>
              <a:t>Б є презумпцією відповідності Вимогі А.</a:t>
            </a:r>
          </a:p>
        </p:txBody>
      </p:sp>
      <p:pic>
        <p:nvPicPr>
          <p:cNvPr id="9" name="Picture 2" descr="Зеленая галочка круглый знак-Vista значок-Бесплатные Икона Скачать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7" y="5447914"/>
            <a:ext cx="913913" cy="9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54" y="1441317"/>
            <a:ext cx="8295745" cy="487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702052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57" y="6029616"/>
            <a:ext cx="4937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27" y="6012514"/>
            <a:ext cx="5778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97"/>
          <a:stretch>
            <a:fillRect/>
          </a:stretch>
        </p:blipFill>
        <p:spPr bwMode="auto">
          <a:xfrm>
            <a:off x="4870311" y="5877791"/>
            <a:ext cx="2936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Рисунок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65" y="5888687"/>
            <a:ext cx="431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37" y="569462"/>
            <a:ext cx="23574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1"/>
          <p:cNvSpPr txBox="1">
            <a:spLocks noChangeArrowheads="1"/>
          </p:cNvSpPr>
          <p:nvPr/>
        </p:nvSpPr>
        <p:spPr bwMode="auto">
          <a:xfrm>
            <a:off x="1925240" y="524104"/>
            <a:ext cx="3602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altLang="ru-RU" sz="2000" b="1" dirty="0">
                <a:latin typeface="+mn-lt"/>
              </a:rPr>
              <a:t>І тип екологічного маркування</a:t>
            </a:r>
          </a:p>
          <a:p>
            <a:pPr eaLnBrk="1" hangingPunct="1"/>
            <a:r>
              <a:rPr lang="en-US" altLang="ru-RU" sz="2000" b="1" dirty="0">
                <a:latin typeface="+mn-lt"/>
              </a:rPr>
              <a:t>ISO 14024</a:t>
            </a:r>
            <a:endParaRPr lang="ru-RU" altLang="ru-RU" sz="20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343" y="1441317"/>
            <a:ext cx="1538011" cy="15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95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1" y="1137099"/>
            <a:ext cx="10374085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Mangal" panose="02040503050203030202" pitchFamily="18" charset="0"/>
              </a:rPr>
              <a:t>Стандарт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14001:2015 установлює вимоги до системи екологічного управління, що їх організація може використовувати для підвищення своєї дієвості. </a:t>
            </a: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Призначеність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цього стандарту - надати організаціям загальну схему діяльності задля охорони довкілля та реагування на зміни умов довкілля в рівноважному поєднанні з соціально-економічними потребами. 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Об'єктом сертифікації згідно з 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є система екологічного управління.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Тобто даний стандарт й, відповідно, сертифікат відповідності згідно з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не має безпосереднього відношення до товару, що є предметом закупівлі, у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тому числі його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технічних, якісних та кількісних характеристик, зазначення яких передбачено п. 3 ч. 2 статті 22 Закону України «Про публічні закупівлі», а також не встановлює будь-яких вимог до предмета закупівлі, для того, щоб вимагати сертифікати відповідності відповідно до п. 4 ч. 2 статті 22 Закону України «Про публічні закупівлі». </a:t>
            </a: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та ДСТУ ISO 14024 не є взаємозамінними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 Стандарт ДСТУ ISO 14024, на відміну від 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установлює принципи та методи, застосовні для розроблення програм екологічного маркування типу I, включаючи вибір категорій продукції, екологічних критеріїв продукції і функціональних характеристик продукції, а також для оцінювання та демонстрування відповідності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Відповідно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, екологічні критерії, що розроблені згідно з ДСТУ ISO 14024, встановлюють вимоги саме до продукції, що відповідає вимогам Закону України «Про публічні закупівлі». </a:t>
            </a:r>
            <a:endParaRPr lang="ru-RU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37" y="343637"/>
            <a:ext cx="1000125" cy="723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615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</a:t>
            </a:r>
            <a:endParaRPr lang="ru-RU" sz="3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147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sz="3200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14024 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4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4142" y="673421"/>
            <a:ext cx="10091058" cy="5837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sz="2000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sz="2000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sz="2000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sz="10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Неціновій критерій не вплине на відбір пропозицій, але може впливати на  вибір надаючи перевагу </a:t>
            </a:r>
            <a:r>
              <a:rPr lang="uk-UA" sz="20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встановленим критеріям.</a:t>
            </a:r>
            <a:r>
              <a:rPr lang="ru-RU" sz="20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+mn-lt"/>
                <a:ea typeface="SimSun" panose="02010600030101010101" pitchFamily="2" charset="-122"/>
              </a:rPr>
              <a:t> </a:t>
            </a:r>
            <a:endParaRPr lang="ru-RU" sz="2000" dirty="0" smtClean="0">
              <a:latin typeface="+mn-lt"/>
              <a:ea typeface="SimSun" panose="02010600030101010101" pitchFamily="2" charset="-122"/>
            </a:endParaRPr>
          </a:p>
          <a:p>
            <a:pPr algn="just">
              <a:spcAft>
                <a:spcPts val="750"/>
              </a:spcAft>
            </a:pPr>
            <a:endParaRPr lang="ru-RU" sz="10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Оновлений Закон </a:t>
            </a: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знімає обмеження </a:t>
            </a:r>
            <a:r>
              <a:rPr lang="uk-UA" sz="2000" u="sng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на умови</a:t>
            </a: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 застосування </a:t>
            </a:r>
            <a:r>
              <a:rPr lang="uk-UA" sz="2000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нецінових критеріїв. </a:t>
            </a:r>
          </a:p>
          <a:p>
            <a:pPr algn="just">
              <a:spcAft>
                <a:spcPts val="750"/>
              </a:spcAft>
            </a:pPr>
            <a:r>
              <a:rPr lang="uk-UA" sz="2000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До </a:t>
            </a: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цього замовник мав можливість застосовувати їх лише, якщо закупівля матиме складний характер (у тому числі закупівля консультаційних послуг, наукових досліджень, експериментів або розробок, дослідно-конструкторських робіт) і немає постійно діючого ринку</a:t>
            </a:r>
            <a:r>
              <a:rPr lang="uk-UA" sz="2000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750"/>
              </a:spcAft>
            </a:pPr>
            <a:endParaRPr lang="ru-RU" sz="10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 19 квітня 2020 замовник може застосовувати нецінові критерії закуповуючи будь що. </a:t>
            </a:r>
            <a:endParaRPr lang="uk-UA" sz="2000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sz="1000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Питому </a:t>
            </a:r>
            <a:r>
              <a:rPr lang="uk-UA" sz="2000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вагу кожного нецінового критерію та їхню кількість замовник визначатиме  самостійно. </a:t>
            </a:r>
            <a:endParaRPr lang="uk-UA" sz="2000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sz="10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Загальна </a:t>
            </a:r>
            <a:r>
              <a:rPr lang="uk-UA" sz="2000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питома вага нецінових критеріїв не може бути вищою ніж 30 </a:t>
            </a:r>
            <a:r>
              <a:rPr lang="uk-UA" sz="2000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%.</a:t>
            </a:r>
            <a:r>
              <a:rPr lang="uk-UA" sz="2000" dirty="0">
                <a:latin typeface="+mn-lt"/>
                <a:ea typeface="SimSun" panose="02010600030101010101" pitchFamily="2" charset="-122"/>
              </a:rPr>
              <a:t> </a:t>
            </a:r>
            <a:endParaRPr lang="ru-RU" sz="2000" dirty="0">
              <a:latin typeface="+mn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8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DE3B01A-1E24-4A0F-A7EC-F6E4C474FD33}"/>
              </a:ext>
            </a:extLst>
          </p:cNvPr>
          <p:cNvSpPr/>
          <p:nvPr/>
        </p:nvSpPr>
        <p:spPr bwMode="auto">
          <a:xfrm>
            <a:off x="0" y="1695120"/>
            <a:ext cx="12192000" cy="4854536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FEBB455-93EC-47BB-96CD-C510E0A3897F}"/>
              </a:ext>
            </a:extLst>
          </p:cNvPr>
          <p:cNvSpPr/>
          <p:nvPr/>
        </p:nvSpPr>
        <p:spPr bwMode="auto">
          <a:xfrm>
            <a:off x="104386" y="362106"/>
            <a:ext cx="12192000" cy="1009494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xmlns="" id="{FC76AF58-21C6-483D-BF60-2A6D68482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47" y="493557"/>
            <a:ext cx="10899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4000" b="1" dirty="0">
                <a:latin typeface="+mn-lt"/>
              </a:rPr>
              <a:t>ОСНОВНІ ПИТАННЯ</a:t>
            </a:r>
            <a:r>
              <a:rPr lang="ru-RU" altLang="ru-RU" sz="4000" dirty="0">
                <a:latin typeface="+mn-lt"/>
              </a:rPr>
              <a:t/>
            </a:r>
            <a:br>
              <a:rPr lang="ru-RU" altLang="ru-RU" sz="4000" dirty="0">
                <a:latin typeface="+mn-lt"/>
              </a:rPr>
            </a:br>
            <a:endParaRPr lang="en-US" altLang="ru-RU" sz="40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148403-11F6-4E2B-B335-20675ABE79B1}"/>
              </a:ext>
            </a:extLst>
          </p:cNvPr>
          <p:cNvSpPr/>
          <p:nvPr/>
        </p:nvSpPr>
        <p:spPr>
          <a:xfrm>
            <a:off x="686167" y="1783189"/>
            <a:ext cx="110284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Що таке «екологічні характеристики»?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В чому переваги застосування і як їх визначити?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оцінити готовність ринку?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правильно оформити тендерну документацію?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Які дій на під час оскаржень процедури?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оцінити відповідність встановленим вимогам?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Які органи можуть надавати підтвердну документацію?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ru-RU" sz="1200" dirty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контролювати </a:t>
            </a:r>
            <a:r>
              <a:rPr lang="uk-UA" sz="2400" dirty="0"/>
              <a:t>дотримання встановлених вимог при  виконанні </a:t>
            </a:r>
            <a:r>
              <a:rPr lang="uk-UA" sz="2400" dirty="0" smtClean="0"/>
              <a:t>договору?</a:t>
            </a:r>
            <a:endParaRPr lang="ru-RU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5128EDC-5A4E-489D-819A-0484E0FC8DE5}"/>
              </a:ext>
            </a:extLst>
          </p:cNvPr>
          <p:cNvSpPr/>
          <p:nvPr/>
        </p:nvSpPr>
        <p:spPr bwMode="auto">
          <a:xfrm>
            <a:off x="9405938" y="6427788"/>
            <a:ext cx="438150" cy="431800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2918A8B-4AE6-4382-BFEC-F7DB614B4D53}"/>
              </a:ext>
            </a:extLst>
          </p:cNvPr>
          <p:cNvSpPr/>
          <p:nvPr/>
        </p:nvSpPr>
        <p:spPr bwMode="auto">
          <a:xfrm>
            <a:off x="11773472" y="1689777"/>
            <a:ext cx="4381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9F7D926-218F-4AAC-AD41-9BD39B974D75}"/>
              </a:ext>
            </a:extLst>
          </p:cNvPr>
          <p:cNvSpPr/>
          <p:nvPr/>
        </p:nvSpPr>
        <p:spPr bwMode="auto">
          <a:xfrm>
            <a:off x="1976438" y="417513"/>
            <a:ext cx="4381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36C0FCA-E5B7-4C8F-BB43-9585C5083B25}"/>
              </a:ext>
            </a:extLst>
          </p:cNvPr>
          <p:cNvSpPr/>
          <p:nvPr/>
        </p:nvSpPr>
        <p:spPr bwMode="auto">
          <a:xfrm>
            <a:off x="1538288" y="6350"/>
            <a:ext cx="438150" cy="431800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516" y="877436"/>
            <a:ext cx="7326085" cy="5698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+mn-lt"/>
              </a:rPr>
              <a:t>Вищенаведені вимоги до </a:t>
            </a:r>
            <a:r>
              <a:rPr lang="uk-UA" b="1" dirty="0" smtClean="0">
                <a:latin typeface="+mn-lt"/>
              </a:rPr>
              <a:t>екологічних характеристик </a:t>
            </a:r>
            <a:r>
              <a:rPr lang="uk-UA" dirty="0" smtClean="0">
                <a:latin typeface="+mn-lt"/>
              </a:rPr>
              <a:t>варто застосувати </a:t>
            </a:r>
          </a:p>
          <a:p>
            <a:r>
              <a:rPr lang="uk-UA" dirty="0" smtClean="0">
                <a:latin typeface="+mn-lt"/>
              </a:rPr>
              <a:t>у якості нецінових критеріїв замість прямих вимог, у разі </a:t>
            </a:r>
            <a:r>
              <a:rPr lang="uk-UA" dirty="0">
                <a:latin typeface="+mn-lt"/>
              </a:rPr>
              <a:t>якщо замовник має намір встановити </a:t>
            </a:r>
            <a:r>
              <a:rPr lang="uk-UA" dirty="0" smtClean="0">
                <a:latin typeface="+mn-lt"/>
              </a:rPr>
              <a:t>такі критерії, </a:t>
            </a:r>
            <a:r>
              <a:rPr lang="uk-UA" dirty="0">
                <a:latin typeface="+mn-lt"/>
              </a:rPr>
              <a:t>але при цьому він не впевнений у тому що: </a:t>
            </a:r>
            <a:endParaRPr lang="uk-UA" dirty="0" smtClean="0">
              <a:latin typeface="+mn-lt"/>
            </a:endParaRP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а) чи є на українському ринку належні конкурентні умови на продукцію що відповідає встановленим вимогам</a:t>
            </a:r>
            <a:r>
              <a:rPr lang="uk-UA" dirty="0" smtClean="0">
                <a:latin typeface="+mn-lt"/>
              </a:rPr>
              <a:t>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б) ціна на таку продукцію (більша, менша чи така сама як середня ринкова) дозволить здійснити закупівлю в межах передбачених бюджетних видатків</a:t>
            </a:r>
            <a:r>
              <a:rPr lang="uk-UA" dirty="0" smtClean="0">
                <a:latin typeface="+mn-lt"/>
              </a:rPr>
              <a:t>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в) чи є постачальник такої продукції якій відповідатиме іншим критеріям технічних специфікації тощо.</a:t>
            </a:r>
            <a:endParaRPr lang="ru-RU" dirty="0">
              <a:latin typeface="+mn-lt"/>
            </a:endParaRPr>
          </a:p>
          <a:p>
            <a:pPr algn="just">
              <a:spcAft>
                <a:spcPts val="750"/>
              </a:spcAft>
            </a:pPr>
            <a:endParaRPr lang="ru-RU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uk-UA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Aft>
                <a:spcPts val="1000"/>
              </a:spcAft>
            </a:pPr>
            <a:r>
              <a:rPr lang="uk-UA" sz="1200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1291091"/>
            <a:ext cx="3043869" cy="45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2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9884" y="816819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Нецінові критерії</a:t>
            </a:r>
            <a:endParaRPr lang="uk-UA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634150"/>
            <a:ext cx="6096000" cy="32524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Приведена ціна = Ціна пропозиції / Коефіцієнт корекції (КК)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Формула розрахунку коефіцієнту корекції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КК = 1 + (F1 + F2 + ...+</a:t>
            </a:r>
            <a:r>
              <a:rPr lang="uk-UA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)/PV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де: КК - коефіцієнт корекції,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F1..Fn - значення кожного нецінового критерію, обраного постачальником,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PV - вага критерію “Ціна”.</a:t>
            </a:r>
            <a:endParaRPr lang="ru-RU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5" y="248575"/>
            <a:ext cx="6825344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Учасник торгів, якій подає пропозицію на суму 100 000 </a:t>
            </a:r>
            <a:r>
              <a:rPr lang="uk-UA" b="1" dirty="0" smtClean="0">
                <a:latin typeface="+mn-lt"/>
              </a:rPr>
              <a:t>грн і виконав усі вимоги нецінових критеріїв вагою 11%</a:t>
            </a:r>
          </a:p>
          <a:p>
            <a:endParaRPr lang="uk-UA" dirty="0">
              <a:latin typeface="+mn-lt"/>
            </a:endParaRPr>
          </a:p>
          <a:p>
            <a:r>
              <a:rPr lang="uk-UA" dirty="0">
                <a:latin typeface="+mn-lt"/>
              </a:rPr>
              <a:t>К</a:t>
            </a:r>
            <a:r>
              <a:rPr lang="uk-UA" dirty="0" smtClean="0">
                <a:latin typeface="+mn-lt"/>
              </a:rPr>
              <a:t>оефіцієнт </a:t>
            </a:r>
            <a:r>
              <a:rPr lang="uk-UA" dirty="0">
                <a:latin typeface="+mn-lt"/>
              </a:rPr>
              <a:t>корекції цієї пропозиції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КК = 1 + (</a:t>
            </a:r>
            <a:r>
              <a:rPr lang="uk-UA" dirty="0" smtClean="0">
                <a:latin typeface="+mn-lt"/>
              </a:rPr>
              <a:t>0,05 </a:t>
            </a:r>
            <a:r>
              <a:rPr lang="uk-UA" dirty="0">
                <a:latin typeface="+mn-lt"/>
              </a:rPr>
              <a:t>+ </a:t>
            </a:r>
            <a:r>
              <a:rPr lang="uk-UA" dirty="0" smtClean="0">
                <a:latin typeface="+mn-lt"/>
              </a:rPr>
              <a:t>0,05 </a:t>
            </a:r>
            <a:r>
              <a:rPr lang="uk-UA" dirty="0">
                <a:latin typeface="+mn-lt"/>
              </a:rPr>
              <a:t>+ </a:t>
            </a:r>
            <a:r>
              <a:rPr lang="uk-UA" dirty="0" smtClean="0">
                <a:latin typeface="+mn-lt"/>
              </a:rPr>
              <a:t>0,01) </a:t>
            </a:r>
            <a:r>
              <a:rPr lang="uk-UA" dirty="0">
                <a:latin typeface="+mn-lt"/>
              </a:rPr>
              <a:t>/ </a:t>
            </a:r>
            <a:r>
              <a:rPr lang="uk-UA" dirty="0" smtClean="0">
                <a:latin typeface="+mn-lt"/>
              </a:rPr>
              <a:t>0,89 </a:t>
            </a:r>
            <a:r>
              <a:rPr lang="uk-UA" dirty="0">
                <a:latin typeface="+mn-lt"/>
              </a:rPr>
              <a:t>= </a:t>
            </a:r>
            <a:r>
              <a:rPr lang="uk-UA" dirty="0" smtClean="0">
                <a:latin typeface="+mn-lt"/>
              </a:rPr>
              <a:t>1,</a:t>
            </a:r>
            <a:r>
              <a:rPr lang="ru-RU" dirty="0" smtClean="0">
                <a:latin typeface="+mn-lt"/>
              </a:rPr>
              <a:t>25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Тоді приведена ціна, з якою Постачальник буде брати участь в аукціоні,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100 000 </a:t>
            </a:r>
            <a:r>
              <a:rPr lang="uk-UA" dirty="0" smtClean="0">
                <a:latin typeface="+mn-lt"/>
              </a:rPr>
              <a:t>грн./ 1,25 </a:t>
            </a:r>
            <a:r>
              <a:rPr lang="uk-UA" dirty="0">
                <a:latin typeface="+mn-lt"/>
              </a:rPr>
              <a:t>= </a:t>
            </a:r>
            <a:r>
              <a:rPr lang="uk-UA" dirty="0" smtClean="0">
                <a:latin typeface="+mn-lt"/>
              </a:rPr>
              <a:t>80</a:t>
            </a:r>
            <a:r>
              <a:rPr lang="uk-UA" dirty="0">
                <a:latin typeface="+mn-lt"/>
              </a:rPr>
              <a:t> </a:t>
            </a:r>
            <a:r>
              <a:rPr lang="uk-UA" dirty="0" smtClean="0">
                <a:latin typeface="+mn-lt"/>
              </a:rPr>
              <a:t>000 </a:t>
            </a:r>
            <a:r>
              <a:rPr lang="uk-UA" dirty="0">
                <a:latin typeface="+mn-lt"/>
              </a:rPr>
              <a:t>грн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ru-RU" sz="1200" dirty="0">
              <a:latin typeface="+mn-lt"/>
            </a:endParaRPr>
          </a:p>
          <a:p>
            <a:r>
              <a:rPr lang="uk-UA" dirty="0">
                <a:latin typeface="+mn-lt"/>
              </a:rPr>
              <a:t>Тобто пропозиція в 100 000 грн. яка відповідає сумарному значенню нецінових критеріїв дорівнює 80 000 </a:t>
            </a:r>
            <a:r>
              <a:rPr lang="uk-UA" dirty="0" smtClean="0">
                <a:latin typeface="+mn-lt"/>
              </a:rPr>
              <a:t>грн</a:t>
            </a:r>
            <a:r>
              <a:rPr lang="uk-UA" dirty="0">
                <a:latin typeface="+mn-lt"/>
              </a:rPr>
              <a:t>. у конкурентному аукціоні відносно цінової пропозиції учасників які не відповідають вимогам нецінових критеріїв.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</p:txBody>
      </p:sp>
      <p:pic>
        <p:nvPicPr>
          <p:cNvPr id="56322" name="Picture 2" descr="Знак Зодиака Весы (Libra) 24.09–23.10 - Знаки Зодиака — характ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469147"/>
            <a:ext cx="4280685" cy="42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315" y="4004899"/>
            <a:ext cx="7184498" cy="1923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Важливо знати, що всі </a:t>
            </a:r>
            <a:r>
              <a:rPr lang="uk-UA" i="1" dirty="0">
                <a:latin typeface="+mn-lt"/>
              </a:rPr>
              <a:t>показники</a:t>
            </a:r>
            <a:r>
              <a:rPr lang="uk-UA" dirty="0">
                <a:latin typeface="+mn-lt"/>
              </a:rPr>
              <a:t> у грн. система </a:t>
            </a:r>
            <a:r>
              <a:rPr lang="uk-UA" dirty="0" err="1">
                <a:latin typeface="+mn-lt"/>
              </a:rPr>
              <a:t>ProZorro</a:t>
            </a:r>
            <a:r>
              <a:rPr lang="uk-UA" dirty="0">
                <a:latin typeface="+mn-lt"/>
              </a:rPr>
              <a:t>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розраховує </a:t>
            </a:r>
            <a:r>
              <a:rPr lang="uk-UA" dirty="0">
                <a:latin typeface="+mn-lt"/>
              </a:rPr>
              <a:t>автоматично.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  <a:p>
            <a:endParaRPr lang="uk-UA" sz="11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Замовнику </a:t>
            </a:r>
            <a:r>
              <a:rPr lang="uk-UA" dirty="0">
                <a:latin typeface="+mn-lt"/>
              </a:rPr>
              <a:t>необхідно лише правильно заповнити форми при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оголошенні </a:t>
            </a:r>
            <a:r>
              <a:rPr lang="uk-UA" dirty="0">
                <a:latin typeface="+mn-lt"/>
              </a:rPr>
              <a:t>закупівлі та прописати нецінові критерії та їх значення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в </a:t>
            </a:r>
            <a:r>
              <a:rPr lang="uk-UA" dirty="0">
                <a:latin typeface="+mn-lt"/>
              </a:rPr>
              <a:t>тендерній документації, решту зробить електронна система.</a:t>
            </a:r>
            <a:endParaRPr lang="ru-RU" dirty="0"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11813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45740" y="2255627"/>
            <a:ext cx="10559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>
                <a:latin typeface="+mn-lt"/>
              </a:rPr>
              <a:t>100 </a:t>
            </a:r>
            <a:r>
              <a:rPr lang="uk-UA" sz="1400" dirty="0" smtClean="0">
                <a:latin typeface="+mn-lt"/>
              </a:rPr>
              <a:t>000,00</a:t>
            </a:r>
            <a:endParaRPr lang="ru-RU" sz="1400" dirty="0"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13571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67999" y="2255627"/>
            <a:ext cx="10885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+mn-lt"/>
              </a:rPr>
              <a:t>80000,00</a:t>
            </a:r>
            <a:endParaRPr lang="ru-RU" sz="1400" dirty="0">
              <a:latin typeface="+mn-lt"/>
            </a:endParaRPr>
          </a:p>
        </p:txBody>
      </p:sp>
      <p:pic>
        <p:nvPicPr>
          <p:cNvPr id="56324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70" y="2322825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257" y="2322824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869" y="4826703"/>
            <a:ext cx="33337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9361" y="4068818"/>
            <a:ext cx="913596" cy="343231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0" y="181746"/>
            <a:ext cx="10637910" cy="60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857" y="4811485"/>
            <a:ext cx="1621699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2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493940"/>
            <a:ext cx="4067175" cy="81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356633"/>
            <a:ext cx="2600325" cy="281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00" y="1356633"/>
            <a:ext cx="2676525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388" y="1356633"/>
            <a:ext cx="2447925" cy="270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4420961"/>
            <a:ext cx="3657600" cy="64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731487"/>
            <a:ext cx="49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ЗЕЛЕНІ ПУБЛІЧНІ ЗАКУПІВЛІ. МОДУЛЬ 1-3.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399" y="5068661"/>
            <a:ext cx="1542372" cy="116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201" y="5068661"/>
            <a:ext cx="3376539" cy="1157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49" y="4625508"/>
            <a:ext cx="16097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2" y="0"/>
            <a:ext cx="10701867" cy="75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" y="205943"/>
            <a:ext cx="14573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2">
            <a:extLst>
              <a:ext uri="{FF2B5EF4-FFF2-40B4-BE49-F238E27FC236}">
                <a16:creationId xmlns:a16="http://schemas.microsoft.com/office/drawing/2014/main" xmlns="" id="{7B17DF2D-75CF-49CB-A5DE-9FB6C051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54288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>
            <a:extLst>
              <a:ext uri="{FF2B5EF4-FFF2-40B4-BE49-F238E27FC236}">
                <a16:creationId xmlns:a16="http://schemas.microsoft.com/office/drawing/2014/main" xmlns="" id="{47581019-2271-4A19-AD85-9925B99F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5527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>
            <a:extLst>
              <a:ext uri="{FF2B5EF4-FFF2-40B4-BE49-F238E27FC236}">
                <a16:creationId xmlns:a16="http://schemas.microsoft.com/office/drawing/2014/main" xmlns="" id="{81BBBF4C-A5D8-4617-A262-3A982474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2552700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>
            <a:extLst>
              <a:ext uri="{FF2B5EF4-FFF2-40B4-BE49-F238E27FC236}">
                <a16:creationId xmlns:a16="http://schemas.microsoft.com/office/drawing/2014/main" xmlns="" id="{80310867-E5CA-434F-A0C6-F014EB68F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565400"/>
            <a:ext cx="174783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>
            <a:extLst>
              <a:ext uri="{FF2B5EF4-FFF2-40B4-BE49-F238E27FC236}">
                <a16:creationId xmlns:a16="http://schemas.microsoft.com/office/drawing/2014/main" xmlns="" id="{D4CE0981-47EF-424A-8672-60F504278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565400"/>
            <a:ext cx="17494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>
            <a:extLst>
              <a:ext uri="{FF2B5EF4-FFF2-40B4-BE49-F238E27FC236}">
                <a16:creationId xmlns:a16="http://schemas.microsoft.com/office/drawing/2014/main" xmlns="" id="{364BC0FA-6376-4C95-93C9-67ECEDC5C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38" y="2565400"/>
            <a:ext cx="17478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>
            <a:extLst>
              <a:ext uri="{FF2B5EF4-FFF2-40B4-BE49-F238E27FC236}">
                <a16:creationId xmlns:a16="http://schemas.microsoft.com/office/drawing/2014/main" xmlns="" id="{A793D17B-F832-4569-AECE-ECF6D648D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9">
            <a:extLst>
              <a:ext uri="{FF2B5EF4-FFF2-40B4-BE49-F238E27FC236}">
                <a16:creationId xmlns:a16="http://schemas.microsoft.com/office/drawing/2014/main" xmlns="" id="{C43FBF94-3966-46B7-BEAD-BCA0BEA5D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702175"/>
            <a:ext cx="17462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>
            <a:extLst>
              <a:ext uri="{FF2B5EF4-FFF2-40B4-BE49-F238E27FC236}">
                <a16:creationId xmlns:a16="http://schemas.microsoft.com/office/drawing/2014/main" xmlns="" id="{58CF8B0A-04B2-46C0-956D-AD531B7EC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711700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>
            <a:extLst>
              <a:ext uri="{FF2B5EF4-FFF2-40B4-BE49-F238E27FC236}">
                <a16:creationId xmlns:a16="http://schemas.microsoft.com/office/drawing/2014/main" xmlns="" id="{0009AB65-2FA5-4394-BAC2-EBA20439AA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75" y="46990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0">
            <a:extLst>
              <a:ext uri="{FF2B5EF4-FFF2-40B4-BE49-F238E27FC236}">
                <a16:creationId xmlns:a16="http://schemas.microsoft.com/office/drawing/2014/main" xmlns="" id="{F25D1678-B51F-417E-9542-C26CF8B09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714875"/>
            <a:ext cx="17478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1">
            <a:extLst>
              <a:ext uri="{FF2B5EF4-FFF2-40B4-BE49-F238E27FC236}">
                <a16:creationId xmlns:a16="http://schemas.microsoft.com/office/drawing/2014/main" xmlns="" id="{3DBED3E1-7C12-4A99-A08B-0A66D50C26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6">
            <a:extLst>
              <a:ext uri="{FF2B5EF4-FFF2-40B4-BE49-F238E27FC236}">
                <a16:creationId xmlns:a16="http://schemas.microsoft.com/office/drawing/2014/main" xmlns="" id="{C551033E-E906-48BA-9DA1-8E67A6DE4D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17513"/>
            <a:ext cx="17510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7">
            <a:extLst>
              <a:ext uri="{FF2B5EF4-FFF2-40B4-BE49-F238E27FC236}">
                <a16:creationId xmlns:a16="http://schemas.microsoft.com/office/drawing/2014/main" xmlns="" id="{81E79889-8E95-4A88-9EB8-4D65CE29D7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27038"/>
            <a:ext cx="17494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8">
            <a:extLst>
              <a:ext uri="{FF2B5EF4-FFF2-40B4-BE49-F238E27FC236}">
                <a16:creationId xmlns:a16="http://schemas.microsoft.com/office/drawing/2014/main" xmlns="" id="{60F370E0-6454-4CBA-8C84-7AECC14D28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06400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9">
            <a:extLst>
              <a:ext uri="{FF2B5EF4-FFF2-40B4-BE49-F238E27FC236}">
                <a16:creationId xmlns:a16="http://schemas.microsoft.com/office/drawing/2014/main" xmlns="" id="{D58E0F6C-7419-4052-8389-A81E084D6A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17513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10">
            <a:extLst>
              <a:ext uri="{FF2B5EF4-FFF2-40B4-BE49-F238E27FC236}">
                <a16:creationId xmlns:a16="http://schemas.microsoft.com/office/drawing/2014/main" xmlns="" id="{53B4EC93-DECD-4A98-A91A-FBEF91BD06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20688"/>
            <a:ext cx="1749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11">
            <a:extLst>
              <a:ext uri="{FF2B5EF4-FFF2-40B4-BE49-F238E27FC236}">
                <a16:creationId xmlns:a16="http://schemas.microsoft.com/office/drawing/2014/main" xmlns="" id="{253E4574-5BC7-4E24-BE14-B8C38DAE0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17513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4606" y="4754683"/>
            <a:ext cx="1583532" cy="15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48344" y="537290"/>
            <a:ext cx="11471650" cy="427751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СПРИЯННЯ РОЗВИТКУ ЦИРКУЛЯРНОЇ ЕКОНОМІКИ ТА ЗЕЛЕНИХ РИНКІВ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3" y="1222208"/>
            <a:ext cx="6924675" cy="5010150"/>
          </a:xfrm>
          <a:prstGeom prst="rect">
            <a:avLst/>
          </a:prstGeom>
        </p:spPr>
      </p:pic>
      <p:pic>
        <p:nvPicPr>
          <p:cNvPr id="44036" name="Picture 4" descr="http://cpis.org.ua/wp-content/uploads/2020/01/EGD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9" y="3280051"/>
            <a:ext cx="3577949" cy="3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Ціль 8. Сприяння поступальному, всеохоплюючому та сталом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23" y="1222208"/>
            <a:ext cx="1690460" cy="16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Ціль 13. Вжиття невідкладних заходів щодо боротьби зі зміно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70">
            <a:off x="9891610" y="2154717"/>
            <a:ext cx="1637184" cy="1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іль 12. Забезпечення переходу до раціональних моделей споживання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59">
            <a:off x="7114016" y="2250572"/>
            <a:ext cx="1555711" cy="15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10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84" y="438676"/>
            <a:ext cx="6596127" cy="2395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9225" y="3260398"/>
            <a:ext cx="409302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n-lt"/>
                <a:ea typeface="Calibri" panose="020F0502020204030204" pitchFamily="34" charset="0"/>
              </a:rPr>
              <a:t>ДЯКУЮ ЗА УВАГУ !!!</a:t>
            </a:r>
            <a:endParaRPr lang="ru-RU" sz="3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70" y="5420075"/>
            <a:ext cx="2373085" cy="682669"/>
          </a:xfrm>
          <a:prstGeom prst="rect">
            <a:avLst/>
          </a:prstGeom>
        </p:spPr>
      </p:pic>
      <p:pic>
        <p:nvPicPr>
          <p:cNvPr id="11" name="Picture 15" descr="ДЕА_ло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92" y="5201209"/>
            <a:ext cx="961437" cy="9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2" y="5420075"/>
            <a:ext cx="1727822" cy="7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Waste Air &amp; Gas Management — міжнародна виставка технологій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63" y="5636709"/>
            <a:ext cx="2476494" cy="4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17" y="1497020"/>
            <a:ext cx="1823357" cy="1763378"/>
          </a:xfrm>
          <a:prstGeom prst="rect">
            <a:avLst/>
          </a:prstGeom>
        </p:spPr>
      </p:pic>
      <p:pic>
        <p:nvPicPr>
          <p:cNvPr id="13" name="Picture 6" descr="Нет описания фото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5" y="4837935"/>
            <a:ext cx="1672826" cy="15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30613" y="3845173"/>
            <a:ext cx="57386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Roboto"/>
                <a:hlinkClick r:id="rId9"/>
              </a:rPr>
              <a:t>svitlana.berzina@gmail.com</a:t>
            </a:r>
            <a:endParaRPr lang="en-US" sz="2400" b="1" dirty="0" smtClean="0">
              <a:latin typeface="Roboto"/>
            </a:endParaRPr>
          </a:p>
          <a:p>
            <a:pPr algn="ctr"/>
            <a:endParaRPr lang="uk-UA" sz="2400" b="1" dirty="0" smtClean="0">
              <a:latin typeface="Roboto"/>
            </a:endParaRPr>
          </a:p>
          <a:p>
            <a:pPr algn="ctr"/>
            <a:r>
              <a:rPr lang="en-US" sz="2400" b="1" i="0" dirty="0" err="1" smtClean="0">
                <a:effectLst/>
                <a:latin typeface="Roboto"/>
              </a:rPr>
              <a:t>Viber</a:t>
            </a:r>
            <a:r>
              <a:rPr lang="en-US" sz="2400" b="1" dirty="0" smtClean="0">
                <a:latin typeface="Roboto"/>
              </a:rPr>
              <a:t>, </a:t>
            </a:r>
            <a:r>
              <a:rPr lang="en-US" sz="2400" b="1" dirty="0" err="1" smtClean="0">
                <a:latin typeface="Roboto"/>
              </a:rPr>
              <a:t>WhatsApp</a:t>
            </a:r>
            <a:r>
              <a:rPr lang="en-US" sz="2400" b="1" dirty="0" smtClean="0">
                <a:latin typeface="Roboto"/>
              </a:rPr>
              <a:t> </a:t>
            </a:r>
            <a:r>
              <a:rPr lang="uk-UA" sz="2400" b="1" i="0" dirty="0" smtClean="0">
                <a:effectLst/>
                <a:latin typeface="Roboto"/>
              </a:rPr>
              <a:t>+38 099 642 81 57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5" name="Picture 2" descr="Міністерство захисту довкілля та природних ресурсів Україн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37" y="5498427"/>
            <a:ext cx="2000643" cy="5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573721" y="2721815"/>
            <a:ext cx="915463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екологічних характеристик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568" y="1468000"/>
            <a:ext cx="6096000" cy="110799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23.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lang="uk-UA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568" y="4925123"/>
            <a:ext cx="114370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Критеріями оцінки пропозиції МОЖЕ бути  «... 3) ціна/вартість життєвого циклу разом з іншими критеріями оцінки, зокрема, такими як: …… </a:t>
            </a:r>
            <a:r>
              <a:rPr lang="uk-UA" sz="2200" b="1" dirty="0" smtClean="0">
                <a:latin typeface="+mn-lt"/>
              </a:rPr>
              <a:t>застосування заходів охорони навколишнього середовища та/або соціального захисту, які пов’язані із предметом закупівлі</a:t>
            </a:r>
            <a:r>
              <a:rPr lang="uk-UA" sz="2200" dirty="0" smtClean="0">
                <a:latin typeface="+mn-lt"/>
              </a:rPr>
              <a:t>».</a:t>
            </a:r>
            <a:endParaRPr lang="uk-UA" sz="2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568" y="4494236"/>
            <a:ext cx="818706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29.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Розгляд та оцінка тендерних пропозицій/пропозицій</a:t>
            </a:r>
            <a:endParaRPr lang="uk-UA" sz="2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68" y="532204"/>
            <a:ext cx="5156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/>
              <a:t>Новий Закон про публічні закупівлі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1792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0440"/>
            <a:ext cx="10515600" cy="471302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ТЕРМІНИ  ТА  ВИЗНАЧЕННЯ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0078"/>
            <a:ext cx="10515600" cy="438289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uk-UA" sz="2200" b="1" dirty="0" smtClean="0"/>
              <a:t>екологічна характеристика продукції </a:t>
            </a:r>
            <a:r>
              <a:rPr lang="uk-UA" sz="2200" i="1" dirty="0" smtClean="0"/>
              <a:t>(</a:t>
            </a:r>
            <a:r>
              <a:rPr lang="en-US" sz="2200" i="1" dirty="0" smtClean="0"/>
              <a:t>ecological </a:t>
            </a:r>
            <a:r>
              <a:rPr lang="en-US" sz="2200" i="1" dirty="0"/>
              <a:t>characteristics of </a:t>
            </a:r>
            <a:r>
              <a:rPr lang="en-US" sz="2200" i="1" dirty="0" smtClean="0"/>
              <a:t>products</a:t>
            </a:r>
            <a:r>
              <a:rPr lang="uk-UA" sz="2200" i="1" dirty="0" smtClean="0"/>
              <a:t>)</a:t>
            </a:r>
          </a:p>
          <a:p>
            <a:pPr marL="0" indent="0">
              <a:buNone/>
            </a:pPr>
            <a:r>
              <a:rPr lang="uk-UA" sz="2200" dirty="0" smtClean="0"/>
              <a:t>Елемент продукції якій пов’язаний з впливами на стан довкілля і здоров'я людини протягом життєвого циклу.  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dirty="0" smtClean="0">
                <a:ea typeface="Times New Roman" panose="02020603050405020304" pitchFamily="18" charset="0"/>
              </a:rPr>
              <a:t>вплив </a:t>
            </a:r>
            <a:r>
              <a:rPr lang="uk-UA" sz="2200" b="1" dirty="0">
                <a:ea typeface="Times New Roman" panose="02020603050405020304" pitchFamily="18" charset="0"/>
              </a:rPr>
              <a:t>на довкілля </a:t>
            </a:r>
            <a:r>
              <a:rPr lang="uk-UA" sz="2200" dirty="0">
                <a:ea typeface="Times New Roman" panose="02020603050405020304" pitchFamily="18" charset="0"/>
              </a:rPr>
              <a:t>(</a:t>
            </a:r>
            <a:r>
              <a:rPr lang="uk-UA" sz="2200" i="1" dirty="0" err="1">
                <a:ea typeface="Times New Roman" panose="02020603050405020304" pitchFamily="18" charset="0"/>
              </a:rPr>
              <a:t>environmental</a:t>
            </a:r>
            <a:r>
              <a:rPr lang="uk-UA" sz="2200" i="1" dirty="0">
                <a:ea typeface="Times New Roman" panose="02020603050405020304" pitchFamily="18" charset="0"/>
              </a:rPr>
              <a:t> </a:t>
            </a:r>
            <a:r>
              <a:rPr lang="uk-UA" sz="2200" i="1" dirty="0" err="1">
                <a:ea typeface="Times New Roman" panose="02020603050405020304" pitchFamily="18" charset="0"/>
              </a:rPr>
              <a:t>impact</a:t>
            </a:r>
            <a:r>
              <a:rPr lang="uk-UA" sz="2200" dirty="0">
                <a:ea typeface="Times New Roman" panose="02020603050405020304" pitchFamily="18" charset="0"/>
              </a:rPr>
              <a:t>)</a:t>
            </a:r>
            <a:endParaRPr lang="ru-RU" sz="2200" dirty="0"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2200" dirty="0">
                <a:ea typeface="Times New Roman" panose="02020603050405020304" pitchFamily="18" charset="0"/>
              </a:rPr>
              <a:t>Будь-яка зміна в довкіллі, несприятлива чи сприятлива, яку цілком або частково спричинено діяльністю чи </a:t>
            </a:r>
            <a:r>
              <a:rPr lang="uk-UA" sz="2200" dirty="0" smtClean="0">
                <a:ea typeface="Times New Roman" panose="02020603050405020304" pitchFamily="18" charset="0"/>
              </a:rPr>
              <a:t>продукцією.</a:t>
            </a:r>
            <a:endParaRPr lang="uk-UA" sz="2200" b="1" dirty="0" smtClean="0"/>
          </a:p>
          <a:p>
            <a:endParaRPr lang="uk-UA" sz="2200" b="1" dirty="0"/>
          </a:p>
          <a:p>
            <a:pPr marL="0" indent="0">
              <a:buNone/>
            </a:pPr>
            <a:r>
              <a:rPr lang="uk-UA" sz="2200" b="1" dirty="0"/>
              <a:t>екологічне твердження </a:t>
            </a:r>
            <a:r>
              <a:rPr lang="uk-UA" sz="2200" dirty="0"/>
              <a:t>(</a:t>
            </a:r>
            <a:r>
              <a:rPr lang="uk-UA" sz="2200" i="1" dirty="0" err="1"/>
              <a:t>environmental</a:t>
            </a:r>
            <a:r>
              <a:rPr lang="uk-UA" sz="2200" i="1" dirty="0"/>
              <a:t> </a:t>
            </a:r>
            <a:r>
              <a:rPr lang="uk-UA" sz="2200" i="1" dirty="0" err="1"/>
              <a:t>claim</a:t>
            </a:r>
            <a:r>
              <a:rPr lang="uk-UA" sz="2200" dirty="0"/>
              <a:t>)</a:t>
            </a:r>
            <a:endParaRPr lang="ru-RU" sz="2200" dirty="0"/>
          </a:p>
          <a:p>
            <a:pPr marL="0" indent="0">
              <a:buNone/>
            </a:pPr>
            <a:r>
              <a:rPr lang="uk-UA" sz="2200" dirty="0" smtClean="0"/>
              <a:t>Формулювання яке визначає певну екологічну характеристику  </a:t>
            </a:r>
            <a:r>
              <a:rPr lang="uk-UA" sz="2200" dirty="0"/>
              <a:t>продукції, </a:t>
            </a:r>
            <a:r>
              <a:rPr lang="uk-UA" sz="2200" dirty="0" smtClean="0"/>
              <a:t>її складника або </a:t>
            </a:r>
            <a:r>
              <a:rPr lang="uk-UA" sz="2200" dirty="0" err="1"/>
              <a:t>паковання</a:t>
            </a:r>
            <a:r>
              <a:rPr lang="uk-UA" sz="22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0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6305"/>
            <a:ext cx="10515600" cy="1325563"/>
          </a:xfrm>
        </p:spPr>
        <p:txBody>
          <a:bodyPr/>
          <a:lstStyle/>
          <a:p>
            <a:r>
              <a:rPr lang="uk-UA" sz="2200" b="1" dirty="0" smtClean="0">
                <a:latin typeface="+mn-lt"/>
              </a:rPr>
              <a:t>Пункт 5 статті 23 Закону про публічні закупівлі</a:t>
            </a:r>
            <a:endParaRPr lang="ru-RU" sz="2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477023"/>
            <a:ext cx="1031535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які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маркування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3201969"/>
            <a:ext cx="1079204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Маркування, протоколи випробувань та сертифікати повинні бути видані </a:t>
            </a:r>
            <a:r>
              <a:rPr lang="uk-UA" sz="2200" b="1" dirty="0" smtClean="0">
                <a:latin typeface="+mn-lt"/>
              </a:rPr>
              <a:t>органами з оцінки відповідності, компетентність яких підтверджена шляхом акредитації </a:t>
            </a:r>
          </a:p>
          <a:p>
            <a:r>
              <a:rPr lang="uk-UA" sz="2200" dirty="0" smtClean="0">
                <a:latin typeface="+mn-lt"/>
              </a:rPr>
              <a:t>або іншим способом, визначеним законодавством.</a:t>
            </a:r>
            <a:endParaRPr lang="uk-UA" sz="22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56132"/>
            <a:ext cx="1514475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1175" y="4993581"/>
            <a:ext cx="6375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>
                <a:latin typeface="+mn-lt"/>
              </a:rPr>
              <a:t>Закон України </a:t>
            </a:r>
          </a:p>
          <a:p>
            <a:r>
              <a:rPr lang="uk-UA" sz="2200" b="1" dirty="0" smtClean="0">
                <a:latin typeface="+mn-lt"/>
              </a:rPr>
              <a:t>«Про акредитацію органів з оцінки відповідності»</a:t>
            </a:r>
            <a:endParaRPr lang="ru-RU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4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219" y="390504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Компетентність органів з оцінки відповідності може бути підтверджена шляхом АКРЕДИТАЦІЇ</a:t>
            </a:r>
          </a:p>
          <a:p>
            <a:endParaRPr lang="uk-UA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4219" y="817477"/>
            <a:ext cx="99523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а) в Національному агентстві акредитації України;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б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) в зарубіжних органах акредитації – акредитованих у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IAF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в) і призначення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відповідно до вимог технічних регламентів згідно з законодавством про технічне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регулювання (у разі якщо орган підтверджує відповідність технічним регламентам);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г) внесенням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до реєстру таких органів у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разі, якщо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це передбачено окремим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Законом що регулює окрему сферу  (наприклад, органічне виробництво).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4219" y="2795449"/>
            <a:ext cx="10030044" cy="33855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MS Mincho" panose="02020609040205080304" pitchFamily="49" charset="-128"/>
              </a:rPr>
              <a:t>За Законом – 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АКРЕДИТАЦІЯ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 є засвідчення 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національним органом України з акредитації того, що </a:t>
            </a:r>
            <a:r>
              <a:rPr lang="uk-UA" b="1" dirty="0">
                <a:latin typeface="+mn-lt"/>
                <a:ea typeface="MS Mincho" panose="02020609040205080304" pitchFamily="49" charset="-128"/>
              </a:rPr>
              <a:t>орган з оцінки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відповідності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відповідає вимогам національних стандартів, гармонізованих з відповідними міжнародними та європейськими стандартами або вимогам міжнародних чи європейських стандартів, та у разі необхідності будь-яким додатковим вимогам щодо акредитації у відповідних сферах для провадження визначеної діяльності з оцінки відповідності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.</a:t>
            </a:r>
          </a:p>
          <a:p>
            <a:pPr indent="571500" algn="just">
              <a:spcAft>
                <a:spcPts val="0"/>
              </a:spcAft>
            </a:pPr>
            <a:endParaRPr lang="ru-RU" sz="1600" dirty="0">
              <a:latin typeface="+mn-lt"/>
              <a:ea typeface="MS Mincho" panose="02020609040205080304" pitchFamily="49" charset="-128"/>
            </a:endParaRPr>
          </a:p>
          <a:p>
            <a:pPr indent="571500" algn="just">
              <a:spcAft>
                <a:spcPts val="0"/>
              </a:spcAft>
            </a:pPr>
            <a:r>
              <a:rPr lang="uk-UA" b="1" dirty="0" smtClean="0">
                <a:latin typeface="+mn-lt"/>
                <a:ea typeface="NSimSun" panose="02010609030101010101" pitchFamily="49" charset="-122"/>
                <a:cs typeface="Liberation Mono"/>
              </a:rPr>
              <a:t>МЕТОЮ АКРЕДИТАЦІЇ </a:t>
            </a: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є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: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єдиної технічної політики у сфері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довіри споживачів до діяльності з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створення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умов для взаємного визнання результатів діяльності акредитованих органів на міжнародному рівні;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усунення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технічних бар'єрів у торгівлі.</a:t>
            </a:r>
            <a:endParaRPr lang="ru-RU" sz="1100" dirty="0">
              <a:effectLst/>
              <a:latin typeface="+mn-lt"/>
              <a:ea typeface="NSimSun" panose="02010609030101010101" pitchFamily="49" charset="-122"/>
              <a:cs typeface="Liberation Mono"/>
            </a:endParaRPr>
          </a:p>
        </p:txBody>
      </p:sp>
    </p:spTree>
    <p:extLst>
      <p:ext uri="{BB962C8B-B14F-4D97-AF65-F5344CB8AC3E}">
        <p14:creationId xmlns:p14="http://schemas.microsoft.com/office/powerpoint/2010/main" val="11119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1" y="231509"/>
            <a:ext cx="4436765" cy="6446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090" y="83157"/>
            <a:ext cx="4787053" cy="67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21571</TotalTime>
  <Words>2513</Words>
  <Application>Microsoft Office PowerPoint</Application>
  <PresentationFormat>Широкоэкранный</PresentationFormat>
  <Paragraphs>408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MS Mincho</vt:lpstr>
      <vt:lpstr>NSimSun</vt:lpstr>
      <vt:lpstr>SimSun</vt:lpstr>
      <vt:lpstr>Arial</vt:lpstr>
      <vt:lpstr>Calibri</vt:lpstr>
      <vt:lpstr>Calibri Light</vt:lpstr>
      <vt:lpstr>Liberation Mono</vt:lpstr>
      <vt:lpstr>Mangal</vt:lpstr>
      <vt:lpstr>play_regular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ТЕРМІНИ  ТА  ВИЗНАЧЕННЯ</vt:lpstr>
      <vt:lpstr>Пункт 5 статті 23 Закону про публічні закупівлі</vt:lpstr>
      <vt:lpstr>Презентация PowerPoint</vt:lpstr>
      <vt:lpstr>Презентация PowerPoint</vt:lpstr>
      <vt:lpstr>Національне агентство з акредитації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Папір закупівлі за 2018 р. –  530 574 856 грн,  5 469 844 пачок А4 - 13 674 610 кг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зі сталого споживання</dc:title>
  <dc:creator>1</dc:creator>
  <cp:lastModifiedBy>HP</cp:lastModifiedBy>
  <cp:revision>532</cp:revision>
  <cp:lastPrinted>2019-11-06T15:47:36Z</cp:lastPrinted>
  <dcterms:created xsi:type="dcterms:W3CDTF">2018-11-20T15:59:25Z</dcterms:created>
  <dcterms:modified xsi:type="dcterms:W3CDTF">2020-07-24T08:26:56Z</dcterms:modified>
</cp:coreProperties>
</file>