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35" r:id="rId2"/>
    <p:sldId id="691" r:id="rId3"/>
    <p:sldId id="689" r:id="rId4"/>
    <p:sldId id="767" r:id="rId5"/>
    <p:sldId id="769" r:id="rId6"/>
    <p:sldId id="828" r:id="rId7"/>
    <p:sldId id="829" r:id="rId8"/>
    <p:sldId id="832" r:id="rId9"/>
    <p:sldId id="833" r:id="rId10"/>
    <p:sldId id="831" r:id="rId11"/>
    <p:sldId id="834" r:id="rId12"/>
    <p:sldId id="835" r:id="rId13"/>
    <p:sldId id="772" r:id="rId14"/>
    <p:sldId id="838" r:id="rId15"/>
    <p:sldId id="836" r:id="rId16"/>
    <p:sldId id="837" r:id="rId17"/>
    <p:sldId id="830" r:id="rId18"/>
    <p:sldId id="785" r:id="rId19"/>
    <p:sldId id="839" r:id="rId20"/>
    <p:sldId id="840" r:id="rId21"/>
    <p:sldId id="841" r:id="rId22"/>
    <p:sldId id="815" r:id="rId23"/>
    <p:sldId id="826" r:id="rId24"/>
    <p:sldId id="843" r:id="rId25"/>
    <p:sldId id="842" r:id="rId26"/>
    <p:sldId id="741" r:id="rId27"/>
    <p:sldId id="844" r:id="rId28"/>
    <p:sldId id="845" r:id="rId29"/>
    <p:sldId id="846" r:id="rId30"/>
    <p:sldId id="789" r:id="rId31"/>
    <p:sldId id="790" r:id="rId32"/>
    <p:sldId id="778" r:id="rId33"/>
    <p:sldId id="779" r:id="rId34"/>
    <p:sldId id="816" r:id="rId35"/>
    <p:sldId id="720" r:id="rId36"/>
    <p:sldId id="726" r:id="rId37"/>
    <p:sldId id="728" r:id="rId38"/>
    <p:sldId id="817" r:id="rId39"/>
    <p:sldId id="818" r:id="rId40"/>
    <p:sldId id="819" r:id="rId41"/>
    <p:sldId id="820" r:id="rId42"/>
    <p:sldId id="821" r:id="rId43"/>
    <p:sldId id="822" r:id="rId44"/>
    <p:sldId id="823" r:id="rId45"/>
    <p:sldId id="729" r:id="rId46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a" initials="" lastIdx="14" clrIdx="0"/>
  <p:cmAuthor id="2" name="Gala" initials="G" lastIdx="23" clrIdx="1">
    <p:extLst>
      <p:ext uri="{19B8F6BF-5375-455C-9EA6-DF929625EA0E}">
        <p15:presenceInfo xmlns:p15="http://schemas.microsoft.com/office/powerpoint/2012/main" userId="Gala" providerId="None"/>
      </p:ext>
    </p:extLst>
  </p:cmAuthor>
  <p:cmAuthor id="3" name="Savostianov Dmytro" initials="SD" lastIdx="10" clrIdx="2"/>
  <p:cmAuthor id="4" name="Volkova Yevgeniia" initials="VY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F3C"/>
    <a:srgbClr val="2FA345"/>
    <a:srgbClr val="046C6C"/>
    <a:srgbClr val="C5520B"/>
    <a:srgbClr val="9F8825"/>
    <a:srgbClr val="C08D2C"/>
    <a:srgbClr val="74B230"/>
    <a:srgbClr val="5AC67B"/>
    <a:srgbClr val="178D66"/>
    <a:srgbClr val="A8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8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156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B67FC9A-496E-4E5B-BEE5-FDBE47B2E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D8D6BD-50B3-43BF-B94E-21476938B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DF8C84-8856-4DFC-B9D6-5C7B3D590B56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58FA4B-88CC-40D6-AA7A-35D2DB67EB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A94E03-2585-4FBE-B16D-182B7687D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D5F8B8-5523-4AAA-8196-6F0EC6DC4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99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4CA8AF3-1A08-41B0-B8FC-793F51E4C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37C23A-18E2-4C51-9CBC-2B03EAD079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C3A4E5-18D5-402F-8176-7E14A4C9E789}" type="datetimeFigureOut">
              <a:rPr lang="en-US"/>
              <a:pPr>
                <a:defRPr/>
              </a:pPr>
              <a:t>6/17/2020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2AE9FDB-3FD7-4E1B-A9EF-3BBE6254A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BCE03D5-BF35-4FFC-B64D-D67D2F6D6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40E166-49F0-4AE6-B093-6AD14F9A05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73564B-D316-41C3-8196-7CCB94171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CC2D72-1505-46E6-9EA1-90F070CB60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17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11387138" y="10742613"/>
            <a:ext cx="8712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497" tIns="89748" rIns="179497" bIns="89748" anchor="b"/>
          <a:lstStyle>
            <a:lvl1pPr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458913" indent="-561975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2243138" indent="-447675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3141663" indent="-449263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4038600" indent="-449263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4958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49530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54102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8674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E1824A4-0594-4C2E-A04D-F00768B7CCAE}" type="slidenum">
              <a:rPr lang="en-US" altLang="ru-RU" sz="2400">
                <a:latin typeface="Tempus Sans ITC" panose="04020404030D07020202" pitchFamily="82" charset="0"/>
              </a:rPr>
              <a:pPr algn="r"/>
              <a:t>38</a:t>
            </a:fld>
            <a:endParaRPr lang="en-US" altLang="ru-RU" sz="2400">
              <a:latin typeface="Tempus Sans ITC" panose="04020404030D07020202" pitchFamily="82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3325" y="847725"/>
            <a:ext cx="7539038" cy="42418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79497" tIns="89748" rIns="179497" bIns="89748"/>
          <a:lstStyle/>
          <a:p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006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831C8D-447D-4744-A698-0DC14329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8515-B501-4786-A402-8019CEDFBF59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413621-0B1F-4F2C-AF44-F1B50812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AC3206-E30C-42E2-88C9-F4DE40DD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7DBE-AE01-4F3E-9683-78DA491D7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8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BE3A19-88ED-42D3-9780-00044B9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CBDB-22BF-4A81-ADC4-009601856536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CF6840-0A1E-4E8D-AE9E-C37BF13D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D3EC9-3698-4F88-B7FC-62F3A63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A67-FD22-4D08-BD3D-B475C1665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46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4434DA-54C6-463C-98BD-C9B1B36D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D5EE-249D-46FE-8363-A09CC3B38701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D69DF2-9255-4AA7-95C9-AC64A3E5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C5A585-273E-496D-AD46-20EF625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2A46-08E2-4583-A325-C12A52BBB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70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6E0BE0-F289-4331-804E-A28DCE8B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EC97-B869-475B-B886-FE6F3C2E5B5A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4AEC38-C086-4654-87E5-C0392D8D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92771F-8BD3-4129-852B-A08EA9E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EA0D-0F8A-4989-912F-B46C580FD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09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6842AA-598A-4B60-951C-D202AAC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C37C-6D94-4FEA-848F-9880278D1BE6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D77D3B-FC6B-4B50-9C54-987F8BE4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EBF9DD-558A-4338-879B-8055408E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3B7E-7A6B-4B66-B6F2-AF7EDE6AC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32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86FD666-0990-47FA-BF30-EBE52FB9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E480-2755-492B-86E3-77B84F823F8C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F90ABA8-6E16-4960-AAA2-EA752BBC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3B8B4B5-36B2-4DAA-9FB9-B6B0C356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2196-69EB-4996-A335-08512569D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0F0A150-5332-4158-8E95-A20AC92D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F1E6-0846-463D-A268-5475FC5E1745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D6F7B90-A655-4233-9370-2B7A8341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4B8B3C3-A794-4386-85FB-5EFF09C8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D4EA-A59D-4D50-8A59-A6720A80B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4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3D363D11-1EA1-4788-BDE1-E58A47C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CE79-FEF4-4BB3-B173-F2F90B1A423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B8A709D-5E31-4527-9DD2-E3DCD011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0CFC9BE-583D-4E72-8EEC-3DB2DBBA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561A-D144-48E2-B231-C9E20C504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C59DD50C-70C7-42FA-8445-08D1DF4B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EF64-1FD3-4D52-B1B5-70DA41793CC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45775657-3EC5-46D4-BA36-56BBBF02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88379825-A9B8-43E7-A486-BA0EC3E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5C05-552D-47B1-82C5-B43F9F861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591ECC3-79DF-402B-A984-739545E3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C19F-D478-4739-8E3F-A30A9AD52CAC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C8B044F-7A57-4846-A893-13E04533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4A644F3-0F32-4636-8046-D6C014A9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A150-6C0F-44BE-85CE-DA4104F22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30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CE6241E-BEAA-4326-B221-AA569B99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61C7-C214-44B1-AE69-4FB95E546415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6BE5C99-4F3F-4637-9D7E-C6D63512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AB9CA7-25C5-4D90-9B76-8B05F746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AD26-E1B0-4549-8063-4E6CF81B8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68D4A734-4781-4E0A-886F-A1C45E3F02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E24E7657-F070-4A0F-9BF1-C8CE06D07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914C64-3B36-430C-9919-C9514BDBB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68031-C3A5-4FC5-B2A4-54DE3A93861B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6FFCF6-BDBD-4ECB-8859-6359D88B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FBDF4C-1E6B-42B5-A414-50C956C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455AC-E032-4CE6-A76E-EE4FE93C3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xmlns="" id="{3E0A6C4E-BB42-46A6-8550-CBE04F0159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425"/>
            <a:ext cx="12192000" cy="86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uk.wikipedia.org/wiki/%D0%90%D0%BD%D0%B3%D0%BB%D1%96%D0%B9%D1%81%D1%8C%D0%BA%D0%B0_%D0%BC%D0%BE%D0%B2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zakon.rada.gov.ua/laws/show/2639-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639-19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639-19#n279" TargetMode="External"/><Relationship Id="rId2" Type="http://schemas.openxmlformats.org/officeDocument/2006/relationships/hyperlink" Target="https://zakon.rada.gov.ua/laws/show/2639-19#n4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584%D0%B0-18#n4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639-19#n48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639-19#n549" TargetMode="External"/><Relationship Id="rId2" Type="http://schemas.openxmlformats.org/officeDocument/2006/relationships/hyperlink" Target="https://zakon.rada.gov.ua/laws/show/2639-19#n56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main/2639-19#n159" TargetMode="External"/><Relationship Id="rId2" Type="http://schemas.openxmlformats.org/officeDocument/2006/relationships/hyperlink" Target="https://zakon.rada.gov.ua/laws/main/2639-19#n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2639-19#n48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639-19#n561" TargetMode="External"/><Relationship Id="rId2" Type="http://schemas.openxmlformats.org/officeDocument/2006/relationships/hyperlink" Target="https://zakon.rada.gov.ua/laws/main/2639-19#n24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34" y="317800"/>
            <a:ext cx="6596127" cy="2395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5" y="2744618"/>
            <a:ext cx="1823357" cy="17633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73593" y="3900405"/>
            <a:ext cx="43140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Roboto"/>
              </a:rPr>
              <a:t>svitlana.berzina@gmail.com</a:t>
            </a:r>
            <a:endParaRPr lang="en-US" sz="2400" b="1" i="0" dirty="0">
              <a:effectLst/>
              <a:latin typeface="Roboto"/>
            </a:endParaRPr>
          </a:p>
        </p:txBody>
      </p:sp>
      <p:pic>
        <p:nvPicPr>
          <p:cNvPr id="12" name="Picture 2" descr="EaP-partners-logo-[f]-[1a]-[2017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1" y="5090786"/>
            <a:ext cx="3319822" cy="1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686" y="4953200"/>
            <a:ext cx="3830822" cy="1233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839" y="5047399"/>
            <a:ext cx="1504950" cy="1133475"/>
          </a:xfrm>
          <a:prstGeom prst="rect">
            <a:avLst/>
          </a:prstGeom>
        </p:spPr>
      </p:pic>
      <p:pic>
        <p:nvPicPr>
          <p:cNvPr id="1026" name="Picture 2" descr="Стартував прийом заявок на другий цикл інкубаційної програми для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11" y="5090785"/>
            <a:ext cx="2235375" cy="11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52213" y="3345657"/>
            <a:ext cx="45567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Берз</a:t>
            </a:r>
            <a:r>
              <a:rPr lang="uk-UA" sz="2400" b="1" dirty="0" err="1" smtClean="0"/>
              <a:t>іна</a:t>
            </a:r>
            <a:r>
              <a:rPr lang="uk-UA" sz="2400" b="1" dirty="0" smtClean="0"/>
              <a:t> Світлана Валеріївна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739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8341" y="414339"/>
            <a:ext cx="4659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Афлатоксини</a:t>
            </a:r>
            <a:endParaRPr lang="uk-UA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uk-UA" dirty="0" smtClean="0">
              <a:solidFill>
                <a:srgbClr val="202122"/>
              </a:solidFill>
              <a:latin typeface="+mn-lt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+mn-lt"/>
              </a:rPr>
              <a:t>Токсичні і канцерогенні речовини.</a:t>
            </a:r>
          </a:p>
          <a:p>
            <a:endParaRPr lang="uk-UA" dirty="0" smtClean="0">
              <a:solidFill>
                <a:srgbClr val="202122"/>
              </a:solidFill>
              <a:latin typeface="+mn-lt"/>
            </a:endParaRPr>
          </a:p>
          <a:p>
            <a:r>
              <a:rPr lang="uk-UA" dirty="0" smtClean="0">
                <a:latin typeface="+mn-lt"/>
              </a:rPr>
              <a:t>Утворюються грибами </a:t>
            </a:r>
            <a:r>
              <a:rPr lang="uk-UA" dirty="0" err="1" smtClean="0">
                <a:latin typeface="+mn-lt"/>
              </a:rPr>
              <a:t>Aspergillus</a:t>
            </a:r>
            <a:r>
              <a:rPr lang="uk-UA" dirty="0" smtClean="0">
                <a:latin typeface="+mn-lt"/>
              </a:rPr>
              <a:t> </a:t>
            </a:r>
            <a:r>
              <a:rPr lang="uk-UA" dirty="0" err="1" smtClean="0">
                <a:latin typeface="+mn-lt"/>
              </a:rPr>
              <a:t>flavus</a:t>
            </a:r>
            <a:r>
              <a:rPr lang="uk-UA" dirty="0" smtClean="0">
                <a:latin typeface="+mn-lt"/>
              </a:rPr>
              <a:t>. </a:t>
            </a:r>
          </a:p>
          <a:p>
            <a:endParaRPr lang="uk-UA" dirty="0" smtClean="0">
              <a:latin typeface="+mn-lt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+mn-lt"/>
              </a:rPr>
              <a:t>Потрапляють до організму тварин через уражені корми.</a:t>
            </a:r>
          </a:p>
          <a:p>
            <a:endParaRPr lang="uk-UA" dirty="0" smtClean="0">
              <a:solidFill>
                <a:srgbClr val="202122"/>
              </a:solidFill>
              <a:latin typeface="+mn-lt"/>
            </a:endParaRPr>
          </a:p>
          <a:p>
            <a:r>
              <a:rPr lang="uk-UA" dirty="0" err="1" smtClean="0">
                <a:solidFill>
                  <a:srgbClr val="202122"/>
                </a:solidFill>
                <a:latin typeface="+mn-lt"/>
              </a:rPr>
              <a:t>Метаболізуються</a:t>
            </a:r>
            <a:r>
              <a:rPr lang="uk-UA" dirty="0" smtClean="0">
                <a:solidFill>
                  <a:srgbClr val="202122"/>
                </a:solidFill>
                <a:latin typeface="+mn-lt"/>
              </a:rPr>
              <a:t> печінкою.</a:t>
            </a:r>
          </a:p>
          <a:p>
            <a:endParaRPr lang="uk-UA" dirty="0" smtClean="0">
              <a:solidFill>
                <a:srgbClr val="202122"/>
              </a:solidFill>
              <a:latin typeface="+mn-lt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+mn-lt"/>
              </a:rPr>
              <a:t>Здатні викликати рак.</a:t>
            </a:r>
          </a:p>
        </p:txBody>
      </p:sp>
      <p:pic>
        <p:nvPicPr>
          <p:cNvPr id="5122" name="Picture 2" descr="https://upload.wikimedia.org/wikipedia/commons/thumb/e/ee/%28%E2%80%93%29-Aflatoxin_B1_Structural_Formulae_V.1.svg/1024px-%28%E2%80%93%29-Aflatoxin_B1_Structural_Formulae_V.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54" y="3553660"/>
            <a:ext cx="3866165" cy="27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ровы и роботы: репортаж из Сама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4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943" y="526186"/>
            <a:ext cx="875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333333"/>
                </a:solidFill>
                <a:latin typeface="+mn-lt"/>
              </a:rPr>
              <a:t>ДСТУ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2661:2010 </a:t>
            </a:r>
            <a:r>
              <a:rPr lang="ru-RU" b="1" cap="all" dirty="0">
                <a:solidFill>
                  <a:srgbClr val="333333"/>
                </a:solidFill>
                <a:latin typeface="+mn-lt"/>
              </a:rPr>
              <a:t>МОЛОКО КОРОВ’ЯЧЕ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ПИТНЕ. З</a:t>
            </a:r>
            <a:r>
              <a:rPr lang="ru-RU" b="1" dirty="0" smtClean="0">
                <a:solidFill>
                  <a:srgbClr val="565656"/>
                </a:solidFill>
                <a:latin typeface="+mn-lt"/>
              </a:rPr>
              <a:t>АГАЛЬНІ ТЕХНІЧНІ УМОВИ</a:t>
            </a:r>
            <a:endParaRPr lang="ru-RU" b="1" i="0" dirty="0">
              <a:solidFill>
                <a:srgbClr val="565656"/>
              </a:solidFill>
              <a:effectLst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943" y="1052371"/>
            <a:ext cx="2730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Гранично допустимі рівні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Picture 4" descr="Молок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48" y="1"/>
            <a:ext cx="4026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943" y="1512113"/>
            <a:ext cx="4282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Пестициди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гексахлоран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&lt;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0,05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мг/кг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ГХЦГ гамма-изомер, ДДТ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&lt;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0,05 (0,01)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мг/кг</a:t>
            </a:r>
          </a:p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- решта, 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недопустимі (контроль по + 43)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168" y="4656956"/>
            <a:ext cx="479554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565656"/>
                </a:solidFill>
                <a:latin typeface="+mn-lt"/>
              </a:rPr>
              <a:t>Бактерії</a:t>
            </a:r>
            <a:r>
              <a:rPr lang="ru-RU" b="1" dirty="0">
                <a:solidFill>
                  <a:srgbClr val="565656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565656"/>
                </a:solidFill>
                <a:latin typeface="+mn-lt"/>
              </a:rPr>
              <a:t>групи</a:t>
            </a:r>
            <a:r>
              <a:rPr lang="ru-RU" b="1" dirty="0">
                <a:solidFill>
                  <a:srgbClr val="565656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565656"/>
                </a:solidFill>
                <a:latin typeface="+mn-lt"/>
              </a:rPr>
              <a:t>кишкової</a:t>
            </a:r>
            <a:r>
              <a:rPr lang="ru-RU" b="1" dirty="0">
                <a:solidFill>
                  <a:srgbClr val="565656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565656"/>
                </a:solidFill>
                <a:latin typeface="+mn-lt"/>
              </a:rPr>
              <a:t>палички</a:t>
            </a:r>
            <a:r>
              <a:rPr lang="ru-RU" b="1" dirty="0">
                <a:solidFill>
                  <a:srgbClr val="565656"/>
                </a:solidFill>
                <a:latin typeface="+mn-lt"/>
              </a:rPr>
              <a:t> </a:t>
            </a:r>
            <a:r>
              <a:rPr lang="ru-RU" dirty="0">
                <a:solidFill>
                  <a:srgbClr val="565656"/>
                </a:solidFill>
                <a:latin typeface="+mn-lt"/>
              </a:rPr>
              <a:t>(</a:t>
            </a:r>
            <a:r>
              <a:rPr lang="ru-RU" dirty="0" err="1">
                <a:solidFill>
                  <a:srgbClr val="565656"/>
                </a:solidFill>
                <a:latin typeface="+mn-lt"/>
              </a:rPr>
              <a:t>коліформи</a:t>
            </a:r>
            <a:r>
              <a:rPr lang="ru-RU" dirty="0" smtClean="0">
                <a:solidFill>
                  <a:srgbClr val="565656"/>
                </a:solidFill>
                <a:latin typeface="+mn-lt"/>
              </a:rPr>
              <a:t>) </a:t>
            </a:r>
          </a:p>
          <a:p>
            <a:r>
              <a:rPr lang="ru-RU" b="1" dirty="0" err="1" smtClean="0">
                <a:solidFill>
                  <a:srgbClr val="565656"/>
                </a:solidFill>
                <a:latin typeface="+mn-lt"/>
              </a:rPr>
              <a:t>Патогенні</a:t>
            </a:r>
            <a:r>
              <a:rPr lang="ru-RU" b="1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565656"/>
                </a:solidFill>
                <a:latin typeface="+mn-lt"/>
              </a:rPr>
              <a:t>мікроорганізми</a:t>
            </a:r>
            <a:r>
              <a:rPr lang="ru-RU" dirty="0" smtClean="0">
                <a:solidFill>
                  <a:srgbClr val="565656"/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rgbClr val="565656"/>
                </a:solidFill>
                <a:latin typeface="+mn-lt"/>
              </a:rPr>
              <a:t>зокрема</a:t>
            </a:r>
            <a:r>
              <a:rPr lang="ru-RU" dirty="0" smtClean="0">
                <a:solidFill>
                  <a:srgbClr val="565656"/>
                </a:solidFill>
                <a:latin typeface="+mn-lt"/>
              </a:rPr>
              <a:t>:</a:t>
            </a:r>
          </a:p>
          <a:p>
            <a:r>
              <a:rPr lang="ru-RU" dirty="0">
                <a:solidFill>
                  <a:srgbClr val="565656"/>
                </a:solidFill>
                <a:latin typeface="+mn-lt"/>
              </a:rPr>
              <a:t>-</a:t>
            </a:r>
            <a:r>
              <a:rPr lang="ru-RU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565656"/>
                </a:solidFill>
                <a:latin typeface="+mn-lt"/>
              </a:rPr>
              <a:t>Salmonella</a:t>
            </a:r>
            <a:endParaRPr lang="en-US" dirty="0">
              <a:solidFill>
                <a:srgbClr val="565656"/>
              </a:solidFill>
              <a:latin typeface="+mn-lt"/>
            </a:endParaRPr>
          </a:p>
          <a:p>
            <a:r>
              <a:rPr lang="uk-UA" dirty="0" smtClean="0">
                <a:solidFill>
                  <a:srgbClr val="565656"/>
                </a:solidFill>
                <a:latin typeface="+mn-lt"/>
              </a:rPr>
              <a:t>- </a:t>
            </a:r>
            <a:r>
              <a:rPr lang="en-US" dirty="0" smtClean="0">
                <a:solidFill>
                  <a:srgbClr val="565656"/>
                </a:solidFill>
                <a:latin typeface="+mn-lt"/>
              </a:rPr>
              <a:t>L.</a:t>
            </a:r>
            <a:r>
              <a:rPr lang="uk-UA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565656"/>
                </a:solidFill>
                <a:latin typeface="+mn-lt"/>
              </a:rPr>
              <a:t>Monocytogenes</a:t>
            </a:r>
            <a:endParaRPr lang="uk-UA" dirty="0" smtClean="0">
              <a:solidFill>
                <a:srgbClr val="565656"/>
              </a:solidFill>
              <a:latin typeface="+mn-lt"/>
            </a:endParaRPr>
          </a:p>
          <a:p>
            <a:r>
              <a:rPr lang="uk-UA" dirty="0" smtClean="0">
                <a:solidFill>
                  <a:srgbClr val="565656"/>
                </a:solidFill>
                <a:latin typeface="+mn-lt"/>
              </a:rPr>
              <a:t>- </a:t>
            </a:r>
            <a:r>
              <a:rPr lang="en-US" dirty="0" smtClean="0">
                <a:solidFill>
                  <a:srgbClr val="565656"/>
                </a:solidFill>
                <a:latin typeface="+mn-lt"/>
              </a:rPr>
              <a:t>Staphylococcus </a:t>
            </a:r>
            <a:r>
              <a:rPr lang="en-US" dirty="0" err="1" smtClean="0">
                <a:solidFill>
                  <a:srgbClr val="565656"/>
                </a:solidFill>
                <a:latin typeface="+mn-lt"/>
              </a:rPr>
              <a:t>aureus</a:t>
            </a:r>
            <a:endParaRPr lang="ru-RU" dirty="0">
              <a:solidFill>
                <a:srgbClr val="56565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168" y="3382053"/>
            <a:ext cx="3864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антибиотики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тетрациклиновой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группы,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пенициллин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&lt; 0,01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ед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/г;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стрептомицин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&lt; 0,01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ед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/г;</a:t>
            </a:r>
          </a:p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решта, недопустимі.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94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38368" y="3023947"/>
            <a:ext cx="149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Антибіотики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63593" y="3033688"/>
            <a:ext cx="329617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Гормональні перепрати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эстрадиол-17в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&lt;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0,0002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мг/кг;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- решта, недопустимі.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2648" y="1580621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Радіонукліди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9446" y="1979253"/>
            <a:ext cx="1579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Cs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&lt;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Бк/кг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Sr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&lt;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Бк/кг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5657712" y="4735286"/>
            <a:ext cx="275002" cy="13989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63526" y="5210954"/>
            <a:ext cx="141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недопустимі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1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943" y="526186"/>
            <a:ext cx="875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333333"/>
                </a:solidFill>
                <a:latin typeface="+mn-lt"/>
              </a:rPr>
              <a:t>ДСТУ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2661:2010 </a:t>
            </a:r>
            <a:r>
              <a:rPr lang="ru-RU" b="1" cap="all" dirty="0">
                <a:solidFill>
                  <a:srgbClr val="333333"/>
                </a:solidFill>
                <a:latin typeface="+mn-lt"/>
              </a:rPr>
              <a:t>МОЛОКО КОРОВ’ЯЧЕ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ПИТНЕ. З</a:t>
            </a:r>
            <a:r>
              <a:rPr lang="ru-RU" b="1" dirty="0" smtClean="0">
                <a:solidFill>
                  <a:srgbClr val="565656"/>
                </a:solidFill>
                <a:latin typeface="+mn-lt"/>
              </a:rPr>
              <a:t>АГАЛЬНІ ТЕХНІЧНІ УМОВИ</a:t>
            </a:r>
            <a:endParaRPr lang="ru-RU" b="1" i="0" dirty="0">
              <a:solidFill>
                <a:srgbClr val="565656"/>
              </a:solidFill>
              <a:effectLst/>
              <a:latin typeface="+mn-lt"/>
            </a:endParaRPr>
          </a:p>
        </p:txBody>
      </p:sp>
      <p:pic>
        <p:nvPicPr>
          <p:cNvPr id="8" name="Picture 4" descr="Молок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48" y="1"/>
            <a:ext cx="4026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0943" y="1328184"/>
            <a:ext cx="7935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4E4540"/>
                </a:solidFill>
                <a:latin typeface="+mn-lt"/>
              </a:rPr>
              <a:t>Молоко питне пастеризоване та пряжене</a:t>
            </a:r>
            <a:endParaRPr lang="uk-UA" dirty="0" smtClean="0">
              <a:solidFill>
                <a:srgbClr val="4E4540"/>
              </a:solidFill>
              <a:latin typeface="+mn-lt"/>
            </a:endParaRPr>
          </a:p>
          <a:p>
            <a:r>
              <a:rPr lang="uk-UA" dirty="0" smtClean="0">
                <a:solidFill>
                  <a:srgbClr val="4E4540"/>
                </a:solidFill>
                <a:latin typeface="+mn-lt"/>
              </a:rPr>
              <a:t>- молоко-сировина коров’яче не нижче першого ґатунку згідно з ДСТУ 3662;</a:t>
            </a:r>
          </a:p>
          <a:p>
            <a:r>
              <a:rPr lang="uk-UA" dirty="0" smtClean="0">
                <a:solidFill>
                  <a:srgbClr val="4E4540"/>
                </a:solidFill>
                <a:latin typeface="+mn-lt"/>
              </a:rPr>
              <a:t>- молоко коров’яче знежирене, отримане з молока не нижче першого ґатунку згідно з ДСТУ 3662;</a:t>
            </a:r>
          </a:p>
          <a:p>
            <a:r>
              <a:rPr lang="uk-UA" dirty="0" smtClean="0">
                <a:solidFill>
                  <a:srgbClr val="4E4540"/>
                </a:solidFill>
                <a:latin typeface="+mn-lt"/>
              </a:rPr>
              <a:t>- вершки-сировину з масовою часткою жиру не більше ніж 30 %.</a:t>
            </a:r>
            <a:endParaRPr lang="uk-UA" b="0" i="0" dirty="0">
              <a:solidFill>
                <a:srgbClr val="4E4540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943" y="3196350"/>
            <a:ext cx="7935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4E4540"/>
                </a:solidFill>
                <a:latin typeface="+mn-lt"/>
              </a:rPr>
              <a:t>Молоко стерилізоване та </a:t>
            </a:r>
            <a:r>
              <a:rPr lang="uk-UA" b="1" dirty="0" err="1" smtClean="0">
                <a:solidFill>
                  <a:srgbClr val="4E4540"/>
                </a:solidFill>
                <a:latin typeface="+mn-lt"/>
              </a:rPr>
              <a:t>ультрапастеризоване</a:t>
            </a:r>
            <a:r>
              <a:rPr lang="uk-UA" dirty="0" smtClean="0">
                <a:solidFill>
                  <a:srgbClr val="4E4540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4E4540"/>
                </a:solidFill>
                <a:latin typeface="+mn-lt"/>
              </a:rPr>
            </a:br>
            <a:r>
              <a:rPr lang="uk-UA" dirty="0" smtClean="0">
                <a:solidFill>
                  <a:srgbClr val="4E4540"/>
                </a:solidFill>
                <a:latin typeface="+mn-lt"/>
              </a:rPr>
              <a:t>- молоко-сировина коров’яче не нижче першого ґатунку згідно з ДСТУ 3662 термостійкістю не нижче третьої групи;</a:t>
            </a:r>
          </a:p>
          <a:p>
            <a:r>
              <a:rPr lang="uk-UA" dirty="0" smtClean="0">
                <a:solidFill>
                  <a:srgbClr val="4E4540"/>
                </a:solidFill>
                <a:latin typeface="+mn-lt"/>
              </a:rPr>
              <a:t>- молоко коров’яче знежирене, отримане з молока не нижче першого ґатунку згідно з ДСТУ 3662, термостійкістю не нижче третьої групи;</a:t>
            </a:r>
          </a:p>
          <a:p>
            <a:r>
              <a:rPr lang="uk-UA" dirty="0" smtClean="0">
                <a:solidFill>
                  <a:srgbClr val="4E4540"/>
                </a:solidFill>
                <a:latin typeface="+mn-lt"/>
              </a:rPr>
              <a:t>- вершки-сировину з масовою часткою жиру не більше ніж 30 %, термостійкістю не нижче третьої групи.</a:t>
            </a:r>
            <a:endParaRPr lang="uk-UA" b="0" i="0" dirty="0">
              <a:solidFill>
                <a:srgbClr val="4E454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2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ро компанію | ТМ «Звени Гор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38" y="288087"/>
            <a:ext cx="4493941" cy="63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5854" y="1679968"/>
            <a:ext cx="45720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+mn-lt"/>
              </a:rPr>
              <a:t>Зараз сертифікувати харчові продукти вітчизняного виробництва, реалізовані на території України, необов’язково </a:t>
            </a:r>
          </a:p>
          <a:p>
            <a:r>
              <a:rPr lang="uk-UA" dirty="0" smtClean="0">
                <a:latin typeface="+mn-lt"/>
              </a:rPr>
              <a:t>(ч. 2 ст. 32 Закону № 771). </a:t>
            </a:r>
          </a:p>
          <a:p>
            <a:endParaRPr lang="uk-UA" dirty="0" smtClean="0">
              <a:solidFill>
                <a:srgbClr val="555555"/>
              </a:solidFill>
              <a:latin typeface="HelveticaNeueCyr-Light"/>
            </a:endParaRPr>
          </a:p>
          <a:p>
            <a:endParaRPr lang="uk-UA" dirty="0" smtClean="0">
              <a:solidFill>
                <a:srgbClr val="555555"/>
              </a:solidFill>
              <a:latin typeface="HelveticaNeueCyr-Light"/>
            </a:endParaRPr>
          </a:p>
          <a:p>
            <a:endParaRPr lang="uk-UA" dirty="0" smtClean="0">
              <a:solidFill>
                <a:srgbClr val="555555"/>
              </a:solidFill>
              <a:latin typeface="HelveticaNeueCyr-Light"/>
            </a:endParaRPr>
          </a:p>
          <a:p>
            <a:endParaRPr lang="uk-UA" dirty="0" smtClean="0">
              <a:solidFill>
                <a:srgbClr val="555555"/>
              </a:solidFill>
              <a:latin typeface="HelveticaNeueCyr-Light"/>
            </a:endParaRPr>
          </a:p>
          <a:p>
            <a:endParaRPr lang="uk-UA" dirty="0" smtClean="0">
              <a:solidFill>
                <a:srgbClr val="555555"/>
              </a:solidFill>
              <a:latin typeface="HelveticaNeueCyr-Light"/>
            </a:endParaRPr>
          </a:p>
          <a:p>
            <a:endParaRPr lang="uk-UA" dirty="0" smtClean="0">
              <a:solidFill>
                <a:srgbClr val="555555"/>
              </a:solidFill>
              <a:latin typeface="HelveticaNeueCyr-Light"/>
            </a:endParaRPr>
          </a:p>
          <a:p>
            <a:r>
              <a:rPr lang="uk-UA" dirty="0" smtClean="0">
                <a:latin typeface="+mn-lt"/>
              </a:rPr>
              <a:t>Водночас законодавство не забороняє провести таку сертифікацію в добровільному порядку </a:t>
            </a:r>
          </a:p>
          <a:p>
            <a:r>
              <a:rPr lang="uk-UA" dirty="0" smtClean="0">
                <a:latin typeface="+mn-lt"/>
              </a:rPr>
              <a:t>(ст. 25 Закону № 124).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785" y="2573589"/>
            <a:ext cx="1485900" cy="1457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099" y="4776835"/>
            <a:ext cx="1594757" cy="15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4604"/>
            <a:ext cx="10515600" cy="1325563"/>
          </a:xfrm>
        </p:spPr>
        <p:txBody>
          <a:bodyPr/>
          <a:lstStyle/>
          <a:p>
            <a:r>
              <a:rPr lang="uk-UA" sz="2400" b="1" dirty="0" smtClean="0">
                <a:latin typeface="+mn-lt"/>
              </a:rPr>
              <a:t>Пункт 5 статті 23 Закону про публічні закупівлі</a:t>
            </a:r>
            <a:endParaRPr lang="ru-RU" sz="24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80993"/>
            <a:ext cx="10315353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+mn-lt"/>
              </a:rPr>
              <a:t>У разі встановлення екологічних чи інших характеристик товару, роботи чи послуги замовник повинен в тендерній документації зазначити, </a:t>
            </a:r>
            <a:r>
              <a:rPr lang="uk-UA" sz="2400" b="1" dirty="0" smtClean="0">
                <a:solidFill>
                  <a:srgbClr val="000000"/>
                </a:solidFill>
                <a:latin typeface="+mn-lt"/>
              </a:rPr>
              <a:t>які</a:t>
            </a:r>
            <a:r>
              <a:rPr lang="uk-UA" sz="2400" dirty="0" smtClean="0">
                <a:solidFill>
                  <a:srgbClr val="000000"/>
                </a:solidFill>
                <a:latin typeface="+mn-lt"/>
              </a:rPr>
              <a:t> маркування, протоколи випробувань або сертифікати можуть підтвердити відповідність предмета закупівлі таким характеристикам.</a:t>
            </a:r>
          </a:p>
          <a:p>
            <a:endParaRPr lang="uk-UA" sz="2400" dirty="0">
              <a:solidFill>
                <a:srgbClr val="000000"/>
              </a:solidFill>
              <a:latin typeface="+mn-lt"/>
            </a:endParaRPr>
          </a:p>
          <a:p>
            <a:r>
              <a:rPr lang="uk-UA" sz="2400" dirty="0" smtClean="0">
                <a:latin typeface="+mn-lt"/>
              </a:rPr>
              <a:t>Маркування, протоколи випробувань та сертифікати повинні бути видані органами з оцінки відповідності, компетентність яких підтверджена шляхом акредитації або іншим способом, визначеним законодавством.</a:t>
            </a:r>
            <a:endParaRPr lang="uk-U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73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828" y="1596221"/>
            <a:ext cx="10382693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+mn-lt"/>
              </a:rPr>
              <a:t>Вимога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Продукція повинна відповідати вимогам (назва нормативного документу.</a:t>
            </a:r>
          </a:p>
          <a:p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Наприклад, </a:t>
            </a:r>
            <a:r>
              <a:rPr lang="uk-UA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ДСТУ 2661:2010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Молоко коров'яче питне. </a:t>
            </a:r>
            <a:r>
              <a:rPr lang="uk-UA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агальні технічні умови. </a:t>
            </a:r>
          </a:p>
          <a:p>
            <a:endParaRPr lang="uk-UA" sz="2400" dirty="0" smtClean="0">
              <a:latin typeface="+mn-lt"/>
            </a:endParaRPr>
          </a:p>
          <a:p>
            <a:r>
              <a:rPr lang="uk-UA" sz="2400" b="1" dirty="0" smtClean="0">
                <a:latin typeface="+mn-lt"/>
              </a:rPr>
              <a:t>Підтвердні документи</a:t>
            </a:r>
          </a:p>
          <a:p>
            <a:r>
              <a:rPr lang="en-US" sz="24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)</a:t>
            </a:r>
            <a:r>
              <a:rPr lang="uk-UA" sz="2400" dirty="0" smtClean="0">
                <a:latin typeface="+mn-lt"/>
              </a:rPr>
              <a:t> </a:t>
            </a:r>
            <a:r>
              <a:rPr lang="uk-UA" sz="2400" dirty="0" smtClean="0">
                <a:latin typeface="+mn-lt"/>
              </a:rPr>
              <a:t>Копія сертифікату </a:t>
            </a:r>
            <a:r>
              <a:rPr lang="uk-UA" sz="2400" dirty="0" smtClean="0">
                <a:latin typeface="+mn-lt"/>
              </a:rPr>
              <a:t>про підтвердження відповідності встановленим показникам якості і безпеки згідно з ….. (назва нормативного документу</a:t>
            </a:r>
            <a:r>
              <a:rPr lang="uk-UA" sz="2400" dirty="0" smtClean="0">
                <a:latin typeface="+mn-lt"/>
              </a:rPr>
              <a:t>).</a:t>
            </a:r>
            <a:endParaRPr lang="uk-UA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2)</a:t>
            </a:r>
            <a:r>
              <a:rPr lang="uk-UA" sz="2400" dirty="0" smtClean="0">
                <a:latin typeface="+mn-lt"/>
              </a:rPr>
              <a:t> </a:t>
            </a:r>
            <a:r>
              <a:rPr lang="uk-UA" sz="2400" dirty="0" smtClean="0">
                <a:latin typeface="+mn-lt"/>
              </a:rPr>
              <a:t>Копія </a:t>
            </a:r>
            <a:r>
              <a:rPr lang="uk-UA" sz="2400" dirty="0" smtClean="0">
                <a:latin typeface="+mn-lt"/>
              </a:rPr>
              <a:t>атестату акредитації органу з оцінки відповідності який видав сертифікат.</a:t>
            </a:r>
            <a:endParaRPr lang="uk-UA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424008"/>
            <a:ext cx="1103988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характеристики предмета закупівлі (продовження)</a:t>
            </a:r>
            <a:endParaRPr lang="uk-UA" sz="2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6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031" y="258652"/>
            <a:ext cx="10515600" cy="1325563"/>
          </a:xfrm>
        </p:spPr>
        <p:txBody>
          <a:bodyPr/>
          <a:lstStyle/>
          <a:p>
            <a:r>
              <a:rPr lang="uk-UA" sz="1800" b="1" dirty="0">
                <a:latin typeface="+mn-lt"/>
              </a:rPr>
              <a:t>Національне агентство з акредитації України</a:t>
            </a:r>
            <a:endParaRPr lang="ru-RU" sz="180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94" y="1584215"/>
            <a:ext cx="1714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1356" y="3507072"/>
            <a:ext cx="21114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1О033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ISO/IEC 17065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97" y="4789710"/>
            <a:ext cx="554209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+mn-lt"/>
              </a:rPr>
              <a:t>Стандарт, на відповідність якому акредитовано ООВ </a:t>
            </a:r>
          </a:p>
          <a:p>
            <a:r>
              <a:rPr lang="uk-UA" sz="1600" b="1" dirty="0" smtClean="0">
                <a:latin typeface="+mn-lt"/>
              </a:rPr>
              <a:t>ДСТУ EN ISO/IEC 17065:2014 </a:t>
            </a:r>
            <a:r>
              <a:rPr lang="uk-UA" sz="1600" dirty="0" smtClean="0">
                <a:latin typeface="+mn-lt"/>
              </a:rPr>
              <a:t>Оцінка відповідності. </a:t>
            </a:r>
          </a:p>
          <a:p>
            <a:r>
              <a:rPr lang="uk-UA" sz="1600" dirty="0" smtClean="0">
                <a:latin typeface="+mn-lt"/>
              </a:rPr>
              <a:t>Вимоги до органів з сертифікації продукції, процесів та послуг (EN ISO/IEC 17065:2012, IDT)</a:t>
            </a:r>
            <a:endParaRPr lang="uk-UA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64" y="3297740"/>
            <a:ext cx="220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+mn-lt"/>
              </a:rPr>
              <a:t>Реєстр </a:t>
            </a:r>
          </a:p>
          <a:p>
            <a:pPr algn="ctr"/>
            <a:r>
              <a:rPr lang="uk-UA" b="1" dirty="0">
                <a:latin typeface="+mn-lt"/>
              </a:rPr>
              <a:t>акредитованих ООВ</a:t>
            </a:r>
            <a:endParaRPr lang="ru-RU" b="1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1" y="1513402"/>
            <a:ext cx="1807214" cy="178433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E7B7779-F3FF-47C0-8EA5-83AE95DF8397}"/>
              </a:ext>
            </a:extLst>
          </p:cNvPr>
          <p:cNvSpPr/>
          <p:nvPr/>
        </p:nvSpPr>
        <p:spPr>
          <a:xfrm>
            <a:off x="773364" y="4366508"/>
            <a:ext cx="249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+mn-lt"/>
              </a:rPr>
              <a:t>Реєстраційний номер ООВ</a:t>
            </a:r>
            <a:endParaRPr lang="uk-UA" sz="1600" dirty="0">
              <a:latin typeface="+mn-lt"/>
            </a:endParaRPr>
          </a:p>
        </p:txBody>
      </p:sp>
      <p:pic>
        <p:nvPicPr>
          <p:cNvPr id="5122" name="Picture 2" descr="ДП “Кривбасстандартметрологія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80" y="527924"/>
            <a:ext cx="4212700" cy="59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569029" y="3620905"/>
            <a:ext cx="2222201" cy="62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442857" y="3991458"/>
            <a:ext cx="1023257" cy="71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2" y="4269921"/>
            <a:ext cx="2009775" cy="2019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11" y="183015"/>
            <a:ext cx="65341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2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031" y="258652"/>
            <a:ext cx="10515600" cy="1325563"/>
          </a:xfrm>
        </p:spPr>
        <p:txBody>
          <a:bodyPr/>
          <a:lstStyle/>
          <a:p>
            <a:r>
              <a:rPr lang="uk-UA" sz="1800" b="1" dirty="0">
                <a:latin typeface="+mn-lt"/>
              </a:rPr>
              <a:t>Національне агентство з акредитації України</a:t>
            </a:r>
            <a:endParaRPr lang="ru-RU" sz="180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94" y="1584215"/>
            <a:ext cx="1714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3221" y="3507072"/>
            <a:ext cx="18277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2Н151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ISO/IEC 170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97" y="4789710"/>
            <a:ext cx="554209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+mn-lt"/>
              </a:rPr>
              <a:t>Стандарт, на відповідність якому акредитовано ООВ </a:t>
            </a:r>
          </a:p>
          <a:p>
            <a:r>
              <a:rPr lang="ru-RU" sz="1600" b="1" dirty="0">
                <a:latin typeface="+mn-lt"/>
              </a:rPr>
              <a:t>ДСТУ </a:t>
            </a:r>
            <a:r>
              <a:rPr lang="en-US" sz="1600" b="1" dirty="0">
                <a:latin typeface="+mn-lt"/>
              </a:rPr>
              <a:t>ISO/IEC 17025:2017 </a:t>
            </a:r>
            <a:r>
              <a:rPr lang="ru-RU" sz="1600" dirty="0" err="1">
                <a:latin typeface="+mn-lt"/>
              </a:rPr>
              <a:t>Загальні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вимоги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компетентності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випробувальних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калібрувальних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лабораторій</a:t>
            </a:r>
            <a:r>
              <a:rPr lang="ru-RU" sz="1600" dirty="0">
                <a:latin typeface="+mn-lt"/>
              </a:rPr>
              <a:t> (</a:t>
            </a:r>
            <a:r>
              <a:rPr lang="en-US" sz="1600" dirty="0">
                <a:latin typeface="+mn-lt"/>
              </a:rPr>
              <a:t>ISO/IEC 17025:2017, IDT)</a:t>
            </a: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64" y="3297740"/>
            <a:ext cx="220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+mn-lt"/>
              </a:rPr>
              <a:t>Реєстр </a:t>
            </a:r>
          </a:p>
          <a:p>
            <a:pPr algn="ctr"/>
            <a:r>
              <a:rPr lang="uk-UA" b="1" dirty="0">
                <a:latin typeface="+mn-lt"/>
              </a:rPr>
              <a:t>акредитованих ООВ</a:t>
            </a:r>
            <a:endParaRPr lang="ru-RU" b="1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1" y="1513402"/>
            <a:ext cx="1807214" cy="178433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E7B7779-F3FF-47C0-8EA5-83AE95DF8397}"/>
              </a:ext>
            </a:extLst>
          </p:cNvPr>
          <p:cNvSpPr/>
          <p:nvPr/>
        </p:nvSpPr>
        <p:spPr>
          <a:xfrm>
            <a:off x="773364" y="4366508"/>
            <a:ext cx="249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+mn-lt"/>
              </a:rPr>
              <a:t>Реєстраційний номер ООВ</a:t>
            </a:r>
            <a:endParaRPr lang="uk-UA" sz="1600" dirty="0"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69029" y="3620905"/>
            <a:ext cx="2222201" cy="62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442857" y="3991458"/>
            <a:ext cx="1023257" cy="71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ВІДДІЛ ВИПРОБУВ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91" y="399681"/>
            <a:ext cx="4016195" cy="56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Головні положення розробки і впровадження системи HACCP | Poult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04" y="2203824"/>
            <a:ext cx="8324396" cy="39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ACCP активно перевіряє підприємства, передусім виробників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33" y="495696"/>
            <a:ext cx="1563540" cy="153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0404" y="615835"/>
            <a:ext cx="7848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202122"/>
                </a:solidFill>
                <a:latin typeface="+mn-lt"/>
              </a:rPr>
              <a:t>H</a:t>
            </a:r>
            <a:r>
              <a:rPr lang="uk-UA" b="1" dirty="0">
                <a:solidFill>
                  <a:srgbClr val="202122"/>
                </a:solidFill>
                <a:latin typeface="+mn-lt"/>
              </a:rPr>
              <a:t>ACCP</a:t>
            </a:r>
            <a:r>
              <a:rPr lang="uk-UA" dirty="0">
                <a:solidFill>
                  <a:srgbClr val="202122"/>
                </a:solidFill>
                <a:latin typeface="+mn-lt"/>
              </a:rPr>
              <a:t> (</a:t>
            </a:r>
            <a:r>
              <a:rPr lang="uk-UA" dirty="0" err="1">
                <a:solidFill>
                  <a:srgbClr val="0B0080"/>
                </a:solidFill>
                <a:latin typeface="+mn-lt"/>
                <a:hlinkClick r:id="rId4" tooltip="Англійська мова"/>
              </a:rPr>
              <a:t>англ</a:t>
            </a:r>
            <a:r>
              <a:rPr lang="uk-UA" dirty="0">
                <a:solidFill>
                  <a:srgbClr val="0B0080"/>
                </a:solidFill>
                <a:latin typeface="+mn-lt"/>
                <a:hlinkClick r:id="rId4" tooltip="Англійська мова"/>
              </a:rPr>
              <a:t>.</a:t>
            </a:r>
            <a:r>
              <a:rPr lang="uk-UA" dirty="0">
                <a:solidFill>
                  <a:srgbClr val="202122"/>
                </a:solidFill>
                <a:latin typeface="+mn-lt"/>
              </a:rPr>
              <a:t> </a:t>
            </a:r>
            <a:r>
              <a:rPr lang="uk-UA" i="1" dirty="0" err="1">
                <a:solidFill>
                  <a:srgbClr val="202122"/>
                </a:solidFill>
                <a:latin typeface="+mn-lt"/>
              </a:rPr>
              <a:t>Hazard</a:t>
            </a:r>
            <a:r>
              <a:rPr lang="uk-UA" i="1" dirty="0">
                <a:solidFill>
                  <a:srgbClr val="202122"/>
                </a:solidFill>
                <a:latin typeface="+mn-lt"/>
              </a:rPr>
              <a:t> </a:t>
            </a:r>
            <a:r>
              <a:rPr lang="uk-UA" i="1" dirty="0" err="1">
                <a:solidFill>
                  <a:srgbClr val="202122"/>
                </a:solidFill>
                <a:latin typeface="+mn-lt"/>
              </a:rPr>
              <a:t>Analysis</a:t>
            </a:r>
            <a:r>
              <a:rPr lang="uk-UA" i="1" dirty="0">
                <a:solidFill>
                  <a:srgbClr val="202122"/>
                </a:solidFill>
                <a:latin typeface="+mn-lt"/>
              </a:rPr>
              <a:t> </a:t>
            </a:r>
            <a:r>
              <a:rPr lang="uk-UA" i="1" dirty="0" err="1">
                <a:solidFill>
                  <a:srgbClr val="202122"/>
                </a:solidFill>
                <a:latin typeface="+mn-lt"/>
              </a:rPr>
              <a:t>and</a:t>
            </a:r>
            <a:r>
              <a:rPr lang="uk-UA" i="1" dirty="0">
                <a:solidFill>
                  <a:srgbClr val="202122"/>
                </a:solidFill>
                <a:latin typeface="+mn-lt"/>
              </a:rPr>
              <a:t> </a:t>
            </a:r>
            <a:r>
              <a:rPr lang="uk-UA" i="1" dirty="0" err="1">
                <a:solidFill>
                  <a:srgbClr val="202122"/>
                </a:solidFill>
                <a:latin typeface="+mn-lt"/>
              </a:rPr>
              <a:t>Critical</a:t>
            </a:r>
            <a:r>
              <a:rPr lang="uk-UA" i="1" dirty="0">
                <a:solidFill>
                  <a:srgbClr val="202122"/>
                </a:solidFill>
                <a:latin typeface="+mn-lt"/>
              </a:rPr>
              <a:t> </a:t>
            </a:r>
            <a:r>
              <a:rPr lang="uk-UA" i="1" dirty="0" err="1">
                <a:solidFill>
                  <a:srgbClr val="202122"/>
                </a:solidFill>
                <a:latin typeface="+mn-lt"/>
              </a:rPr>
              <a:t>Control</a:t>
            </a:r>
            <a:r>
              <a:rPr lang="uk-UA" i="1" dirty="0">
                <a:solidFill>
                  <a:srgbClr val="202122"/>
                </a:solidFill>
                <a:latin typeface="+mn-lt"/>
              </a:rPr>
              <a:t> </a:t>
            </a:r>
            <a:r>
              <a:rPr lang="uk-UA" i="1" dirty="0" err="1">
                <a:solidFill>
                  <a:srgbClr val="202122"/>
                </a:solidFill>
                <a:latin typeface="+mn-lt"/>
              </a:rPr>
              <a:t>Point</a:t>
            </a:r>
            <a:r>
              <a:rPr lang="uk-UA" dirty="0">
                <a:solidFill>
                  <a:srgbClr val="202122"/>
                </a:solidFill>
                <a:latin typeface="+mn-lt"/>
              </a:rPr>
              <a:t>) — система аналізу</a:t>
            </a:r>
            <a:endParaRPr lang="uk-UA" dirty="0">
              <a:latin typeface="+mn-lt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+mn-lt"/>
              </a:rPr>
              <a:t>ризиків, небезпечних чинників і контролю критичних точок. </a:t>
            </a:r>
          </a:p>
          <a:p>
            <a:endParaRPr lang="uk-UA" sz="1400" dirty="0">
              <a:solidFill>
                <a:srgbClr val="202122"/>
              </a:solidFill>
              <a:latin typeface="+mn-lt"/>
            </a:endParaRPr>
          </a:p>
          <a:p>
            <a:r>
              <a:rPr lang="uk-UA" dirty="0" smtClean="0">
                <a:solidFill>
                  <a:srgbClr val="202122"/>
                </a:solidFill>
                <a:latin typeface="+mn-lt"/>
              </a:rPr>
              <a:t>Система НАССР дозволяє гарантувати виробництво безпечної продукції шляхом ідентифікації й контролю небезпечних чинників.</a:t>
            </a:r>
            <a:endParaRPr lang="uk-UA" dirty="0" smtClean="0">
              <a:latin typeface="+mn-lt"/>
            </a:endParaRPr>
          </a:p>
        </p:txBody>
      </p:sp>
      <p:pic>
        <p:nvPicPr>
          <p:cNvPr id="8" name="Picture 3" descr="ÐÐ°ÑÑÐ¸Ð½ÐºÐ¸ Ð¿Ð¾ Ð·Ð°Ð¿ÑÐ¾ÑÑ I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" y="2203824"/>
            <a:ext cx="2902235" cy="14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985" y="3825993"/>
            <a:ext cx="3007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n-lt"/>
              </a:rPr>
              <a:t>ДСТУ </a:t>
            </a:r>
            <a:r>
              <a:rPr lang="en-US" sz="1600" b="1" dirty="0">
                <a:latin typeface="+mn-lt"/>
              </a:rPr>
              <a:t>ISO 22000:2019 </a:t>
            </a:r>
            <a:endParaRPr lang="uk-UA" sz="1600" b="1" dirty="0" smtClean="0">
              <a:latin typeface="+mn-lt"/>
            </a:endParaRPr>
          </a:p>
          <a:p>
            <a:r>
              <a:rPr lang="ru-RU" sz="1600" dirty="0" err="1" smtClean="0">
                <a:latin typeface="+mn-lt"/>
              </a:rPr>
              <a:t>Системи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управління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безпечністю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харчових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продуктів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err="1">
                <a:latin typeface="+mn-lt"/>
              </a:rPr>
              <a:t>Вимоги</a:t>
            </a:r>
            <a:r>
              <a:rPr lang="ru-RU" sz="1600" dirty="0">
                <a:latin typeface="+mn-lt"/>
              </a:rPr>
              <a:t> до будь-</a:t>
            </a:r>
            <a:r>
              <a:rPr lang="ru-RU" sz="1600" dirty="0" err="1">
                <a:latin typeface="+mn-lt"/>
              </a:rPr>
              <a:t>якої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організації</a:t>
            </a:r>
            <a:r>
              <a:rPr lang="ru-RU" sz="1600" dirty="0">
                <a:latin typeface="+mn-lt"/>
              </a:rPr>
              <a:t> в </a:t>
            </a:r>
            <a:r>
              <a:rPr lang="ru-RU" sz="1600" dirty="0" err="1">
                <a:latin typeface="+mn-lt"/>
              </a:rPr>
              <a:t>харчовому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ланцюгу</a:t>
            </a:r>
            <a:r>
              <a:rPr lang="ru-RU" sz="1600" dirty="0">
                <a:latin typeface="+mn-lt"/>
              </a:rPr>
              <a:t> </a:t>
            </a:r>
            <a:endParaRPr lang="ru-RU" sz="1600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ISO 22000:2018, IDT)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9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4864" y="3263130"/>
            <a:ext cx="915463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rgbClr val="000000"/>
                </a:solidFill>
                <a:latin typeface="+mn-lt"/>
              </a:rPr>
              <a:t>Технічні специфікації можуть бути у формі переліку експлуатаційних або функціональних вимог, у тому числі </a:t>
            </a:r>
            <a:r>
              <a:rPr lang="uk-UA" sz="2200" b="1" dirty="0" smtClean="0">
                <a:solidFill>
                  <a:srgbClr val="000000"/>
                </a:solidFill>
                <a:latin typeface="+mn-lt"/>
              </a:rPr>
              <a:t>екологічних характеристик</a:t>
            </a:r>
            <a:r>
              <a:rPr lang="uk-UA" sz="2200" dirty="0" smtClean="0">
                <a:solidFill>
                  <a:srgbClr val="000000"/>
                </a:solidFill>
                <a:latin typeface="+mn-lt"/>
              </a:rPr>
              <a:t>, за умови, що такі вимоги є достатньо точними, щоб предмет закупівлі однозначно розумівся замовником і учасниками.</a:t>
            </a:r>
            <a:endParaRPr lang="uk-UA" sz="2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68" y="1228623"/>
            <a:ext cx="679243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000000"/>
                </a:solidFill>
                <a:latin typeface="+mn-lt"/>
              </a:rPr>
              <a:t>Стаття 23.</a:t>
            </a:r>
            <a:r>
              <a:rPr lang="uk-UA" sz="2200" dirty="0" smtClean="0">
                <a:solidFill>
                  <a:srgbClr val="000000"/>
                </a:solidFill>
                <a:latin typeface="+mn-lt"/>
              </a:rPr>
              <a:t> Технічні специфікації, маркування, сертифікати, протоколи випробувань та інші засоби підтвердження відповідності</a:t>
            </a:r>
            <a:endParaRPr lang="uk-UA" sz="22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68" y="5199161"/>
            <a:ext cx="1143708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200" dirty="0" smtClean="0">
                <a:latin typeface="+mn-lt"/>
              </a:rPr>
              <a:t>Критеріями оцінки пропозиції МОЖЕ бути  «... 3) ціна/вартість життєвого циклу разом з іншими критеріями оцінки, зокрема, такими як: …… </a:t>
            </a:r>
            <a:r>
              <a:rPr lang="uk-UA" sz="2200" b="1" dirty="0" smtClean="0">
                <a:latin typeface="+mn-lt"/>
              </a:rPr>
              <a:t>застосування заходів охорони навколишнього середовища та/або соціального захисту, які пов’язані із предметом закупівлі</a:t>
            </a:r>
            <a:r>
              <a:rPr lang="uk-UA" sz="2200" dirty="0" smtClean="0">
                <a:latin typeface="+mn-lt"/>
              </a:rPr>
              <a:t>».</a:t>
            </a:r>
            <a:endParaRPr lang="uk-UA" sz="22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568" y="4768274"/>
            <a:ext cx="818706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000000"/>
                </a:solidFill>
                <a:latin typeface="+mn-lt"/>
              </a:rPr>
              <a:t>Стаття 29.</a:t>
            </a:r>
            <a:r>
              <a:rPr lang="uk-UA" sz="2200" dirty="0" smtClean="0">
                <a:solidFill>
                  <a:srgbClr val="000000"/>
                </a:solidFill>
                <a:latin typeface="+mn-lt"/>
              </a:rPr>
              <a:t> Розгляд та оцінка тендерних пропозицій/пропозицій</a:t>
            </a:r>
            <a:endParaRPr lang="uk-UA" sz="2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568" y="532204"/>
            <a:ext cx="5156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/>
              <a:t>Новий Закон про публічні закупівлі</a:t>
            </a:r>
            <a:endParaRPr lang="ru-RU" sz="2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6568" y="2398285"/>
            <a:ext cx="110643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rgbClr val="000000"/>
                </a:solidFill>
                <a:latin typeface="+mn-lt"/>
              </a:rPr>
              <a:t>Технічна специфікація повинна містити опис усіх необхідних характеристик товарів, робіт або послуг, що закуповуються, у тому числі їх ……. </a:t>
            </a:r>
            <a:r>
              <a:rPr lang="uk-UA" sz="2200" b="1" dirty="0" smtClean="0">
                <a:solidFill>
                  <a:srgbClr val="000000"/>
                </a:solidFill>
                <a:latin typeface="+mn-lt"/>
              </a:rPr>
              <a:t>якісні </a:t>
            </a:r>
            <a:r>
              <a:rPr lang="uk-UA" sz="2200" dirty="0" smtClean="0">
                <a:solidFill>
                  <a:srgbClr val="000000"/>
                </a:solidFill>
                <a:latin typeface="+mn-lt"/>
              </a:rPr>
              <a:t>характеристики.</a:t>
            </a:r>
            <a:endParaRPr lang="uk-UA" sz="2200" dirty="0">
              <a:latin typeface="+mn-lt"/>
            </a:endParaRPr>
          </a:p>
        </p:txBody>
      </p:sp>
      <p:pic>
        <p:nvPicPr>
          <p:cNvPr id="9" name="Picture 2" descr="Закупівлі Хмельницької області через Prozorro - Блоги Шепетівк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54" y="388302"/>
            <a:ext cx="5482602" cy="11495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792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28" y="564654"/>
            <a:ext cx="10909258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характеристики предмета закупівлі</a:t>
            </a:r>
            <a:endParaRPr lang="uk-UA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828" y="1261800"/>
            <a:ext cx="7100272" cy="53399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+mn-lt"/>
              </a:rPr>
              <a:t>Вимога</a:t>
            </a:r>
          </a:p>
          <a:p>
            <a:r>
              <a:rPr lang="uk-UA" sz="2400" dirty="0" smtClean="0">
                <a:latin typeface="+mn-lt"/>
              </a:rPr>
              <a:t>Виробник </a:t>
            </a:r>
            <a:r>
              <a:rPr lang="uk-UA" sz="2400" dirty="0" smtClean="0">
                <a:latin typeface="+mn-lt"/>
              </a:rPr>
              <a:t>харчових продуктів/надавач послуг харчування повинні мати розроблену, впроваджену і системи аналізу небезпечних чинників та використовувати процедури контролю критичних точок (НАССР).</a:t>
            </a:r>
          </a:p>
          <a:p>
            <a:r>
              <a:rPr lang="uk-UA" sz="2400" dirty="0" smtClean="0">
                <a:latin typeface="+mn-lt"/>
              </a:rPr>
              <a:t/>
            </a:r>
            <a:br>
              <a:rPr lang="uk-UA" sz="2400" dirty="0" smtClean="0">
                <a:latin typeface="+mn-lt"/>
              </a:rPr>
            </a:br>
            <a:r>
              <a:rPr lang="uk-UA" sz="2400" b="1" dirty="0" smtClean="0">
                <a:latin typeface="+mn-lt"/>
              </a:rPr>
              <a:t>Підтвердні </a:t>
            </a:r>
            <a:r>
              <a:rPr lang="uk-UA" sz="2400" b="1" dirty="0" smtClean="0">
                <a:latin typeface="+mn-lt"/>
              </a:rPr>
              <a:t>документи</a:t>
            </a:r>
            <a:endParaRPr lang="uk-UA" sz="2400" b="1" dirty="0" smtClean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1) Копія </a:t>
            </a:r>
            <a:r>
              <a:rPr lang="uk-UA" sz="2400" dirty="0" smtClean="0">
                <a:latin typeface="+mn-lt"/>
              </a:rPr>
              <a:t>сертифікату відповідності </a:t>
            </a:r>
            <a:endParaRPr lang="en-US" sz="2400" dirty="0" smtClean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ДСТУ ISO 22000.</a:t>
            </a:r>
          </a:p>
          <a:p>
            <a:endParaRPr lang="uk-UA" sz="2400" dirty="0" smtClean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2) Копія атестату акредитації органу з оцінки відповідності який видав сертифікат.</a:t>
            </a:r>
          </a:p>
          <a:p>
            <a:endParaRPr lang="uk-UA" sz="1100" dirty="0">
              <a:latin typeface="+mn-lt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3796" name="Picture 4" descr="Получен Сертификат ДСТУ ISO 22000:2007 ! | totuss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00" y="1066736"/>
            <a:ext cx="3983157" cy="54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031" y="258652"/>
            <a:ext cx="10515600" cy="1325563"/>
          </a:xfrm>
        </p:spPr>
        <p:txBody>
          <a:bodyPr/>
          <a:lstStyle/>
          <a:p>
            <a:r>
              <a:rPr lang="uk-UA" sz="1800" b="1" dirty="0">
                <a:latin typeface="+mn-lt"/>
              </a:rPr>
              <a:t>Національне агентство з акредитації України</a:t>
            </a:r>
            <a:endParaRPr lang="ru-RU" sz="180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94" y="1584215"/>
            <a:ext cx="1714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6816" y="3507072"/>
            <a:ext cx="22605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027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ISO/IEC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17021-1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638" y="4743543"/>
            <a:ext cx="554209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+mn-lt"/>
              </a:rPr>
              <a:t>Стандарт, на відповідність якому акредитовано ООВ </a:t>
            </a:r>
          </a:p>
          <a:p>
            <a:r>
              <a:rPr lang="uk-UA" sz="1600" b="1" dirty="0" smtClean="0">
                <a:latin typeface="+mn-lt"/>
              </a:rPr>
              <a:t>ДСТУ EN ISO/IEC 17021-1:2017 </a:t>
            </a:r>
            <a:r>
              <a:rPr lang="uk-UA" sz="1600" dirty="0" smtClean="0">
                <a:latin typeface="+mn-lt"/>
              </a:rPr>
              <a:t>Оцінка відповідності. Вимоги до органів, які здійснюють аудит і сертифікацію систем управління. Частина 1. Вимоги (EN ISO/IEC 17021-1:2015, IDT; ISO/IEC 17021-1:2015, IDT)</a:t>
            </a:r>
            <a:endParaRPr lang="uk-UA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64" y="3297740"/>
            <a:ext cx="220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+mn-lt"/>
              </a:rPr>
              <a:t>Реєстр </a:t>
            </a:r>
          </a:p>
          <a:p>
            <a:pPr algn="ctr"/>
            <a:r>
              <a:rPr lang="uk-UA" b="1" dirty="0">
                <a:latin typeface="+mn-lt"/>
              </a:rPr>
              <a:t>акредитованих ООВ</a:t>
            </a:r>
            <a:endParaRPr lang="ru-RU" b="1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1" y="1513402"/>
            <a:ext cx="1807214" cy="178433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E7B7779-F3FF-47C0-8EA5-83AE95DF8397}"/>
              </a:ext>
            </a:extLst>
          </p:cNvPr>
          <p:cNvSpPr/>
          <p:nvPr/>
        </p:nvSpPr>
        <p:spPr>
          <a:xfrm>
            <a:off x="773364" y="4366508"/>
            <a:ext cx="249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+mn-lt"/>
              </a:rPr>
              <a:t>Реєстраційний номер ООВ</a:t>
            </a:r>
            <a:endParaRPr lang="uk-UA" sz="1600" dirty="0"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69029" y="3620905"/>
            <a:ext cx="2222201" cy="62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265909" y="4032555"/>
            <a:ext cx="1023257" cy="71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zhsm.com.ua/wp-content/uploads/2018/08/atestat8O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85" y="58522"/>
            <a:ext cx="4582143" cy="64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596137" y="4425154"/>
            <a:ext cx="1293817" cy="9241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91" y="301061"/>
            <a:ext cx="1003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kern="10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Компетентність організації  НЕ ПІДТВЕРДЖЕНА</a:t>
            </a:r>
          </a:p>
          <a:p>
            <a:endParaRPr lang="uk-UA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502" y="4436176"/>
            <a:ext cx="640122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Прийняття ЗАМОВНИКОМ у </a:t>
            </a:r>
            <a:r>
              <a:rPr lang="uk-UA" b="1" dirty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складі тендерної </a:t>
            </a:r>
            <a:r>
              <a:rPr lang="uk-UA" b="1" dirty="0" smtClean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документації,  сертифікатів виданих ОРГАНАМИ КОМПЕТЕНТНІ</a:t>
            </a:r>
            <a:r>
              <a:rPr lang="ru-RU" b="1" dirty="0" smtClean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СТЬ ЯКИХ НЕ ПЕРЕВ</a:t>
            </a:r>
            <a:r>
              <a:rPr lang="uk-UA" b="1" dirty="0" smtClean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ІРЕНА шляхом АКРЕДИТАЦІЇ або у інший визначений законодавством спосіб є порушенням пункту </a:t>
            </a:r>
            <a:r>
              <a:rPr lang="uk-UA" b="1" dirty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5 статті 23 </a:t>
            </a:r>
            <a:endParaRPr lang="uk-UA" b="1" dirty="0" smtClean="0">
              <a:solidFill>
                <a:srgbClr val="C4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Закону </a:t>
            </a:r>
            <a:r>
              <a:rPr lang="uk-UA" b="1" dirty="0">
                <a:solidFill>
                  <a:srgbClr val="C40000"/>
                </a:solidFill>
                <a:latin typeface="+mn-lt"/>
                <a:cs typeface="Times New Roman" panose="02020603050405020304" pitchFamily="18" charset="0"/>
              </a:rPr>
              <a:t>про публічні закупівлі</a:t>
            </a:r>
            <a:endParaRPr lang="ru-RU" dirty="0">
              <a:solidFill>
                <a:srgbClr val="C4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091" y="1507899"/>
            <a:ext cx="565716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n-lt"/>
              </a:rPr>
              <a:t>Відсутня акредитація і б</a:t>
            </a:r>
            <a:r>
              <a:rPr lang="uk-UA" dirty="0" smtClean="0">
                <a:latin typeface="+mn-lt"/>
                <a:ea typeface="MS Mincho" panose="02020609040205080304" pitchFamily="49" charset="-128"/>
              </a:rPr>
              <a:t>удь-які  </a:t>
            </a:r>
            <a:r>
              <a:rPr lang="uk-UA" dirty="0">
                <a:latin typeface="+mn-lt"/>
                <a:ea typeface="MS Mincho" panose="02020609040205080304" pitchFamily="49" charset="-128"/>
              </a:rPr>
              <a:t>документальні засвідчення того, що ця організація дійсно є органом з оцінки </a:t>
            </a:r>
            <a:r>
              <a:rPr lang="uk-UA" dirty="0" smtClean="0">
                <a:latin typeface="+mn-lt"/>
                <a:ea typeface="MS Mincho" panose="02020609040205080304" pitchFamily="49" charset="-128"/>
              </a:rPr>
              <a:t>відповідності</a:t>
            </a:r>
            <a:r>
              <a:rPr lang="en-US" dirty="0">
                <a:latin typeface="+mn-lt"/>
                <a:ea typeface="MS Mincho" panose="02020609040205080304" pitchFamily="49" charset="-128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3112" y="24187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</a:rPr>
              <a:t>	</a:t>
            </a:r>
            <a:endParaRPr lang="ru-RU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16" name="Picture 2" descr="Сертификация по ДСТУ ISO 22000 (HACCP) на услуги - транспорт, склад, хранение пищевых продуктов - ООО Харьковский независимый центр сертификации (Киевское представительство ХНЦС) в Кие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16" y="301061"/>
            <a:ext cx="4445535" cy="62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12" y="3321144"/>
            <a:ext cx="4419600" cy="381000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6160736" y="1219916"/>
            <a:ext cx="4724400" cy="554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18684" y="3653742"/>
            <a:ext cx="4082155" cy="2359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2" y="1526970"/>
            <a:ext cx="8839200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54CB769D-A87F-4647-B1BB-554106F2B7B8}"/>
              </a:ext>
            </a:extLst>
          </p:cNvPr>
          <p:cNvSpPr/>
          <p:nvPr/>
        </p:nvSpPr>
        <p:spPr bwMode="auto">
          <a:xfrm>
            <a:off x="0" y="263979"/>
            <a:ext cx="12235544" cy="830263"/>
          </a:xfrm>
          <a:prstGeom prst="rect">
            <a:avLst/>
          </a:prstGeom>
          <a:solidFill>
            <a:srgbClr val="2FA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ЯКИМ МА</a:t>
            </a:r>
            <a:r>
              <a:rPr lang="uk-UA" sz="4000" b="1" dirty="0" smtClean="0"/>
              <a:t>Є БУТИ НАТУРАЛЬНИЙ ПРОДУКТ?</a:t>
            </a:r>
            <a:endParaRPr lang="en-US" sz="4000" b="1" dirty="0"/>
          </a:p>
        </p:txBody>
      </p:sp>
      <p:pic>
        <p:nvPicPr>
          <p:cNvPr id="6" name="Picture 4" descr="http://www.naturproduct.org.ua/images/logo_np_01-m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" y="1254353"/>
            <a:ext cx="2033133" cy="20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9500" y="5905940"/>
            <a:ext cx="56632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298F3C"/>
                </a:solidFill>
                <a:latin typeface="+mn-lt"/>
              </a:rPr>
              <a:t>ПЕРЕВАГИ І КРИТЕРІЇ ОЦІНЮВАННЯ</a:t>
            </a:r>
            <a:endParaRPr lang="ru-RU" sz="2800" b="1" dirty="0">
              <a:solidFill>
                <a:srgbClr val="298F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/>
          </p:cNvSpPr>
          <p:nvPr>
            <p:ph type="body" idx="4294967295"/>
          </p:nvPr>
        </p:nvSpPr>
        <p:spPr>
          <a:xfrm>
            <a:off x="501496" y="1259662"/>
            <a:ext cx="4701117" cy="16383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altLang="ru-RU" sz="1800" b="1" dirty="0" smtClean="0">
                <a:cs typeface="Arial" panose="020B0604020202020204" pitchFamily="34" charset="0"/>
                <a:hlinkClick r:id="rId2"/>
              </a:rPr>
              <a:t>Закон </a:t>
            </a:r>
            <a:r>
              <a:rPr lang="uk-UA" altLang="ru-RU" sz="1800" b="1" dirty="0">
                <a:cs typeface="Arial" panose="020B0604020202020204" pitchFamily="34" charset="0"/>
                <a:hlinkClick r:id="rId2"/>
              </a:rPr>
              <a:t>України «Про інформацію для споживачів щодо харчових продуктів»</a:t>
            </a:r>
            <a:endParaRPr lang="uk-UA" altLang="ru-RU" sz="1800" b="1" dirty="0"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uk-UA" altLang="ru-RU" sz="1800" b="1" dirty="0" smtClean="0">
                <a:cs typeface="Arial" panose="020B0604020202020204" pitchFamily="34" charset="0"/>
              </a:rPr>
              <a:t>ДСТУ </a:t>
            </a:r>
            <a:r>
              <a:rPr lang="uk-UA" altLang="ru-RU" sz="1800" b="1" dirty="0" smtClean="0">
                <a:cs typeface="Arial" panose="020B0604020202020204" pitchFamily="34" charset="0"/>
              </a:rPr>
              <a:t>ISO/TS </a:t>
            </a:r>
            <a:r>
              <a:rPr lang="uk-UA" altLang="ru-RU" sz="1800" b="1" dirty="0">
                <a:cs typeface="Arial" panose="020B0604020202020204" pitchFamily="34" charset="0"/>
              </a:rPr>
              <a:t>19657:2018</a:t>
            </a:r>
            <a:r>
              <a:rPr lang="uk-UA" altLang="ru-RU" sz="1800" dirty="0">
                <a:cs typeface="Arial" panose="020B0604020202020204" pitchFamily="34" charset="0"/>
              </a:rPr>
              <a:t> Визначення та технічні критерії для харчових інгредієнтів, які вважаються натуральними (</a:t>
            </a:r>
            <a:r>
              <a:rPr lang="uk-UA" altLang="ru-RU" sz="1800" dirty="0" err="1">
                <a:cs typeface="Arial" panose="020B0604020202020204" pitchFamily="34" charset="0"/>
              </a:rPr>
              <a:t>Definitions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and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technical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criteria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for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food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ingredients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to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be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considered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as</a:t>
            </a:r>
            <a:r>
              <a:rPr lang="uk-UA" altLang="ru-RU" sz="1800" dirty="0">
                <a:cs typeface="Arial" panose="020B0604020202020204" pitchFamily="34" charset="0"/>
              </a:rPr>
              <a:t> </a:t>
            </a:r>
            <a:r>
              <a:rPr lang="uk-UA" altLang="ru-RU" sz="1800" dirty="0" err="1">
                <a:cs typeface="Arial" panose="020B0604020202020204" pitchFamily="34" charset="0"/>
              </a:rPr>
              <a:t>natural</a:t>
            </a:r>
            <a:r>
              <a:rPr lang="uk-UA" altLang="ru-RU" sz="1800" dirty="0">
                <a:cs typeface="Arial" panose="020B0604020202020204" pitchFamily="34" charset="0"/>
              </a:rPr>
              <a:t>)</a:t>
            </a:r>
            <a:r>
              <a:rPr lang="uk-UA" altLang="ru-RU" sz="2000" dirty="0">
                <a:cs typeface="Arial" panose="020B0604020202020204" pitchFamily="34" charset="0"/>
              </a:rPr>
              <a:t> </a:t>
            </a:r>
            <a:r>
              <a:rPr lang="ru-RU" altLang="ru-RU" sz="2000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496" y="523169"/>
            <a:ext cx="316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КРИТЕРІЇ ОЦІНЮВАННЯ</a:t>
            </a:r>
            <a:endParaRPr lang="uk-UA" b="1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53" y="892501"/>
            <a:ext cx="5238750" cy="523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6" y="3265123"/>
            <a:ext cx="5231348" cy="3005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726" y="892501"/>
            <a:ext cx="1702254" cy="1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893" y="587149"/>
            <a:ext cx="859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Відповідність </a:t>
            </a:r>
            <a:r>
              <a:rPr lang="uk-UA" b="1" dirty="0" smtClean="0"/>
              <a:t>показникам якості та </a:t>
            </a:r>
            <a:r>
              <a:rPr lang="uk-UA" b="1" dirty="0" smtClean="0"/>
              <a:t>безпеки згідно державних норм</a:t>
            </a:r>
            <a:endParaRPr lang="uk-UA" b="1" dirty="0"/>
          </a:p>
        </p:txBody>
      </p:sp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13" y="282329"/>
            <a:ext cx="895350" cy="944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5" y="497604"/>
            <a:ext cx="381801" cy="5915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2908" y="1389285"/>
            <a:ext cx="311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>
                <a:solidFill>
                  <a:srgbClr val="565656"/>
                </a:solidFill>
              </a:rPr>
              <a:t>Фізико-хімічні показники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2908" y="1834626"/>
            <a:ext cx="741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Гранично допустимі рівні токсичних елементів і </a:t>
            </a:r>
            <a:r>
              <a:rPr lang="uk-UA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мікотоксинів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2908" y="2368155"/>
            <a:ext cx="4917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altLang="ru-RU" b="1" dirty="0">
                <a:solidFill>
                  <a:srgbClr val="565656"/>
                </a:solidFill>
              </a:rPr>
              <a:t>Фізико-хімічні показники молока питного</a:t>
            </a:r>
            <a:endParaRPr lang="uk-UA" alt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9362" y="2791958"/>
            <a:ext cx="1435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Пестициди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9362" y="3288823"/>
            <a:ext cx="169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Радіонукліди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79362" y="3726157"/>
            <a:ext cx="166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Антибіотики</a:t>
            </a: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9362" y="4251167"/>
            <a:ext cx="291951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Гормональні перепрати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79362" y="4688501"/>
            <a:ext cx="3266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565656"/>
                </a:solidFill>
                <a:latin typeface="+mn-lt"/>
              </a:rPr>
              <a:t>Мікробіологічні показники</a:t>
            </a:r>
            <a:r>
              <a:rPr lang="ru-RU" dirty="0">
                <a:solidFill>
                  <a:srgbClr val="565656"/>
                </a:solidFill>
                <a:latin typeface="roboto condensed"/>
              </a:rPr>
              <a:t> 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79362" y="5391582"/>
            <a:ext cx="8940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Наявність дієвої системи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аналізу небезпечних чинників та використовувати процедури контролю критичних точок (НАССР).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8952967" y="1505564"/>
            <a:ext cx="664029" cy="35665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rot="5400000">
            <a:off x="8296550" y="2873323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ПРЕЗУПМНІЯ ВІДПОВІДНОСТІ 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НА ОСНОВІ АНАЛІЗУВАННЯ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 ДАНИХ ЛАБОРАТОРНИХ ДОСЛІДЖЕНЬ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0366" y="635779"/>
            <a:ext cx="520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Без ГМО (продукція рослинного походження або що містить такі </a:t>
            </a:r>
            <a:r>
              <a:rPr lang="uk-UA" b="1" dirty="0" smtClean="0">
                <a:latin typeface="+mn-lt"/>
              </a:rPr>
              <a:t>складники) </a:t>
            </a:r>
            <a:endParaRPr lang="uk-UA" b="1" dirty="0">
              <a:latin typeface="+mn-lt"/>
            </a:endParaRPr>
          </a:p>
        </p:txBody>
      </p:sp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16" y="396285"/>
            <a:ext cx="895350" cy="8858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9065" y="1619567"/>
            <a:ext cx="47446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uk-UA" b="1" dirty="0" smtClean="0">
                <a:latin typeface="+mn-lt"/>
              </a:rPr>
              <a:t>Г</a:t>
            </a:r>
            <a:r>
              <a:rPr lang="uk-UA" b="1" dirty="0" smtClean="0">
                <a:solidFill>
                  <a:srgbClr val="333333"/>
                </a:solidFill>
                <a:latin typeface="+mn-lt"/>
              </a:rPr>
              <a:t>енетично модифікований організм (ГМО) </a:t>
            </a:r>
            <a:r>
              <a:rPr lang="uk-UA" dirty="0" smtClean="0">
                <a:solidFill>
                  <a:srgbClr val="333333"/>
                </a:solidFill>
                <a:latin typeface="+mn-lt"/>
              </a:rPr>
              <a:t>- живий організм, генотип якого був штучно змінений за допомогою методів генної інженерії. Такі зміни, як правило, проводяться в наукових або господарських цілях. </a:t>
            </a:r>
          </a:p>
          <a:p>
            <a:endParaRPr lang="uk-UA" dirty="0" smtClean="0">
              <a:solidFill>
                <a:srgbClr val="333333"/>
              </a:solidFill>
              <a:latin typeface="+mn-lt"/>
            </a:endParaRPr>
          </a:p>
          <a:p>
            <a:r>
              <a:rPr lang="uk-UA" dirty="0" smtClean="0">
                <a:solidFill>
                  <a:srgbClr val="333333"/>
                </a:solidFill>
                <a:latin typeface="+mn-lt"/>
              </a:rPr>
              <a:t>Генетична модифікація відрізняється цілеспрямованим зміною генотипу організму на відміну від випадкового, характерного для природного і штучного мутагенезу.</a:t>
            </a:r>
            <a:endParaRPr lang="uk-UA" dirty="0">
              <a:latin typeface="+mn-lt"/>
            </a:endParaRPr>
          </a:p>
        </p:txBody>
      </p:sp>
      <p:pic>
        <p:nvPicPr>
          <p:cNvPr id="18" name="Picture 2" descr="Анализ на ГМО: продажа, цена в Киеве. сертификация товаров и услу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60" y="635779"/>
            <a:ext cx="4152635" cy="60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8" y="635779"/>
            <a:ext cx="409191" cy="52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814" y="704181"/>
            <a:ext cx="520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Харчові добавки</a:t>
            </a:r>
            <a:endParaRPr lang="uk-UA" b="1" dirty="0">
              <a:latin typeface="+mn-lt"/>
            </a:endParaRPr>
          </a:p>
        </p:txBody>
      </p:sp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4" y="599558"/>
            <a:ext cx="416918" cy="578581"/>
          </a:xfrm>
          <a:prstGeom prst="rect">
            <a:avLst/>
          </a:prstGeom>
        </p:spPr>
      </p:pic>
      <p:pic>
        <p:nvPicPr>
          <p:cNvPr id="8198" name="Picture 6" descr="Таблица вредных пищевых добавок | Cooks - Повара Казахс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0" y="160338"/>
            <a:ext cx="5167539" cy="65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828" y="1678642"/>
            <a:ext cx="407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В Україні </a:t>
            </a:r>
            <a:r>
              <a:rPr lang="uk-UA" dirty="0" smtClean="0">
                <a:latin typeface="+mn-lt"/>
              </a:rPr>
              <a:t>застосування на законодавчому рівні не врегульовано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828" y="2536095"/>
            <a:ext cx="5729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+mn-lt"/>
              </a:rPr>
              <a:t>В ЄС </a:t>
            </a:r>
            <a:r>
              <a:rPr lang="uk-UA" dirty="0" smtClean="0">
                <a:solidFill>
                  <a:srgbClr val="000000"/>
                </a:solidFill>
                <a:latin typeface="+mn-lt"/>
              </a:rPr>
              <a:t>обмежуються згідно з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Регламентами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Європейського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Парламенту та Ради (ЄC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):</a:t>
            </a:r>
          </a:p>
          <a:p>
            <a:r>
              <a:rPr lang="ru-RU" dirty="0">
                <a:solidFill>
                  <a:srgbClr val="000000"/>
                </a:solidFill>
                <a:latin typeface="+mn-lt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№ 1333/2008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16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грудня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2008 року про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харчові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добавки;</a:t>
            </a: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- №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1334/2008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16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грудня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2008 року про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ароматизатори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деякі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харчові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інгредієнти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ароматизованими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властивостями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що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застосовується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в продуктах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харчування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828" y="1675645"/>
            <a:ext cx="407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В Україні </a:t>
            </a:r>
            <a:r>
              <a:rPr lang="uk-UA" dirty="0" smtClean="0">
                <a:latin typeface="+mn-lt"/>
              </a:rPr>
              <a:t>застосування на законодавчому рівні не врегульовано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828" y="5055541"/>
            <a:ext cx="5410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smtClean="0">
                <a:solidFill>
                  <a:srgbClr val="000000"/>
                </a:solidFill>
                <a:effectLst/>
                <a:latin typeface="+mn-lt"/>
              </a:rPr>
              <a:t>Схема сертифікації «натуральний продукт»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+mn-lt"/>
              </a:rPr>
              <a:t> обмежує до 30 найменувань з понад 500 зареєстрованих . Сумарний вміст не більш ніж 5%.</a:t>
            </a:r>
            <a:endParaRPr lang="ru-RU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26" y="396235"/>
            <a:ext cx="1068288" cy="10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63" y="460805"/>
            <a:ext cx="447017" cy="643705"/>
          </a:xfrm>
          <a:prstGeom prst="rect">
            <a:avLst/>
          </a:prstGeom>
        </p:spPr>
      </p:pic>
      <p:pic>
        <p:nvPicPr>
          <p:cNvPr id="10242" name="Picture 2" descr="Иконка «Высокое качество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74" y="357114"/>
            <a:ext cx="857703" cy="8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7871" y="597991"/>
            <a:ext cx="520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Інші аспекти</a:t>
            </a:r>
            <a:endParaRPr lang="uk-UA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4963" y="1469343"/>
            <a:ext cx="4738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dirty="0">
                <a:latin typeface="+mn-lt"/>
              </a:rPr>
              <a:t>Складається з одного або декількох видів сировини рослинного або тваринного походження, продуктів виноробства, продуктів бджільництва, аквакультур та водоростей, грибів, мікроорганізмів, мінеральних речовин, води.</a:t>
            </a:r>
            <a:endParaRPr lang="uk-UA" alt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963" y="3639823"/>
            <a:ext cx="4738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dirty="0">
                <a:latin typeface="+mn-lt"/>
              </a:rPr>
              <a:t>У випадку складних (композитних) інгредієнтів кожний харчовий інгредієнт повинен відповідати критеріям цього стандарту.</a:t>
            </a:r>
            <a:endParaRPr lang="uk-UA" alt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3923" y="7306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dirty="0">
                <a:latin typeface="+mn-lt"/>
              </a:rPr>
              <a:t>Вода що використовується для виробництва продукції у якості сировини повинна відповідати вимогам ДСТУ 7525</a:t>
            </a:r>
            <a:r>
              <a:rPr lang="uk-UA" altLang="ru-RU" dirty="0" smtClean="0">
                <a:latin typeface="+mn-lt"/>
              </a:rPr>
              <a:t>.  </a:t>
            </a:r>
            <a:endParaRPr lang="uk-UA" altLang="ru-RU" dirty="0">
              <a:latin typeface="+mn-lt"/>
            </a:endParaRPr>
          </a:p>
          <a:p>
            <a:endParaRPr lang="uk-UA" altLang="ru-RU" dirty="0" smtClean="0">
              <a:latin typeface="+mn-lt"/>
            </a:endParaRPr>
          </a:p>
          <a:p>
            <a:r>
              <a:rPr lang="uk-UA" altLang="ru-RU" dirty="0" smtClean="0">
                <a:latin typeface="+mn-lt"/>
              </a:rPr>
              <a:t>Не </a:t>
            </a:r>
            <a:r>
              <a:rPr lang="uk-UA" altLang="ru-RU" dirty="0">
                <a:latin typeface="+mn-lt"/>
              </a:rPr>
              <a:t>допускається застосування хімічних методів підготовки води що використовується для виробництва продукції у якості сировини.</a:t>
            </a:r>
            <a:endParaRPr lang="uk-UA" alt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3922" y="27633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dirty="0">
                <a:latin typeface="+mn-lt"/>
              </a:rPr>
              <a:t>Допускається застосовування у якості складників функціонально необхідних інгредієнтів, без яких неможливо забезпечити дотримання технології виробництва (наприклад, ферментні препарати, закваски).</a:t>
            </a:r>
            <a:endParaRPr lang="uk-UA" alt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3922" y="4102144"/>
            <a:ext cx="6329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dirty="0" smtClean="0">
                <a:latin typeface="+mn-lt"/>
              </a:rPr>
              <a:t>При </a:t>
            </a:r>
            <a:r>
              <a:rPr lang="uk-UA" altLang="ru-RU" dirty="0">
                <a:latin typeface="+mn-lt"/>
              </a:rPr>
              <a:t>виробництві продукції не допускається:</a:t>
            </a:r>
          </a:p>
          <a:p>
            <a:r>
              <a:rPr lang="uk-UA" altLang="ru-RU" dirty="0" smtClean="0">
                <a:latin typeface="+mn-lt"/>
              </a:rPr>
              <a:t>1) </a:t>
            </a:r>
            <a:r>
              <a:rPr lang="uk-UA" altLang="ru-RU" dirty="0">
                <a:latin typeface="+mn-lt"/>
              </a:rPr>
              <a:t>вміст замінників (трас-жирів, штучних білків, лактози тощо);</a:t>
            </a:r>
          </a:p>
          <a:p>
            <a:r>
              <a:rPr lang="uk-UA" altLang="ru-RU" dirty="0" smtClean="0">
                <a:latin typeface="+mn-lt"/>
              </a:rPr>
              <a:t>2) </a:t>
            </a:r>
            <a:r>
              <a:rPr lang="uk-UA" altLang="ru-RU" dirty="0">
                <a:latin typeface="+mn-lt"/>
              </a:rPr>
              <a:t>вміст ароматизаторів, за виключенням </a:t>
            </a:r>
            <a:r>
              <a:rPr lang="uk-UA" altLang="ru-RU" dirty="0" err="1">
                <a:latin typeface="+mn-lt"/>
              </a:rPr>
              <a:t>смакоароматичних</a:t>
            </a:r>
            <a:r>
              <a:rPr lang="uk-UA" altLang="ru-RU" dirty="0">
                <a:latin typeface="+mn-lt"/>
              </a:rPr>
              <a:t> речовин отриманих із сировини рослинного та(або) тваринного походження;</a:t>
            </a:r>
          </a:p>
          <a:p>
            <a:r>
              <a:rPr lang="uk-UA" altLang="ru-RU" dirty="0" smtClean="0">
                <a:latin typeface="+mn-lt"/>
              </a:rPr>
              <a:t>3) </a:t>
            </a:r>
            <a:r>
              <a:rPr lang="uk-UA" altLang="ru-RU" dirty="0">
                <a:latin typeface="+mn-lt"/>
              </a:rPr>
              <a:t>застосування іонізуючого випромінювання.</a:t>
            </a:r>
            <a:endParaRPr lang="uk-UA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8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naturproduct.org.ua/images/logo_np_01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96" y="255752"/>
            <a:ext cx="911028" cy="9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0" y="300981"/>
            <a:ext cx="564506" cy="820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5494" y="526600"/>
            <a:ext cx="520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Сертифікат відповідності критеріям натуральності</a:t>
            </a:r>
            <a:endParaRPr lang="uk-UA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07" y="1379764"/>
            <a:ext cx="3676650" cy="52959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557" y="1379764"/>
            <a:ext cx="3733800" cy="52959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272" name="Picture 8" descr="Украинские школьники будут учиться по-новому | Вечерний Харь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57" y="388786"/>
            <a:ext cx="3205843" cy="223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Чернівецька обласна лікарня не хоче показувати декларацію про доходи -  Погляд – новини Чернівц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4" y="2789496"/>
            <a:ext cx="3211286" cy="19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У 24-ій ОМБр аудит виявив розтрату 5 млн грн на харчуванні військових - 112  Україн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4" y="4942114"/>
            <a:ext cx="3211286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2"/>
          <a:stretch>
            <a:fillRect/>
          </a:stretch>
        </p:blipFill>
        <p:spPr bwMode="auto">
          <a:xfrm>
            <a:off x="158750" y="1927225"/>
            <a:ext cx="1213326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2" b="26385"/>
          <a:stretch>
            <a:fillRect/>
          </a:stretch>
        </p:blipFill>
        <p:spPr bwMode="auto">
          <a:xfrm>
            <a:off x="0" y="1385887"/>
            <a:ext cx="121332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5">
            <a:extLst>
              <a:ext uri="{FF2B5EF4-FFF2-40B4-BE49-F238E27FC236}">
                <a16:creationId xmlns:a16="http://schemas.microsoft.com/office/drawing/2014/main" xmlns="" id="{54CB769D-A87F-4647-B1BB-554106F2B7B8}"/>
              </a:ext>
            </a:extLst>
          </p:cNvPr>
          <p:cNvSpPr/>
          <p:nvPr/>
        </p:nvSpPr>
        <p:spPr bwMode="auto">
          <a:xfrm>
            <a:off x="0" y="438150"/>
            <a:ext cx="12192000" cy="830263"/>
          </a:xfrm>
          <a:prstGeom prst="rect">
            <a:avLst/>
          </a:prstGeom>
          <a:solidFill>
            <a:srgbClr val="FBA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DFF4C18-E07E-47D6-BCC7-7F7FA69D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" y="499268"/>
            <a:ext cx="117824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ru-RU" sz="4000" b="1" dirty="0" smtClean="0">
                <a:latin typeface="+mn-lt"/>
              </a:rPr>
              <a:t>ЯКІ </a:t>
            </a:r>
            <a:r>
              <a:rPr lang="ru-RU" altLang="ru-RU" sz="4000" b="1" dirty="0" smtClean="0">
                <a:latin typeface="+mn-lt"/>
              </a:rPr>
              <a:t>ХАРЧОВ</a:t>
            </a:r>
            <a:r>
              <a:rPr lang="uk-UA" altLang="ru-RU" sz="4000" b="1" dirty="0" smtClean="0">
                <a:latin typeface="+mn-lt"/>
              </a:rPr>
              <a:t>І ПРОДУКТИ БІЛЬШ ЯКІСНІ ТА БЕЗПЕЧНІ</a:t>
            </a:r>
            <a:r>
              <a:rPr lang="uk-UA" altLang="ru-RU" sz="4000" b="1" dirty="0" smtClean="0">
                <a:latin typeface="+mn-lt"/>
              </a:rPr>
              <a:t>?</a:t>
            </a:r>
            <a:endParaRPr lang="en-US" alt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2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031" y="258652"/>
            <a:ext cx="10515600" cy="1325563"/>
          </a:xfrm>
        </p:spPr>
        <p:txBody>
          <a:bodyPr/>
          <a:lstStyle/>
          <a:p>
            <a:r>
              <a:rPr lang="uk-UA" sz="1800" b="1" dirty="0">
                <a:latin typeface="+mn-lt"/>
              </a:rPr>
              <a:t>Національне агентство з акредитації України</a:t>
            </a:r>
            <a:endParaRPr lang="ru-RU" sz="1800" b="1" dirty="0">
              <a:latin typeface="+mn-lt"/>
            </a:endParaRPr>
          </a:p>
        </p:txBody>
      </p:sp>
      <p:pic>
        <p:nvPicPr>
          <p:cNvPr id="49154" name="Picture 2" descr="Офіційне повідомлення про отримання атестату про акредитацію » Т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94" y="1584215"/>
            <a:ext cx="1714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1356" y="3507072"/>
            <a:ext cx="21114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1О156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ISO/IEC 17065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97" y="4789710"/>
            <a:ext cx="554209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+mn-lt"/>
              </a:rPr>
              <a:t>Стандарт, на відповідність якому акредитовано ООВ </a:t>
            </a:r>
          </a:p>
          <a:p>
            <a:r>
              <a:rPr lang="uk-UA" sz="1600" b="1" dirty="0" smtClean="0">
                <a:latin typeface="+mn-lt"/>
              </a:rPr>
              <a:t>ДСТУ EN ISO/IEC 17065:2014 </a:t>
            </a:r>
            <a:r>
              <a:rPr lang="uk-UA" sz="1600" dirty="0" smtClean="0">
                <a:latin typeface="+mn-lt"/>
              </a:rPr>
              <a:t>Оцінка відповідності. </a:t>
            </a:r>
          </a:p>
          <a:p>
            <a:r>
              <a:rPr lang="uk-UA" sz="1600" dirty="0" smtClean="0">
                <a:latin typeface="+mn-lt"/>
              </a:rPr>
              <a:t>Вимоги до органів з сертифікації продукції, процесів та послуг (EN ISO/IEC 17065:2012, IDT)</a:t>
            </a:r>
            <a:endParaRPr lang="uk-UA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64" y="3297740"/>
            <a:ext cx="220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+mn-lt"/>
              </a:rPr>
              <a:t>Реєстр </a:t>
            </a:r>
          </a:p>
          <a:p>
            <a:pPr algn="ctr"/>
            <a:r>
              <a:rPr lang="uk-UA" b="1" dirty="0">
                <a:latin typeface="+mn-lt"/>
              </a:rPr>
              <a:t>акредитованих ООВ</a:t>
            </a:r>
            <a:endParaRPr lang="ru-RU" b="1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1" y="1513402"/>
            <a:ext cx="1807214" cy="178433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E7B7779-F3FF-47C0-8EA5-83AE95DF8397}"/>
              </a:ext>
            </a:extLst>
          </p:cNvPr>
          <p:cNvSpPr/>
          <p:nvPr/>
        </p:nvSpPr>
        <p:spPr>
          <a:xfrm>
            <a:off x="773364" y="4366508"/>
            <a:ext cx="249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+mn-lt"/>
              </a:rPr>
              <a:t>Реєстраційний номер ООВ</a:t>
            </a:r>
            <a:endParaRPr lang="uk-UA" sz="1600" dirty="0"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69029" y="3620905"/>
            <a:ext cx="2222201" cy="62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442857" y="3991458"/>
            <a:ext cx="1023257" cy="71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32" y="457360"/>
            <a:ext cx="4603447" cy="609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017797" y="4894097"/>
            <a:ext cx="1293817" cy="9241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357" y="564654"/>
            <a:ext cx="10419401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характеристики предмета закупівлі</a:t>
            </a:r>
            <a:endParaRPr lang="uk-UA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357" y="1305342"/>
            <a:ext cx="9560443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+mn-lt"/>
              </a:rPr>
              <a:t>Вимога</a:t>
            </a:r>
          </a:p>
          <a:p>
            <a:r>
              <a:rPr lang="uk-UA" sz="2400" dirty="0" smtClean="0">
                <a:latin typeface="+mn-lt"/>
              </a:rPr>
              <a:t>Харчові </a:t>
            </a:r>
            <a:r>
              <a:rPr lang="uk-UA" sz="2400" dirty="0" smtClean="0">
                <a:latin typeface="+mn-lt"/>
              </a:rPr>
              <a:t>продукти відповідати встановленим  критеріям натуральності згідно з </a:t>
            </a:r>
            <a:r>
              <a:rPr lang="uk-UA" altLang="ru-RU" sz="2400" dirty="0" smtClean="0">
                <a:latin typeface="+mn-lt"/>
                <a:hlinkClick r:id="rId2"/>
              </a:rPr>
              <a:t>Законом </a:t>
            </a:r>
            <a:r>
              <a:rPr lang="uk-UA" altLang="ru-RU" sz="2400" dirty="0">
                <a:latin typeface="+mn-lt"/>
                <a:hlinkClick r:id="rId2"/>
              </a:rPr>
              <a:t>України «Про інформацію для споживачів щодо харчових продуктів</a:t>
            </a:r>
            <a:r>
              <a:rPr lang="uk-UA" altLang="ru-RU" sz="2400" dirty="0" smtClean="0">
                <a:latin typeface="+mn-lt"/>
                <a:hlinkClick r:id="rId2"/>
              </a:rPr>
              <a:t>»</a:t>
            </a:r>
            <a:r>
              <a:rPr lang="uk-UA" altLang="ru-RU" sz="2400" dirty="0" smtClean="0">
                <a:latin typeface="+mn-lt"/>
              </a:rPr>
              <a:t> та </a:t>
            </a:r>
            <a:r>
              <a:rPr lang="uk-UA" altLang="ru-RU" sz="2400" dirty="0">
                <a:latin typeface="+mn-lt"/>
              </a:rPr>
              <a:t>ДСТУ ISO/TS </a:t>
            </a:r>
            <a:r>
              <a:rPr lang="uk-UA" altLang="ru-RU" sz="2400" dirty="0" smtClean="0">
                <a:latin typeface="+mn-lt"/>
              </a:rPr>
              <a:t>19657.</a:t>
            </a:r>
            <a:endParaRPr lang="uk-UA" altLang="ru-RU" sz="2400" dirty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/>
            </a:r>
            <a:br>
              <a:rPr lang="uk-UA" sz="2400" dirty="0" smtClean="0">
                <a:latin typeface="+mn-lt"/>
              </a:rPr>
            </a:br>
            <a:r>
              <a:rPr lang="uk-UA" sz="2400" b="1" dirty="0" smtClean="0">
                <a:latin typeface="+mn-lt"/>
              </a:rPr>
              <a:t>Підтвердні </a:t>
            </a:r>
            <a:r>
              <a:rPr lang="uk-UA" sz="2400" b="1" dirty="0" smtClean="0">
                <a:latin typeface="+mn-lt"/>
              </a:rPr>
              <a:t>документи</a:t>
            </a:r>
            <a:endParaRPr lang="uk-UA" sz="2400" b="1" dirty="0" smtClean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1) </a:t>
            </a:r>
            <a:r>
              <a:rPr lang="ru-RU" sz="2400" dirty="0" smtClean="0">
                <a:latin typeface="+mn-lt"/>
              </a:rPr>
              <a:t>Коп</a:t>
            </a:r>
            <a:r>
              <a:rPr lang="uk-UA" sz="2400" dirty="0" err="1" smtClean="0">
                <a:latin typeface="+mn-lt"/>
              </a:rPr>
              <a:t>ія</a:t>
            </a:r>
            <a:r>
              <a:rPr lang="uk-UA" sz="2400" dirty="0" smtClean="0">
                <a:latin typeface="+mn-lt"/>
              </a:rPr>
              <a:t> сертифікату відповідності встановленим критеріям за схемою згідно з </a:t>
            </a:r>
            <a:r>
              <a:rPr lang="ru-RU" sz="2400" dirty="0" smtClean="0">
                <a:latin typeface="+mn-lt"/>
              </a:rPr>
              <a:t>ДСТУ </a:t>
            </a:r>
            <a:r>
              <a:rPr lang="en-US" sz="2400" dirty="0" smtClean="0">
                <a:latin typeface="+mn-lt"/>
              </a:rPr>
              <a:t>ISO 14024</a:t>
            </a:r>
            <a:r>
              <a:rPr lang="uk-UA" sz="2400" dirty="0" smtClean="0">
                <a:latin typeface="+mn-lt"/>
              </a:rPr>
              <a:t>.</a:t>
            </a:r>
          </a:p>
          <a:p>
            <a:endParaRPr lang="uk-UA" sz="1600" dirty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2) Копія атестату акредитації </a:t>
            </a:r>
            <a:r>
              <a:rPr lang="uk-UA" sz="2400" dirty="0">
                <a:latin typeface="+mn-lt"/>
              </a:rPr>
              <a:t>органу з оцінки відповідності який видав сертифікат</a:t>
            </a:r>
            <a:r>
              <a:rPr lang="uk-UA" sz="2400" dirty="0" smtClean="0">
                <a:latin typeface="+mn-lt"/>
              </a:rPr>
              <a:t>.</a:t>
            </a:r>
          </a:p>
          <a:p>
            <a:endParaRPr lang="uk-UA" sz="1600" dirty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3) Копія оригінал-макетів етикеток/</a:t>
            </a:r>
            <a:r>
              <a:rPr lang="uk-UA" sz="2400" dirty="0" err="1" smtClean="0">
                <a:latin typeface="+mn-lt"/>
              </a:rPr>
              <a:t>паковання</a:t>
            </a:r>
            <a:r>
              <a:rPr lang="uk-UA" sz="2400" dirty="0" smtClean="0">
                <a:latin typeface="+mn-lt"/>
              </a:rPr>
              <a:t> з позначенням відповідним маркуванням.</a:t>
            </a:r>
            <a:endParaRPr lang="uk-UA" sz="2400" dirty="0">
              <a:latin typeface="+mn-lt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2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627" y="591074"/>
            <a:ext cx="92964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555555"/>
                </a:solidFill>
                <a:latin typeface="+mn-lt"/>
              </a:rPr>
              <a:t>Хто повинен надати документи, що підтверджують безпеку і якість товару?</a:t>
            </a:r>
          </a:p>
          <a:p>
            <a:endParaRPr lang="uk-UA" sz="2000" dirty="0" smtClean="0">
              <a:solidFill>
                <a:srgbClr val="555555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555555"/>
                </a:solidFill>
                <a:latin typeface="+mn-lt"/>
              </a:rPr>
              <a:t>Такі документи повинен представити постачальник продукції. </a:t>
            </a:r>
          </a:p>
          <a:p>
            <a:r>
              <a:rPr lang="uk-UA" sz="2000" dirty="0" smtClean="0">
                <a:solidFill>
                  <a:srgbClr val="555555"/>
                </a:solidFill>
                <a:latin typeface="+mn-lt"/>
              </a:rPr>
              <a:t>З 06.08.2019 р. набув чинності Закон № 2639, який установлює вимоги до інформації про харчові продукти, надавану споживачам, у тому числі про їхнє маркування. Законом № 2639 також визначені обов’язки операторів ринку харчових продуктів щодо доведення цієї інформації до інших операторів ринку харчових продуктів і споживачів. </a:t>
            </a:r>
          </a:p>
          <a:p>
            <a:endParaRPr lang="uk-UA" sz="2000" dirty="0" smtClean="0">
              <a:solidFill>
                <a:srgbClr val="555555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555555"/>
                </a:solidFill>
                <a:latin typeface="+mn-lt"/>
              </a:rPr>
              <a:t>Зокрема, ч. 8 ст. 5 Закону № 2639 передбачено, що постачальники продукції зобов’язані забезпечити ​​інформацією про харчові продукти.</a:t>
            </a: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endParaRPr lang="uk-UA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2885" y="4392697"/>
            <a:ext cx="6781801" cy="1877437"/>
          </a:xfrm>
          <a:prstGeom prst="rect">
            <a:avLst/>
          </a:prstGeom>
          <a:solidFill>
            <a:srgbClr val="046C6C"/>
          </a:solidFill>
        </p:spPr>
        <p:txBody>
          <a:bodyPr wrap="square">
            <a:spAutoFit/>
          </a:bodyPr>
          <a:lstStyle/>
          <a:p>
            <a:endParaRPr lang="uk-UA" sz="8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uk-UA" sz="2000" b="1" dirty="0" smtClean="0">
                <a:solidFill>
                  <a:schemeClr val="bg1"/>
                </a:solidFill>
                <a:latin typeface="+mn-lt"/>
              </a:rPr>
              <a:t>У договорі купівлі-продажу/постачання харчової продукції необхідно прописати обов’язок продавця/постачальника надати покупцеві документи, що підтверджують безпеку та якість продаваної (</a:t>
            </a:r>
            <a:r>
              <a:rPr lang="uk-UA" sz="2000" b="1" dirty="0" err="1" smtClean="0">
                <a:solidFill>
                  <a:schemeClr val="bg1"/>
                </a:solidFill>
                <a:latin typeface="+mn-lt"/>
              </a:rPr>
              <a:t>постачуваної</a:t>
            </a:r>
            <a:r>
              <a:rPr lang="uk-UA" sz="2000" b="1" dirty="0" smtClean="0">
                <a:solidFill>
                  <a:schemeClr val="bg1"/>
                </a:solidFill>
                <a:latin typeface="+mn-lt"/>
              </a:rPr>
              <a:t>) продукції згідно вимог технічної специфікації.</a:t>
            </a:r>
          </a:p>
          <a:p>
            <a:endParaRPr lang="uk-UA" sz="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4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886" y="355613"/>
            <a:ext cx="103087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+mn-lt"/>
              </a:rPr>
              <a:t>Чи відповідає постачальник харчових продуктів продуктами за їхню якість? </a:t>
            </a:r>
          </a:p>
          <a:p>
            <a:endParaRPr lang="uk-UA" sz="1000" dirty="0" smtClean="0">
              <a:latin typeface="+mn-lt"/>
            </a:endParaRPr>
          </a:p>
          <a:p>
            <a:r>
              <a:rPr lang="uk-UA" sz="2000" b="1" dirty="0" smtClean="0">
                <a:latin typeface="+mn-lt"/>
              </a:rPr>
              <a:t>Так, </a:t>
            </a:r>
            <a:r>
              <a:rPr lang="uk-UA" sz="2000" dirty="0" smtClean="0">
                <a:latin typeface="+mn-lt"/>
              </a:rPr>
              <a:t>він відповідає за якість продаваних продуктів харчування. Навіть якщо постачальник  здійснює тільки торгівлю, він зобов’язаний (ч. 4 ст. 20 Закону № 771) у рамках своєї діяльності ініціювати процедури: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вилучення з обігу продуктів, якщо вони не відповідають параметрам безпеки;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передавати інформацію, необхідну для забезпечення </a:t>
            </a:r>
            <a:r>
              <a:rPr lang="uk-UA" sz="2000" dirty="0" err="1" smtClean="0">
                <a:latin typeface="+mn-lt"/>
              </a:rPr>
              <a:t>простежуваності</a:t>
            </a:r>
            <a:r>
              <a:rPr lang="uk-UA" sz="2000" dirty="0" smtClean="0">
                <a:latin typeface="+mn-lt"/>
              </a:rPr>
              <a:t> харчових продуктів і будь-яких речовин, використовуваних для виробництва харчових продуктів, на вимогу зацікавлених осіб (наприклад, на вимогу споживачів);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співпрацювати з операторами ринку та/або компетентним органом. </a:t>
            </a:r>
          </a:p>
          <a:p>
            <a:endParaRPr lang="uk-UA" sz="2000" dirty="0">
              <a:solidFill>
                <a:srgbClr val="555555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886" y="3511459"/>
            <a:ext cx="1063534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+mn-lt"/>
              </a:rPr>
              <a:t>За порушення </a:t>
            </a:r>
            <a:r>
              <a:rPr lang="uk-UA" sz="2000" b="1" dirty="0">
                <a:latin typeface="+mn-lt"/>
              </a:rPr>
              <a:t>встановлених законодавством вимог </a:t>
            </a:r>
            <a:r>
              <a:rPr lang="uk-UA" sz="2000" dirty="0">
                <a:latin typeface="+mn-lt"/>
              </a:rPr>
              <a:t>до надання інформації для споживачів про харчові продукти, а також надання неточної, недостовірної та незрозумілої для споживачів інформації встановлено штраф у розмірі: </a:t>
            </a:r>
            <a:endParaRPr lang="uk-UA" sz="20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для юридичних осіб </a:t>
            </a:r>
            <a:r>
              <a:rPr lang="uk-UA" sz="2000" dirty="0">
                <a:latin typeface="+mn-lt"/>
              </a:rPr>
              <a:t>– 15 МЗП (мінімальних зарплат</a:t>
            </a:r>
            <a:r>
              <a:rPr lang="uk-UA" sz="2000" dirty="0" smtClean="0">
                <a:latin typeface="+mn-lt"/>
              </a:rPr>
              <a:t>) = 62 </a:t>
            </a:r>
            <a:r>
              <a:rPr lang="uk-UA" sz="2000" dirty="0">
                <a:latin typeface="+mn-lt"/>
              </a:rPr>
              <a:t>595 грн; </a:t>
            </a:r>
            <a:endParaRPr lang="uk-UA" sz="20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для фізичних осіб-підприємців </a:t>
            </a:r>
            <a:r>
              <a:rPr lang="uk-UA" sz="2000" dirty="0">
                <a:latin typeface="+mn-lt"/>
              </a:rPr>
              <a:t>– 10 </a:t>
            </a:r>
            <a:r>
              <a:rPr lang="uk-UA" sz="2000" dirty="0" smtClean="0">
                <a:latin typeface="+mn-lt"/>
              </a:rPr>
              <a:t>МЗП = 41 </a:t>
            </a:r>
            <a:r>
              <a:rPr lang="uk-UA" sz="2000" dirty="0">
                <a:latin typeface="+mn-lt"/>
              </a:rPr>
              <a:t>730 грн. </a:t>
            </a:r>
            <a:endParaRPr lang="uk-UA" sz="2000" dirty="0" smtClean="0">
              <a:latin typeface="+mn-lt"/>
            </a:endParaRPr>
          </a:p>
          <a:p>
            <a:endParaRPr lang="uk-UA" sz="1000" dirty="0">
              <a:latin typeface="+mn-lt"/>
            </a:endParaRPr>
          </a:p>
          <a:p>
            <a:r>
              <a:rPr lang="uk-UA" sz="2000" dirty="0" smtClean="0">
                <a:latin typeface="+mn-lt"/>
              </a:rPr>
              <a:t>Фінансові </a:t>
            </a:r>
            <a:r>
              <a:rPr lang="uk-UA" sz="2000" dirty="0">
                <a:latin typeface="+mn-lt"/>
              </a:rPr>
              <a:t>санкції за вищевказані порушення накладає </a:t>
            </a:r>
            <a:r>
              <a:rPr lang="uk-UA" sz="2000" dirty="0" err="1" smtClean="0">
                <a:latin typeface="+mn-lt"/>
              </a:rPr>
              <a:t>Держпродспоживслужба</a:t>
            </a:r>
            <a:r>
              <a:rPr lang="uk-UA" sz="2000" dirty="0" smtClean="0">
                <a:latin typeface="+mn-lt"/>
              </a:rPr>
              <a:t>.</a:t>
            </a:r>
          </a:p>
          <a:p>
            <a:r>
              <a:rPr lang="uk-UA" sz="2000" dirty="0" smtClean="0">
                <a:latin typeface="+mn-lt"/>
              </a:rPr>
              <a:t>Крім </a:t>
            </a:r>
            <a:r>
              <a:rPr lang="uk-UA" sz="2000" dirty="0">
                <a:latin typeface="+mn-lt"/>
              </a:rPr>
              <a:t>сплати штрафу порушник зобов’язаний усунути допущене правопорушення та відшкодувати нанесені збитки. У випадку несплати штрафу у встановлений строк постанова виконується в примусовому порядку</a:t>
            </a:r>
            <a:r>
              <a:rPr lang="uk-UA" sz="2000" dirty="0" smtClean="0">
                <a:latin typeface="+mn-lt"/>
              </a:rPr>
              <a:t>.</a:t>
            </a:r>
            <a:endParaRPr lang="uk-U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6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219" y="390504"/>
            <a:ext cx="1003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kern="100" dirty="0" smtClean="0">
                <a:solidFill>
                  <a:srgbClr val="000000"/>
                </a:solidFill>
                <a:latin typeface="Calibri"/>
                <a:ea typeface="SimSun" panose="02010600030101010101" pitchFamily="2" charset="-122"/>
              </a:rPr>
              <a:t>Компетентність органів з оцінки відповідності може бути підтверджена шляхом АКРЕДИТАЦІЇ</a:t>
            </a:r>
          </a:p>
          <a:p>
            <a:endParaRPr lang="uk-UA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219" y="817477"/>
            <a:ext cx="995238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  <a:latin typeface="Calibri"/>
              </a:rPr>
              <a:t>а) в Національному агентстві акредитації України;</a:t>
            </a:r>
          </a:p>
          <a:p>
            <a:r>
              <a:rPr lang="uk-UA" dirty="0" smtClean="0">
                <a:solidFill>
                  <a:prstClr val="black"/>
                </a:solidFill>
                <a:latin typeface="Calibri"/>
              </a:rPr>
              <a:t>б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) в зарубіжних органах акредитації – акредитованих у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IAF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r>
              <a:rPr lang="uk-UA" dirty="0" smtClean="0">
                <a:solidFill>
                  <a:prstClr val="black"/>
                </a:solidFill>
                <a:latin typeface="Calibri"/>
              </a:rPr>
              <a:t>в) і призначення 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відповідно до вимог технічних регламентів згідно з законодавством про технічне 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регулювання (у разі якщо орган підтверджує відповідність технічним регламентам);</a:t>
            </a:r>
          </a:p>
          <a:p>
            <a:r>
              <a:rPr lang="uk-UA" dirty="0" smtClean="0">
                <a:solidFill>
                  <a:prstClr val="black"/>
                </a:solidFill>
                <a:latin typeface="Calibri"/>
              </a:rPr>
              <a:t>г) внесенням 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до реєстру таких органів у 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разі, якщо 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це передбачено окремим 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Законом що регулює окрему сферу  (наприклад, органічне виробництво).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4219" y="2795449"/>
            <a:ext cx="10030044" cy="3385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uk-UA" dirty="0" smtClean="0">
                <a:latin typeface="+mn-lt"/>
                <a:ea typeface="MS Mincho" panose="02020609040205080304" pitchFamily="49" charset="-128"/>
              </a:rPr>
              <a:t>За Законом –  </a:t>
            </a:r>
            <a:r>
              <a:rPr lang="uk-UA" b="1" dirty="0" smtClean="0">
                <a:latin typeface="+mn-lt"/>
                <a:ea typeface="MS Mincho" panose="02020609040205080304" pitchFamily="49" charset="-128"/>
              </a:rPr>
              <a:t>АКРЕДИТАЦІЯ</a:t>
            </a:r>
            <a:r>
              <a:rPr lang="uk-UA" dirty="0" smtClean="0">
                <a:latin typeface="+mn-lt"/>
                <a:ea typeface="MS Mincho" panose="02020609040205080304" pitchFamily="49" charset="-128"/>
              </a:rPr>
              <a:t> є засвідчення  </a:t>
            </a:r>
            <a:r>
              <a:rPr lang="uk-UA" dirty="0">
                <a:latin typeface="+mn-lt"/>
                <a:ea typeface="MS Mincho" panose="02020609040205080304" pitchFamily="49" charset="-128"/>
              </a:rPr>
              <a:t>національним органом України з акредитації того, що </a:t>
            </a:r>
            <a:r>
              <a:rPr lang="uk-UA" b="1" dirty="0">
                <a:latin typeface="+mn-lt"/>
                <a:ea typeface="MS Mincho" panose="02020609040205080304" pitchFamily="49" charset="-128"/>
              </a:rPr>
              <a:t>орган з оцінки </a:t>
            </a:r>
            <a:r>
              <a:rPr lang="uk-UA" b="1" dirty="0" smtClean="0">
                <a:latin typeface="+mn-lt"/>
                <a:ea typeface="MS Mincho" panose="02020609040205080304" pitchFamily="49" charset="-128"/>
              </a:rPr>
              <a:t>відповідності </a:t>
            </a:r>
            <a:r>
              <a:rPr lang="uk-UA" dirty="0">
                <a:latin typeface="+mn-lt"/>
                <a:ea typeface="MS Mincho" panose="02020609040205080304" pitchFamily="49" charset="-128"/>
              </a:rPr>
              <a:t>відповідає вимогам національних стандартів, гармонізованих з відповідними міжнародними та європейськими стандартами або вимогам міжнародних чи європейських стандартів, та у разі необхідності будь-яким додатковим вимогам щодо акредитації у відповідних сферах для провадження визначеної діяльності з оцінки відповідності</a:t>
            </a:r>
            <a:r>
              <a:rPr lang="uk-UA" dirty="0" smtClean="0">
                <a:latin typeface="+mn-lt"/>
                <a:ea typeface="MS Mincho" panose="02020609040205080304" pitchFamily="49" charset="-128"/>
              </a:rPr>
              <a:t>.</a:t>
            </a:r>
          </a:p>
          <a:p>
            <a:pPr indent="571500" algn="just">
              <a:spcAft>
                <a:spcPts val="0"/>
              </a:spcAft>
            </a:pPr>
            <a:endParaRPr lang="ru-RU" sz="1600" dirty="0">
              <a:latin typeface="+mn-lt"/>
              <a:ea typeface="MS Mincho" panose="02020609040205080304" pitchFamily="49" charset="-128"/>
            </a:endParaRPr>
          </a:p>
          <a:p>
            <a:pPr indent="571500" algn="just">
              <a:spcAft>
                <a:spcPts val="0"/>
              </a:spcAft>
            </a:pPr>
            <a:r>
              <a:rPr lang="uk-UA" b="1" dirty="0" smtClean="0">
                <a:latin typeface="+mn-lt"/>
                <a:ea typeface="NSimSun" panose="02010609030101010101" pitchFamily="49" charset="-122"/>
                <a:cs typeface="Liberation Mono"/>
              </a:rPr>
              <a:t>МЕТОЮ АКРЕДИТАЦІЇ </a:t>
            </a:r>
            <a:r>
              <a:rPr lang="uk-UA" dirty="0" smtClean="0">
                <a:latin typeface="+mn-lt"/>
                <a:ea typeface="NSimSun" panose="02010609030101010101" pitchFamily="49" charset="-122"/>
                <a:cs typeface="Liberation Mono"/>
              </a:rPr>
              <a:t>є</a:t>
            </a:r>
            <a:r>
              <a:rPr lang="uk-UA" dirty="0">
                <a:latin typeface="+mn-lt"/>
                <a:ea typeface="NSimSun" panose="02010609030101010101" pitchFamily="49" charset="-122"/>
                <a:cs typeface="Liberation Mono"/>
              </a:rPr>
              <a:t>: </a:t>
            </a:r>
            <a:endParaRPr lang="ru-RU" sz="1100" dirty="0">
              <a:latin typeface="+mn-lt"/>
              <a:ea typeface="NSimSun" panose="02010609030101010101" pitchFamily="49" charset="-122"/>
              <a:cs typeface="Liberation Mono"/>
            </a:endParaRPr>
          </a:p>
          <a:p>
            <a:pPr indent="571500" algn="just">
              <a:spcAft>
                <a:spcPts val="0"/>
              </a:spcAft>
            </a:pPr>
            <a:r>
              <a:rPr lang="uk-UA" dirty="0" smtClean="0">
                <a:latin typeface="+mn-lt"/>
                <a:ea typeface="NSimSun" panose="02010609030101010101" pitchFamily="49" charset="-122"/>
                <a:cs typeface="Liberation Mono"/>
              </a:rPr>
              <a:t>- забезпечення </a:t>
            </a:r>
            <a:r>
              <a:rPr lang="uk-UA" dirty="0">
                <a:latin typeface="+mn-lt"/>
                <a:ea typeface="NSimSun" panose="02010609030101010101" pitchFamily="49" charset="-122"/>
                <a:cs typeface="Liberation Mono"/>
              </a:rPr>
              <a:t>єдиної технічної політики у сфері оцінки відповідності; </a:t>
            </a:r>
            <a:endParaRPr lang="ru-RU" sz="1100" dirty="0">
              <a:latin typeface="+mn-lt"/>
              <a:ea typeface="NSimSun" panose="02010609030101010101" pitchFamily="49" charset="-122"/>
              <a:cs typeface="Liberation Mono"/>
            </a:endParaRPr>
          </a:p>
          <a:p>
            <a:pPr indent="571500" algn="just">
              <a:spcAft>
                <a:spcPts val="0"/>
              </a:spcAft>
            </a:pPr>
            <a:r>
              <a:rPr lang="uk-UA" dirty="0" smtClean="0">
                <a:latin typeface="+mn-lt"/>
                <a:ea typeface="NSimSun" panose="02010609030101010101" pitchFamily="49" charset="-122"/>
                <a:cs typeface="Liberation Mono"/>
              </a:rPr>
              <a:t>- забезпечення </a:t>
            </a:r>
            <a:r>
              <a:rPr lang="uk-UA" dirty="0">
                <a:latin typeface="+mn-lt"/>
                <a:ea typeface="NSimSun" panose="02010609030101010101" pitchFamily="49" charset="-122"/>
                <a:cs typeface="Liberation Mono"/>
              </a:rPr>
              <a:t>довіри споживачів до діяльності з оцінки відповідності; </a:t>
            </a:r>
            <a:endParaRPr lang="ru-RU" sz="1100" dirty="0">
              <a:latin typeface="+mn-lt"/>
              <a:ea typeface="NSimSun" panose="02010609030101010101" pitchFamily="49" charset="-122"/>
              <a:cs typeface="Liberation Mono"/>
            </a:endParaRPr>
          </a:p>
          <a:p>
            <a:pPr indent="571500" algn="just">
              <a:spcAft>
                <a:spcPts val="0"/>
              </a:spcAft>
            </a:pPr>
            <a:r>
              <a:rPr lang="uk-UA" dirty="0" smtClean="0">
                <a:latin typeface="+mn-lt"/>
                <a:ea typeface="NSimSun" panose="02010609030101010101" pitchFamily="49" charset="-122"/>
                <a:cs typeface="Liberation Mono"/>
              </a:rPr>
              <a:t>- створення </a:t>
            </a:r>
            <a:r>
              <a:rPr lang="uk-UA" dirty="0">
                <a:latin typeface="+mn-lt"/>
                <a:ea typeface="NSimSun" panose="02010609030101010101" pitchFamily="49" charset="-122"/>
                <a:cs typeface="Liberation Mono"/>
              </a:rPr>
              <a:t>умов для взаємного визнання результатів діяльності акредитованих органів на міжнародному рівні; </a:t>
            </a:r>
            <a:endParaRPr lang="ru-RU" sz="1100" dirty="0">
              <a:latin typeface="+mn-lt"/>
              <a:ea typeface="NSimSun" panose="02010609030101010101" pitchFamily="49" charset="-122"/>
              <a:cs typeface="Liberation Mono"/>
            </a:endParaRPr>
          </a:p>
          <a:p>
            <a:pPr indent="571500" algn="just">
              <a:spcAft>
                <a:spcPts val="0"/>
              </a:spcAft>
            </a:pPr>
            <a:r>
              <a:rPr lang="uk-UA" dirty="0" smtClean="0">
                <a:latin typeface="+mn-lt"/>
                <a:ea typeface="NSimSun" panose="02010609030101010101" pitchFamily="49" charset="-122"/>
                <a:cs typeface="Liberation Mono"/>
              </a:rPr>
              <a:t>- усунення </a:t>
            </a:r>
            <a:r>
              <a:rPr lang="uk-UA" dirty="0">
                <a:latin typeface="+mn-lt"/>
                <a:ea typeface="NSimSun" panose="02010609030101010101" pitchFamily="49" charset="-122"/>
                <a:cs typeface="Liberation Mono"/>
              </a:rPr>
              <a:t>технічних бар'єрів у торгівлі.</a:t>
            </a:r>
            <a:endParaRPr lang="ru-RU" sz="1100" dirty="0">
              <a:effectLst/>
              <a:latin typeface="+mn-lt"/>
              <a:ea typeface="NSimSun" panose="02010609030101010101" pitchFamily="49" charset="-122"/>
              <a:cs typeface="Liberation Mono"/>
            </a:endParaRPr>
          </a:p>
        </p:txBody>
      </p:sp>
    </p:spTree>
    <p:extLst>
      <p:ext uri="{BB962C8B-B14F-4D97-AF65-F5344CB8AC3E}">
        <p14:creationId xmlns:p14="http://schemas.microsoft.com/office/powerpoint/2010/main" val="19405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142" y="673421"/>
            <a:ext cx="10091058" cy="5191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uk-UA" b="1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Нецінові </a:t>
            </a:r>
            <a:r>
              <a:rPr lang="uk-UA" b="1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критерії</a:t>
            </a:r>
            <a:endParaRPr lang="uk-UA" dirty="0" smtClean="0">
              <a:solidFill>
                <a:srgbClr val="00000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uk-UA" dirty="0">
              <a:solidFill>
                <a:srgbClr val="00000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Неціновій критерій не вплине на відбір пропозицій, але може впливати на  вибір надаючи перевагу </a:t>
            </a:r>
            <a:r>
              <a:rPr lang="uk-UA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встановленим критеріям.</a:t>
            </a:r>
            <a:r>
              <a:rPr lang="ru-RU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ru-RU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>
              <a:spcAft>
                <a:spcPts val="750"/>
              </a:spcAft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Оновлений Закон </a:t>
            </a:r>
            <a:r>
              <a:rPr lang="uk-UA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знімає обмеження </a:t>
            </a:r>
            <a:r>
              <a:rPr lang="uk-UA" u="sng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на умови</a:t>
            </a:r>
            <a:r>
              <a:rPr lang="uk-UA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застосування </a:t>
            </a:r>
            <a:r>
              <a:rPr lang="uk-UA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нецінових критеріїв. </a:t>
            </a:r>
          </a:p>
          <a:p>
            <a:pPr algn="just">
              <a:spcAft>
                <a:spcPts val="750"/>
              </a:spcAft>
            </a:pPr>
            <a:r>
              <a:rPr lang="uk-UA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До </a:t>
            </a:r>
            <a:r>
              <a:rPr lang="uk-UA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цього замовник мав можливість застосовувати їх лише, якщо закупівля матиме складний характер (у тому числі закупівля консультаційних послуг, наукових досліджень, експериментів або розробок, дослідно-конструкторських робіт) і немає постійно діючого ринку</a:t>
            </a:r>
            <a:r>
              <a:rPr lang="uk-UA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endParaRPr lang="ru-RU" sz="1600" dirty="0"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З 19 квітня 2020 замовник може застосовувати нецінові критерії закуповуючи будь що. </a:t>
            </a:r>
            <a:endParaRPr lang="uk-UA" dirty="0" smtClean="0">
              <a:solidFill>
                <a:srgbClr val="00000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uk-UA" dirty="0" smtClean="0">
              <a:solidFill>
                <a:srgbClr val="00000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Питому </a:t>
            </a:r>
            <a:r>
              <a:rPr lang="uk-UA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вагу кожного нецінового критерію та їхню кількість замовник визначатиме  самостійно. </a:t>
            </a:r>
            <a:endParaRPr lang="uk-UA" dirty="0" smtClean="0">
              <a:solidFill>
                <a:srgbClr val="00000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uk-UA" sz="1400" dirty="0">
              <a:solidFill>
                <a:srgbClr val="00000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uk-UA" b="1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Загальна </a:t>
            </a:r>
            <a:r>
              <a:rPr lang="uk-UA" b="1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питома вага нецінових критеріїв не може бути вищою ніж 30 </a:t>
            </a:r>
            <a:r>
              <a:rPr lang="uk-UA" b="1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%.</a:t>
            </a:r>
            <a:r>
              <a:rPr lang="uk-UA" sz="1200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ru-RU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88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112" y="599105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uk-UA" b="1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Нецінові критерії</a:t>
            </a:r>
            <a:endParaRPr lang="uk-UA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634150"/>
            <a:ext cx="6096000" cy="32524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Приведена ціна = Ціна пропозиції / Коефіцієнт корекції (КК)</a:t>
            </a:r>
            <a:endParaRPr lang="ru-RU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100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розрахунку коефіцієнту корекції</a:t>
            </a:r>
            <a:endParaRPr lang="ru-RU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КК = 1 + (F1 + F2 + ...+</a:t>
            </a:r>
            <a:r>
              <a:rPr lang="uk-UA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uk-UA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)/PV</a:t>
            </a:r>
            <a:endParaRPr lang="ru-RU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де: КК - коефіцієнт корекції,</a:t>
            </a:r>
            <a:endParaRPr lang="ru-RU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F1..Fn - значення кожного нецінового критерію, обраного постачальником,</a:t>
            </a:r>
            <a:endParaRPr lang="ru-RU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PV - вага критерію “Ціна”.</a:t>
            </a:r>
            <a:endParaRPr lang="ru-RU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5" y="248575"/>
            <a:ext cx="6825344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>
                <a:latin typeface="+mn-lt"/>
              </a:rPr>
              <a:t>Учасник торгів, якій подає пропозицію на суму 100 000 </a:t>
            </a:r>
            <a:r>
              <a:rPr lang="uk-UA" b="1" dirty="0" smtClean="0">
                <a:latin typeface="+mn-lt"/>
              </a:rPr>
              <a:t>грн і виконав усі вимоги нецінових критеріїв за максимальною вагою 11%</a:t>
            </a:r>
          </a:p>
          <a:p>
            <a:endParaRPr lang="uk-UA" dirty="0">
              <a:latin typeface="+mn-lt"/>
            </a:endParaRPr>
          </a:p>
          <a:p>
            <a:r>
              <a:rPr lang="uk-UA" dirty="0">
                <a:latin typeface="+mn-lt"/>
              </a:rPr>
              <a:t>К</a:t>
            </a:r>
            <a:r>
              <a:rPr lang="uk-UA" dirty="0" smtClean="0">
                <a:latin typeface="+mn-lt"/>
              </a:rPr>
              <a:t>оефіцієнт </a:t>
            </a:r>
            <a:r>
              <a:rPr lang="uk-UA" dirty="0">
                <a:latin typeface="+mn-lt"/>
              </a:rPr>
              <a:t>корекції цієї пропозиції буде дорівнювати:</a:t>
            </a:r>
            <a:endParaRPr lang="ru-RU" dirty="0">
              <a:latin typeface="+mn-lt"/>
            </a:endParaRPr>
          </a:p>
          <a:p>
            <a:r>
              <a:rPr lang="uk-UA" dirty="0">
                <a:latin typeface="+mn-lt"/>
              </a:rPr>
              <a:t>КК = 1 + (</a:t>
            </a:r>
            <a:r>
              <a:rPr lang="uk-UA" dirty="0" smtClean="0">
                <a:latin typeface="+mn-lt"/>
              </a:rPr>
              <a:t>0,05 </a:t>
            </a:r>
            <a:r>
              <a:rPr lang="uk-UA" dirty="0">
                <a:latin typeface="+mn-lt"/>
              </a:rPr>
              <a:t>+ </a:t>
            </a:r>
            <a:r>
              <a:rPr lang="uk-UA" dirty="0" smtClean="0">
                <a:latin typeface="+mn-lt"/>
              </a:rPr>
              <a:t>0,05 </a:t>
            </a:r>
            <a:r>
              <a:rPr lang="uk-UA" dirty="0">
                <a:latin typeface="+mn-lt"/>
              </a:rPr>
              <a:t>+ </a:t>
            </a:r>
            <a:r>
              <a:rPr lang="uk-UA" dirty="0" smtClean="0">
                <a:latin typeface="+mn-lt"/>
              </a:rPr>
              <a:t>0,01) </a:t>
            </a:r>
            <a:r>
              <a:rPr lang="uk-UA" dirty="0">
                <a:latin typeface="+mn-lt"/>
              </a:rPr>
              <a:t>/ </a:t>
            </a:r>
            <a:r>
              <a:rPr lang="uk-UA" dirty="0" smtClean="0">
                <a:latin typeface="+mn-lt"/>
              </a:rPr>
              <a:t>0,89 </a:t>
            </a:r>
            <a:r>
              <a:rPr lang="uk-UA" dirty="0">
                <a:latin typeface="+mn-lt"/>
              </a:rPr>
              <a:t>= </a:t>
            </a:r>
            <a:r>
              <a:rPr lang="uk-UA" dirty="0" smtClean="0">
                <a:latin typeface="+mn-lt"/>
              </a:rPr>
              <a:t>1,</a:t>
            </a:r>
            <a:r>
              <a:rPr lang="ru-RU" dirty="0" smtClean="0">
                <a:latin typeface="+mn-lt"/>
              </a:rPr>
              <a:t>25</a:t>
            </a:r>
            <a:endParaRPr lang="ru-RU" dirty="0">
              <a:latin typeface="+mn-lt"/>
            </a:endParaRPr>
          </a:p>
          <a:p>
            <a:r>
              <a:rPr lang="uk-UA" dirty="0">
                <a:latin typeface="+mn-lt"/>
              </a:rPr>
              <a:t>Тоді приведена ціна, з якою Постачальник буде брати участь в аукціоні, буде дорівнювати:</a:t>
            </a:r>
            <a:endParaRPr lang="ru-RU" dirty="0">
              <a:latin typeface="+mn-lt"/>
            </a:endParaRPr>
          </a:p>
          <a:p>
            <a:r>
              <a:rPr lang="uk-UA" dirty="0">
                <a:latin typeface="+mn-lt"/>
              </a:rPr>
              <a:t>100 000 </a:t>
            </a:r>
            <a:r>
              <a:rPr lang="uk-UA" dirty="0" smtClean="0">
                <a:latin typeface="+mn-lt"/>
              </a:rPr>
              <a:t>грн./ 1,25 </a:t>
            </a:r>
            <a:r>
              <a:rPr lang="uk-UA" dirty="0">
                <a:latin typeface="+mn-lt"/>
              </a:rPr>
              <a:t>= </a:t>
            </a:r>
            <a:r>
              <a:rPr lang="uk-UA" dirty="0" smtClean="0">
                <a:latin typeface="+mn-lt"/>
              </a:rPr>
              <a:t>80</a:t>
            </a:r>
            <a:r>
              <a:rPr lang="uk-UA" dirty="0">
                <a:latin typeface="+mn-lt"/>
              </a:rPr>
              <a:t> </a:t>
            </a:r>
            <a:r>
              <a:rPr lang="uk-UA" dirty="0" smtClean="0">
                <a:latin typeface="+mn-lt"/>
              </a:rPr>
              <a:t>000 </a:t>
            </a:r>
            <a:r>
              <a:rPr lang="uk-UA" dirty="0">
                <a:latin typeface="+mn-lt"/>
              </a:rPr>
              <a:t>грн</a:t>
            </a:r>
            <a:r>
              <a:rPr lang="uk-UA" dirty="0" smtClean="0">
                <a:latin typeface="+mn-lt"/>
              </a:rPr>
              <a:t>.</a:t>
            </a:r>
          </a:p>
          <a:p>
            <a:endParaRPr lang="ru-RU" sz="1200" dirty="0">
              <a:latin typeface="+mn-lt"/>
            </a:endParaRPr>
          </a:p>
          <a:p>
            <a:r>
              <a:rPr lang="uk-UA" dirty="0">
                <a:latin typeface="+mn-lt"/>
              </a:rPr>
              <a:t>Тобто пропозиція в 100 000 грн. яка відповідає сумарному значенню нецінових критеріїв дорівнює 80 000 </a:t>
            </a:r>
            <a:r>
              <a:rPr lang="uk-UA" dirty="0" smtClean="0">
                <a:latin typeface="+mn-lt"/>
              </a:rPr>
              <a:t>грн</a:t>
            </a:r>
            <a:r>
              <a:rPr lang="uk-UA" dirty="0">
                <a:latin typeface="+mn-lt"/>
              </a:rPr>
              <a:t>. у конкурентному аукціоні відносно цінової пропозиції учасників які не відповідають вимогам нецінових критеріїв. </a:t>
            </a:r>
            <a:endParaRPr lang="uk-UA" dirty="0" smtClean="0">
              <a:latin typeface="+mn-lt"/>
            </a:endParaRPr>
          </a:p>
          <a:p>
            <a:endParaRPr lang="uk-UA" dirty="0">
              <a:latin typeface="+mn-lt"/>
            </a:endParaRPr>
          </a:p>
        </p:txBody>
      </p:sp>
      <p:pic>
        <p:nvPicPr>
          <p:cNvPr id="56322" name="Picture 2" descr="Знак Зодиака Весы (Libra) 24.09–23.10 - Знаки Зодиака — характе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2" y="469147"/>
            <a:ext cx="4280685" cy="42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315" y="4004899"/>
            <a:ext cx="7184498" cy="19236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</a:rPr>
              <a:t>Важливо знати, що всі </a:t>
            </a:r>
            <a:r>
              <a:rPr lang="uk-UA" i="1" dirty="0">
                <a:latin typeface="+mn-lt"/>
              </a:rPr>
              <a:t>показники</a:t>
            </a:r>
            <a:r>
              <a:rPr lang="uk-UA" dirty="0">
                <a:latin typeface="+mn-lt"/>
              </a:rPr>
              <a:t> у грн. система </a:t>
            </a:r>
            <a:r>
              <a:rPr lang="uk-UA" dirty="0" err="1">
                <a:latin typeface="+mn-lt"/>
              </a:rPr>
              <a:t>ProZorro</a:t>
            </a:r>
            <a:r>
              <a:rPr lang="uk-UA" dirty="0">
                <a:latin typeface="+mn-lt"/>
              </a:rPr>
              <a:t> </a:t>
            </a:r>
            <a:endParaRPr lang="uk-UA" dirty="0" smtClean="0">
              <a:latin typeface="+mn-lt"/>
            </a:endParaRPr>
          </a:p>
          <a:p>
            <a:r>
              <a:rPr lang="uk-UA" dirty="0" smtClean="0">
                <a:latin typeface="+mn-lt"/>
              </a:rPr>
              <a:t>розраховує </a:t>
            </a:r>
            <a:r>
              <a:rPr lang="uk-UA" dirty="0">
                <a:latin typeface="+mn-lt"/>
              </a:rPr>
              <a:t>автоматично. </a:t>
            </a:r>
            <a:endParaRPr lang="uk-UA" dirty="0" smtClean="0">
              <a:latin typeface="+mn-lt"/>
            </a:endParaRPr>
          </a:p>
          <a:p>
            <a:endParaRPr lang="uk-UA" dirty="0">
              <a:latin typeface="+mn-lt"/>
            </a:endParaRPr>
          </a:p>
          <a:p>
            <a:endParaRPr lang="uk-UA" sz="1100" dirty="0" smtClean="0">
              <a:latin typeface="+mn-lt"/>
            </a:endParaRPr>
          </a:p>
          <a:p>
            <a:r>
              <a:rPr lang="uk-UA" dirty="0" smtClean="0">
                <a:latin typeface="+mn-lt"/>
              </a:rPr>
              <a:t>Замовнику </a:t>
            </a:r>
            <a:r>
              <a:rPr lang="uk-UA" dirty="0">
                <a:latin typeface="+mn-lt"/>
              </a:rPr>
              <a:t>необхідно лише правильно заповнити форми при </a:t>
            </a:r>
            <a:endParaRPr lang="uk-UA" dirty="0" smtClean="0">
              <a:latin typeface="+mn-lt"/>
            </a:endParaRPr>
          </a:p>
          <a:p>
            <a:r>
              <a:rPr lang="uk-UA" dirty="0" smtClean="0">
                <a:latin typeface="+mn-lt"/>
              </a:rPr>
              <a:t>оголошенні </a:t>
            </a:r>
            <a:r>
              <a:rPr lang="uk-UA" dirty="0">
                <a:latin typeface="+mn-lt"/>
              </a:rPr>
              <a:t>закупівлі та прописати нецінові критерії та їх значення </a:t>
            </a:r>
            <a:endParaRPr lang="uk-UA" dirty="0" smtClean="0">
              <a:latin typeface="+mn-lt"/>
            </a:endParaRPr>
          </a:p>
          <a:p>
            <a:r>
              <a:rPr lang="uk-UA" dirty="0" smtClean="0">
                <a:latin typeface="+mn-lt"/>
              </a:rPr>
              <a:t>в </a:t>
            </a:r>
            <a:r>
              <a:rPr lang="uk-UA" dirty="0">
                <a:latin typeface="+mn-lt"/>
              </a:rPr>
              <a:t>тендерній документації, решту зробить електронна система.</a:t>
            </a:r>
            <a:endParaRPr lang="ru-RU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11813" y="2178757"/>
            <a:ext cx="1197429" cy="457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45740" y="2255627"/>
            <a:ext cx="105591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dirty="0">
                <a:latin typeface="+mn-lt"/>
              </a:rPr>
              <a:t>100 </a:t>
            </a:r>
            <a:r>
              <a:rPr lang="uk-UA" sz="1400" dirty="0" smtClean="0">
                <a:latin typeface="+mn-lt"/>
              </a:rPr>
              <a:t>000,00</a:t>
            </a:r>
            <a:endParaRPr lang="ru-RU" sz="14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13571" y="2178757"/>
            <a:ext cx="1197429" cy="457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667999" y="2255627"/>
            <a:ext cx="108857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+mn-lt"/>
              </a:rPr>
              <a:t>80000,00</a:t>
            </a:r>
            <a:endParaRPr lang="ru-RU" sz="1400" dirty="0">
              <a:latin typeface="+mn-lt"/>
            </a:endParaRPr>
          </a:p>
        </p:txBody>
      </p:sp>
      <p:pic>
        <p:nvPicPr>
          <p:cNvPr id="56324" name="Picture 4" descr="Украина гривны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70" y="2322825"/>
            <a:ext cx="169061" cy="1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Украина гривны | Бесплатно знач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257" y="2322824"/>
            <a:ext cx="169061" cy="1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869" y="4826703"/>
            <a:ext cx="33337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Номер слайда 3"/>
          <p:cNvSpPr txBox="1">
            <a:spLocks noGrp="1"/>
          </p:cNvSpPr>
          <p:nvPr/>
        </p:nvSpPr>
        <p:spPr bwMode="auto">
          <a:xfrm>
            <a:off x="428" y="6354528"/>
            <a:ext cx="1421851" cy="5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7" tIns="54423" rIns="108847" bIns="54423"/>
          <a:lstStyle>
            <a:lvl1pPr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458913" indent="-561975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2243138" indent="-447675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3141663" indent="-449263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4038600" indent="-449263" defTabSz="17954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4958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49530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54102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867400" indent="-449263" defTabSz="1795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1637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GB" altLang="ru-RU" sz="163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8236F72A-01B7-4863-9A96-F2EDA437920D}" type="slidenum">
              <a:rPr lang="en-GB" altLang="ru-RU" sz="1637"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hangingPunct="0"/>
              <a:t>38</a:t>
            </a:fld>
            <a:endParaRPr lang="en-GB" altLang="ru-RU" sz="163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8317" y="1072405"/>
            <a:ext cx="10766405" cy="3683143"/>
          </a:xfrm>
        </p:spPr>
        <p:txBody>
          <a:bodyPr vert="horz" wrap="square" lIns="108847" tIns="54423" rIns="108847" bIns="5442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uk-UA" altLang="ru-RU" sz="2668" b="1" dirty="0"/>
              <a:t>ЗАКОН УКРАЇНИ</a:t>
            </a:r>
          </a:p>
          <a:p>
            <a:pPr marL="0" indent="0" algn="ctr">
              <a:buNone/>
            </a:pPr>
            <a:r>
              <a:rPr lang="uk-UA" altLang="ru-RU" sz="2668" b="1" dirty="0"/>
              <a:t>Про інформацію для споживачів щодо харчових продуктів</a:t>
            </a:r>
          </a:p>
          <a:p>
            <a:pPr marL="0" indent="0" algn="ctr">
              <a:buNone/>
            </a:pPr>
            <a:r>
              <a:rPr lang="uk-UA" altLang="ru-RU" sz="2668" b="1" dirty="0"/>
              <a:t>(Відомості Верховної Ради (ВВР), 2019, № 7, ст.41</a:t>
            </a:r>
            <a:r>
              <a:rPr lang="uk-UA" altLang="ru-RU" sz="2668" b="1" dirty="0" smtClean="0"/>
              <a:t>)</a:t>
            </a:r>
          </a:p>
          <a:p>
            <a:pPr marL="0" indent="0" algn="ctr">
              <a:buNone/>
            </a:pPr>
            <a:endParaRPr lang="uk-UA" altLang="ru-RU" sz="2668" dirty="0"/>
          </a:p>
          <a:p>
            <a:pPr marL="0" indent="0" algn="ctr">
              <a:buNone/>
            </a:pPr>
            <a:r>
              <a:rPr lang="uk-UA" altLang="ru-RU" sz="2668" dirty="0" smtClean="0"/>
              <a:t>Цей </a:t>
            </a:r>
            <a:r>
              <a:rPr lang="uk-UA" altLang="ru-RU" sz="2668" dirty="0"/>
              <a:t>Закон встановлює правові та організаційні засади надання споживачам інформації про харчові продукти </a:t>
            </a:r>
            <a:endParaRPr lang="uk-UA" altLang="ru-RU" sz="2668" dirty="0" smtClean="0"/>
          </a:p>
          <a:p>
            <a:pPr marL="0" indent="0" algn="ctr">
              <a:buNone/>
            </a:pPr>
            <a:r>
              <a:rPr lang="uk-UA" altLang="ru-RU" sz="2668" dirty="0" smtClean="0"/>
              <a:t>з </a:t>
            </a:r>
            <a:r>
              <a:rPr lang="uk-UA" altLang="ru-RU" sz="2668" dirty="0"/>
              <a:t>метою забезпечення високого рівня захисту здоров’я громадян і задоволення їхніх соціальних та економічних інтересів.</a:t>
            </a:r>
          </a:p>
        </p:txBody>
      </p:sp>
    </p:spTree>
    <p:extLst>
      <p:ext uri="{BB962C8B-B14F-4D97-AF65-F5344CB8AC3E}">
        <p14:creationId xmlns:p14="http://schemas.microsoft.com/office/powerpoint/2010/main" val="17686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6392" y="497993"/>
            <a:ext cx="7404792" cy="258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 sz="1698" b="1" dirty="0">
                <a:solidFill>
                  <a:schemeClr val="tx2"/>
                </a:solidFill>
                <a:latin typeface="+mn-lt"/>
              </a:rPr>
              <a:t>ЗАГАЛЬНІ ВИМОГИ ДО МАРКУВАННЯ</a:t>
            </a:r>
            <a:endParaRPr lang="ru-RU" altLang="ru-RU" sz="1698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6675" name="Rectangle 3"/>
          <p:cNvSpPr>
            <a:spLocks noGrp="1"/>
          </p:cNvSpPr>
          <p:nvPr>
            <p:ph type="body" idx="4294967295"/>
          </p:nvPr>
        </p:nvSpPr>
        <p:spPr>
          <a:xfrm>
            <a:off x="586392" y="947106"/>
            <a:ext cx="10972415" cy="4295395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600" dirty="0" smtClean="0"/>
              <a:t>1) назва харчового продукту;</a:t>
            </a:r>
          </a:p>
          <a:p>
            <a:pPr marL="0" indent="0">
              <a:buNone/>
            </a:pPr>
            <a:r>
              <a:rPr lang="uk-UA" altLang="ru-RU" sz="1600" dirty="0" smtClean="0"/>
              <a:t>2) перелік інгредієнтів;</a:t>
            </a:r>
          </a:p>
          <a:p>
            <a:pPr marL="0" indent="0">
              <a:buNone/>
            </a:pPr>
            <a:r>
              <a:rPr lang="uk-UA" altLang="ru-RU" sz="1600" dirty="0" smtClean="0"/>
              <a:t>3) будь-які інгредієнти або допоміжні матеріали для переробки, які наведені у </a:t>
            </a:r>
            <a:r>
              <a:rPr lang="uk-UA" altLang="ru-RU" sz="1600" u="sng" dirty="0" smtClean="0">
                <a:hlinkClick r:id="rId2"/>
              </a:rPr>
              <a:t>додатку № 1 </a:t>
            </a:r>
            <a:r>
              <a:rPr lang="uk-UA" altLang="ru-RU" sz="1600" dirty="0" smtClean="0"/>
              <a:t>до цього Закону або походять з речовин чи продуктів, наведених у додатку № 1 до цього Закону, які використовуються у виробництві або приготуванні харчового продукту і залишаються присутніми у готовому продукті, навіть у зміненій формі;</a:t>
            </a:r>
          </a:p>
          <a:p>
            <a:pPr marL="0" indent="0">
              <a:buNone/>
            </a:pPr>
            <a:r>
              <a:rPr lang="uk-UA" altLang="ru-RU" sz="1600" dirty="0" smtClean="0"/>
              <a:t>4) кількість певних інгредієнтів або категорій інгредієнтів у випадках, передбачених цим Законом;</a:t>
            </a:r>
          </a:p>
          <a:p>
            <a:pPr marL="0" indent="0">
              <a:buNone/>
            </a:pPr>
            <a:r>
              <a:rPr lang="uk-UA" altLang="ru-RU" sz="1600" dirty="0" smtClean="0"/>
              <a:t>5) кількість харчового продукту в установлених одиницях вимірювання;</a:t>
            </a:r>
          </a:p>
          <a:p>
            <a:pPr marL="0" indent="0">
              <a:buNone/>
            </a:pPr>
            <a:r>
              <a:rPr lang="uk-UA" altLang="ru-RU" sz="1600" dirty="0" smtClean="0"/>
              <a:t>6) мінімальний термін придатності або дата "вжити до";</a:t>
            </a:r>
          </a:p>
          <a:p>
            <a:pPr marL="0" indent="0">
              <a:buNone/>
            </a:pPr>
            <a:r>
              <a:rPr lang="uk-UA" altLang="ru-RU" sz="1600" dirty="0" smtClean="0"/>
              <a:t>7) будь-які особливі умови зберігання та/або умови використання (за потреби);</a:t>
            </a:r>
          </a:p>
          <a:p>
            <a:pPr marL="0" indent="0">
              <a:buNone/>
            </a:pPr>
            <a:r>
              <a:rPr lang="uk-UA" altLang="ru-RU" sz="1600" dirty="0" smtClean="0"/>
              <a:t>8) найменування та місцезнаходження оператора ринку харчових продуктів, відповідального за інформацію про харчовий продукт, а для імпортованих харчових продуктів - найменування та місцезнаходження імпортера;</a:t>
            </a:r>
          </a:p>
          <a:p>
            <a:pPr marL="0" indent="0">
              <a:buNone/>
            </a:pPr>
            <a:r>
              <a:rPr lang="uk-UA" altLang="ru-RU" sz="1600" dirty="0" smtClean="0"/>
              <a:t>9) країна походження або місце походження - у випадках, передбачених </a:t>
            </a:r>
            <a:r>
              <a:rPr lang="uk-UA" altLang="ru-RU" sz="1600" u="sng" dirty="0" smtClean="0">
                <a:hlinkClick r:id="rId3"/>
              </a:rPr>
              <a:t>статтею 20</a:t>
            </a:r>
            <a:r>
              <a:rPr lang="uk-UA" altLang="ru-RU" sz="1600" dirty="0" smtClean="0"/>
              <a:t> цього Закону;</a:t>
            </a:r>
          </a:p>
          <a:p>
            <a:pPr marL="0" indent="0">
              <a:buNone/>
            </a:pPr>
            <a:r>
              <a:rPr lang="uk-UA" altLang="ru-RU" sz="1600" dirty="0" smtClean="0"/>
              <a:t>10) інструкції з використання - у разі якщо відсутність таких інструкцій ускладнює належне використання харчового продукту;</a:t>
            </a:r>
          </a:p>
          <a:p>
            <a:pPr marL="0" indent="0">
              <a:buNone/>
            </a:pPr>
            <a:r>
              <a:rPr lang="uk-UA" altLang="ru-RU" sz="1600" dirty="0" smtClean="0"/>
              <a:t>11) для напоїв із вмістом спирту етилового понад 1,2 відсотка об’ємних одиниць - фактичний вміст спирту у напої (крім продукції за </a:t>
            </a:r>
            <a:r>
              <a:rPr lang="uk-UA" altLang="ru-RU" sz="1600" u="sng" dirty="0" smtClean="0">
                <a:hlinkClick r:id="rId4"/>
              </a:rPr>
              <a:t>кодом 2204</a:t>
            </a:r>
            <a:r>
              <a:rPr lang="uk-UA" altLang="ru-RU" sz="1600" dirty="0" smtClean="0"/>
              <a:t> згідно з УКТ ЗЕД);</a:t>
            </a:r>
          </a:p>
          <a:p>
            <a:pPr marL="0" indent="0">
              <a:buNone/>
            </a:pPr>
            <a:r>
              <a:rPr lang="uk-UA" altLang="ru-RU" sz="1600" dirty="0" smtClean="0"/>
              <a:t>12) інформація про поживну цінність харчового продукту.</a:t>
            </a:r>
          </a:p>
          <a:p>
            <a:pPr marL="0" indent="0">
              <a:buNone/>
            </a:pPr>
            <a:r>
              <a:rPr lang="uk-UA" altLang="ru-RU" sz="1600" dirty="0" smtClean="0"/>
              <a:t>13) Інформація про вміст ГМО</a:t>
            </a:r>
            <a:endParaRPr lang="uk-UA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922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9065" y="609985"/>
            <a:ext cx="741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Показники </a:t>
            </a:r>
            <a:r>
              <a:rPr lang="uk-UA" sz="2000" b="1" dirty="0" smtClean="0"/>
              <a:t>якості та </a:t>
            </a:r>
            <a:r>
              <a:rPr lang="uk-UA" sz="2000" b="1" dirty="0" smtClean="0"/>
              <a:t>безпеки що регулюються державою</a:t>
            </a:r>
            <a:endParaRPr lang="uk-UA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42696" y="1367812"/>
            <a:ext cx="7893739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державний нагляд (контроль) за дотриманням санітарного законодавства;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14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контроль (в межах компетенції) за факторами середовища життєдіяльності людини, що мають шкідливий вплив на здоров’я населення;</a:t>
            </a:r>
          </a:p>
          <a:p>
            <a:endParaRPr lang="uk-UA" sz="14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+mn-lt"/>
              </a:rPr>
              <a:t>здійснення ринкового нагляду в межах сфери своєї відповідальності </a:t>
            </a:r>
            <a:r>
              <a:rPr lang="uk-UA" dirty="0" smtClean="0"/>
              <a:t>…</a:t>
            </a:r>
            <a:endParaRPr lang="uk-UA" dirty="0"/>
          </a:p>
        </p:txBody>
      </p:sp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Держпродспоживслужба виявила у керуючих компаніях Києва порушен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5" y="1497076"/>
            <a:ext cx="3105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9065" y="4054903"/>
            <a:ext cx="4107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+mn-lt"/>
              </a:rPr>
              <a:t>Закон України «Про основні принципи та вимоги до безпечності та якості харчових продуктів»</a:t>
            </a:r>
            <a:endParaRPr lang="uk-UA" b="1" dirty="0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49796" y="4054903"/>
            <a:ext cx="3777997" cy="1440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55449" tIns="27724" rIns="55449" bIns="27724">
            <a:spAutoFit/>
          </a:bodyPr>
          <a:lstStyle>
            <a:lvl1pPr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5575" indent="52388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1150" indent="1047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8313" indent="1555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3888" indent="207963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10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382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954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526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800" b="1" dirty="0" smtClean="0">
                <a:latin typeface="+mn-lt"/>
              </a:rPr>
              <a:t>Критерії за яким оцінюється ступень ризику від провадження господарської діяльності у сфері санітарно-епідеміологічного благополуччя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95" y="4701234"/>
            <a:ext cx="1495425" cy="1390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05" y="4680876"/>
            <a:ext cx="1401538" cy="14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7278" y="421793"/>
            <a:ext cx="7404792" cy="258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 sz="1698" b="1" dirty="0">
                <a:solidFill>
                  <a:schemeClr val="tx2"/>
                </a:solidFill>
                <a:latin typeface="+mn-lt"/>
              </a:rPr>
              <a:t>НЕФАСОВАНІ ПРОДУКТИ</a:t>
            </a:r>
            <a:endParaRPr lang="ru-RU" altLang="ru-RU" sz="1698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7699" name="Rectangle 3"/>
          <p:cNvSpPr>
            <a:spLocks noGrp="1"/>
          </p:cNvSpPr>
          <p:nvPr>
            <p:ph type="body" idx="4294967295"/>
          </p:nvPr>
        </p:nvSpPr>
        <p:spPr>
          <a:xfrm>
            <a:off x="597278" y="1118613"/>
            <a:ext cx="10972415" cy="1859862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600" dirty="0" smtClean="0"/>
              <a:t>1) назва харчового продукту;</a:t>
            </a:r>
          </a:p>
          <a:p>
            <a:pPr marL="0" indent="0">
              <a:buNone/>
            </a:pPr>
            <a:r>
              <a:rPr lang="uk-UA" altLang="ru-RU" sz="1600" dirty="0" smtClean="0"/>
              <a:t>2) будь-які інгредієнти або допоміжні матеріали для переробки, які наведені у </a:t>
            </a:r>
            <a:r>
              <a:rPr lang="uk-UA" altLang="ru-RU" sz="1600" u="sng" dirty="0" smtClean="0">
                <a:hlinkClick r:id="rId2"/>
              </a:rPr>
              <a:t>додатку № 1</a:t>
            </a:r>
            <a:r>
              <a:rPr lang="uk-UA" altLang="ru-RU" sz="1600" dirty="0" smtClean="0"/>
              <a:t> до цього Закону, або походять з речовин чи продуктів, наведених у додатку № 1 до цього Закону, які використовуються у виробництві або приготуванні харчового продукту і залишаються присутніми у готовому продукті, навіть у зміненій формі.</a:t>
            </a:r>
          </a:p>
          <a:p>
            <a:pPr marL="0" indent="0">
              <a:buNone/>
            </a:pPr>
            <a:r>
              <a:rPr lang="uk-UA" altLang="ru-RU" sz="1600" dirty="0" smtClean="0"/>
              <a:t>10. Інформація, передбачена пунктами 2, 4, 6, 7, 8, 9, 10 і 12 частини першої цієї статті, для нефасованих харчових продуктів, що реалізуються кінцевому споживачу, надається на вимогу споживача оператором ринку харчових продуктів, який реалізує харчовий продукт, у супровідній документації чи в інший спосіб (у доступній наочній формі), встановлений для окремих видів харчових продуктів або в окремих сферах обслуговування.</a:t>
            </a:r>
            <a:endParaRPr lang="uk-UA" altLang="ru-RU" sz="16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736158" y="3508753"/>
            <a:ext cx="8502226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1600" dirty="0" smtClean="0">
                <a:latin typeface="+mn-lt"/>
              </a:rPr>
              <a:t>1) назва харчового продукту;</a:t>
            </a:r>
          </a:p>
          <a:p>
            <a:r>
              <a:rPr lang="uk-UA" altLang="ru-RU" sz="1600" dirty="0" smtClean="0">
                <a:latin typeface="+mn-lt"/>
              </a:rPr>
              <a:t>3) будь-які інгредієнти або допоміжні матеріали для переробки, які наведені у </a:t>
            </a:r>
            <a:r>
              <a:rPr lang="uk-UA" altLang="ru-RU" sz="1600" u="sng" dirty="0" smtClean="0">
                <a:latin typeface="+mn-lt"/>
                <a:hlinkClick r:id="rId2"/>
              </a:rPr>
              <a:t>додатку № 1 </a:t>
            </a:r>
            <a:r>
              <a:rPr lang="uk-UA" altLang="ru-RU" sz="1600" dirty="0" smtClean="0">
                <a:latin typeface="+mn-lt"/>
              </a:rPr>
              <a:t>до цього Закону або походять з речовин чи продуктів, наведених у додатку № 1 до цього Закону, які використовуються у виробництві або приготуванні харчового продукту і залишаються присутніми у готовому продукті, навіть у зміненій формі;</a:t>
            </a:r>
          </a:p>
          <a:p>
            <a:r>
              <a:rPr lang="uk-UA" altLang="ru-RU" sz="1600" dirty="0" smtClean="0">
                <a:latin typeface="+mn-lt"/>
              </a:rPr>
              <a:t>5) кількість харчового продукту в установлених одиницях вимірювання;</a:t>
            </a:r>
          </a:p>
          <a:p>
            <a:r>
              <a:rPr lang="uk-UA" altLang="ru-RU" sz="1600" dirty="0" smtClean="0">
                <a:latin typeface="+mn-lt"/>
              </a:rPr>
              <a:t>6) мінімальний термін придатності або дата "вжити до";</a:t>
            </a:r>
          </a:p>
          <a:p>
            <a:r>
              <a:rPr lang="uk-UA" altLang="ru-RU" sz="1600" dirty="0" smtClean="0">
                <a:latin typeface="+mn-lt"/>
              </a:rPr>
              <a:t>12) інформація про поживну цінність харчового продукту;</a:t>
            </a:r>
          </a:p>
          <a:p>
            <a:r>
              <a:rPr lang="uk-UA" altLang="ru-RU" sz="1600" dirty="0" smtClean="0">
                <a:latin typeface="+mn-lt"/>
              </a:rPr>
              <a:t>13) Інформація про вміст ГМО.</a:t>
            </a:r>
            <a:endParaRPr lang="uk-UA" alt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6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6601" y="388316"/>
            <a:ext cx="7404792" cy="51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98" b="1" dirty="0" err="1">
                <a:solidFill>
                  <a:schemeClr val="tx2"/>
                </a:solidFill>
                <a:latin typeface="+mn-lt"/>
              </a:rPr>
              <a:t>Стаття</a:t>
            </a:r>
            <a:r>
              <a:rPr lang="ru-RU" altLang="ru-RU" sz="1698" b="1" dirty="0">
                <a:solidFill>
                  <a:schemeClr val="tx2"/>
                </a:solidFill>
                <a:latin typeface="+mn-lt"/>
              </a:rPr>
              <a:t> 12. </a:t>
            </a:r>
            <a:r>
              <a:rPr lang="ru-RU" altLang="ru-RU" sz="1698" b="1" dirty="0" smtClean="0">
                <a:solidFill>
                  <a:schemeClr val="tx2"/>
                </a:solidFill>
                <a:latin typeface="+mn-lt"/>
              </a:rPr>
              <a:t>ПЕРЕЛІК ІНГРЕДІЄНТІВ</a:t>
            </a:r>
            <a:r>
              <a:rPr lang="ru-RU" altLang="ru-RU" sz="1698" dirty="0">
                <a:solidFill>
                  <a:schemeClr val="tx2"/>
                </a:solidFill>
                <a:latin typeface="+mn-lt"/>
              </a:rPr>
              <a:t/>
            </a:r>
            <a:br>
              <a:rPr lang="ru-RU" altLang="ru-RU" sz="1698" dirty="0">
                <a:solidFill>
                  <a:schemeClr val="tx2"/>
                </a:solidFill>
                <a:latin typeface="+mn-lt"/>
              </a:rPr>
            </a:br>
            <a:endParaRPr lang="ru-RU" altLang="ru-RU" sz="1698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8723" name="Rectangle 3"/>
          <p:cNvSpPr>
            <a:spLocks noGrp="1"/>
          </p:cNvSpPr>
          <p:nvPr>
            <p:ph type="body" idx="4294967295"/>
          </p:nvPr>
        </p:nvSpPr>
        <p:spPr>
          <a:xfrm>
            <a:off x="504863" y="906228"/>
            <a:ext cx="10972415" cy="4871067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600" dirty="0" smtClean="0"/>
              <a:t>1.  Перелік інгредієнтів має включати </a:t>
            </a:r>
            <a:r>
              <a:rPr lang="uk-UA" altLang="ru-RU" sz="1600" b="1" dirty="0" smtClean="0"/>
              <a:t>всі інгредієнти харчового продукту в порядку зменшення їх маси</a:t>
            </a:r>
            <a:r>
              <a:rPr lang="uk-UA" altLang="ru-RU" sz="1600" dirty="0" smtClean="0"/>
              <a:t> станом на момент їх використання у процесі виробництва харчового продукту. Перелік інгредієнтів наводиться під заголовком, що складається з або включає в себе слово "склад" або "інгредієнти".</a:t>
            </a:r>
          </a:p>
          <a:p>
            <a:pPr marL="207935" indent="-207935">
              <a:buFontTx/>
              <a:buAutoNum type="arabicPeriod"/>
            </a:pPr>
            <a:endParaRPr lang="uk-UA" altLang="ru-RU" sz="1000" dirty="0" smtClean="0"/>
          </a:p>
          <a:p>
            <a:pPr marL="0" indent="0">
              <a:buNone/>
            </a:pPr>
            <a:r>
              <a:rPr lang="uk-UA" altLang="ru-RU" sz="1600" dirty="0" smtClean="0"/>
              <a:t>2. Інгредієнти у переліку зазначаються під їх назвою та відповідно до вимог, викладених у </a:t>
            </a:r>
            <a:r>
              <a:rPr lang="uk-UA" altLang="ru-RU" sz="1600" u="sng" dirty="0" smtClean="0">
                <a:hlinkClick r:id="rId2"/>
              </a:rPr>
              <a:t>додатку № 6</a:t>
            </a:r>
            <a:r>
              <a:rPr lang="uk-UA" altLang="ru-RU" sz="1600" dirty="0" smtClean="0"/>
              <a:t> до цього Закону.</a:t>
            </a:r>
          </a:p>
          <a:p>
            <a:pPr marL="0" indent="0">
              <a:buNone/>
            </a:pPr>
            <a:endParaRPr lang="uk-UA" altLang="ru-RU" sz="1000" dirty="0" smtClean="0"/>
          </a:p>
          <a:p>
            <a:pPr marL="0" indent="0">
              <a:buNone/>
            </a:pPr>
            <a:r>
              <a:rPr lang="uk-UA" altLang="ru-RU" sz="1600" dirty="0" smtClean="0"/>
              <a:t>3. Усі інгредієнти, що містяться в харчових продуктах у формі створених </a:t>
            </a:r>
            <a:r>
              <a:rPr lang="uk-UA" altLang="ru-RU" sz="1600" b="1" dirty="0" err="1" smtClean="0"/>
              <a:t>наноматеріалів</a:t>
            </a:r>
            <a:r>
              <a:rPr lang="uk-UA" altLang="ru-RU" sz="1600" dirty="0" smtClean="0"/>
              <a:t>, мають бути чітко зазначені у переліку інгредієнтів. Назви таких інгредієнтів супроводжуються словом "(</a:t>
            </a:r>
            <a:r>
              <a:rPr lang="uk-UA" altLang="ru-RU" sz="1600" dirty="0" err="1" smtClean="0"/>
              <a:t>нано</a:t>
            </a:r>
            <a:r>
              <a:rPr lang="uk-UA" altLang="ru-RU" sz="1600" dirty="0" smtClean="0"/>
              <a:t>)".</a:t>
            </a:r>
          </a:p>
          <a:p>
            <a:pPr marL="0" indent="0">
              <a:buNone/>
            </a:pPr>
            <a:endParaRPr lang="uk-UA" altLang="ru-RU" sz="1000" dirty="0" smtClean="0"/>
          </a:p>
          <a:p>
            <a:pPr marL="0" indent="0">
              <a:buNone/>
            </a:pPr>
            <a:r>
              <a:rPr lang="uk-UA" altLang="ru-RU" sz="1600" dirty="0" smtClean="0"/>
              <a:t>4. Спеціальні вимоги до позначення харчового продукту "рублене м’ясо" наведено в</a:t>
            </a:r>
            <a:r>
              <a:rPr lang="uk-UA" altLang="ru-RU" sz="1600" u="sng" dirty="0" smtClean="0">
                <a:hlinkClick r:id="rId3"/>
              </a:rPr>
              <a:t> додатку № 5 </a:t>
            </a:r>
            <a:r>
              <a:rPr lang="uk-UA" altLang="ru-RU" sz="1600" dirty="0" smtClean="0"/>
              <a:t>до цього Закону.</a:t>
            </a:r>
          </a:p>
          <a:p>
            <a:pPr marL="0" indent="0">
              <a:buNone/>
            </a:pPr>
            <a:endParaRPr lang="uk-UA" altLang="ru-RU" sz="1000" dirty="0" smtClean="0"/>
          </a:p>
          <a:p>
            <a:pPr marL="0" indent="0">
              <a:buNone/>
            </a:pPr>
            <a:r>
              <a:rPr lang="uk-UA" altLang="ru-RU" sz="1600" dirty="0" smtClean="0"/>
              <a:t>5. </a:t>
            </a:r>
            <a:r>
              <a:rPr lang="uk-UA" altLang="ru-RU" sz="1600" b="1" dirty="0" smtClean="0"/>
              <a:t>Ароматизатори</a:t>
            </a:r>
            <a:r>
              <a:rPr lang="uk-UA" altLang="ru-RU" sz="1600" dirty="0" smtClean="0"/>
              <a:t> в переліку інгредієнтів харчового продукту позначаються:</a:t>
            </a:r>
          </a:p>
          <a:p>
            <a:pPr marL="0" indent="0">
              <a:buNone/>
            </a:pPr>
            <a:r>
              <a:rPr lang="uk-UA" altLang="ru-RU" sz="1600" dirty="0" smtClean="0"/>
              <a:t>1) словом "ароматизатор(и)" або, за рішенням оператора ринку харчових продуктів, відповідального за інформацію про харчовий продукт, - спеціальною назвою чи описом ароматизатора, що встановлені центральним органом виконавчої влади, що забезпечує формування та реалізує державну політику у сфері охорони здоров’я;</a:t>
            </a:r>
          </a:p>
          <a:p>
            <a:pPr marL="0" indent="0">
              <a:buNone/>
            </a:pPr>
            <a:r>
              <a:rPr lang="uk-UA" altLang="ru-RU" sz="1600" dirty="0" smtClean="0"/>
              <a:t>2) словами "коптильний(і) ароматизатор(и)", якщо ароматичний компонент містить коптильний ароматизатор, визначення якого встановлено центральним органом виконавчої влади, що забезпечує формування та реалізує державну політику у сфері охорони здоров’я, який надає харчовому продукту коптильний аромат, або, за рішенням оператора ринку харчових продуктів, відповідального за інформацію про харчовий продукт, - словами "коптильний(і) ароматизатор(и), виділений(і) з (назва харчового(</a:t>
            </a:r>
            <a:r>
              <a:rPr lang="uk-UA" altLang="ru-RU" sz="1600" dirty="0" err="1" smtClean="0"/>
              <a:t>их</a:t>
            </a:r>
            <a:r>
              <a:rPr lang="uk-UA" altLang="ru-RU" sz="1600" dirty="0" smtClean="0"/>
              <a:t>) продукту(</a:t>
            </a:r>
            <a:r>
              <a:rPr lang="uk-UA" altLang="ru-RU" sz="1600" dirty="0" err="1" smtClean="0"/>
              <a:t>ів</a:t>
            </a:r>
            <a:r>
              <a:rPr lang="uk-UA" altLang="ru-RU" sz="1600" dirty="0" smtClean="0"/>
              <a:t>) або категорії харчового продукту, або джерела, з яких виділений цей ароматизатор)".</a:t>
            </a:r>
            <a:endParaRPr lang="uk-UA" altLang="ru-RU" sz="1600" dirty="0"/>
          </a:p>
        </p:txBody>
      </p:sp>
    </p:spTree>
    <p:extLst>
      <p:ext uri="{BB962C8B-B14F-4D97-AF65-F5344CB8AC3E}">
        <p14:creationId xmlns:p14="http://schemas.microsoft.com/office/powerpoint/2010/main" val="42251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7" y="400021"/>
            <a:ext cx="10694205" cy="258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 sz="1698" b="1" dirty="0" smtClean="0">
                <a:solidFill>
                  <a:schemeClr val="tx2"/>
                </a:solidFill>
                <a:latin typeface="+mn-lt"/>
              </a:rPr>
              <a:t>Стаття 15. Зазначення речовин або продуктів, що спричиняють алергічні реакції або непереносимість</a:t>
            </a:r>
            <a:endParaRPr lang="uk-UA" altLang="ru-RU" sz="1698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9747" name="Rectangle 3"/>
          <p:cNvSpPr>
            <a:spLocks noGrp="1"/>
          </p:cNvSpPr>
          <p:nvPr>
            <p:ph type="body" idx="4294967295"/>
          </p:nvPr>
        </p:nvSpPr>
        <p:spPr>
          <a:xfrm>
            <a:off x="622307" y="914224"/>
            <a:ext cx="10972415" cy="5092479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600" dirty="0" smtClean="0"/>
              <a:t>1. Обов’язкова інформація, передбачена </a:t>
            </a:r>
            <a:r>
              <a:rPr lang="uk-UA" altLang="ru-RU" sz="1600" u="sng" dirty="0" smtClean="0">
                <a:hlinkClick r:id="rId2"/>
              </a:rPr>
              <a:t>пунктом 3</a:t>
            </a:r>
            <a:r>
              <a:rPr lang="uk-UA" altLang="ru-RU" sz="1600" dirty="0" smtClean="0"/>
              <a:t> частини першої статті 6 цього Закону, повинна відповідати таким вимогам:</a:t>
            </a:r>
          </a:p>
          <a:p>
            <a:pPr marL="0" indent="0">
              <a:buNone/>
            </a:pPr>
            <a:r>
              <a:rPr lang="uk-UA" altLang="ru-RU" sz="1600" dirty="0" smtClean="0"/>
              <a:t>1) позначатися у переліку інгредієнтів згідно з правилами, встановленими </a:t>
            </a:r>
            <a:r>
              <a:rPr lang="uk-UA" altLang="ru-RU" sz="1600" u="sng" dirty="0" smtClean="0">
                <a:hlinkClick r:id="rId3"/>
              </a:rPr>
              <a:t>частиною першою</a:t>
            </a:r>
            <a:r>
              <a:rPr lang="uk-UA" altLang="ru-RU" sz="1600" dirty="0" smtClean="0"/>
              <a:t> статті 12 цього Закону, з чітким зазначенням назви речовини або харчового продукту згідно з переліком, наведеним у</a:t>
            </a:r>
            <a:r>
              <a:rPr lang="uk-UA" altLang="ru-RU" sz="1600" u="sng" dirty="0" smtClean="0">
                <a:hlinkClick r:id="rId4"/>
              </a:rPr>
              <a:t> додатку № 1</a:t>
            </a:r>
            <a:r>
              <a:rPr lang="uk-UA" altLang="ru-RU" sz="1600" dirty="0" smtClean="0"/>
              <a:t> до цього Закону;</a:t>
            </a:r>
          </a:p>
          <a:p>
            <a:pPr marL="0" indent="0">
              <a:buNone/>
            </a:pPr>
            <a:r>
              <a:rPr lang="uk-UA" altLang="ru-RU" sz="1600" dirty="0" smtClean="0"/>
              <a:t>2) назва речовини або харчового продукту, наведеного у </a:t>
            </a:r>
            <a:r>
              <a:rPr lang="uk-UA" altLang="ru-RU" sz="1600" u="sng" dirty="0" smtClean="0">
                <a:hlinkClick r:id="rId4"/>
              </a:rPr>
              <a:t>додатку № 1</a:t>
            </a:r>
            <a:r>
              <a:rPr lang="uk-UA" altLang="ru-RU" sz="1600" dirty="0" smtClean="0"/>
              <a:t> до цього Закону, має бути виділена (шрифтом, кольоровим фоном, стилем тощо) серед решти інгредієнтів у переліку інгредієнтів у спосіб, визначений оператором ринку харчових продуктів, відповідальним за інформацію про харчовий продукт.</a:t>
            </a:r>
          </a:p>
          <a:p>
            <a:pPr marL="0" indent="0">
              <a:buNone/>
            </a:pPr>
            <a:endParaRPr lang="uk-UA" altLang="ru-RU" sz="800" dirty="0" smtClean="0"/>
          </a:p>
          <a:p>
            <a:pPr marL="0" indent="0">
              <a:buNone/>
            </a:pPr>
            <a:r>
              <a:rPr lang="uk-UA" altLang="ru-RU" sz="1600" dirty="0" smtClean="0"/>
              <a:t>2. У разі ненадання переліку інгредієнтів інформація, передбачена </a:t>
            </a:r>
            <a:r>
              <a:rPr lang="uk-UA" altLang="ru-RU" sz="1600" u="sng" dirty="0" smtClean="0">
                <a:hlinkClick r:id="rId2"/>
              </a:rPr>
              <a:t>пунктом 3</a:t>
            </a:r>
            <a:r>
              <a:rPr lang="uk-UA" altLang="ru-RU" sz="1600" dirty="0" smtClean="0"/>
              <a:t> частини першої статті 6 цього Закону, повинна включати слово "містить" перед назвою речовини або харчового продукту згідно з переліком, наведеним у </a:t>
            </a:r>
            <a:r>
              <a:rPr lang="uk-UA" altLang="ru-RU" sz="1600" u="sng" dirty="0" smtClean="0">
                <a:hlinkClick r:id="rId4"/>
              </a:rPr>
              <a:t>додатку № 1</a:t>
            </a:r>
            <a:r>
              <a:rPr lang="uk-UA" altLang="ru-RU" sz="1600" dirty="0" smtClean="0"/>
              <a:t> до цього Закону.</a:t>
            </a:r>
          </a:p>
          <a:p>
            <a:pPr marL="0" indent="0">
              <a:buNone/>
            </a:pPr>
            <a:endParaRPr lang="uk-UA" altLang="ru-RU" sz="800" dirty="0" smtClean="0"/>
          </a:p>
          <a:p>
            <a:pPr marL="0" indent="0">
              <a:buNone/>
            </a:pPr>
            <a:r>
              <a:rPr lang="uk-UA" altLang="ru-RU" sz="1600" dirty="0" smtClean="0"/>
              <a:t>3. У разі якщо декілька інгредієнтів або допоміжних матеріалів для переробки харчового продукту походять з однієї речовини або харчового продукту, включених до переліку, наведеного у </a:t>
            </a:r>
            <a:r>
              <a:rPr lang="uk-UA" altLang="ru-RU" sz="1600" u="sng" dirty="0" smtClean="0">
                <a:hlinkClick r:id="rId4"/>
              </a:rPr>
              <a:t>додатку № 1</a:t>
            </a:r>
            <a:r>
              <a:rPr lang="uk-UA" altLang="ru-RU" sz="1600" dirty="0" smtClean="0"/>
              <a:t> до цього Закону, це має бути чітко зрозуміло з інформації у маркуванні про кожен інгредієнт або допоміжний матеріал для переробки, що були застосовані.</a:t>
            </a:r>
          </a:p>
          <a:p>
            <a:pPr marL="0" indent="0">
              <a:buNone/>
            </a:pPr>
            <a:endParaRPr lang="uk-UA" altLang="ru-RU" sz="800" dirty="0" smtClean="0"/>
          </a:p>
          <a:p>
            <a:pPr marL="0" indent="0">
              <a:buNone/>
            </a:pPr>
            <a:r>
              <a:rPr lang="uk-UA" altLang="ru-RU" sz="1600" dirty="0" smtClean="0"/>
              <a:t>4. Надання інформації, передбаченої </a:t>
            </a:r>
            <a:r>
              <a:rPr lang="uk-UA" altLang="ru-RU" sz="1600" u="sng" dirty="0" smtClean="0">
                <a:hlinkClick r:id="rId2"/>
              </a:rPr>
              <a:t>пунктом 3</a:t>
            </a:r>
            <a:r>
              <a:rPr lang="uk-UA" altLang="ru-RU" sz="1600" dirty="0" smtClean="0"/>
              <a:t> частини першої статті 6 цього Закону, не вимагається у випадках, якщо назва харчового продукту чітко посилається на певну речовину чи харчовий продукт.</a:t>
            </a:r>
          </a:p>
          <a:p>
            <a:pPr marL="0" indent="0">
              <a:buNone/>
            </a:pPr>
            <a:endParaRPr lang="uk-UA" altLang="ru-RU" sz="800" dirty="0" smtClean="0"/>
          </a:p>
          <a:p>
            <a:pPr marL="0" indent="0">
              <a:buNone/>
            </a:pPr>
            <a:r>
              <a:rPr lang="uk-UA" altLang="ru-RU" sz="1600" dirty="0" smtClean="0"/>
              <a:t>5. Позначення "без </a:t>
            </a:r>
            <a:r>
              <a:rPr lang="uk-UA" altLang="ru-RU" sz="1600" dirty="0" err="1" smtClean="0"/>
              <a:t>глютену</a:t>
            </a:r>
            <a:r>
              <a:rPr lang="uk-UA" altLang="ru-RU" sz="1600" dirty="0" smtClean="0"/>
              <a:t>" може бути застосовано лише за умови, що вміст </a:t>
            </a:r>
            <a:r>
              <a:rPr lang="uk-UA" altLang="ru-RU" sz="1600" dirty="0" err="1" smtClean="0"/>
              <a:t>глютену</a:t>
            </a:r>
            <a:r>
              <a:rPr lang="uk-UA" altLang="ru-RU" sz="1600" dirty="0" smtClean="0"/>
              <a:t> у харчових продуктах, що пропонуються до реалізації кінцевому споживачеві, не перевищує 20 міліграмів на 1 кілограм загальної маси харчового продукту.</a:t>
            </a:r>
            <a:endParaRPr lang="uk-UA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4286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5459" y="356478"/>
            <a:ext cx="10324543" cy="51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Стаття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16. </a:t>
            </a:r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Кількісне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зазначення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інгредієнтів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або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категорій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інгредієнтів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700" b="1" dirty="0" err="1">
                <a:solidFill>
                  <a:schemeClr val="tx2"/>
                </a:solidFill>
                <a:latin typeface="+mn-lt"/>
              </a:rPr>
              <a:t>харчового</a:t>
            </a:r>
            <a:r>
              <a:rPr lang="ru-RU" altLang="ru-RU" sz="17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700" b="1" dirty="0" smtClean="0">
                <a:solidFill>
                  <a:schemeClr val="tx2"/>
                </a:solidFill>
                <a:latin typeface="+mn-lt"/>
              </a:rPr>
              <a:t>продукту</a:t>
            </a:r>
            <a:endParaRPr lang="ru-RU" altLang="ru-RU" sz="1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0771" name="Rectangle 3"/>
          <p:cNvSpPr>
            <a:spLocks noGrp="1"/>
          </p:cNvSpPr>
          <p:nvPr>
            <p:ph type="body" idx="4294967295"/>
          </p:nvPr>
        </p:nvSpPr>
        <p:spPr>
          <a:xfrm>
            <a:off x="715459" y="1055289"/>
            <a:ext cx="10972415" cy="3985418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1. Кількість окремого інгредієнта або категорії інгредієнтів, використаних у виробництві або приготуванні харчового продукту, зазначається у маркуванні в обов’язковому порядку, якщо: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1) назва даного інгредієнта або категорії інгредієнтів зазначена у назві харчового продукту або зазвичай асоціюється споживачем з назвою харчового продукту;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2) назва даного інгредієнта або категорії інгредієнтів виділяється у маркуванні словесно або графічно;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3) зазначення назви даного інгредієнта або категорії інгредієнтів є суттєвим для того, щоб охарактеризувати харчовий продукт та вирізнити його серед продуктів, з якими його можна сплутати через його назву та/або зовнішній вигляд.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2. Кількісне зазначення інгредієнтів або категорій інгредієнтів харчового продукту не вимагається: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1) для інгредієнта або категорії інгредієнтів: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а) кількість яких зазначається відповідно до </a:t>
            </a:r>
            <a:r>
              <a:rPr lang="uk-UA" altLang="ru-RU" sz="1455" u="sng" dirty="0" smtClean="0">
                <a:latin typeface="Arial" panose="020B0604020202020204" pitchFamily="34" charset="0"/>
                <a:hlinkClick r:id="rId2"/>
              </a:rPr>
              <a:t>частини п’ятої</a:t>
            </a:r>
            <a:r>
              <a:rPr lang="uk-UA" altLang="ru-RU" sz="1455" dirty="0" smtClean="0">
                <a:latin typeface="Arial" panose="020B0604020202020204" pitchFamily="34" charset="0"/>
              </a:rPr>
              <a:t> статті 17 цього Закону;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б) які використовуються у малих кількостях з метою надання смаку та аромату; або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в) вміст яких не впливає на вибір споживача, оскільки коливання кількості інгредієнта або категорії інгредієнтів не є істотним для того, щоб охарактеризувати харчовий продукт чи вирізнити його серед інших аналогічних харчових продуктів;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2) якщо нормативно-правовим актом або, за його відсутності, національним стандартом визначена кількість інгредієнта або категорії інгредієнтів без вимоги зазначення переліку інгредієнтів у маркуванні; або</a:t>
            </a:r>
          </a:p>
          <a:p>
            <a:pPr marL="0" indent="0">
              <a:buNone/>
            </a:pPr>
            <a:r>
              <a:rPr lang="uk-UA" altLang="ru-RU" sz="1455" dirty="0" smtClean="0">
                <a:latin typeface="Arial" panose="020B0604020202020204" pitchFamily="34" charset="0"/>
              </a:rPr>
              <a:t>3) у випадках, передбачених пунктами 4 і 5</a:t>
            </a:r>
            <a:r>
              <a:rPr lang="uk-UA" altLang="ru-RU" sz="1455" u="sng" dirty="0" smtClean="0">
                <a:latin typeface="Arial" panose="020B0604020202020204" pitchFamily="34" charset="0"/>
                <a:hlinkClick r:id="rId3"/>
              </a:rPr>
              <a:t> розділу I </a:t>
            </a:r>
            <a:r>
              <a:rPr lang="uk-UA" altLang="ru-RU" sz="1455" dirty="0" smtClean="0">
                <a:latin typeface="Arial" panose="020B0604020202020204" pitchFamily="34" charset="0"/>
              </a:rPr>
              <a:t>додатка № 6 до цього Закону.</a:t>
            </a:r>
            <a:endParaRPr lang="uk-UA" altLang="ru-RU" sz="1455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2450" y="541535"/>
            <a:ext cx="9492804" cy="258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98" b="1" dirty="0" err="1">
                <a:solidFill>
                  <a:schemeClr val="tx2"/>
                </a:solidFill>
                <a:latin typeface="+mn-lt"/>
              </a:rPr>
              <a:t>Стаття</a:t>
            </a:r>
            <a:r>
              <a:rPr lang="ru-RU" altLang="ru-RU" sz="1698" b="1" dirty="0">
                <a:solidFill>
                  <a:schemeClr val="tx2"/>
                </a:solidFill>
                <a:latin typeface="+mn-lt"/>
              </a:rPr>
              <a:t> 17. </a:t>
            </a:r>
            <a:r>
              <a:rPr lang="ru-RU" altLang="ru-RU" sz="1698" b="1" dirty="0" err="1">
                <a:solidFill>
                  <a:schemeClr val="tx2"/>
                </a:solidFill>
                <a:latin typeface="+mn-lt"/>
              </a:rPr>
              <a:t>Кількість</a:t>
            </a:r>
            <a:r>
              <a:rPr lang="ru-RU" altLang="ru-RU" sz="1698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698" b="1" dirty="0" err="1">
                <a:solidFill>
                  <a:schemeClr val="tx2"/>
                </a:solidFill>
                <a:latin typeface="+mn-lt"/>
              </a:rPr>
              <a:t>харчового</a:t>
            </a:r>
            <a:r>
              <a:rPr lang="ru-RU" altLang="ru-RU" sz="1698" b="1" dirty="0">
                <a:solidFill>
                  <a:schemeClr val="tx2"/>
                </a:solidFill>
                <a:latin typeface="+mn-lt"/>
              </a:rPr>
              <a:t> продукту в </a:t>
            </a:r>
            <a:r>
              <a:rPr lang="ru-RU" altLang="ru-RU" sz="1698" b="1" dirty="0" err="1">
                <a:solidFill>
                  <a:schemeClr val="tx2"/>
                </a:solidFill>
                <a:latin typeface="+mn-lt"/>
              </a:rPr>
              <a:t>установлених</a:t>
            </a:r>
            <a:r>
              <a:rPr lang="ru-RU" altLang="ru-RU" sz="1698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698" b="1" dirty="0" err="1">
                <a:solidFill>
                  <a:schemeClr val="tx2"/>
                </a:solidFill>
                <a:latin typeface="+mn-lt"/>
              </a:rPr>
              <a:t>одиницях</a:t>
            </a:r>
            <a:r>
              <a:rPr lang="ru-RU" altLang="ru-RU" sz="1698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698" b="1" dirty="0" err="1">
                <a:solidFill>
                  <a:schemeClr val="tx2"/>
                </a:solidFill>
                <a:latin typeface="+mn-lt"/>
              </a:rPr>
              <a:t>вимірювання</a:t>
            </a:r>
            <a:endParaRPr lang="ru-RU" altLang="ru-RU" sz="1698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1795" name="Rectangle 3"/>
          <p:cNvSpPr>
            <a:spLocks noGrp="1"/>
          </p:cNvSpPr>
          <p:nvPr>
            <p:ph type="body" idx="4294967295"/>
          </p:nvPr>
        </p:nvSpPr>
        <p:spPr>
          <a:xfrm>
            <a:off x="642450" y="924659"/>
            <a:ext cx="10972415" cy="3664852"/>
          </a:xfrm>
        </p:spPr>
        <p:txBody>
          <a:bodyPr/>
          <a:lstStyle/>
          <a:p>
            <a:endParaRPr lang="ru-RU" altLang="ru-RU" sz="1600" dirty="0" smtClean="0"/>
          </a:p>
          <a:p>
            <a:pPr marL="0" indent="0">
              <a:buNone/>
            </a:pPr>
            <a:r>
              <a:rPr lang="uk-UA" altLang="ru-RU" sz="1600" dirty="0" smtClean="0"/>
              <a:t>1. У маркуванні фасованого харчового продукту зазначається його </a:t>
            </a:r>
            <a:r>
              <a:rPr lang="uk-UA" altLang="ru-RU" sz="1600" b="1" dirty="0" smtClean="0"/>
              <a:t>номінальна кількість, виражена у літрах, сантилітрах, мілілітрах, кілограмах або грамах чи в інших одиницях вимірювання об’єму або маси</a:t>
            </a:r>
            <a:r>
              <a:rPr lang="uk-UA" altLang="ru-RU" sz="1600" dirty="0" smtClean="0"/>
              <a:t>:</a:t>
            </a:r>
          </a:p>
          <a:p>
            <a:pPr marL="0" indent="0">
              <a:buNone/>
            </a:pPr>
            <a:r>
              <a:rPr lang="uk-UA" altLang="ru-RU" sz="1600" dirty="0" smtClean="0"/>
              <a:t>1) для рідких харчових продуктів - в одиницях вимірювання об’єму;</a:t>
            </a:r>
          </a:p>
          <a:p>
            <a:pPr marL="0" indent="0">
              <a:buNone/>
            </a:pPr>
            <a:r>
              <a:rPr lang="uk-UA" altLang="ru-RU" sz="1600" dirty="0" smtClean="0"/>
              <a:t>2) для інших харчових продуктів - в одиницях вимірювання маси;</a:t>
            </a:r>
          </a:p>
          <a:p>
            <a:pPr marL="0" indent="0">
              <a:buNone/>
            </a:pPr>
            <a:r>
              <a:rPr lang="uk-UA" altLang="ru-RU" sz="1600" dirty="0" smtClean="0"/>
              <a:t>3) для олій, </a:t>
            </a:r>
            <a:r>
              <a:rPr lang="uk-UA" altLang="ru-RU" sz="1600" dirty="0" err="1" smtClean="0"/>
              <a:t>маргаринів</a:t>
            </a:r>
            <a:r>
              <a:rPr lang="uk-UA" altLang="ru-RU" sz="1600" dirty="0" smtClean="0"/>
              <a:t> м’яких, майонезів, молока питного та продуктів його переробки, вершків, кисломолочних продуктів, меду - в одиницях вимірювання маси або об’єму за вибором оператора ринку харчових продуктів, відповідального за інформацію про харчовий продукт.</a:t>
            </a:r>
          </a:p>
          <a:p>
            <a:pPr marL="0" indent="0">
              <a:buNone/>
            </a:pPr>
            <a:endParaRPr lang="uk-UA" altLang="ru-RU" sz="1600" dirty="0" smtClean="0"/>
          </a:p>
          <a:p>
            <a:pPr marL="0" indent="0">
              <a:buNone/>
            </a:pPr>
            <a:r>
              <a:rPr lang="uk-UA" altLang="ru-RU" sz="1600" dirty="0" smtClean="0"/>
              <a:t>2.</a:t>
            </a:r>
            <a:r>
              <a:rPr lang="uk-UA" altLang="ru-RU" sz="1600" b="1" dirty="0" smtClean="0"/>
              <a:t> Інформація про номінальну кількість не є обов’язковою</a:t>
            </a:r>
            <a:r>
              <a:rPr lang="uk-UA" altLang="ru-RU" sz="1600" dirty="0" smtClean="0"/>
              <a:t> для харчових продуктів:</a:t>
            </a:r>
          </a:p>
          <a:p>
            <a:pPr marL="0" indent="0">
              <a:buNone/>
            </a:pPr>
            <a:r>
              <a:rPr lang="uk-UA" altLang="ru-RU" sz="1600" dirty="0" smtClean="0"/>
              <a:t>1) які можуть значно втрачати об’єм або масу, які продаються поштучно, маса чи об’єм яких визначається у присутності покупця;</a:t>
            </a:r>
          </a:p>
          <a:p>
            <a:pPr marL="0" indent="0">
              <a:buNone/>
            </a:pPr>
            <a:r>
              <a:rPr lang="uk-UA" altLang="ru-RU" sz="1600" dirty="0" smtClean="0"/>
              <a:t>2) кількість яких є меншою за 5 грамів або 5 </a:t>
            </a:r>
            <a:r>
              <a:rPr lang="uk-UA" altLang="ru-RU" sz="1600" dirty="0" err="1" smtClean="0"/>
              <a:t>мілілітрів</a:t>
            </a:r>
            <a:r>
              <a:rPr lang="uk-UA" altLang="ru-RU" sz="1600" dirty="0" smtClean="0"/>
              <a:t>, крім прянощів і трав;</a:t>
            </a:r>
          </a:p>
          <a:p>
            <a:pPr marL="0" indent="0">
              <a:buNone/>
            </a:pPr>
            <a:r>
              <a:rPr lang="uk-UA" altLang="ru-RU" sz="1600" dirty="0" smtClean="0"/>
              <a:t>3) які, зазвичай, продаються поштучно, за умови що кількість одиниць товару є добре видимою і легко піддається підрахунку, або якщо такий підрахунок є неможливим - кількість одиниць (штук), зазначена у маркуванні.</a:t>
            </a:r>
            <a:endParaRPr lang="uk-UA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7362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84" y="438676"/>
            <a:ext cx="6596127" cy="2395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9225" y="3260398"/>
            <a:ext cx="40930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+mn-lt"/>
                <a:ea typeface="Calibri" panose="020F0502020204030204" pitchFamily="34" charset="0"/>
              </a:rPr>
              <a:t>ДЯКУЮ ЗА УВАГУ !!!</a:t>
            </a:r>
            <a:endParaRPr lang="ru-RU" sz="3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9225" y="4072553"/>
            <a:ext cx="43140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Roboto"/>
              </a:rPr>
              <a:t>svitlana.berzina@gmail.com</a:t>
            </a:r>
            <a:endParaRPr lang="en-US" sz="2400" b="1" i="0" dirty="0">
              <a:effectLst/>
              <a:latin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374" y="5489726"/>
            <a:ext cx="2373085" cy="682669"/>
          </a:xfrm>
          <a:prstGeom prst="rect">
            <a:avLst/>
          </a:prstGeom>
        </p:spPr>
      </p:pic>
      <p:pic>
        <p:nvPicPr>
          <p:cNvPr id="9" name="Picture 14" descr="Наказ Мінекономрозвитку № 463 &quot;Про внесення змін до наказу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5" y="4355298"/>
            <a:ext cx="2015497" cy="18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741" y="5636710"/>
            <a:ext cx="1895475" cy="533400"/>
          </a:xfrm>
          <a:prstGeom prst="rect">
            <a:avLst/>
          </a:prstGeom>
        </p:spPr>
      </p:pic>
      <p:pic>
        <p:nvPicPr>
          <p:cNvPr id="11" name="Picture 15" descr="ДЕА_лог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92" y="5201209"/>
            <a:ext cx="961437" cy="9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1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02" y="5420075"/>
            <a:ext cx="1727822" cy="7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Waste Air &amp; Gas Management — міжнародна виставка технологій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17" y="5647455"/>
            <a:ext cx="2476494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017" y="1497020"/>
            <a:ext cx="1823357" cy="17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28" y="564654"/>
            <a:ext cx="10185990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uk-UA" sz="2200" b="1" kern="100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характеристики предмета закупівлі</a:t>
            </a:r>
            <a:endParaRPr lang="uk-UA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358" y="1512171"/>
            <a:ext cx="10143460" cy="41242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+mn-lt"/>
              </a:rPr>
              <a:t>Вимога</a:t>
            </a:r>
            <a:endParaRPr lang="uk-UA" sz="2400" b="1" dirty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Потужності </a:t>
            </a:r>
            <a:r>
              <a:rPr lang="uk-UA" sz="2400" dirty="0" smtClean="0">
                <a:latin typeface="+mn-lt"/>
              </a:rPr>
              <a:t>з виробництва та/або обороту (реалізації та/або зберігання) харчових продуктів що надаються повинні відповідати вимогам законодавства у сфері безпечності та якості харчових продуктів.</a:t>
            </a:r>
          </a:p>
          <a:p>
            <a:endParaRPr lang="uk-UA" sz="2400" dirty="0">
              <a:latin typeface="+mn-lt"/>
            </a:endParaRPr>
          </a:p>
          <a:p>
            <a:r>
              <a:rPr lang="uk-UA" sz="2400" b="1" dirty="0" smtClean="0">
                <a:latin typeface="+mn-lt"/>
              </a:rPr>
              <a:t>Підтвердні </a:t>
            </a:r>
            <a:r>
              <a:rPr lang="uk-UA" sz="2400" b="1" dirty="0" smtClean="0">
                <a:latin typeface="+mn-lt"/>
              </a:rPr>
              <a:t>документи</a:t>
            </a:r>
            <a:endParaRPr lang="uk-UA" sz="2400" b="1" dirty="0" smtClean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Копія свідоцтва про державну реєстрацію  або експлуатаційного дозволу на потужності з виробництва та/або обороту (реалізації та/або зберігання) харчових продуктів.</a:t>
            </a:r>
            <a:endParaRPr lang="uk-UA" sz="2400" u="sng" dirty="0" smtClean="0">
              <a:latin typeface="+mn-lt"/>
            </a:endParaRPr>
          </a:p>
          <a:p>
            <a:r>
              <a:rPr lang="uk-UA" sz="2800" dirty="0" smtClean="0">
                <a:latin typeface="+mn-lt"/>
              </a:rPr>
              <a:t/>
            </a:r>
            <a:br>
              <a:rPr lang="uk-UA" sz="2800" dirty="0" smtClean="0">
                <a:latin typeface="+mn-lt"/>
              </a:rPr>
            </a:br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2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решительные документы – Organic 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260114"/>
            <a:ext cx="4675868" cy="64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Експлуатаційний дозвіл МОЕЗ№54025_06_5 – Eugr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260114"/>
            <a:ext cx="4655910" cy="63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14" y="2559050"/>
            <a:ext cx="1821090" cy="182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4440" y="2090056"/>
            <a:ext cx="11838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+mn-lt"/>
              </a:rPr>
              <a:t> Реєстри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6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943" y="528740"/>
            <a:ext cx="875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333333"/>
                </a:solidFill>
                <a:latin typeface="+mn-lt"/>
              </a:rPr>
              <a:t>ДСТУ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2661:2010 </a:t>
            </a:r>
            <a:r>
              <a:rPr lang="ru-RU" b="1" cap="all" dirty="0">
                <a:solidFill>
                  <a:srgbClr val="333333"/>
                </a:solidFill>
                <a:latin typeface="+mn-lt"/>
              </a:rPr>
              <a:t>МОЛОКО КОРОВ’ЯЧЕ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ПИТНЕ. З</a:t>
            </a:r>
            <a:r>
              <a:rPr lang="ru-RU" b="1" dirty="0" smtClean="0">
                <a:solidFill>
                  <a:srgbClr val="565656"/>
                </a:solidFill>
                <a:latin typeface="+mn-lt"/>
              </a:rPr>
              <a:t>АГАЛЬНІ ТЕХНІЧНІ УМОВИ</a:t>
            </a:r>
            <a:endParaRPr lang="ru-RU" b="1" i="0" dirty="0">
              <a:solidFill>
                <a:srgbClr val="565656"/>
              </a:solidFill>
              <a:effectLst/>
              <a:latin typeface="+mn-lt"/>
            </a:endParaRPr>
          </a:p>
        </p:txBody>
      </p:sp>
      <p:pic>
        <p:nvPicPr>
          <p:cNvPr id="2052" name="Picture 4" descr="Молок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48" y="1"/>
            <a:ext cx="4026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able"/>
          <p:cNvPicPr/>
          <p:nvPr/>
        </p:nvPicPr>
        <p:blipFill>
          <a:blip r:embed="rId3"/>
          <a:stretch>
            <a:fillRect/>
          </a:stretch>
        </p:blipFill>
        <p:spPr>
          <a:xfrm>
            <a:off x="830943" y="1632857"/>
            <a:ext cx="7899400" cy="48767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0943" y="1162441"/>
            <a:ext cx="294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565656"/>
                </a:solidFill>
                <a:latin typeface="+mn-lt"/>
                <a:ea typeface="Calibri" panose="020F0502020204030204" pitchFamily="34" charset="0"/>
              </a:rPr>
              <a:t>Органолептичні показники </a:t>
            </a:r>
            <a:endParaRPr lang="uk-UA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9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5647" y="330772"/>
            <a:ext cx="438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altLang="ru-RU" b="1" dirty="0" smtClean="0">
                <a:solidFill>
                  <a:srgbClr val="565656"/>
                </a:solidFill>
                <a:latin typeface="+mn-lt"/>
              </a:rPr>
              <a:t>Фізико-хімічні показники молока питного</a:t>
            </a:r>
            <a:endParaRPr lang="uk-UA" altLang="ru-RU" sz="1600" b="1" dirty="0">
              <a:latin typeface="+mn-lt"/>
            </a:endParaRPr>
          </a:p>
        </p:txBody>
      </p:sp>
      <p:pic>
        <p:nvPicPr>
          <p:cNvPr id="8" name="Picture 4" descr="Молок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48" y="0"/>
            <a:ext cx="4026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13707"/>
              </p:ext>
            </p:extLst>
          </p:nvPr>
        </p:nvGraphicFramePr>
        <p:xfrm>
          <a:off x="1130945" y="903509"/>
          <a:ext cx="7621169" cy="5562610"/>
        </p:xfrm>
        <a:graphic>
          <a:graphicData uri="http://schemas.openxmlformats.org/drawingml/2006/table">
            <a:tbl>
              <a:tblPr/>
              <a:tblGrid>
                <a:gridCol w="3843826"/>
                <a:gridCol w="1273629"/>
                <a:gridCol w="2503714"/>
              </a:tblGrid>
              <a:tr h="382722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Показник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Норма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Методи контролювання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371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Масова частка жиру, %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 1,0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згідно 3 ГОСТ 5867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371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до 6,0 </a:t>
                      </a:r>
                      <a:r>
                        <a:rPr lang="uk-UA" sz="1400" noProof="0" dirty="0" err="1" smtClean="0">
                          <a:solidFill>
                            <a:srgbClr val="565656"/>
                          </a:solidFill>
                          <a:effectLst/>
                        </a:rPr>
                        <a:t>включ</a:t>
                      </a:r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.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або ДСТУ ISO 1211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613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Масова частка білка, %, не менше ніж: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згідно 3 ГОСТ 23327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371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- нежирного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3,00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або ДСТУ ISO 8968-1/IDF 20-1,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613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3 масовою часткою жиру </a:t>
                      </a:r>
                      <a:r>
                        <a:rPr lang="uk-UA" sz="1400" b="1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 1,00 % до 2,45 %</a:t>
                      </a:r>
                      <a:endParaRPr lang="uk-UA" sz="1400" b="1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2,90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і або ДСТУ ISO 8968-2/1DF 20-2,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613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3 масовою часткою жиру </a:t>
                      </a:r>
                      <a:r>
                        <a:rPr lang="uk-UA" sz="1400" b="1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 2,50 % до 4,55 %</a:t>
                      </a:r>
                      <a:endParaRPr lang="uk-UA" sz="1400" b="1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2,80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або ДСТУ ISO 8968-3/IDF 20-3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613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3 масовою часткою жиру </a:t>
                      </a:r>
                      <a:r>
                        <a:rPr lang="uk-UA" sz="1400" b="1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 4,60 % до 6,00 %</a:t>
                      </a:r>
                      <a:endParaRPr lang="uk-UA" sz="1400" b="1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2,70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371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Густина, кг/м®, не менше ніж: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згідно 3 ДСТУ 6082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371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- нежирного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1030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613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- </a:t>
                      </a:r>
                      <a:r>
                        <a:rPr lang="uk-UA" sz="1400" baseline="0" noProof="0" dirty="0" smtClean="0">
                          <a:solidFill>
                            <a:srgbClr val="565656"/>
                          </a:solidFill>
                          <a:effectLst/>
                        </a:rPr>
                        <a:t>з </a:t>
                      </a:r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масовою часткою жиру </a:t>
                      </a:r>
                      <a:r>
                        <a:rPr lang="uk-UA" sz="1400" b="1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 1,00 % до 2,45 %</a:t>
                      </a:r>
                      <a:endParaRPr lang="uk-UA" sz="1400" b="1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1028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613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-</a:t>
                      </a:r>
                      <a:r>
                        <a:rPr lang="uk-UA" sz="1400" baseline="0" noProof="0" dirty="0" smtClean="0">
                          <a:solidFill>
                            <a:srgbClr val="565656"/>
                          </a:solidFill>
                          <a:effectLst/>
                        </a:rPr>
                        <a:t> з</a:t>
                      </a:r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 масовою часткою жиру </a:t>
                      </a:r>
                      <a:r>
                        <a:rPr lang="uk-UA" sz="1400" b="1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 2,50 % до 4,55 %</a:t>
                      </a:r>
                      <a:endParaRPr lang="uk-UA" sz="1400" b="1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1027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613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-</a:t>
                      </a:r>
                      <a:r>
                        <a:rPr lang="uk-UA" sz="1400" baseline="0" noProof="0" dirty="0" smtClean="0">
                          <a:solidFill>
                            <a:srgbClr val="565656"/>
                          </a:solidFill>
                          <a:effectLst/>
                        </a:rPr>
                        <a:t> з</a:t>
                      </a:r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 масовою часткою жиру </a:t>
                      </a:r>
                      <a:r>
                        <a:rPr lang="uk-UA" sz="1400" b="1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 4,60 % до 6,00 %</a:t>
                      </a:r>
                      <a:endParaRPr lang="uk-UA" sz="1400" b="1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1023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 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371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Група чистоти, не нижче ніж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1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згідно 3 ДСТУ 6083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371"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Фосфатаза для пастеризованого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Відсутня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>
                          <a:solidFill>
                            <a:srgbClr val="565656"/>
                          </a:solidFill>
                          <a:effectLst/>
                        </a:rPr>
                        <a:t>згідно 3 ГОСТ 3623 або ДСТУ*</a:t>
                      </a:r>
                      <a:endParaRPr lang="uk-UA" sz="1400" noProof="0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46797" y="1447569"/>
            <a:ext cx="18473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roboto condensed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roboto condensed"/>
              </a:rPr>
            </a:b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943" y="526186"/>
            <a:ext cx="875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333333"/>
                </a:solidFill>
                <a:latin typeface="+mn-lt"/>
              </a:rPr>
              <a:t>ДСТУ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2661:2010 </a:t>
            </a:r>
            <a:r>
              <a:rPr lang="ru-RU" b="1" cap="all" dirty="0">
                <a:solidFill>
                  <a:srgbClr val="333333"/>
                </a:solidFill>
                <a:latin typeface="+mn-lt"/>
              </a:rPr>
              <a:t>МОЛОКО КОРОВ’ЯЧЕ </a:t>
            </a:r>
            <a:r>
              <a:rPr lang="ru-RU" b="1" cap="all" dirty="0" smtClean="0">
                <a:solidFill>
                  <a:srgbClr val="333333"/>
                </a:solidFill>
                <a:latin typeface="+mn-lt"/>
              </a:rPr>
              <a:t>ПИТНЕ. З</a:t>
            </a:r>
            <a:r>
              <a:rPr lang="ru-RU" b="1" dirty="0" smtClean="0">
                <a:solidFill>
                  <a:srgbClr val="565656"/>
                </a:solidFill>
                <a:latin typeface="+mn-lt"/>
              </a:rPr>
              <a:t>АГАЛЬНІ ТЕХНІЧНІ УМОВИ</a:t>
            </a:r>
            <a:endParaRPr lang="ru-RU" b="1" i="0" dirty="0">
              <a:solidFill>
                <a:srgbClr val="565656"/>
              </a:solidFill>
              <a:effectLst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943" y="1052371"/>
            <a:ext cx="632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Гранично допустимі рівні токсичних елементів і </a:t>
            </a:r>
            <a:r>
              <a:rPr lang="uk-UA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мікотоксинів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Picture 4" descr="Молок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48" y="1"/>
            <a:ext cx="4026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17000"/>
              </p:ext>
            </p:extLst>
          </p:nvPr>
        </p:nvGraphicFramePr>
        <p:xfrm>
          <a:off x="830943" y="1421703"/>
          <a:ext cx="10515600" cy="4297680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Показник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Допустимий рівень, </a:t>
                      </a:r>
                    </a:p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мг/кг, не більше ніж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Токсичні елементи:</a:t>
                      </a:r>
                      <a:endParaRPr lang="uk-UA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Свинець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0,1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Кадмій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0,03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Миш’як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0,05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Ртуть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0,005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Мідь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1,0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Цинк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5,0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b="1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Мікотоксини</a:t>
                      </a:r>
                      <a:r>
                        <a:rPr lang="uk-UA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:</a:t>
                      </a:r>
                      <a:endParaRPr lang="uk-UA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Афлатоксин</a:t>
                      </a:r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Ві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Не дозволено {&lt; 0,001)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noProof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Афлатоксин</a:t>
                      </a:r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Мі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0,0005</a:t>
                      </a:r>
                      <a:endParaRPr lang="uk-UA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0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14774</TotalTime>
  <Words>2703</Words>
  <Application>Microsoft Office PowerPoint</Application>
  <PresentationFormat>Широкоэкранный</PresentationFormat>
  <Paragraphs>421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9" baseType="lpstr">
      <vt:lpstr>MS Mincho</vt:lpstr>
      <vt:lpstr>NSimSun</vt:lpstr>
      <vt:lpstr>SimSun</vt:lpstr>
      <vt:lpstr>Arial</vt:lpstr>
      <vt:lpstr>Calibri</vt:lpstr>
      <vt:lpstr>Calibri Light</vt:lpstr>
      <vt:lpstr>HelveticaNeueCyr-Light</vt:lpstr>
      <vt:lpstr>Liberation Mono</vt:lpstr>
      <vt:lpstr>Roboto</vt:lpstr>
      <vt:lpstr>roboto condensed</vt:lpstr>
      <vt:lpstr>Tempus Sans ITC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Пункт 5 статті 23 Закону про публічні закупівлі</vt:lpstr>
      <vt:lpstr>Презентация PowerPoint</vt:lpstr>
      <vt:lpstr>Національне агентство з акредитації України</vt:lpstr>
      <vt:lpstr>Презентация PowerPoint</vt:lpstr>
      <vt:lpstr>Національне агентство з акредитації України</vt:lpstr>
      <vt:lpstr>Презентация PowerPoint</vt:lpstr>
      <vt:lpstr>Презентация PowerPoint</vt:lpstr>
      <vt:lpstr>Національне агентство з акредитації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Національне агентство з акредитації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ЗАГАЛЬНІ ВИМОГИ ДО МАРКУВАННЯ</vt:lpstr>
      <vt:lpstr>НЕФАСОВАНІ ПРОДУКТИ</vt:lpstr>
      <vt:lpstr>Стаття 12. ПЕРЕЛІК ІНГРЕДІЄНТІВ </vt:lpstr>
      <vt:lpstr>Стаття 15. Зазначення речовин або продуктів, що спричиняють алергічні реакції або непереносимість</vt:lpstr>
      <vt:lpstr>Стаття 16. Кількісне зазначення інгредієнтів або категорій інгредієнтів харчового продукту</vt:lpstr>
      <vt:lpstr>Стаття 17. Кількість харчового продукту в установлених одиницях вимірювання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зі сталого споживання</dc:title>
  <dc:creator>1</dc:creator>
  <cp:lastModifiedBy>HP</cp:lastModifiedBy>
  <cp:revision>549</cp:revision>
  <cp:lastPrinted>2019-11-06T15:47:36Z</cp:lastPrinted>
  <dcterms:created xsi:type="dcterms:W3CDTF">2018-11-20T15:59:25Z</dcterms:created>
  <dcterms:modified xsi:type="dcterms:W3CDTF">2020-06-17T12:21:53Z</dcterms:modified>
</cp:coreProperties>
</file>