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735" r:id="rId2"/>
    <p:sldId id="691" r:id="rId3"/>
    <p:sldId id="769" r:id="rId4"/>
    <p:sldId id="689" r:id="rId5"/>
    <p:sldId id="768" r:id="rId6"/>
    <p:sldId id="767" r:id="rId7"/>
    <p:sldId id="331" r:id="rId8"/>
    <p:sldId id="686" r:id="rId9"/>
    <p:sldId id="692" r:id="rId10"/>
    <p:sldId id="737" r:id="rId11"/>
    <p:sldId id="740" r:id="rId12"/>
    <p:sldId id="770" r:id="rId13"/>
    <p:sldId id="771" r:id="rId14"/>
    <p:sldId id="773" r:id="rId15"/>
    <p:sldId id="772" r:id="rId16"/>
    <p:sldId id="786" r:id="rId17"/>
    <p:sldId id="787" r:id="rId18"/>
    <p:sldId id="774" r:id="rId19"/>
    <p:sldId id="775" r:id="rId20"/>
    <p:sldId id="776" r:id="rId21"/>
    <p:sldId id="783" r:id="rId22"/>
    <p:sldId id="777" r:id="rId23"/>
    <p:sldId id="788" r:id="rId24"/>
    <p:sldId id="789" r:id="rId25"/>
    <p:sldId id="778" r:id="rId26"/>
    <p:sldId id="779" r:id="rId27"/>
    <p:sldId id="780" r:id="rId28"/>
    <p:sldId id="759" r:id="rId29"/>
    <p:sldId id="747" r:id="rId30"/>
    <p:sldId id="745" r:id="rId31"/>
    <p:sldId id="750" r:id="rId32"/>
    <p:sldId id="755" r:id="rId33"/>
    <p:sldId id="756" r:id="rId34"/>
    <p:sldId id="781" r:id="rId35"/>
    <p:sldId id="782" r:id="rId36"/>
    <p:sldId id="757" r:id="rId37"/>
    <p:sldId id="705" r:id="rId38"/>
    <p:sldId id="702" r:id="rId39"/>
    <p:sldId id="790" r:id="rId40"/>
    <p:sldId id="791" r:id="rId41"/>
    <p:sldId id="708" r:id="rId42"/>
    <p:sldId id="718" r:id="rId43"/>
    <p:sldId id="766" r:id="rId44"/>
    <p:sldId id="706" r:id="rId45"/>
    <p:sldId id="716" r:id="rId46"/>
    <p:sldId id="717" r:id="rId47"/>
    <p:sldId id="734" r:id="rId48"/>
    <p:sldId id="720" r:id="rId49"/>
    <p:sldId id="724" r:id="rId50"/>
    <p:sldId id="726" r:id="rId51"/>
    <p:sldId id="727" r:id="rId52"/>
    <p:sldId id="728" r:id="rId53"/>
    <p:sldId id="679" r:id="rId54"/>
    <p:sldId id="733" r:id="rId55"/>
    <p:sldId id="738" r:id="rId56"/>
    <p:sldId id="739" r:id="rId57"/>
    <p:sldId id="684" r:id="rId58"/>
    <p:sldId id="729" r:id="rId59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" lastIdx="14" clrIdx="0"/>
  <p:cmAuthor id="2" name="Gala" initials="G" lastIdx="23" clrIdx="1">
    <p:extLst>
      <p:ext uri="{19B8F6BF-5375-455C-9EA6-DF929625EA0E}">
        <p15:presenceInfo xmlns:p15="http://schemas.microsoft.com/office/powerpoint/2012/main" userId="Gala" providerId="None"/>
      </p:ext>
    </p:extLst>
  </p:cmAuthor>
  <p:cmAuthor id="3" name="Savostianov Dmytro" initials="SD" lastIdx="10" clrIdx="2"/>
  <p:cmAuthor id="4" name="Volkova Yevgeniia" initials="VY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345"/>
    <a:srgbClr val="046C6C"/>
    <a:srgbClr val="74B230"/>
    <a:srgbClr val="5AC67B"/>
    <a:srgbClr val="178D66"/>
    <a:srgbClr val="A87946"/>
    <a:srgbClr val="C08D2C"/>
    <a:srgbClr val="3A726B"/>
    <a:srgbClr val="F200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08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56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B67FC9A-496E-4E5B-BEE5-FDBE47B2EA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7D8D6BD-50B3-43BF-B94E-2147693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DF8C84-8856-4DFC-B9D6-5C7B3D590B56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58FA4B-88CC-40D6-AA7A-35D2DB67EB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8A94E03-2585-4FBE-B16D-182B7687D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D5F8B8-5523-4AAA-8196-6F0EC6DC4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99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4CA8AF3-1A08-41B0-B8FC-793F51E4C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37C23A-18E2-4C51-9CBC-2B03EAD079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3A4E5-18D5-402F-8176-7E14A4C9E789}" type="datetimeFigureOut">
              <a:rPr lang="en-US"/>
              <a:pPr>
                <a:defRPr/>
              </a:pPr>
              <a:t>6/22/2020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82AE9FDB-3FD7-4E1B-A9EF-3BBE6254A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DBCE03D5-BF35-4FFC-B64D-D67D2F6D6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40E166-49F0-4AE6-B093-6AD14F9A0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73564B-D316-41C3-8196-7CCB94171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CC2D72-1505-46E6-9EA1-90F070CB6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7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86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4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70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951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3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5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3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22.06.2020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="" xmlns:a16="http://schemas.microsoft.com/office/drawing/2014/main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Fq-a3ltlc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34" y="317800"/>
            <a:ext cx="6596127" cy="239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5" y="2744618"/>
            <a:ext cx="1823357" cy="176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3593" y="3900405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2" name="Picture 2" descr="EaP-partners-logo-[f]-[1a]-[2017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1" y="5090786"/>
            <a:ext cx="3319822" cy="1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6" y="4953200"/>
            <a:ext cx="3830822" cy="123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839" y="5047399"/>
            <a:ext cx="1504950" cy="1133475"/>
          </a:xfrm>
          <a:prstGeom prst="rect">
            <a:avLst/>
          </a:prstGeom>
        </p:spPr>
      </p:pic>
      <p:pic>
        <p:nvPicPr>
          <p:cNvPr id="1026" name="Picture 2" descr="Стартував прийом заявок на другий цикл інкубаційної програми для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1" y="5090785"/>
            <a:ext cx="2235375" cy="1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213" y="3345657"/>
            <a:ext cx="455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Берз</a:t>
            </a:r>
            <a:r>
              <a:rPr lang="uk-UA" sz="2400" b="1" dirty="0" err="1" smtClean="0"/>
              <a:t>іна</a:t>
            </a:r>
            <a:r>
              <a:rPr lang="uk-UA" sz="2400" b="1" dirty="0" smtClean="0"/>
              <a:t> Світлана Валеріївна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39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9275"/>
            <a:ext cx="6659562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92313" y="260351"/>
            <a:ext cx="568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924176"/>
            <a:ext cx="259238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6"/>
            <a:ext cx="558006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3"/>
            <a:ext cx="16065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2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1" y="21256"/>
            <a:ext cx="111759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 </a:t>
            </a:r>
            <a:r>
              <a:rPr lang="uk-UA" sz="2200" b="1" dirty="0" smtClean="0">
                <a:latin typeface="+mn-lt"/>
              </a:rPr>
              <a:t>Вимоги до шкільних меблів для Нової української школи </a:t>
            </a:r>
          </a:p>
          <a:p>
            <a:pPr algn="ctr"/>
            <a:r>
              <a:rPr lang="uk-UA" sz="2200" b="1" dirty="0" smtClean="0">
                <a:latin typeface="+mn-lt"/>
              </a:rPr>
              <a:t>та їх можливі екологічні характеристики </a:t>
            </a:r>
            <a:endParaRPr lang="uk-UA" sz="2200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1" y="1267387"/>
            <a:ext cx="381801" cy="591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02" y="1319174"/>
            <a:ext cx="409191" cy="526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74" y="5039910"/>
            <a:ext cx="895350" cy="8858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96" y="4886143"/>
            <a:ext cx="895350" cy="8858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49" y="5181925"/>
            <a:ext cx="447017" cy="643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2607" y="1364895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latin typeface="+mn-lt"/>
              </a:rPr>
              <a:t>Енергономічність</a:t>
            </a:r>
            <a:endParaRPr lang="uk-UA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4049" y="1344322"/>
            <a:ext cx="340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Безпека</a:t>
            </a:r>
            <a:endParaRPr lang="ru-RU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375" y="5181925"/>
            <a:ext cx="444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Гарантований виробником </a:t>
            </a:r>
          </a:p>
          <a:p>
            <a:r>
              <a:rPr lang="uk-UA" b="1" dirty="0" smtClean="0">
                <a:latin typeface="+mn-lt"/>
              </a:rPr>
              <a:t>термін  служби і здатність до модернізації</a:t>
            </a:r>
            <a:endParaRPr lang="uk-UA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9206" y="5031789"/>
            <a:ext cx="29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Хімічна безпека і поліпшені</a:t>
            </a:r>
          </a:p>
          <a:p>
            <a:r>
              <a:rPr lang="uk-UA" b="1" dirty="0" smtClean="0">
                <a:latin typeface="+mn-lt"/>
              </a:rPr>
              <a:t>екологічні характеристики</a:t>
            </a:r>
            <a:endParaRPr lang="uk-UA" b="1" dirty="0">
              <a:latin typeface="+mn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155" y="2476857"/>
            <a:ext cx="895350" cy="9429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3505" y="2143079"/>
            <a:ext cx="866775" cy="9810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21642" y="1697344"/>
            <a:ext cx="24135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+mn-lt"/>
              </a:rPr>
              <a:t>попередження отруєння  і хронічних захворювань </a:t>
            </a:r>
            <a:endParaRPr lang="ru-RU" sz="16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00476" y="3529133"/>
            <a:ext cx="23460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+mn-lt"/>
              </a:rPr>
              <a:t>зменшення видатків на соціальні виплати</a:t>
            </a:r>
            <a:endParaRPr lang="ru-RU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2702" y="4157112"/>
            <a:ext cx="26012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+mn-lt"/>
              </a:rPr>
              <a:t>зменшення витрат на виріб</a:t>
            </a:r>
          </a:p>
          <a:p>
            <a:pPr algn="ctr"/>
            <a:r>
              <a:rPr lang="uk-UA" sz="1600" dirty="0" smtClean="0">
                <a:latin typeface="+mn-lt"/>
              </a:rPr>
              <a:t>за функціональною характеристикою</a:t>
            </a:r>
            <a:endParaRPr lang="ru-RU" sz="1600" dirty="0">
              <a:latin typeface="+mn-l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204" y="4142169"/>
            <a:ext cx="866775" cy="981075"/>
          </a:xfrm>
          <a:prstGeom prst="rect">
            <a:avLst/>
          </a:prstGeom>
        </p:spPr>
      </p:pic>
      <p:pic>
        <p:nvPicPr>
          <p:cNvPr id="2" name="Picture 2" descr="На изображении может находиться: один или несколько человек и люди сидя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44" y="2104428"/>
            <a:ext cx="5011062" cy="26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Иконка «Высокое качество» — скачай бесплатно PNG и вектор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4" y="1134325"/>
            <a:ext cx="857703" cy="8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942" y="1060882"/>
            <a:ext cx="895350" cy="9429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681" y="2545573"/>
            <a:ext cx="416918" cy="5785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05579" y="2506915"/>
            <a:ext cx="2011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Стале </a:t>
            </a:r>
            <a:endParaRPr lang="uk-UA" b="1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лісокористування </a:t>
            </a:r>
          </a:p>
          <a:p>
            <a:endParaRPr lang="uk-UA" b="1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Безпека текстил</a:t>
            </a:r>
            <a:r>
              <a:rPr lang="uk-UA" b="1" dirty="0">
                <a:latin typeface="+mn-lt"/>
              </a:rPr>
              <a:t>ю</a:t>
            </a:r>
            <a:endParaRPr lang="uk-UA" b="1" dirty="0">
              <a:latin typeface="+mn-lt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7" y="2351417"/>
            <a:ext cx="895350" cy="8858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502" y="5832032"/>
            <a:ext cx="895350" cy="8858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245852" y="6053248"/>
            <a:ext cx="275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Придатний до переробки</a:t>
            </a:r>
            <a:endParaRPr lang="uk-UA" b="1" dirty="0">
              <a:latin typeface="+mn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4098" y="5913940"/>
            <a:ext cx="455735" cy="722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8311" y="5031789"/>
            <a:ext cx="452013" cy="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4" y="152400"/>
            <a:ext cx="11439525" cy="67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72542" y="2586335"/>
            <a:ext cx="8066313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ДСТУ ГОСТ 16371:2016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Мебель. Общие технические требования (ГОСТ 16371-2014, IDT)</a:t>
            </a:r>
            <a:endParaRPr lang="uk-UA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ДСТУ ГОСТ 22046:2004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Меблі для навчальних закладів. Загальні технічні умови (ГОСТ 22046-2002, ІDT)</a:t>
            </a:r>
          </a:p>
          <a:p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ДСТУ ENV 1729-2:2004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Меблі. Стільці та столи для навчальних закладів. </a:t>
            </a:r>
          </a:p>
          <a:p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Частина 2. Вимоги безпеки та методи випробування (ENV 1729-2:2001, IDТ)</a:t>
            </a:r>
          </a:p>
          <a:p>
            <a:endParaRPr lang="uk-UA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ДСТУ 4414:2005 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Меблі за індивідуальним замовленням. </a:t>
            </a:r>
          </a:p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Загальні технічні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умови</a:t>
            </a:r>
          </a:p>
          <a:p>
            <a:endParaRPr lang="uk-UA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uk-UA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uk-UA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uk-UA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717" y="4894659"/>
            <a:ext cx="1868942" cy="18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1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65" y="524656"/>
            <a:ext cx="381801" cy="591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8" y="251414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b="1" dirty="0" err="1" smtClean="0"/>
              <a:t>Енергономічність</a:t>
            </a:r>
            <a:r>
              <a:rPr lang="ru-RU" b="1" dirty="0" smtClean="0"/>
              <a:t> </a:t>
            </a:r>
            <a:endParaRPr lang="uk-UA" b="1" dirty="0"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5002" y="3472320"/>
            <a:ext cx="2674711" cy="27644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sz="1600" dirty="0"/>
          </a:p>
          <a:p>
            <a:r>
              <a:rPr lang="ru-RU" sz="1600" b="1" dirty="0" smtClean="0">
                <a:latin typeface="+mn-lt"/>
              </a:rPr>
              <a:t>ГОСТ22361-95 </a:t>
            </a:r>
            <a:endParaRPr lang="ru-RU" sz="1600" dirty="0">
              <a:latin typeface="+mn-lt"/>
            </a:endParaRPr>
          </a:p>
          <a:p>
            <a:r>
              <a:rPr lang="ru-RU" sz="1600" b="1" dirty="0">
                <a:latin typeface="+mn-lt"/>
              </a:rPr>
              <a:t>ГОСТ11015-93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2.7 </a:t>
            </a:r>
            <a:endParaRPr lang="ru-RU" sz="1600" dirty="0">
              <a:latin typeface="+mn-lt"/>
            </a:endParaRPr>
          </a:p>
          <a:p>
            <a:r>
              <a:rPr lang="ru-RU" sz="1600" dirty="0" smtClean="0">
                <a:latin typeface="+mn-lt"/>
              </a:rPr>
              <a:t>п. 2.2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2.3</a:t>
            </a:r>
            <a:r>
              <a:rPr lang="ru-RU" sz="1600" dirty="0">
                <a:latin typeface="+mn-lt"/>
              </a:rPr>
              <a:t>, п</a:t>
            </a:r>
            <a:r>
              <a:rPr lang="ru-RU" sz="1600" dirty="0" smtClean="0">
                <a:latin typeface="+mn-lt"/>
              </a:rPr>
              <a:t>, 2.5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п.2.3 </a:t>
            </a:r>
          </a:p>
          <a:p>
            <a:r>
              <a:rPr lang="ru-RU" sz="1600" b="1" dirty="0">
                <a:latin typeface="+mn-lt"/>
              </a:rPr>
              <a:t>ГОСТ11016-93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2.6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2.2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smtClean="0">
                <a:latin typeface="+mn-lt"/>
              </a:rPr>
              <a:t>2.3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2.2 </a:t>
            </a:r>
            <a:r>
              <a:rPr lang="ru-RU" sz="1600" dirty="0">
                <a:latin typeface="+mn-lt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05259" y="1623217"/>
            <a:ext cx="745831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1. Наявність підставок для технічних засобів навчання 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2. </a:t>
            </a:r>
            <a:r>
              <a:rPr lang="uk-UA" b="1" dirty="0" smtClean="0">
                <a:latin typeface="+mn-lt"/>
              </a:rPr>
              <a:t>Можливість регулювання висоти та куту нахилу: </a:t>
            </a:r>
            <a:endParaRPr lang="uk-UA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стіл учнівський (параметри)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- кути стільниці повинні бути зашліфовані або </a:t>
            </a:r>
            <a:r>
              <a:rPr lang="uk-UA" dirty="0" smtClean="0">
                <a:latin typeface="+mn-lt"/>
              </a:rPr>
              <a:t>заовалені R=10-30мм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- регулювання висоти столу, </a:t>
            </a:r>
          </a:p>
          <a:p>
            <a:r>
              <a:rPr lang="uk-UA" dirty="0" smtClean="0">
                <a:latin typeface="+mn-lt"/>
              </a:rPr>
              <a:t>- регулювання кута нахилу стільниці від 7º до 16 º , </a:t>
            </a:r>
          </a:p>
          <a:p>
            <a:r>
              <a:rPr lang="uk-UA" dirty="0" smtClean="0">
                <a:latin typeface="+mn-lt"/>
              </a:rPr>
              <a:t>- при нахилі стільниці висота її краю, зверненого до учня ≤10мм </a:t>
            </a:r>
          </a:p>
          <a:p>
            <a:r>
              <a:rPr lang="uk-UA" b="1" dirty="0" smtClean="0">
                <a:latin typeface="+mn-lt"/>
              </a:rPr>
              <a:t>стілець учнівський (параметри)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- кути сидіння та спинки повинні бути зашліфовані або заовалені </a:t>
            </a:r>
          </a:p>
          <a:p>
            <a:r>
              <a:rPr lang="uk-UA" dirty="0" smtClean="0">
                <a:latin typeface="+mn-lt"/>
              </a:rPr>
              <a:t>R=10-30мм </a:t>
            </a:r>
          </a:p>
          <a:p>
            <a:r>
              <a:rPr lang="uk-UA" dirty="0" smtClean="0">
                <a:latin typeface="+mn-lt"/>
              </a:rPr>
              <a:t>- сидіння може бути пласким або мати заглибину, </a:t>
            </a:r>
          </a:p>
          <a:p>
            <a:r>
              <a:rPr lang="uk-UA" dirty="0" smtClean="0">
                <a:latin typeface="+mn-lt"/>
              </a:rPr>
              <a:t>- спинка може бути з радіусом в плані </a:t>
            </a:r>
          </a:p>
          <a:p>
            <a:r>
              <a:rPr lang="uk-UA" dirty="0" smtClean="0">
                <a:latin typeface="+mn-lt"/>
              </a:rPr>
              <a:t>або пряма, </a:t>
            </a:r>
          </a:p>
          <a:p>
            <a:r>
              <a:rPr lang="uk-UA" dirty="0" smtClean="0">
                <a:latin typeface="+mn-lt"/>
              </a:rPr>
              <a:t>- кут нахилу сидіння від 0º до 4º , </a:t>
            </a:r>
          </a:p>
          <a:p>
            <a:r>
              <a:rPr lang="uk-UA" dirty="0" smtClean="0">
                <a:latin typeface="+mn-lt"/>
              </a:rPr>
              <a:t>- кут нахилу спинки від 95º до 106º. </a:t>
            </a:r>
            <a:r>
              <a:rPr lang="ru-RU" dirty="0"/>
              <a:t>	</a:t>
            </a: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2358" y="548357"/>
            <a:ext cx="7402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+mn-lt"/>
              </a:rPr>
              <a:t>Столи учнівські та стільці учнівські (стаціонарні та регульовані)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7" name="Picture 2" descr="Иконка «Высокое качество» — скачай бесплатно PNG и вектор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4" y="398540"/>
            <a:ext cx="857703" cy="8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арти, стільці і комплекти па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30" y="1256243"/>
            <a:ext cx="2590574" cy="24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65" y="524656"/>
            <a:ext cx="381801" cy="591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8" y="251414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b="1" dirty="0" err="1" smtClean="0"/>
              <a:t>Інші</a:t>
            </a:r>
            <a:r>
              <a:rPr lang="ru-RU" b="1" dirty="0" smtClean="0"/>
              <a:t> характеристики </a:t>
            </a:r>
            <a:endParaRPr lang="uk-UA" b="1" dirty="0">
              <a:latin typeface="+mn-lt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2357" y="525902"/>
            <a:ext cx="7402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+mn-lt"/>
              </a:rPr>
              <a:t>Столи учнівські та стільці учнівські (стаціонарні та регульовані)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7" name="Picture 2" descr="Иконка «Высокое качество» — скачай бесплатно PNG и вектор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4" y="398540"/>
            <a:ext cx="857703" cy="8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6742" y="4126180"/>
            <a:ext cx="1479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000000"/>
                </a:solidFill>
                <a:latin typeface="+mn-lt"/>
              </a:rPr>
              <a:t>Естетичність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4291" y="1826051"/>
            <a:ext cx="68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+mn-lt"/>
              </a:rPr>
              <a:t>Вага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4291" y="3244334"/>
            <a:ext cx="73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0000"/>
                </a:solidFill>
                <a:latin typeface="+mn-lt"/>
              </a:rPr>
              <a:t>Колір</a:t>
            </a:r>
            <a:endParaRPr lang="uk-UA" b="1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1685888"/>
            <a:ext cx="748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latin typeface="+mn-lt"/>
              </a:rPr>
              <a:t>Конструкція виробів повинна забезпечити при оптимальній вазі можливість швидкої трансформації та переміщення виробів.</a:t>
            </a:r>
            <a:endParaRPr lang="uk-UA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15343" y="4264680"/>
            <a:ext cx="661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latin typeface="+mn-lt"/>
              </a:rPr>
              <a:t>Покриття фасадних та лицьових поверхонь світлими відтінками теплих кольорів.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48000" y="3105835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latin typeface="+mn-lt"/>
              </a:rPr>
              <a:t>Дизайном та конструкцією виробів повинні займатись фахівці (дизайнери, конструктори).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086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2358" y="251414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b="1" dirty="0" err="1" smtClean="0"/>
              <a:t>Безпека</a:t>
            </a:r>
            <a:endParaRPr lang="uk-UA" b="1" dirty="0"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5002" y="3472320"/>
            <a:ext cx="2674711" cy="27644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sz="1600" dirty="0">
              <a:latin typeface="+mn-lt"/>
            </a:endParaRPr>
          </a:p>
          <a:p>
            <a:r>
              <a:rPr lang="ru-RU" sz="1600" b="1" dirty="0">
                <a:latin typeface="+mn-lt"/>
              </a:rPr>
              <a:t>ДСТУ ГОСТ 22046:2004</a:t>
            </a:r>
            <a:r>
              <a:rPr lang="ru-RU" sz="1600" b="1" dirty="0" smtClean="0">
                <a:latin typeface="+mn-lt"/>
              </a:rPr>
              <a:t> </a:t>
            </a:r>
            <a:endParaRPr lang="ru-RU" sz="1600" dirty="0">
              <a:latin typeface="+mn-lt"/>
            </a:endParaRPr>
          </a:p>
          <a:p>
            <a:r>
              <a:rPr lang="ru-RU" sz="1600" dirty="0" smtClean="0">
                <a:latin typeface="+mn-lt"/>
              </a:rPr>
              <a:t>п. 4.1</a:t>
            </a:r>
            <a:endParaRPr lang="ru-RU" sz="1600" dirty="0">
              <a:latin typeface="+mn-lt"/>
            </a:endParaRPr>
          </a:p>
          <a:p>
            <a:r>
              <a:rPr lang="ru-RU" sz="1600" dirty="0" smtClean="0">
                <a:latin typeface="+mn-lt"/>
              </a:rPr>
              <a:t>п. 5.2.4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5.2.11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п. </a:t>
            </a:r>
            <a:r>
              <a:rPr lang="ru-RU" sz="1600" dirty="0" smtClean="0">
                <a:latin typeface="+mn-lt"/>
              </a:rPr>
              <a:t>5.2.13</a:t>
            </a:r>
          </a:p>
          <a:p>
            <a:r>
              <a:rPr lang="ru-RU" sz="1600" dirty="0">
                <a:latin typeface="+mn-lt"/>
              </a:rPr>
              <a:t>п. </a:t>
            </a:r>
            <a:r>
              <a:rPr lang="ru-RU" sz="1600" dirty="0" smtClean="0">
                <a:latin typeface="+mn-lt"/>
              </a:rPr>
              <a:t>5.2.14</a:t>
            </a:r>
            <a:endParaRPr lang="ru-RU" sz="1600" dirty="0">
              <a:latin typeface="+mn-lt"/>
            </a:endParaRPr>
          </a:p>
          <a:p>
            <a:endParaRPr lang="ru-RU" sz="1600" dirty="0">
              <a:latin typeface="+mn-lt"/>
            </a:endParaRPr>
          </a:p>
          <a:p>
            <a:r>
              <a:rPr lang="ru-RU" sz="1600" b="1" dirty="0" smtClean="0">
                <a:latin typeface="+mn-lt"/>
              </a:rPr>
              <a:t>ГОСТ11015-93 </a:t>
            </a:r>
            <a:endParaRPr lang="ru-RU" sz="1600" dirty="0">
              <a:latin typeface="+mn-lt"/>
            </a:endParaRPr>
          </a:p>
          <a:p>
            <a:r>
              <a:rPr lang="ru-RU" sz="1600" dirty="0" smtClean="0">
                <a:latin typeface="+mn-lt"/>
              </a:rPr>
              <a:t>п. 2.1 </a:t>
            </a:r>
            <a:endParaRPr lang="ru-RU" sz="16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п</a:t>
            </a:r>
            <a:r>
              <a:rPr lang="ru-RU" sz="1600" dirty="0" smtClean="0">
                <a:latin typeface="+mn-lt"/>
              </a:rPr>
              <a:t>. 2.5</a:t>
            </a:r>
            <a:endParaRPr lang="ru-RU" sz="16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05259" y="1623217"/>
            <a:ext cx="7458311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uk-UA" dirty="0" smtClean="0">
                <a:latin typeface="+mn-lt"/>
              </a:rPr>
              <a:t>3. Вимоги, що забезпечують безпеку </a:t>
            </a:r>
          </a:p>
          <a:p>
            <a:r>
              <a:rPr lang="uk-UA" dirty="0" smtClean="0">
                <a:latin typeface="+mn-lt"/>
              </a:rPr>
              <a:t>при експлуатації меблів для учбових закладів згідно </a:t>
            </a:r>
            <a:r>
              <a:rPr lang="uk-UA" b="1" dirty="0" smtClean="0">
                <a:latin typeface="+mn-lt"/>
              </a:rPr>
              <a:t>ДСТУ ГОСТ 22046:2004 </a:t>
            </a:r>
          </a:p>
          <a:p>
            <a:r>
              <a:rPr lang="uk-UA" dirty="0" smtClean="0">
                <a:latin typeface="+mn-lt"/>
              </a:rPr>
              <a:t>4.1 – типи і функціональні розміри; </a:t>
            </a:r>
          </a:p>
          <a:p>
            <a:r>
              <a:rPr lang="uk-UA" dirty="0" smtClean="0">
                <a:latin typeface="+mn-lt"/>
              </a:rPr>
              <a:t>5.2.4. – ступінь блиску робочих поверхонь; </a:t>
            </a:r>
          </a:p>
          <a:p>
            <a:r>
              <a:rPr lang="uk-UA" dirty="0" smtClean="0">
                <a:latin typeface="+mn-lt"/>
              </a:rPr>
              <a:t>5.2.11 – показники, що контролюють по виробам меблів (згідно </a:t>
            </a:r>
            <a:r>
              <a:rPr lang="uk-UA" dirty="0" err="1" smtClean="0">
                <a:latin typeface="+mn-lt"/>
              </a:rPr>
              <a:t>таб</a:t>
            </a:r>
            <a:r>
              <a:rPr lang="uk-UA" dirty="0" smtClean="0">
                <a:latin typeface="+mn-lt"/>
              </a:rPr>
              <a:t>. 3) </a:t>
            </a:r>
          </a:p>
          <a:p>
            <a:r>
              <a:rPr lang="uk-UA" dirty="0" smtClean="0">
                <a:latin typeface="+mn-lt"/>
              </a:rPr>
              <a:t>5.2.13 – оформлення висновків про відповідність санітарному законодавству на меблеві вироби; </a:t>
            </a:r>
          </a:p>
          <a:p>
            <a:r>
              <a:rPr lang="uk-UA" dirty="0" smtClean="0">
                <a:latin typeface="+mn-lt"/>
              </a:rPr>
              <a:t>5.2.14 – стійкість корпусних меблів (згідно </a:t>
            </a:r>
            <a:r>
              <a:rPr lang="uk-UA" dirty="0" err="1" smtClean="0">
                <a:latin typeface="+mn-lt"/>
              </a:rPr>
              <a:t>таб</a:t>
            </a:r>
            <a:r>
              <a:rPr lang="uk-UA" dirty="0" smtClean="0">
                <a:latin typeface="+mn-lt"/>
              </a:rPr>
              <a:t>. 6) </a:t>
            </a:r>
          </a:p>
          <a:p>
            <a:endParaRPr lang="uk-UA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ГОСТ 11015-93 </a:t>
            </a:r>
            <a:r>
              <a:rPr lang="uk-UA" dirty="0" smtClean="0">
                <a:latin typeface="+mn-lt"/>
              </a:rPr>
              <a:t>Столи учнівські. Типи та функціональні розміри. </a:t>
            </a:r>
          </a:p>
          <a:p>
            <a:r>
              <a:rPr lang="uk-UA" dirty="0" smtClean="0">
                <a:latin typeface="+mn-lt"/>
              </a:rPr>
              <a:t>2.1.- учнівські столи повинні виготовлятись семі розмірів та мати кольорове маркування; </a:t>
            </a:r>
          </a:p>
          <a:p>
            <a:r>
              <a:rPr lang="uk-UA" dirty="0" smtClean="0">
                <a:latin typeface="+mn-lt"/>
              </a:rPr>
              <a:t>2.5. – столи типу II повинні регулюватись на 5 розмірів та на 3 розміри 3-7 та 3-5; 5-7 	</a:t>
            </a:r>
          </a:p>
          <a:p>
            <a:r>
              <a:rPr lang="uk-UA" dirty="0" smtClean="0">
                <a:latin typeface="+mn-lt"/>
              </a:rPr>
              <a:t>	</a:t>
            </a:r>
            <a:endParaRPr lang="uk-UA" dirty="0">
              <a:latin typeface="+mn-lt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348958"/>
            <a:ext cx="895350" cy="942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2357" y="574579"/>
            <a:ext cx="7402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+mn-lt"/>
              </a:rPr>
              <a:t>Столи учнівські та стільці учнівські (стаціонарні та регульовані)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2" y="634404"/>
            <a:ext cx="409191" cy="5266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5002" y="1964215"/>
            <a:ext cx="30443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0000"/>
                </a:solidFill>
                <a:latin typeface="+mn-lt"/>
              </a:rPr>
              <a:t>стійкість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+mn-lt"/>
              </a:rPr>
              <a:t>конструкції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0000"/>
                </a:solidFill>
                <a:latin typeface="+mn-lt"/>
              </a:rPr>
              <a:t>відсутність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+mn-lt"/>
              </a:rPr>
              <a:t>гострих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+mn-lt"/>
              </a:rPr>
              <a:t>кутів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0000"/>
                </a:solidFill>
                <a:latin typeface="+mn-lt"/>
              </a:rPr>
              <a:t>матове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+mn-lt"/>
              </a:rPr>
              <a:t>покриття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+mn-lt"/>
              </a:rPr>
              <a:t>стільниці</a:t>
            </a:r>
            <a:r>
              <a:rPr lang="ru-RU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755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8828" y="1596221"/>
            <a:ext cx="10382693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Продукція повинна відповідати вимогам (назва нормативного документу.</a:t>
            </a:r>
          </a:p>
          <a:p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Наприклад, </a:t>
            </a:r>
            <a:r>
              <a:rPr lang="uk-UA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2661:2010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Молоко коров'яче питне. </a:t>
            </a:r>
            <a:r>
              <a:rPr lang="uk-UA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агальні технічні умови. </a:t>
            </a:r>
          </a:p>
          <a:p>
            <a:endParaRPr lang="uk-UA" sz="2400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en-US" sz="2400" dirty="0" smtClean="0">
                <a:latin typeface="+mn-lt"/>
              </a:rPr>
              <a:t>1)</a:t>
            </a:r>
            <a:r>
              <a:rPr lang="uk-UA" sz="2400" dirty="0" smtClean="0">
                <a:latin typeface="+mn-lt"/>
              </a:rPr>
              <a:t> Копія сертифікату про підтвердження відповідності встановленим показникам якості і безпеки згідно з ….. (назва нормативного документу).</a:t>
            </a:r>
          </a:p>
          <a:p>
            <a:r>
              <a:rPr lang="en-US" sz="2400" dirty="0" smtClean="0">
                <a:latin typeface="+mn-lt"/>
              </a:rPr>
              <a:t>2)</a:t>
            </a:r>
            <a:r>
              <a:rPr lang="uk-UA" sz="2400" dirty="0" smtClean="0">
                <a:latin typeface="+mn-lt"/>
              </a:rPr>
              <a:t> Копія атестату акредитації органу з оцінки відповідності який видав сертифікат.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424008"/>
            <a:ext cx="11039886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5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исновок СЕС - поради щодо отримання 2020 НПП ПОИНТ Сертификация Оценка  качества продукции | Мобільна верс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88" y="263297"/>
            <a:ext cx="4481740" cy="63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914" y="150222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NEW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50" name="Picture 6" descr="Сертифікат якості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43" y="263297"/>
            <a:ext cx="4513960" cy="62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1972" y="1175657"/>
            <a:ext cx="354874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53524" y="1306285"/>
            <a:ext cx="354874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68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ертификаты соответствия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8" y="269005"/>
            <a:ext cx="4561044" cy="64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овини | NAVI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67" y="269005"/>
            <a:ext cx="4792448" cy="64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1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031" y="258652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n-lt"/>
              </a:rPr>
              <a:t>Підтверджувальні документи (протоколи</a:t>
            </a:r>
            <a:r>
              <a:rPr lang="uk-UA" dirty="0">
                <a:latin typeface="+mn-lt"/>
              </a:rPr>
              <a:t>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 smtClean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 smtClean="0">
                <a:latin typeface="+mn-lt"/>
              </a:rPr>
              <a:t>посилання на статус акредитації органу з сертифікації з боку НААУ</a:t>
            </a:r>
            <a:endParaRPr lang="uk-UA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573721" y="2721815"/>
            <a:ext cx="91546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екологічних характеристик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68" y="1468000"/>
            <a:ext cx="6096000" cy="11079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23.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68" y="4925123"/>
            <a:ext cx="114370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Критеріями оцінки пропозиції МОЖЕ бути  «... 3) ціна/вартість життєвого циклу разом з іншими критеріями оцінки, зокрема, такими як: …… </a:t>
            </a:r>
            <a:r>
              <a:rPr lang="uk-UA" sz="2200" b="1" dirty="0" smtClean="0">
                <a:latin typeface="+mn-lt"/>
              </a:rPr>
              <a:t>застосування заходів охорони навколишнього середовища та/або соціального захисту, які пов’язані із предметом закупівлі</a:t>
            </a:r>
            <a:r>
              <a:rPr lang="uk-UA" sz="2200" dirty="0" smtClean="0">
                <a:latin typeface="+mn-lt"/>
              </a:rPr>
              <a:t>».</a:t>
            </a:r>
            <a:endParaRPr lang="uk-UA" sz="2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568" y="4494236"/>
            <a:ext cx="818706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29.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Розгляд та оцінка тендерних пропозицій/пропозицій</a:t>
            </a:r>
            <a:endParaRPr lang="uk-UA" sz="2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68" y="532204"/>
            <a:ext cx="515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/>
              <a:t>Новий Закон про публічні закупівлі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1792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7663" y="493664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Стале лісокористування</a:t>
            </a:r>
            <a:endParaRPr lang="uk-UA" b="1" dirty="0">
              <a:latin typeface="+mn-lt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90" y="484849"/>
            <a:ext cx="416918" cy="578581"/>
          </a:xfrm>
          <a:prstGeom prst="rect">
            <a:avLst/>
          </a:prstGeom>
        </p:spPr>
      </p:pic>
      <p:pic>
        <p:nvPicPr>
          <p:cNvPr id="6146" name="Picture 2" descr="https://cdn.recyclemag.ru/content/5/56bcabba1edc5b752ee4cffd624e24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78" y="774139"/>
            <a:ext cx="6747782" cy="33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090" y="1351176"/>
            <a:ext cx="4455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FSC</a:t>
            </a:r>
            <a:r>
              <a:rPr lang="uk-UA" dirty="0" smtClean="0">
                <a:latin typeface="+mn-lt"/>
              </a:rPr>
              <a:t> (</a:t>
            </a:r>
            <a:r>
              <a:rPr lang="uk-UA" dirty="0" err="1" smtClean="0">
                <a:latin typeface="+mn-lt"/>
              </a:rPr>
              <a:t>Forest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Stewardship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Council</a:t>
            </a:r>
            <a:r>
              <a:rPr lang="uk-UA" dirty="0" smtClean="0">
                <a:latin typeface="+mn-lt"/>
              </a:rPr>
              <a:t>, Лісова опікунська рада) створена у  1990 році.</a:t>
            </a:r>
          </a:p>
          <a:p>
            <a:endParaRPr lang="uk-UA" dirty="0">
              <a:latin typeface="+mn-lt"/>
            </a:endParaRPr>
          </a:p>
          <a:p>
            <a:r>
              <a:rPr lang="uk-UA" dirty="0" smtClean="0">
                <a:latin typeface="+mn-lt"/>
              </a:rPr>
              <a:t>Перший сертифікат виданий у 1993.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Після 20 років FSC перетворився на найбільшу сертифікаційну систему: її офіси є майже 40 країнах, сертифіковані ліси - в 79 країнах, сертифіковані компанії працюють в 112 країнах.</a:t>
            </a:r>
            <a:endParaRPr lang="uk-UA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090" y="4619728"/>
            <a:ext cx="10465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Сертифікат видається на 5 років з можливістю пролонгації, раз на рік проходить контрольний аудит. Система FSC відкрита, існує механізм подання та розгляду скарг. Можливий і позаплановий аудит - якщо в орган по сертифікації надходить сигнал про порушення з боку компанії, - і припинення дії сертифіката (на період припинення компанії заборонено продавати що-небудь з FSC-заявою).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5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75779" name="Объект 2"/>
          <p:cNvSpPr>
            <a:spLocks noGrp="1"/>
          </p:cNvSpPr>
          <p:nvPr>
            <p:ph idx="4294967295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04792" indent="-304792" defTabSz="1219170" eaLnBrk="1" hangingPunct="1"/>
            <a:endParaRPr lang="ru-RU" altLang="ru-RU" smtClean="0"/>
          </a:p>
        </p:txBody>
      </p:sp>
      <p:pic>
        <p:nvPicPr>
          <p:cNvPr id="75780" name="Picture 2" descr="ÐÐ°ÑÑÐ¸Ð½ÐºÐ¸ Ð¿Ð¾ Ð·Ð°Ð¿ÑÐ¾ÑÑ ÑÐ¸Ð¿ Ð½Ð° ÐµÐ»Ðº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 descr="Картинки по запросу F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85" y="4633384"/>
            <a:ext cx="3388783" cy="197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81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Ужгородський лісгосп» отримав міжнародний сертифікат FSC – Наше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11" y="883557"/>
            <a:ext cx="4650829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6" y="883557"/>
            <a:ext cx="6562413" cy="5042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1338262"/>
            <a:ext cx="15049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oeko-tex standard 100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18" y="184152"/>
            <a:ext cx="4603749" cy="62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Офисное кресло Arsen, серый | hansapost.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204"/>
            <a:ext cx="2536572" cy="37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ружинные матра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3" y="184152"/>
            <a:ext cx="3967000" cy="22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317">
            <a:off x="3351331" y="1546866"/>
            <a:ext cx="2914444" cy="19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➤ Диван для офиса Магнум Н купить в интернет-магазине On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58" y="3230242"/>
            <a:ext cx="6408574" cy="33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23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8828" y="1596221"/>
            <a:ext cx="10382693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Продукція повинна відповідати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вимогам </a:t>
            </a:r>
            <a:r>
              <a:rPr lang="uk-U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міжнародних стандартів 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FSC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/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Oeko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-TEX 100-200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endParaRPr lang="uk-UA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endParaRPr lang="uk-UA" sz="2400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uk-UA" sz="2400" dirty="0" smtClean="0">
                <a:latin typeface="+mn-lt"/>
              </a:rPr>
              <a:t>1) Копія сертифікату про підтвердження відповідності встановленим </a:t>
            </a:r>
            <a:r>
              <a:rPr lang="uk-UA" sz="2400" dirty="0" smtClean="0">
                <a:latin typeface="+mn-lt"/>
              </a:rPr>
              <a:t>критеріям</a:t>
            </a:r>
            <a:r>
              <a:rPr lang="uk-UA" sz="2400" dirty="0" smtClean="0">
                <a:latin typeface="+mn-lt"/>
              </a:rPr>
              <a:t>.</a:t>
            </a:r>
          </a:p>
          <a:p>
            <a:r>
              <a:rPr lang="uk-UA" sz="2400" dirty="0" smtClean="0">
                <a:latin typeface="+mn-lt"/>
              </a:rPr>
              <a:t>2) Копія атестату акредитації органу з оцінки відповідності який видав сертифікат.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424008"/>
            <a:ext cx="11039886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11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8" y="417099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Продукція зі збільшеним строком експлуатації</a:t>
            </a:r>
            <a:endParaRPr lang="ru-RU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0" y="1761930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3269" y="3499462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7" y="1063430"/>
            <a:ext cx="703185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Виріб має </a:t>
            </a:r>
            <a:r>
              <a:rPr lang="uk-UA" dirty="0">
                <a:latin typeface="+mn-lt"/>
              </a:rPr>
              <a:t>більш тривалий строк експлуатації завдяки поліпшеній надійності або придатності до модернізування, результатом чого є економія ресурсів або </a:t>
            </a:r>
            <a:r>
              <a:rPr lang="uk-UA" dirty="0" err="1">
                <a:latin typeface="+mn-lt"/>
              </a:rPr>
              <a:t>маловідходність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26117" y="2240779"/>
            <a:ext cx="798082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Придатність до модернізування </a:t>
            </a:r>
            <a:r>
              <a:rPr lang="uk-UA" sz="2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uk-UA" sz="2000" i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Upgradability</a:t>
            </a:r>
            <a:r>
              <a:rPr lang="uk-UA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– </a:t>
            </a:r>
            <a:r>
              <a:rPr lang="uk-UA" sz="2000" i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англ</a:t>
            </a:r>
            <a:r>
              <a:rPr lang="uk-UA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Здатність продукції до оновлення чи заміни її частини з метою поліпшення функціональних характеристик або продовження строку експлуатації.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26117" y="3499462"/>
            <a:ext cx="7980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Якщо твердження пов’язане з поліпшеною надійністю продукції, необхідно зазначити строк, на який збільшено гарантований виробником строк експлуатації.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 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r>
              <a:rPr lang="uk-UA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Якщо твердження пов’язане з модернізуванням, слід навести інформацію про те що і як треба оновити, за якій період, щоб досягти  задекларованого збільшення строку експлуатації. Разом з цим мають бути зазначені контактні дані сервісних центрів які здатні забезпечити необхідну модернізацію.</a:t>
            </a:r>
            <a:endParaRPr lang="ru-RU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72" y="419725"/>
            <a:ext cx="447017" cy="6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8" y="555597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Продукція зі збільшеним строком експлуатації</a:t>
            </a:r>
            <a:endParaRPr lang="ru-RU" dirty="0"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6908" y="1302924"/>
            <a:ext cx="1104671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Порівняльні твердження, які стосуються екологічних характеристик продукції</a:t>
            </a:r>
            <a:r>
              <a:rPr kumimoji="0" lang="uk-UA" alt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треба виражати кількісно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та обчислювати з використанням тих самих одиниць вимірювання.</a:t>
            </a:r>
            <a:r>
              <a:rPr kumimoji="0" lang="uk-UA" alt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Порівняльні твердження про </a:t>
            </a:r>
            <a:r>
              <a:rPr lang="uk-UA" b="1" dirty="0" smtClean="0">
                <a:latin typeface="+mn-lt"/>
              </a:rPr>
              <a:t>збільшення строку </a:t>
            </a:r>
            <a:r>
              <a:rPr lang="uk-UA" b="1" dirty="0">
                <a:latin typeface="+mn-lt"/>
              </a:rPr>
              <a:t>експлуатації </a:t>
            </a:r>
            <a:r>
              <a:rPr lang="uk-UA" b="1" dirty="0" smtClean="0">
                <a:latin typeface="+mn-lt"/>
              </a:rPr>
              <a:t> виробу слід надавати в </a:t>
            </a:r>
            <a:r>
              <a:rPr lang="uk-UA" altLang="ru-RU" dirty="0">
                <a:latin typeface="+mn-lt"/>
                <a:ea typeface="Times New Roman" panose="02020603050405020304" pitchFamily="18" charset="0"/>
              </a:rPr>
              <a:t>абсолютних (виміряних) значень, і в цьому випадку їх треба виражати як відносні поліпшення.</a:t>
            </a:r>
            <a:endParaRPr lang="ru-RU" altLang="ru-RU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Наведений нижче приклад пояснює можливе поводження з абсолютними вимірюваннями.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У випадку поліпшення, внаслідок якого довговічність продукції збільшено з 10 місяців до 15 місяців, відносна різниця становить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15 міс. – 10 міс.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Line 1"/>
          <p:cNvSpPr>
            <a:spLocks noChangeShapeType="1"/>
          </p:cNvSpPr>
          <p:nvPr/>
        </p:nvSpPr>
        <p:spPr bwMode="auto">
          <a:xfrm flipV="1">
            <a:off x="729699" y="4403834"/>
            <a:ext cx="1480101" cy="1207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26908" y="4192509"/>
            <a:ext cx="1091704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  </a:t>
            </a: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100 = 50%,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       10 міс.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і в цьому випадку можна було б зробити твердження про 50% збільшення терміну придатності.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Якщо одне з значень є нульовим, треба використовувати абсолютну різницю.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8" y="418410"/>
            <a:ext cx="447017" cy="6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2219742"/>
            <a:ext cx="10507499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+mn-lt"/>
              </a:rPr>
              <a:t>Гарантійний строк експлуатації </a:t>
            </a:r>
            <a:r>
              <a:rPr lang="uk-UA" sz="2800" dirty="0" smtClean="0">
                <a:latin typeface="+mn-lt"/>
              </a:rPr>
              <a:t>виробу повинен бути не менш ніж ____ міс. </a:t>
            </a:r>
          </a:p>
          <a:p>
            <a:endParaRPr lang="uk-UA" sz="2800" dirty="0" smtClean="0">
              <a:latin typeface="+mn-lt"/>
            </a:endParaRPr>
          </a:p>
          <a:p>
            <a:r>
              <a:rPr lang="uk-UA" sz="2400" u="sng" dirty="0" smtClean="0">
                <a:latin typeface="+mn-lt"/>
              </a:rPr>
              <a:t>Підтвердні документи:</a:t>
            </a:r>
          </a:p>
          <a:p>
            <a:endParaRPr lang="uk-UA" sz="2400" dirty="0" smtClean="0">
              <a:latin typeface="+mn-lt"/>
            </a:endParaRPr>
          </a:p>
          <a:p>
            <a:r>
              <a:rPr lang="uk-UA" sz="2400" dirty="0" smtClean="0">
                <a:latin typeface="+mn-lt"/>
              </a:rPr>
              <a:t>1) Надана виробником гарантія на визначений строк експлуатації.</a:t>
            </a:r>
          </a:p>
          <a:p>
            <a:r>
              <a:rPr lang="uk-UA" sz="2400" dirty="0" smtClean="0">
                <a:latin typeface="+mn-lt"/>
              </a:rPr>
              <a:t>2) Договір у складі тендерної документації із визначеними умовами щодо гарантованого строку експлуатації.</a:t>
            </a:r>
            <a:endParaRPr lang="uk-U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94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8" y="417099"/>
            <a:ext cx="546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Ресурсоефективність</a:t>
            </a:r>
          </a:p>
          <a:p>
            <a:r>
              <a:rPr lang="uk-UA" b="1" dirty="0" smtClean="0">
                <a:latin typeface="+mn-lt"/>
              </a:rPr>
              <a:t>(придатний </a:t>
            </a:r>
            <a:r>
              <a:rPr lang="uk-UA" b="1" dirty="0">
                <a:latin typeface="+mn-lt"/>
              </a:rPr>
              <a:t>для повторного </a:t>
            </a:r>
            <a:r>
              <a:rPr lang="uk-UA" b="1" dirty="0" smtClean="0">
                <a:latin typeface="+mn-lt"/>
              </a:rPr>
              <a:t>переробляння)</a:t>
            </a:r>
            <a:endParaRPr lang="uk-UA" b="1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" y="199975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240" y="3718107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14106" y="1737246"/>
            <a:ext cx="7031855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Це твердження вказує на те, що виріб можуть бути зібраний</a:t>
            </a:r>
          </a:p>
          <a:p>
            <a:r>
              <a:rPr lang="uk-UA" dirty="0" smtClean="0">
                <a:latin typeface="+mn-lt"/>
              </a:rPr>
              <a:t> і перероблений для виробництва продукції.</a:t>
            </a:r>
            <a:r>
              <a:rPr lang="uk-UA" b="1" dirty="0" smtClean="0">
                <a:latin typeface="+mn-lt"/>
              </a:rPr>
              <a:t> </a:t>
            </a:r>
            <a:endParaRPr lang="ru-RU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 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Якщо система збирання не доступна для більшості споживачів, замовників або користувачів виробу треба зробити твердження з застереженням і з зазначенням доступного способу або декількох можливого способів збирання та передачі виробу для подальшого переробляння.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 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Твердження «придатний для повторного переробляння»  може бути надане у формі символу – «Листок </a:t>
            </a:r>
            <a:r>
              <a:rPr lang="uk-UA" dirty="0" err="1" smtClean="0">
                <a:latin typeface="+mn-lt"/>
              </a:rPr>
              <a:t>Мёбіуса</a:t>
            </a:r>
            <a:r>
              <a:rPr lang="uk-UA" dirty="0" smtClean="0">
                <a:latin typeface="+mn-lt"/>
              </a:rPr>
              <a:t>», якій має бути зображений у спосіб наведений вище. Пояснювальне доповнення повинне містити ідентифікацію матеріалу згідно з ДСТУ 4260.</a:t>
            </a:r>
            <a:endParaRPr lang="ru-RU" dirty="0">
              <a:latin typeface="+mn-lt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2DE6DCC3-266C-41A8-BFAD-9FFC757C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-223" r="-217" b="-223"/>
          <a:stretch>
            <a:fillRect/>
          </a:stretch>
        </p:blipFill>
        <p:spPr bwMode="auto">
          <a:xfrm>
            <a:off x="10190226" y="627340"/>
            <a:ext cx="1711470" cy="1567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3" y="410305"/>
            <a:ext cx="455735" cy="7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643" y="605660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Матеріал (вид полімеру)</a:t>
            </a:r>
            <a:endParaRPr lang="uk-UA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9" y="446314"/>
            <a:ext cx="6109607" cy="869710"/>
          </a:xfrm>
          <a:prstGeom prst="rect">
            <a:avLst/>
          </a:prstGeom>
        </p:spPr>
      </p:pic>
      <p:pic>
        <p:nvPicPr>
          <p:cNvPr id="5122" name="Picture 2" descr="Самый частый вопрос, который задаёт неофит.. | ОЙКУМЕНА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23" y="881169"/>
            <a:ext cx="7336971" cy="47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4768" y="2802608"/>
            <a:ext cx="98937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1100" dirty="0" smtClean="0"/>
              <a:t>поліетилен </a:t>
            </a:r>
          </a:p>
          <a:p>
            <a:r>
              <a:rPr lang="uk-UA" sz="1100" dirty="0" err="1" smtClean="0"/>
              <a:t>терефталат</a:t>
            </a:r>
            <a:endParaRPr lang="uk-UA" sz="1100" dirty="0" smtClean="0"/>
          </a:p>
          <a:p>
            <a:endParaRPr lang="uk-UA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707730" y="2802608"/>
            <a:ext cx="952505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smtClean="0"/>
              <a:t>поліетилен </a:t>
            </a:r>
          </a:p>
          <a:p>
            <a:pPr algn="ctr"/>
            <a:r>
              <a:rPr lang="uk-UA" sz="1100" dirty="0" smtClean="0"/>
              <a:t>високої </a:t>
            </a:r>
          </a:p>
          <a:p>
            <a:pPr algn="ctr"/>
            <a:r>
              <a:rPr lang="uk-UA" sz="1100" dirty="0" smtClean="0"/>
              <a:t>щільності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4992" y="2802608"/>
            <a:ext cx="753731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err="1" smtClean="0"/>
              <a:t>полівініл</a:t>
            </a:r>
            <a:endParaRPr lang="uk-UA" sz="1100" dirty="0" smtClean="0"/>
          </a:p>
          <a:p>
            <a:pPr algn="ctr"/>
            <a:r>
              <a:rPr lang="uk-UA" sz="1100" dirty="0" smtClean="0"/>
              <a:t>хлорид</a:t>
            </a:r>
          </a:p>
          <a:p>
            <a:pPr algn="ctr"/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5855" y="2796702"/>
            <a:ext cx="952505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smtClean="0"/>
              <a:t>поліетилен </a:t>
            </a:r>
          </a:p>
          <a:p>
            <a:pPr algn="ctr"/>
            <a:r>
              <a:rPr lang="uk-UA" sz="1100" dirty="0" smtClean="0"/>
              <a:t>низької  </a:t>
            </a:r>
          </a:p>
          <a:p>
            <a:pPr algn="ctr"/>
            <a:r>
              <a:rPr lang="uk-UA" sz="1100" dirty="0" smtClean="0"/>
              <a:t>щільності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734866" y="2796702"/>
            <a:ext cx="109326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/>
              <a:t>поліпропілен</a:t>
            </a:r>
          </a:p>
          <a:p>
            <a:endParaRPr lang="uk-UA" sz="1100" dirty="0"/>
          </a:p>
          <a:p>
            <a:r>
              <a:rPr lang="uk-UA" sz="1100" dirty="0" smtClean="0"/>
              <a:t> 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9840312" y="2795775"/>
            <a:ext cx="94128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1100" dirty="0" err="1" smtClean="0"/>
              <a:t>полістирен</a:t>
            </a:r>
            <a:r>
              <a:rPr lang="uk-UA" sz="1100" dirty="0" smtClean="0"/>
              <a:t> </a:t>
            </a:r>
          </a:p>
          <a:p>
            <a:endParaRPr lang="uk-UA" sz="1100" dirty="0"/>
          </a:p>
          <a:p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0860074" y="2778983"/>
            <a:ext cx="92996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/>
              <a:t>інші види </a:t>
            </a:r>
          </a:p>
          <a:p>
            <a:pPr algn="ctr"/>
            <a:r>
              <a:rPr lang="uk-UA" sz="1100" dirty="0" smtClean="0"/>
              <a:t>пластику</a:t>
            </a:r>
          </a:p>
          <a:p>
            <a:pPr algn="ctr"/>
            <a:r>
              <a:rPr lang="uk-UA" sz="1100" dirty="0" smtClean="0"/>
              <a:t> </a:t>
            </a:r>
            <a:endParaRPr lang="ru-R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0860074" y="3402772"/>
            <a:ext cx="1070520" cy="1277273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іграшки, </a:t>
            </a:r>
            <a:r>
              <a:rPr lang="uk-UA" sz="1100" dirty="0" err="1" smtClean="0">
                <a:solidFill>
                  <a:schemeClr val="bg1"/>
                </a:solidFill>
              </a:rPr>
              <a:t>паковання</a:t>
            </a:r>
            <a:r>
              <a:rPr lang="uk-UA" sz="1100" dirty="0" smtClean="0">
                <a:solidFill>
                  <a:schemeClr val="bg1"/>
                </a:solidFill>
              </a:rPr>
              <a:t>, пляшки для </a:t>
            </a:r>
            <a:r>
              <a:rPr lang="uk-UA" sz="1100" dirty="0" err="1" smtClean="0">
                <a:solidFill>
                  <a:schemeClr val="bg1"/>
                </a:solidFill>
              </a:rPr>
              <a:t>кулерів</a:t>
            </a:r>
            <a:r>
              <a:rPr lang="uk-UA" sz="1100" dirty="0" smtClean="0">
                <a:solidFill>
                  <a:schemeClr val="bg1"/>
                </a:solidFill>
              </a:rPr>
              <a:t>, різна тара та вироби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9913" y="3402772"/>
            <a:ext cx="1066799" cy="1277273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різні види </a:t>
            </a:r>
            <a:r>
              <a:rPr lang="uk-UA" sz="1100" dirty="0" err="1">
                <a:solidFill>
                  <a:schemeClr val="bg1"/>
                </a:solidFill>
              </a:rPr>
              <a:t>ємностей</a:t>
            </a:r>
            <a:r>
              <a:rPr lang="uk-UA" sz="1100" dirty="0">
                <a:solidFill>
                  <a:schemeClr val="bg1"/>
                </a:solidFill>
              </a:rPr>
              <a:t>, </a:t>
            </a:r>
            <a:r>
              <a:rPr lang="uk-UA" sz="1100" dirty="0" smtClean="0">
                <a:solidFill>
                  <a:schemeClr val="bg1"/>
                </a:solidFill>
              </a:rPr>
              <a:t>вироби для ізоляції та будівництва</a:t>
            </a:r>
          </a:p>
          <a:p>
            <a:pPr algn="ctr"/>
            <a:endParaRPr lang="uk-UA" sz="1100" dirty="0">
              <a:solidFill>
                <a:schemeClr val="bg1"/>
              </a:solidFill>
            </a:endParaRP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1143" y="3402772"/>
            <a:ext cx="1066799" cy="12772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штучні вироби виготовлені шляхом лиття, труби, тара і пакети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6082" y="3402772"/>
            <a:ext cx="1066799" cy="1277273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контейнери, труби, меблі, промислова тара, плівка, вироби будівельні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6062" y="3402772"/>
            <a:ext cx="1066799" cy="12772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робочі поверхні, ігрові майданчики, пакети, будівельні вироби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7657" y="3402772"/>
            <a:ext cx="1066799" cy="1277273"/>
          </a:xfrm>
          <a:prstGeom prst="rect">
            <a:avLst/>
          </a:prstGeom>
          <a:solidFill>
            <a:srgbClr val="178D6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медичні ємності, труби, басейни, душові кімнати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01077" y="3395939"/>
            <a:ext cx="1066799" cy="1277273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посуд, іграшки, плитки для будівництва, </a:t>
            </a:r>
            <a:r>
              <a:rPr lang="uk-UA" sz="1100" dirty="0" err="1" smtClean="0">
                <a:solidFill>
                  <a:schemeClr val="bg1"/>
                </a:solidFill>
              </a:rPr>
              <a:t>паковання</a:t>
            </a:r>
            <a:r>
              <a:rPr lang="uk-UA" sz="1100" dirty="0" smtClean="0">
                <a:solidFill>
                  <a:schemeClr val="bg1"/>
                </a:solidFill>
              </a:rPr>
              <a:t> і тара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822" y="1648301"/>
            <a:ext cx="4245547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Більш безпечним є пластик за </a:t>
            </a:r>
          </a:p>
          <a:p>
            <a:r>
              <a:rPr lang="uk-UA" b="1" dirty="0" smtClean="0">
                <a:latin typeface="+mn-lt"/>
              </a:rPr>
              <a:t>№№ 4 </a:t>
            </a:r>
            <a:r>
              <a:rPr lang="en-US" b="1" dirty="0" smtClean="0">
                <a:latin typeface="+mn-lt"/>
              </a:rPr>
              <a:t>(PE-LD) </a:t>
            </a:r>
            <a:r>
              <a:rPr lang="uk-UA" b="1" dirty="0" smtClean="0">
                <a:latin typeface="+mn-lt"/>
              </a:rPr>
              <a:t>і 5</a:t>
            </a:r>
            <a:r>
              <a:rPr lang="en-US" b="1" dirty="0" smtClean="0">
                <a:latin typeface="+mn-lt"/>
              </a:rPr>
              <a:t> (PP)</a:t>
            </a:r>
            <a:r>
              <a:rPr lang="uk-UA" dirty="0" smtClean="0">
                <a:latin typeface="+mn-lt"/>
              </a:rPr>
              <a:t>. Не підлягає тривалому і сильному нагріванню. Підлягає багаторазовому перероблянню.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Пластик за </a:t>
            </a:r>
            <a:r>
              <a:rPr lang="uk-UA" b="1" dirty="0" smtClean="0">
                <a:latin typeface="+mn-lt"/>
              </a:rPr>
              <a:t>№№ 1 (</a:t>
            </a:r>
            <a:r>
              <a:rPr lang="en-US" b="1" dirty="0" smtClean="0">
                <a:latin typeface="+mn-lt"/>
              </a:rPr>
              <a:t>PETE)</a:t>
            </a:r>
            <a:r>
              <a:rPr lang="uk-UA" b="1" dirty="0" smtClean="0">
                <a:latin typeface="+mn-lt"/>
              </a:rPr>
              <a:t> і 2 </a:t>
            </a:r>
            <a:r>
              <a:rPr lang="en-US" b="1" dirty="0" smtClean="0">
                <a:latin typeface="+mn-lt"/>
              </a:rPr>
              <a:t>(PE-HD) </a:t>
            </a:r>
            <a:r>
              <a:rPr lang="uk-UA" dirty="0" smtClean="0">
                <a:latin typeface="+mn-lt"/>
              </a:rPr>
              <a:t>може бути перероблений не більше одного разу.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Пластик за </a:t>
            </a:r>
            <a:r>
              <a:rPr lang="uk-UA" b="1" dirty="0" smtClean="0">
                <a:latin typeface="+mn-lt"/>
              </a:rPr>
              <a:t>№№ 3 (PVC), 6 (PS) і 7 (</a:t>
            </a:r>
            <a:r>
              <a:rPr lang="uk-UA" b="1" dirty="0" err="1" smtClean="0">
                <a:latin typeface="+mn-lt"/>
              </a:rPr>
              <a:t>Other</a:t>
            </a:r>
            <a:r>
              <a:rPr lang="uk-UA" b="1" dirty="0" smtClean="0">
                <a:latin typeface="+mn-lt"/>
              </a:rPr>
              <a:t>) </a:t>
            </a:r>
            <a:r>
              <a:rPr lang="uk-UA" dirty="0" smtClean="0">
                <a:latin typeface="+mn-lt"/>
              </a:rPr>
              <a:t>зовсім не підходять для контактів з питною водою і їжею. Вони містять небезпечні для здоров'я речовини - хлор, </a:t>
            </a:r>
            <a:r>
              <a:rPr lang="uk-UA" dirty="0">
                <a:latin typeface="+mn-lt"/>
              </a:rPr>
              <a:t>стирол, </a:t>
            </a:r>
            <a:r>
              <a:rPr lang="uk-UA" dirty="0" err="1">
                <a:latin typeface="+mn-lt"/>
              </a:rPr>
              <a:t>бісфенол</a:t>
            </a:r>
            <a:r>
              <a:rPr lang="uk-UA" dirty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та інші.</a:t>
            </a:r>
            <a:endParaRPr lang="uk-UA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8892" y="974992"/>
            <a:ext cx="46195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2FA345"/>
                </a:solidFill>
                <a:latin typeface="+mn-lt"/>
              </a:rPr>
              <a:t>МАРКУВАННЯ ПЛАСТІКУ </a:t>
            </a:r>
            <a:endParaRPr lang="ru-RU" sz="3200" b="1" dirty="0">
              <a:solidFill>
                <a:srgbClr val="2FA3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0441"/>
            <a:ext cx="10515600" cy="1325563"/>
          </a:xfrm>
        </p:spPr>
        <p:txBody>
          <a:bodyPr/>
          <a:lstStyle/>
          <a:p>
            <a:r>
              <a:rPr lang="uk-UA" sz="2200" b="1" dirty="0" smtClean="0">
                <a:latin typeface="+mn-lt"/>
              </a:rPr>
              <a:t>Пункт 5 статті 23 Закону про публічні закупівлі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688564"/>
            <a:ext cx="1034142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які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 маркування,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2200" dirty="0">
              <a:latin typeface="+mn-lt"/>
            </a:endParaRPr>
          </a:p>
        </p:txBody>
      </p:sp>
      <p:pic>
        <p:nvPicPr>
          <p:cNvPr id="5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44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615" y="1120285"/>
            <a:ext cx="10143460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</a:p>
          <a:p>
            <a:r>
              <a:rPr lang="uk-UA" sz="2200" dirty="0" smtClean="0">
                <a:latin typeface="+mn-lt"/>
              </a:rPr>
              <a:t>Вироби </a:t>
            </a:r>
            <a:r>
              <a:rPr lang="uk-UA" sz="2200" dirty="0" smtClean="0">
                <a:latin typeface="+mn-lt"/>
              </a:rPr>
              <a:t>повинні бути придатні для </a:t>
            </a:r>
            <a:r>
              <a:rPr lang="uk-UA" sz="2200" dirty="0">
                <a:latin typeface="+mn-lt"/>
              </a:rPr>
              <a:t>повторного </a:t>
            </a:r>
            <a:r>
              <a:rPr lang="uk-UA" sz="2200" dirty="0" smtClean="0">
                <a:latin typeface="+mn-lt"/>
              </a:rPr>
              <a:t>переробляння і марковані щодо полімерного матеріалу згідно з ДСТУ 4260.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</a:t>
            </a:r>
            <a:r>
              <a:rPr lang="uk-UA" sz="2200" b="1" dirty="0" smtClean="0">
                <a:latin typeface="+mn-lt"/>
              </a:rPr>
              <a:t>документ</a:t>
            </a:r>
            <a:endParaRPr lang="uk-UA" sz="2200" b="1" dirty="0" smtClean="0">
              <a:latin typeface="+mn-lt"/>
            </a:endParaRP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А</a:t>
            </a:r>
            <a:r>
              <a:rPr lang="uk-UA" sz="2200" dirty="0" smtClean="0">
                <a:latin typeface="+mn-lt"/>
              </a:rPr>
              <a:t>.  </a:t>
            </a:r>
            <a:r>
              <a:rPr lang="uk-UA" sz="2200" dirty="0" err="1" smtClean="0">
                <a:latin typeface="+mn-lt"/>
              </a:rPr>
              <a:t>Самодекларація</a:t>
            </a:r>
            <a:r>
              <a:rPr lang="uk-UA" sz="2200" dirty="0" smtClean="0">
                <a:latin typeface="+mn-lt"/>
              </a:rPr>
              <a:t> </a:t>
            </a:r>
            <a:r>
              <a:rPr lang="uk-UA" sz="2200" b="1" u="sng" dirty="0" smtClean="0">
                <a:latin typeface="+mn-lt"/>
              </a:rPr>
              <a:t>виробника</a:t>
            </a:r>
            <a:r>
              <a:rPr lang="uk-UA" sz="2200" dirty="0" smtClean="0">
                <a:latin typeface="+mn-lt"/>
              </a:rPr>
              <a:t> оформлена згідно з п. 7.7 ДСТУ ISO 14021.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Б</a:t>
            </a:r>
            <a:r>
              <a:rPr lang="uk-UA" sz="2200" dirty="0" smtClean="0">
                <a:latin typeface="+mn-lt"/>
              </a:rPr>
              <a:t>. Висновок виданий незалежним компетентним органом, оформлений згідно з п. 7.7 ДСТУ ISO 14021.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В</a:t>
            </a:r>
            <a:r>
              <a:rPr lang="uk-UA" sz="2200" dirty="0" smtClean="0">
                <a:latin typeface="+mn-lt"/>
              </a:rPr>
              <a:t>. Протокол оцінки відповідності екологічним критеріям для виробів з полімерних матеріалів встановленим згідно з чинною редакцією ДСТУ ISO 14024 (або втяг з нього щодо оцінювання придатності для повторного переробляння виробу). </a:t>
            </a:r>
            <a:endParaRPr lang="uk-UA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7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1414199"/>
            <a:ext cx="1014346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Вимога </a:t>
            </a:r>
          </a:p>
          <a:p>
            <a:r>
              <a:rPr lang="uk-UA" sz="2200" dirty="0">
                <a:latin typeface="+mn-lt"/>
              </a:rPr>
              <a:t>Виріб</a:t>
            </a:r>
            <a:r>
              <a:rPr lang="uk-UA" sz="2200" b="1" dirty="0">
                <a:latin typeface="+mn-lt"/>
              </a:rPr>
              <a:t> </a:t>
            </a:r>
            <a:r>
              <a:rPr lang="uk-UA" sz="2200" dirty="0">
                <a:latin typeface="+mn-lt"/>
              </a:rPr>
              <a:t>повинен бути маркований за кодом матеріалу з якого він виготовлений.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Підтвердний документ</a:t>
            </a:r>
          </a:p>
          <a:p>
            <a:r>
              <a:rPr lang="uk-UA" sz="2200" dirty="0">
                <a:latin typeface="+mn-lt"/>
              </a:rPr>
              <a:t>Фото виробу з маркуванням або копія/макет його </a:t>
            </a:r>
            <a:r>
              <a:rPr lang="uk-UA" sz="2200" dirty="0" err="1">
                <a:latin typeface="+mn-lt"/>
              </a:rPr>
              <a:t>паковання</a:t>
            </a:r>
            <a:r>
              <a:rPr lang="uk-UA" sz="2200" dirty="0">
                <a:latin typeface="+mn-lt"/>
              </a:rPr>
              <a:t>, етикетки чи ярлику.</a:t>
            </a:r>
          </a:p>
          <a:p>
            <a:endParaRPr lang="uk-UA" sz="2200" b="1" dirty="0" smtClean="0">
              <a:latin typeface="+mn-lt"/>
            </a:endParaRPr>
          </a:p>
          <a:p>
            <a:endParaRPr lang="uk-UA" sz="2200" b="1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Вимога </a:t>
            </a:r>
          </a:p>
          <a:p>
            <a:r>
              <a:rPr lang="uk-UA" sz="2200" dirty="0" smtClean="0">
                <a:latin typeface="+mn-lt"/>
              </a:rPr>
              <a:t>Пакування </a:t>
            </a:r>
            <a:r>
              <a:rPr lang="uk-UA" sz="2200" dirty="0" smtClean="0">
                <a:latin typeface="+mn-lt"/>
              </a:rPr>
              <a:t>виробу повинно бути марковано згідно з 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ДСТУ 4260</a:t>
            </a:r>
            <a:r>
              <a:rPr lang="uk-UA" sz="2200" dirty="0" smtClean="0">
                <a:latin typeface="+mn-lt"/>
              </a:rPr>
              <a:t>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</a:t>
            </a:r>
            <a:r>
              <a:rPr lang="uk-UA" sz="2200" b="1" dirty="0" smtClean="0">
                <a:latin typeface="+mn-lt"/>
              </a:rPr>
              <a:t>документ</a:t>
            </a:r>
            <a:endParaRPr lang="uk-UA" sz="2200" b="1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Фото або копія/макет </a:t>
            </a:r>
            <a:r>
              <a:rPr lang="uk-UA" sz="2200" dirty="0" err="1" smtClean="0">
                <a:latin typeface="+mn-lt"/>
              </a:rPr>
              <a:t>паковання</a:t>
            </a:r>
            <a:r>
              <a:rPr lang="uk-UA" sz="2200" dirty="0" smtClean="0">
                <a:latin typeface="+mn-lt"/>
              </a:rPr>
              <a:t> виробу</a:t>
            </a:r>
            <a:r>
              <a:rPr lang="uk-UA" sz="2200" dirty="0" smtClean="0">
                <a:latin typeface="+mn-lt"/>
              </a:rPr>
              <a:t>.</a:t>
            </a:r>
          </a:p>
          <a:p>
            <a:endParaRPr lang="uk-UA" sz="2200" dirty="0" smtClean="0">
              <a:latin typeface="+mn-lt"/>
            </a:endParaRPr>
          </a:p>
          <a:p>
            <a:endParaRPr lang="uk-UA" sz="2200" dirty="0" smtClean="0">
              <a:latin typeface="+mn-lt"/>
            </a:endParaRPr>
          </a:p>
          <a:p>
            <a:endParaRPr lang="uk-U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5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7" y="550308"/>
            <a:ext cx="649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Хімічна безпека і </a:t>
            </a:r>
            <a:r>
              <a:rPr lang="uk-UA" b="1" dirty="0" smtClean="0"/>
              <a:t>поліпшені екологічні </a:t>
            </a:r>
            <a:r>
              <a:rPr lang="uk-UA" b="1" dirty="0"/>
              <a:t>характеристики</a:t>
            </a: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9" y="1416904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72" y="417099"/>
            <a:ext cx="447017" cy="64370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7" y="1060804"/>
            <a:ext cx="8218718" cy="49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1239" y="3043170"/>
            <a:ext cx="3745959" cy="251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4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 багатокритеріального підходу оцінювання екологічних </a:t>
            </a:r>
          </a:p>
          <a:p>
            <a:r>
              <a:rPr lang="uk-UA" altLang="ru-RU" sz="1600" b="1" dirty="0" smtClean="0">
                <a:latin typeface="+mn-lt"/>
              </a:rPr>
              <a:t>переваг продукції різних категорій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1:2002 (діє до 01.01.2022)</a:t>
            </a:r>
          </a:p>
          <a:p>
            <a:r>
              <a:rPr lang="uk-UA" altLang="ru-RU" sz="1600" dirty="0">
                <a:latin typeface="+mn-lt"/>
              </a:rPr>
              <a:t>ДСТУ </a:t>
            </a:r>
            <a:r>
              <a:rPr lang="en-US" altLang="ru-RU" sz="1600" dirty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1:2018</a:t>
            </a:r>
          </a:p>
        </p:txBody>
      </p:sp>
      <p:pic>
        <p:nvPicPr>
          <p:cNvPr id="17" name="Picture 5" descr="GEN25-logo-262x1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21" y="5561372"/>
            <a:ext cx="2261309" cy="10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2356" y="406119"/>
            <a:ext cx="920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СОУ ОЕМ 08.002.06.</a:t>
            </a:r>
            <a:r>
              <a:rPr lang="ru-RU" b="1" dirty="0">
                <a:latin typeface="+mn-lt"/>
              </a:rPr>
              <a:t>0</a:t>
            </a:r>
            <a:r>
              <a:rPr lang="uk-UA" b="1" dirty="0">
                <a:latin typeface="+mn-lt"/>
              </a:rPr>
              <a:t>80</a:t>
            </a:r>
            <a:r>
              <a:rPr lang="ru-RU" b="1" dirty="0" smtClean="0">
                <a:latin typeface="+mn-lt"/>
              </a:rPr>
              <a:t>:2014 </a:t>
            </a:r>
            <a:r>
              <a:rPr lang="uk-UA" b="1" dirty="0" smtClean="0">
                <a:latin typeface="+mn-lt"/>
              </a:rPr>
              <a:t>Меблі та покриття для підлоги з лісоматеріалів</a:t>
            </a:r>
            <a:r>
              <a:rPr lang="uk-UA" b="1" dirty="0" smtClean="0">
                <a:solidFill>
                  <a:srgbClr val="000000"/>
                </a:solidFill>
                <a:latin typeface="+mn-lt"/>
              </a:rPr>
              <a:t>. </a:t>
            </a:r>
            <a:endParaRPr lang="uk-UA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uk-UA" b="1" dirty="0" smtClean="0">
                <a:solidFill>
                  <a:srgbClr val="000000"/>
                </a:solidFill>
                <a:latin typeface="+mn-lt"/>
              </a:rPr>
              <a:t>Екологічні критерії оцінювання життєвого циклу.</a:t>
            </a:r>
            <a:endParaRPr lang="uk-UA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2" y="417099"/>
            <a:ext cx="447017" cy="643705"/>
          </a:xfrm>
          <a:prstGeom prst="rect">
            <a:avLst/>
          </a:prstGeom>
        </p:spPr>
      </p:pic>
      <p:pic>
        <p:nvPicPr>
          <p:cNvPr id="17" name="Picture 5" descr="GEN25-logo-262x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1" y="5502228"/>
            <a:ext cx="2261309" cy="10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2355" y="1098749"/>
            <a:ext cx="9958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rgbClr val="000000"/>
                </a:solidFill>
                <a:latin typeface="+mn-lt"/>
              </a:rPr>
              <a:t>Сфера дії цього стандарту поширюється на </a:t>
            </a:r>
            <a:r>
              <a:rPr lang="uk-UA" dirty="0">
                <a:latin typeface="+mn-lt"/>
              </a:rPr>
              <a:t>меблі з лісоматеріалів для побутових та громадських приміщень і різноманітних зон перебування </a:t>
            </a:r>
            <a:r>
              <a:rPr lang="uk-UA" dirty="0" smtClean="0">
                <a:latin typeface="+mn-lt"/>
              </a:rPr>
              <a:t>людини, дитячі меблі, покриття </a:t>
            </a:r>
            <a:r>
              <a:rPr lang="uk-UA" dirty="0">
                <a:latin typeface="+mn-lt"/>
              </a:rPr>
              <a:t>для підлоги з лісоматеріалів, включаючи ламіновані покриття для підлоги та паркет</a:t>
            </a:r>
            <a:r>
              <a:rPr lang="uk-UA" dirty="0" smtClean="0">
                <a:solidFill>
                  <a:srgbClr val="000000"/>
                </a:solidFill>
                <a:latin typeface="+mn-lt"/>
              </a:rPr>
              <a:t>.</a:t>
            </a:r>
            <a:endParaRPr lang="uk-UA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2894">
            <a:off x="573849" y="1338848"/>
            <a:ext cx="1236483" cy="1928459"/>
          </a:xfrm>
          <a:prstGeom prst="rect">
            <a:avLst/>
          </a:prstGeom>
        </p:spPr>
      </p:pic>
      <p:pic>
        <p:nvPicPr>
          <p:cNvPr id="10244" name="Picture 4" descr="Globally Harmonized System of Classification (GHS) | MLi Environme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10" y="5305301"/>
            <a:ext cx="4360869" cy="12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53" y="3393915"/>
            <a:ext cx="1312053" cy="1174500"/>
          </a:xfrm>
          <a:prstGeom prst="rect">
            <a:avLst/>
          </a:prstGeom>
        </p:spPr>
      </p:pic>
      <p:pic>
        <p:nvPicPr>
          <p:cNvPr id="10246" name="Picture 6" descr="Japan Environment Association (JEA)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75" y="4076851"/>
            <a:ext cx="1167963" cy="11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5930" y="4568415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+mn-lt"/>
              </a:rPr>
              <a:t>Німеччина</a:t>
            </a:r>
            <a:endParaRPr lang="ru-RU" sz="12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1213" y="529581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+mn-lt"/>
              </a:rPr>
              <a:t>Японія</a:t>
            </a:r>
            <a:endParaRPr lang="ru-RU" sz="12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1058" y="2051392"/>
            <a:ext cx="8208570" cy="3139321"/>
          </a:xfrm>
          <a:prstGeom prst="rect">
            <a:avLst/>
          </a:prstGeom>
          <a:solidFill>
            <a:srgbClr val="2FA345"/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+mn-lt"/>
              </a:rPr>
              <a:t>Основним завданням при впровадженні екологічних критеріїв є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  <a:latin typeface="+mn-lt"/>
              </a:rPr>
              <a:t>сталість і </a:t>
            </a:r>
            <a:r>
              <a:rPr lang="uk-UA" dirty="0" err="1" smtClean="0">
                <a:solidFill>
                  <a:schemeClr val="bg1"/>
                </a:solidFill>
                <a:latin typeface="+mn-lt"/>
              </a:rPr>
              <a:t>простежуваність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 джерел постачання сировини;</a:t>
            </a:r>
            <a:endParaRPr lang="uk-UA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  <a:latin typeface="+mn-lt"/>
              </a:rPr>
              <a:t>зменшення 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впливів на довкілля та здоров'я людини, пов'язаних з застосуванням хімічних речовин і препаратів, зокрема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зниження емісій летких органічних сполук та високотоксичних 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речовин;</a:t>
            </a:r>
            <a:endParaRPr lang="uk-UA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bg1"/>
                </a:solidFill>
                <a:latin typeface="+mn-lt"/>
              </a:rPr>
              <a:t>енергоефективність 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та запобігання забрудненню на виробництві;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зменшення відходів виробництва та споживання</a:t>
            </a:r>
            <a:r>
              <a:rPr lang="uk-UA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uk-UA" dirty="0" smtClean="0">
              <a:solidFill>
                <a:schemeClr val="bg1"/>
              </a:solidFill>
              <a:latin typeface="+mn-lt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+mn-lt"/>
              </a:rPr>
              <a:t>*) 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Вимоги до лісоматеріалів згідно з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FCS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;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uk-UA" b="1" dirty="0" smtClean="0">
              <a:solidFill>
                <a:schemeClr val="bg1"/>
              </a:solidFill>
              <a:latin typeface="+mn-lt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+mn-lt"/>
              </a:rPr>
              <a:t>                          елементів з текстилю  </a:t>
            </a:r>
            <a:r>
              <a:rPr lang="uk-UA" b="1" dirty="0">
                <a:solidFill>
                  <a:schemeClr val="bg1"/>
                </a:solidFill>
                <a:latin typeface="+mn-lt"/>
              </a:rPr>
              <a:t>згідно з 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О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eko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TEX 100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;</a:t>
            </a:r>
            <a:endParaRPr lang="en-US" b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                          </a:t>
            </a:r>
            <a:r>
              <a:rPr lang="ru-RU" b="1" dirty="0" err="1" smtClean="0">
                <a:solidFill>
                  <a:schemeClr val="bg1"/>
                </a:solidFill>
                <a:latin typeface="+mn-lt"/>
              </a:rPr>
              <a:t>елемент</a:t>
            </a:r>
            <a:r>
              <a:rPr lang="uk-UA" b="1" dirty="0" err="1" smtClean="0">
                <a:solidFill>
                  <a:schemeClr val="bg1"/>
                </a:solidFill>
                <a:latin typeface="+mn-lt"/>
              </a:rPr>
              <a:t>ів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 з пластику  </a:t>
            </a:r>
            <a:r>
              <a:rPr lang="uk-UA" b="1" dirty="0">
                <a:solidFill>
                  <a:schemeClr val="bg1"/>
                </a:solidFill>
                <a:latin typeface="+mn-lt"/>
              </a:rPr>
              <a:t>згідно з </a:t>
            </a:r>
            <a:r>
              <a:rPr lang="uk-UA" b="1" dirty="0" smtClean="0">
                <a:solidFill>
                  <a:schemeClr val="bg1"/>
                </a:solidFill>
                <a:latin typeface="+mn-lt"/>
              </a:rPr>
              <a:t>екологічними критеріями.</a:t>
            </a:r>
            <a:endParaRPr lang="uk-UA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7170" name="Picture 2" descr="Экозна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31" y="2812151"/>
            <a:ext cx="1014714" cy="10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364370"/>
              </p:ext>
            </p:extLst>
          </p:nvPr>
        </p:nvGraphicFramePr>
        <p:xfrm>
          <a:off x="1404258" y="1198015"/>
          <a:ext cx="9557656" cy="37338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15123"/>
                <a:gridCol w="3942533"/>
              </a:tblGrid>
              <a:tr h="381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Перелік заборонених для використання хімічних речовин та важких металів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Хімічні речовини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Важкі метали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Елементарний хлор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Ртуть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+mn-lt"/>
                        </a:rPr>
                        <a:t>Азиридини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та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поліазиридини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Свинець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+mn-lt"/>
                        </a:rPr>
                        <a:t>Галогенізовані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ароматичні сполуки, включаючи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галогенізовані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розчинники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Кадмій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Сурма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+mn-lt"/>
                        </a:rPr>
                        <a:t>Диетилгексилфталат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(DEHP),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дибутилфталат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(DBP),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диалилфталат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(DAP) чи </a:t>
                      </a:r>
                      <a:endParaRPr lang="uk-UA" sz="2000" dirty="0" smtClean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+mn-lt"/>
                        </a:rPr>
                        <a:t>n-</a:t>
                      </a:r>
                      <a:r>
                        <a:rPr lang="uk-UA" sz="2000" dirty="0" err="1" smtClean="0">
                          <a:effectLst/>
                          <a:latin typeface="+mn-lt"/>
                        </a:rPr>
                        <a:t>бутилбензинфталат</a:t>
                      </a:r>
                      <a:r>
                        <a:rPr lang="uk-UA" sz="20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(BBP)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Хром (VI)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Селен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876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+mn-lt"/>
                        </a:rPr>
                        <a:t>Алкілфеноли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,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алкілфенолетоксилати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(APEO) чи інші похідні алкіл фенолу, сполуки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бісфенолу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А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Миш’як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Мідь та олово (їх сполуки, напр. </a:t>
                      </a:r>
                      <a:r>
                        <a:rPr lang="uk-UA" sz="2000" dirty="0" err="1">
                          <a:effectLst/>
                          <a:latin typeface="+mn-lt"/>
                        </a:rPr>
                        <a:t>оловоорганічні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: TBT, TPT)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38199" y="5128736"/>
            <a:ext cx="10189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  <a:tabLst>
                <a:tab pos="6119495" algn="r"/>
              </a:tabLst>
            </a:pPr>
            <a:r>
              <a:rPr lang="uk-UA" dirty="0">
                <a:latin typeface="+mn-lt"/>
                <a:ea typeface="Calibri" panose="020F0502020204030204" pitchFamily="34" charset="0"/>
              </a:rPr>
              <a:t>Вивільнення формальдегіду з меблів не має перевищувати 0,008 мг</a:t>
            </a:r>
            <a:r>
              <a:rPr lang="ru-RU" dirty="0">
                <a:latin typeface="+mn-lt"/>
                <a:ea typeface="Calibri" panose="020F0502020204030204" pitchFamily="34" charset="0"/>
              </a:rPr>
              <a:t>/</a:t>
            </a:r>
            <a:r>
              <a:rPr lang="uk-UA" dirty="0">
                <a:latin typeface="+mn-lt"/>
                <a:ea typeface="Calibri" panose="020F0502020204030204" pitchFamily="34" charset="0"/>
              </a:rPr>
              <a:t>м</a:t>
            </a:r>
            <a:r>
              <a:rPr lang="uk-UA" baseline="30000" dirty="0">
                <a:latin typeface="+mn-lt"/>
                <a:ea typeface="Calibri" panose="020F0502020204030204" pitchFamily="34" charset="0"/>
              </a:rPr>
              <a:t>3</a:t>
            </a:r>
            <a:r>
              <a:rPr lang="uk-UA" dirty="0">
                <a:latin typeface="+mn-lt"/>
                <a:ea typeface="Calibri" panose="020F0502020204030204" pitchFamily="34" charset="0"/>
              </a:rPr>
              <a:t>, при насиченості в повітрі закритих приміщень 1 м</a:t>
            </a:r>
            <a:r>
              <a:rPr lang="uk-UA" baseline="30000" dirty="0">
                <a:latin typeface="+mn-lt"/>
                <a:ea typeface="Calibri" panose="020F0502020204030204" pitchFamily="34" charset="0"/>
              </a:rPr>
              <a:t>2</a:t>
            </a:r>
            <a:r>
              <a:rPr lang="ru-RU" dirty="0">
                <a:latin typeface="+mn-lt"/>
                <a:ea typeface="Calibri" panose="020F0502020204030204" pitchFamily="34" charset="0"/>
              </a:rPr>
              <a:t>/</a:t>
            </a:r>
            <a:r>
              <a:rPr lang="uk-UA" dirty="0">
                <a:latin typeface="+mn-lt"/>
                <a:ea typeface="Calibri" panose="020F0502020204030204" pitchFamily="34" charset="0"/>
              </a:rPr>
              <a:t>м</a:t>
            </a:r>
            <a:r>
              <a:rPr lang="uk-UA" baseline="30000" dirty="0">
                <a:latin typeface="+mn-lt"/>
                <a:ea typeface="Calibri" panose="020F0502020204030204" pitchFamily="34" charset="0"/>
              </a:rPr>
              <a:t>3</a:t>
            </a:r>
            <a:r>
              <a:rPr lang="uk-UA" dirty="0" smtClean="0">
                <a:latin typeface="+mn-lt"/>
                <a:ea typeface="Calibri" panose="020F0502020204030204" pitchFamily="34" charset="0"/>
              </a:rPr>
              <a:t>.</a:t>
            </a:r>
          </a:p>
          <a:p>
            <a:pPr indent="449580" algn="just">
              <a:spcAft>
                <a:spcPts val="0"/>
              </a:spcAft>
              <a:tabLst>
                <a:tab pos="6119495" algn="r"/>
              </a:tabLst>
            </a:pPr>
            <a:endParaRPr lang="ru-RU" dirty="0">
              <a:latin typeface="+mn-lt"/>
              <a:ea typeface="Calibri" panose="020F050202020403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dirty="0">
                <a:latin typeface="+mn-lt"/>
                <a:ea typeface="Calibri" panose="020F0502020204030204" pitchFamily="34" charset="0"/>
              </a:rPr>
              <a:t>Меблі, що призначені для внутрішніх приміщень, не просочуються.</a:t>
            </a:r>
            <a:endParaRPr lang="ru-RU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302" y="631762"/>
            <a:ext cx="5328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spcAft>
                <a:spcPts val="0"/>
              </a:spcAft>
              <a:tabLst>
                <a:tab pos="6119495" algn="r"/>
              </a:tabLst>
            </a:pPr>
            <a:r>
              <a:rPr lang="uk-UA" b="1" dirty="0">
                <a:ea typeface="Calibri" panose="020F0502020204030204" pitchFamily="34" charset="0"/>
              </a:rPr>
              <a:t>Вимоги до </a:t>
            </a:r>
            <a:r>
              <a:rPr lang="uk-UA" b="1" dirty="0" smtClean="0">
                <a:ea typeface="Calibri" panose="020F0502020204030204" pitchFamily="34" charset="0"/>
              </a:rPr>
              <a:t>меблів щодо хімічної безпеки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3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206589"/>
              </p:ext>
            </p:extLst>
          </p:nvPr>
        </p:nvGraphicFramePr>
        <p:xfrm>
          <a:off x="1723617" y="3305425"/>
          <a:ext cx="8721268" cy="15621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68411"/>
                <a:gridCol w="2452857"/>
              </a:tblGrid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Хімічні речовини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Вимоги (після 3 діб)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Загальна кількість органічних хімічних речовин С6-С16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0,25мг/м</a:t>
                      </a:r>
                      <a:r>
                        <a:rPr lang="uk-UA" sz="2000" baseline="30000">
                          <a:effectLst/>
                          <a:latin typeface="+mn-lt"/>
                        </a:rPr>
                        <a:t>3</a:t>
                      </a:r>
                      <a:r>
                        <a:rPr lang="uk-UA" sz="2000">
                          <a:effectLst/>
                          <a:latin typeface="+mn-lt"/>
                        </a:rPr>
                        <a:t> повітря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Загальна кількість органічних хімічних речовин С16-С22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</a:rPr>
                        <a:t>0,03мг/м</a:t>
                      </a:r>
                      <a:r>
                        <a:rPr lang="uk-UA" sz="2000" baseline="30000">
                          <a:effectLst/>
                          <a:latin typeface="+mn-lt"/>
                        </a:rPr>
                        <a:t>3</a:t>
                      </a:r>
                      <a:r>
                        <a:rPr lang="uk-UA" sz="2000">
                          <a:effectLst/>
                          <a:latin typeface="+mn-lt"/>
                        </a:rPr>
                        <a:t> повітря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Всього ЛОС*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0,05мг/м</a:t>
                      </a:r>
                      <a:r>
                        <a:rPr lang="uk-UA" sz="2000" baseline="30000" dirty="0">
                          <a:effectLst/>
                          <a:latin typeface="+mn-lt"/>
                        </a:rPr>
                        <a:t>3</a:t>
                      </a:r>
                      <a:r>
                        <a:rPr lang="uk-UA" sz="2000" dirty="0">
                          <a:effectLst/>
                          <a:latin typeface="+mn-lt"/>
                        </a:rPr>
                        <a:t> повітря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95999" y="1834087"/>
            <a:ext cx="91767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Вивільнення формальдегіду з покриття для підлоги з нанесеним захисним та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/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або </a:t>
            </a:r>
            <a:r>
              <a:rPr kumimoji="0" lang="uk-UA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декоративно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-захисним покриттям не має перевищувати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3,2 мг/м</a:t>
            </a:r>
            <a:r>
              <a:rPr kumimoji="0" lang="ru-RU" altLang="ru-RU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∙</a:t>
            </a: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г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1474" y="1219592"/>
            <a:ext cx="3998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ea typeface="Calibri" panose="020F0502020204030204" pitchFamily="34" charset="0"/>
              </a:rPr>
              <a:t>Вимоги до </a:t>
            </a:r>
            <a:r>
              <a:rPr lang="uk-UA" b="1" dirty="0" smtClean="0">
                <a:ea typeface="Calibri" panose="020F0502020204030204" pitchFamily="34" charset="0"/>
              </a:rPr>
              <a:t>покриття </a:t>
            </a:r>
            <a:r>
              <a:rPr lang="uk-UA" b="1" dirty="0">
                <a:ea typeface="Calibri" panose="020F0502020204030204" pitchFamily="34" charset="0"/>
              </a:rPr>
              <a:t>для підлоги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8914" y="2787136"/>
            <a:ext cx="7783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tabLst>
                <a:tab pos="6119813" algn="r"/>
              </a:tabLst>
            </a:pPr>
            <a:r>
              <a:rPr lang="uk-UA" altLang="ru-RU" sz="2000" dirty="0">
                <a:latin typeface="+mn-lt"/>
                <a:ea typeface="Times New Roman" panose="02020603050405020304" pitchFamily="18" charset="0"/>
              </a:rPr>
              <a:t>Граничні показники вивільнення ЛОС із покриттів для підлоги</a:t>
            </a:r>
            <a:endParaRPr lang="ru-RU" alt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99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8" y="297351"/>
            <a:ext cx="895350" cy="8858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57588" y="1385693"/>
            <a:ext cx="8787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С</a:t>
            </a:r>
            <a:r>
              <a:rPr lang="uk-UA" dirty="0" err="1" smtClean="0">
                <a:latin typeface="+mn-lt"/>
              </a:rPr>
              <a:t>талість</a:t>
            </a:r>
            <a:r>
              <a:rPr lang="uk-UA" dirty="0" smtClean="0">
                <a:latin typeface="+mn-lt"/>
              </a:rPr>
              <a:t> та </a:t>
            </a:r>
            <a:r>
              <a:rPr lang="uk-UA" dirty="0" err="1" smtClean="0">
                <a:latin typeface="+mn-lt"/>
              </a:rPr>
              <a:t>простежуваність</a:t>
            </a:r>
            <a:r>
              <a:rPr lang="uk-UA" dirty="0" smtClean="0">
                <a:latin typeface="+mn-lt"/>
              </a:rPr>
              <a:t> сировини, відповідність  лісоматеріалів вимогам </a:t>
            </a:r>
            <a:r>
              <a:rPr lang="en-US" dirty="0" smtClean="0">
                <a:latin typeface="+mn-lt"/>
              </a:rPr>
              <a:t>FSC</a:t>
            </a:r>
            <a:endParaRPr lang="uk-UA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7459" y="3008243"/>
            <a:ext cx="7731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Регламентовані групи ризиків хімічних впливів або їх можливих комбінацій за класами і категоріями небезпек згідно з міжнародними стандартами.</a:t>
            </a:r>
            <a:endParaRPr lang="uk-UA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7459" y="3695376"/>
            <a:ext cx="8739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ГДК </a:t>
            </a:r>
            <a:r>
              <a:rPr lang="uk-UA" dirty="0" err="1" smtClean="0">
                <a:latin typeface="+mn-lt"/>
              </a:rPr>
              <a:t>с.д</a:t>
            </a:r>
            <a:r>
              <a:rPr lang="uk-UA" dirty="0" smtClean="0">
                <a:latin typeface="+mn-lt"/>
              </a:rPr>
              <a:t>. хімічних речовин здатних вивільнятись в атмосферне повітря у 2-5 разів більш жорсткіше у порівнянні з встановленими згідно з чинним санітарним законодавством.</a:t>
            </a:r>
            <a:endParaRPr lang="uk-UA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17459" y="4496710"/>
            <a:ext cx="885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Полімерні та </a:t>
            </a:r>
            <a:r>
              <a:rPr lang="uk-UA" dirty="0" err="1" smtClean="0">
                <a:latin typeface="+mn-lt"/>
              </a:rPr>
              <a:t>полімервмісні</a:t>
            </a:r>
            <a:r>
              <a:rPr lang="uk-UA" dirty="0" smtClean="0">
                <a:latin typeface="+mn-lt"/>
              </a:rPr>
              <a:t> матеріали не повинні створювати в приміщенні специфічний запах, що перевищує 1 бал.</a:t>
            </a:r>
            <a:endParaRPr lang="uk-UA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17459" y="5594925"/>
            <a:ext cx="8129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Питома ефективна активність природних радіонуклідів виробу не повинна бути більш ніж  150 </a:t>
            </a:r>
            <a:r>
              <a:rPr lang="uk-UA" dirty="0" err="1" smtClean="0">
                <a:latin typeface="+mn-lt"/>
              </a:rPr>
              <a:t>Бк</a:t>
            </a:r>
            <a:r>
              <a:rPr lang="uk-UA" dirty="0" smtClean="0">
                <a:latin typeface="+mn-lt"/>
              </a:rPr>
              <a:t>/кг.</a:t>
            </a:r>
            <a:endParaRPr lang="uk-UA" dirty="0">
              <a:latin typeface="+mn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2" y="3695376"/>
            <a:ext cx="1664670" cy="1226948"/>
          </a:xfrm>
          <a:prstGeom prst="rect">
            <a:avLst/>
          </a:prstGeom>
        </p:spPr>
      </p:pic>
      <p:pic>
        <p:nvPicPr>
          <p:cNvPr id="14340" name="Picture 4" descr="Технология дезактивации и реабилитации территорий и объектов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0" y="5295000"/>
            <a:ext cx="1045854" cy="10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86377" y="437730"/>
            <a:ext cx="920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СОУ ОЕМ 08.002.06.</a:t>
            </a:r>
            <a:r>
              <a:rPr lang="ru-RU" b="1" dirty="0">
                <a:latin typeface="+mn-lt"/>
              </a:rPr>
              <a:t>0</a:t>
            </a:r>
            <a:r>
              <a:rPr lang="uk-UA" b="1" dirty="0">
                <a:latin typeface="+mn-lt"/>
              </a:rPr>
              <a:t>80</a:t>
            </a:r>
            <a:r>
              <a:rPr lang="ru-RU" b="1" dirty="0" smtClean="0">
                <a:latin typeface="+mn-lt"/>
              </a:rPr>
              <a:t>:2014 </a:t>
            </a:r>
            <a:r>
              <a:rPr lang="uk-UA" b="1" dirty="0" smtClean="0">
                <a:latin typeface="+mn-lt"/>
              </a:rPr>
              <a:t>Меблі та покриття для підлоги з лісоматеріалів</a:t>
            </a:r>
            <a:r>
              <a:rPr lang="uk-UA" b="1" dirty="0" smtClean="0">
                <a:solidFill>
                  <a:srgbClr val="000000"/>
                </a:solidFill>
                <a:latin typeface="+mn-lt"/>
              </a:rPr>
              <a:t>. </a:t>
            </a:r>
            <a:endParaRPr lang="uk-UA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uk-UA" b="1" dirty="0" smtClean="0">
                <a:solidFill>
                  <a:srgbClr val="000000"/>
                </a:solidFill>
                <a:latin typeface="+mn-lt"/>
              </a:rPr>
              <a:t>Екологічні критерії оцінювання життєвого циклу.</a:t>
            </a:r>
            <a:endParaRPr lang="uk-UA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7588" y="1907514"/>
            <a:ext cx="8787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В</a:t>
            </a:r>
            <a:r>
              <a:rPr lang="uk-UA" dirty="0" err="1" smtClean="0">
                <a:latin typeface="+mn-lt"/>
              </a:rPr>
              <a:t>ідповідність</a:t>
            </a:r>
            <a:r>
              <a:rPr lang="uk-UA" dirty="0" smtClean="0">
                <a:latin typeface="+mn-lt"/>
              </a:rPr>
              <a:t> всіх елементів виробу вимогам екологічних стандартів</a:t>
            </a:r>
            <a:endParaRPr lang="uk-UA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531" y="1395977"/>
            <a:ext cx="834290" cy="970380"/>
          </a:xfrm>
          <a:prstGeom prst="rect">
            <a:avLst/>
          </a:prstGeom>
        </p:spPr>
      </p:pic>
      <p:pic>
        <p:nvPicPr>
          <p:cNvPr id="20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3" y="2363953"/>
            <a:ext cx="949784" cy="62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80" y="1084061"/>
            <a:ext cx="1064627" cy="11165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55142" y="2421053"/>
            <a:ext cx="8787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Ремонтопридатність і можливість переробки за доступними в Україні технологіями</a:t>
            </a:r>
            <a:endParaRPr lang="uk-UA" dirty="0">
              <a:latin typeface="+mn-lt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2DE6DCC3-266C-41A8-BFAD-9FFC757C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-223" r="-217" b="-223"/>
          <a:stretch>
            <a:fillRect/>
          </a:stretch>
        </p:blipFill>
        <p:spPr bwMode="auto">
          <a:xfrm>
            <a:off x="1424402" y="2561701"/>
            <a:ext cx="814142" cy="7457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85" y="378343"/>
            <a:ext cx="452013" cy="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14" y="47552"/>
            <a:ext cx="9010649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AutoShape 5"/>
          <p:cNvSpPr>
            <a:spLocks noChangeArrowheads="1"/>
          </p:cNvSpPr>
          <p:nvPr/>
        </p:nvSpPr>
        <p:spPr bwMode="auto">
          <a:xfrm rot="1189692">
            <a:off x="1589765" y="5639194"/>
            <a:ext cx="1109133" cy="230717"/>
          </a:xfrm>
          <a:prstGeom prst="rightArrow">
            <a:avLst>
              <a:gd name="adj1" fmla="val 50000"/>
              <a:gd name="adj2" fmla="val 120000"/>
            </a:avLst>
          </a:prstGeom>
          <a:solidFill>
            <a:srgbClr val="046C6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ru-RU" sz="788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13" y="47552"/>
            <a:ext cx="9010649" cy="270136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97308" y="857829"/>
            <a:ext cx="6094874" cy="540404"/>
          </a:xfrm>
          <a:prstGeom prst="rect">
            <a:avLst/>
          </a:prstGeom>
          <a:solidFill>
            <a:srgbClr val="3A726B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altLang="ru-RU" sz="1456" b="1" dirty="0">
                <a:solidFill>
                  <a:schemeClr val="bg1"/>
                </a:solidFill>
              </a:rPr>
              <a:t>Екологічна сертифікація і </a:t>
            </a:r>
            <a:r>
              <a:rPr lang="uk-UA" altLang="ru-RU" sz="1456" b="1" dirty="0" smtClean="0">
                <a:solidFill>
                  <a:schemeClr val="bg1"/>
                </a:solidFill>
              </a:rPr>
              <a:t>маркування є </a:t>
            </a:r>
            <a:r>
              <a:rPr lang="uk-UA" altLang="ru-RU" sz="1456" b="1" dirty="0">
                <a:solidFill>
                  <a:schemeClr val="bg1"/>
                </a:solidFill>
              </a:rPr>
              <a:t>одним </a:t>
            </a:r>
            <a:endParaRPr lang="uk-UA" altLang="ru-RU" sz="1456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uk-UA" altLang="ru-RU" sz="1456" b="1" dirty="0" smtClean="0">
                <a:solidFill>
                  <a:schemeClr val="bg1"/>
                </a:solidFill>
              </a:rPr>
              <a:t>з </a:t>
            </a:r>
            <a:r>
              <a:rPr lang="uk-UA" altLang="ru-RU" sz="1456" b="1" dirty="0">
                <a:solidFill>
                  <a:schemeClr val="bg1"/>
                </a:solidFill>
              </a:rPr>
              <a:t>інструментів </a:t>
            </a:r>
            <a:r>
              <a:rPr lang="ru-RU" altLang="ru-RU" sz="1456" b="1" dirty="0">
                <a:solidFill>
                  <a:schemeClr val="bg1"/>
                </a:solidFill>
              </a:rPr>
              <a:t>державно</a:t>
            </a:r>
            <a:r>
              <a:rPr lang="uk-UA" altLang="ru-RU" sz="1456" b="1" dirty="0">
                <a:solidFill>
                  <a:schemeClr val="bg1"/>
                </a:solidFill>
              </a:rPr>
              <a:t>ї екологічної політики згідно з Законом</a:t>
            </a:r>
            <a:endParaRPr lang="ru-RU" altLang="ru-RU" sz="1456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8489383" y="1985581"/>
            <a:ext cx="3833284" cy="46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76" y="654299"/>
            <a:ext cx="1670055" cy="1487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84029" y="2170410"/>
            <a:ext cx="859972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6" y="724833"/>
            <a:ext cx="9698323" cy="5512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8216" y="6322383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https://www.youtube.com/watch?v=qnFq-a3ltlc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5033" y="270441"/>
            <a:ext cx="6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Екологічні стандарти щодо продукції, сертифікація і маркування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3" y="964318"/>
            <a:ext cx="1616148" cy="1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9795" y="3881968"/>
            <a:ext cx="9058939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Роз'яснення </a:t>
            </a:r>
          </a:p>
          <a:p>
            <a:endParaRPr lang="uk-UA" sz="10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Атестат акредитації має бути виданий національним органом з акредитації (Національне агентство з акредитації України) у порядку згідно з Законом України «Про акредитацію органів з оцінки відповідності» від 17.05.2001 № 2407-III. </a:t>
            </a:r>
          </a:p>
          <a:p>
            <a:endParaRPr lang="uk-UA" sz="14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 атестаті акредитації (і додатках до нього, за наявністю) повинна бути зазначена галузь акредитації органу з оцінки відповідності за екологічними критеріями програми екологічного маркування І типу на таку категорію продукції, як “вироби з полімерних матеріалів”.</a:t>
            </a:r>
            <a:endParaRPr lang="uk-UA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8828" y="2565048"/>
            <a:ext cx="1038269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Підтвердні документи</a:t>
            </a:r>
            <a:endParaRPr lang="uk-UA" b="1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1)</a:t>
            </a:r>
            <a:r>
              <a:rPr lang="uk-UA" dirty="0" smtClean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Копія сертифікату </a:t>
            </a:r>
            <a:r>
              <a:rPr lang="uk-UA" dirty="0" smtClean="0">
                <a:latin typeface="+mn-lt"/>
              </a:rPr>
              <a:t>про підтвердження відповідності встановленим екологічним критеріям </a:t>
            </a:r>
            <a:r>
              <a:rPr lang="uk-UA" dirty="0" smtClean="0">
                <a:latin typeface="+mn-lt"/>
              </a:rPr>
              <a:t>на меблі та(або) покриття для підлоги з лісоматеріалів.</a:t>
            </a:r>
          </a:p>
          <a:p>
            <a:r>
              <a:rPr lang="en-US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)</a:t>
            </a:r>
            <a:r>
              <a:rPr lang="uk-UA" dirty="0" smtClean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Копія </a:t>
            </a:r>
            <a:r>
              <a:rPr lang="uk-UA" dirty="0" smtClean="0">
                <a:latin typeface="+mn-lt"/>
              </a:rPr>
              <a:t>атестату акредитації органу з оцінки відповідності який видав сертифікат.</a:t>
            </a:r>
            <a:endParaRPr lang="uk-UA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564654"/>
            <a:ext cx="1003004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828" y="1306423"/>
            <a:ext cx="101434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Вимога</a:t>
            </a:r>
          </a:p>
          <a:p>
            <a:r>
              <a:rPr lang="uk-UA" b="1" dirty="0" smtClean="0">
                <a:latin typeface="+mn-lt"/>
              </a:rPr>
              <a:t>Вироби </a:t>
            </a:r>
            <a:r>
              <a:rPr lang="uk-UA" dirty="0" smtClean="0">
                <a:latin typeface="+mn-lt"/>
              </a:rPr>
              <a:t>повинні </a:t>
            </a:r>
            <a:r>
              <a:rPr lang="uk-UA" dirty="0">
                <a:latin typeface="+mn-lt"/>
              </a:rPr>
              <a:t>відповідати вимогам екологічних критеріїв </a:t>
            </a:r>
            <a:r>
              <a:rPr lang="uk-UA" dirty="0" smtClean="0">
                <a:latin typeface="+mn-lt"/>
              </a:rPr>
              <a:t>на </a:t>
            </a:r>
            <a:r>
              <a:rPr lang="uk-UA" dirty="0">
                <a:latin typeface="+mn-lt"/>
              </a:rPr>
              <a:t>меблі та(або) покриття для підлоги з лісоматеріалів</a:t>
            </a:r>
            <a:r>
              <a:rPr lang="uk-UA" dirty="0" smtClean="0">
                <a:latin typeface="+mn-lt"/>
              </a:rPr>
              <a:t>, </a:t>
            </a:r>
            <a:r>
              <a:rPr lang="uk-UA" dirty="0" smtClean="0">
                <a:latin typeface="+mn-lt"/>
              </a:rPr>
              <a:t>що встановлені згідно з </a:t>
            </a:r>
            <a:r>
              <a:rPr lang="uk-UA" u="sng" dirty="0" smtClean="0">
                <a:latin typeface="+mn-lt"/>
              </a:rPr>
              <a:t>чинною редакцією ДСТУ </a:t>
            </a:r>
            <a:r>
              <a:rPr lang="uk-UA" u="sng" dirty="0">
                <a:latin typeface="+mn-lt"/>
              </a:rPr>
              <a:t>ISO 14024</a:t>
            </a:r>
            <a:r>
              <a:rPr lang="uk-UA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9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2"/>
          <a:stretch>
            <a:fillRect/>
          </a:stretch>
        </p:blipFill>
        <p:spPr bwMode="auto">
          <a:xfrm>
            <a:off x="158750" y="1927225"/>
            <a:ext cx="1213326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2" b="26385"/>
          <a:stretch>
            <a:fillRect/>
          </a:stretch>
        </p:blipFill>
        <p:spPr bwMode="auto">
          <a:xfrm>
            <a:off x="0" y="1385887"/>
            <a:ext cx="121332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>
            <a:extLst>
              <a:ext uri="{FF2B5EF4-FFF2-40B4-BE49-F238E27FC236}">
                <a16:creationId xmlns="" xmlns:a16="http://schemas.microsoft.com/office/drawing/2014/main" id="{54CB769D-A87F-4647-B1BB-554106F2B7B8}"/>
              </a:ext>
            </a:extLst>
          </p:cNvPr>
          <p:cNvSpPr/>
          <p:nvPr/>
        </p:nvSpPr>
        <p:spPr bwMode="auto">
          <a:xfrm>
            <a:off x="0" y="438150"/>
            <a:ext cx="12192000" cy="830263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ADFF4C18-E07E-47D6-BCC7-7F7FA69D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" y="499268"/>
            <a:ext cx="117824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4000" b="1" dirty="0" smtClean="0">
                <a:latin typeface="+mn-lt"/>
              </a:rPr>
              <a:t>ЯКІ ВИМОГИ І НАВІЩО, ЯК ПРОКОНТРОЛЮВАТИ ?</a:t>
            </a:r>
            <a:endParaRPr lang="en-US" alt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2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55" y="221796"/>
            <a:ext cx="5261202" cy="624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" y="1603690"/>
            <a:ext cx="5021716" cy="519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0" y="0"/>
            <a:ext cx="5172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5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092" y="396875"/>
            <a:ext cx="10515600" cy="1325563"/>
          </a:xfrm>
        </p:spPr>
        <p:txBody>
          <a:bodyPr/>
          <a:lstStyle/>
          <a:p>
            <a:r>
              <a:rPr lang="uk-UA" sz="2400" b="1" dirty="0" smtClean="0">
                <a:latin typeface="+mn-lt"/>
              </a:rPr>
              <a:t>Пункт 5 статті 23 Закону про публічні закупівлі</a:t>
            </a:r>
            <a:endParaRPr lang="ru-RU" sz="24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0092" y="1722438"/>
            <a:ext cx="1079204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+mn-lt"/>
              </a:rPr>
              <a:t>Маркування, протоколи випробувань та сертифікати повинні бути видані </a:t>
            </a:r>
            <a:r>
              <a:rPr lang="uk-UA" sz="2400" b="1" dirty="0" smtClean="0">
                <a:latin typeface="+mn-lt"/>
              </a:rPr>
              <a:t>органами з оцінки відповідності, компетентність яких підтверджена шляхом акредитації </a:t>
            </a:r>
            <a:r>
              <a:rPr lang="uk-UA" sz="2400" dirty="0" smtClean="0">
                <a:latin typeface="+mn-lt"/>
              </a:rPr>
              <a:t>або </a:t>
            </a:r>
            <a:r>
              <a:rPr lang="uk-UA" sz="2400" dirty="0" smtClean="0">
                <a:latin typeface="+mn-lt"/>
              </a:rPr>
              <a:t>іншим способом, визначеним законодавством.</a:t>
            </a:r>
            <a:endParaRPr lang="uk-UA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404" y="4092608"/>
            <a:ext cx="5242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Закон України </a:t>
            </a:r>
          </a:p>
          <a:p>
            <a:r>
              <a:rPr lang="uk-UA" b="1" dirty="0" smtClean="0">
                <a:latin typeface="+mn-lt"/>
              </a:rPr>
              <a:t>«Про акредитацію органів з оцінки відповідності»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2" y="3691874"/>
            <a:ext cx="15144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219" y="390504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Компетентність органів з оцінки відповідності може бути підтверджена шляхом АКРЕДИТАЦІЇ</a:t>
            </a:r>
          </a:p>
          <a:p>
            <a:endParaRPr lang="uk-UA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4219" y="817477"/>
            <a:ext cx="99523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а) в Національному агентстві акредитації України;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б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) в зарубіжних органах акредитації – акредитованих у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IAF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в) і призначення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відповідно до вимог технічних регламентів згідно з законодавством про технічне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регулювання (у разі якщо орган підтверджує відповідність технічним регламентам);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г) внесенням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до реєстру таких органів у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разі, якщо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це передбачено окремим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Законом що регулює окрему сферу  (наприклад, органічне виробництво).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219" y="2795449"/>
            <a:ext cx="10030044" cy="33855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MS Mincho" panose="02020609040205080304" pitchFamily="49" charset="-128"/>
              </a:rPr>
              <a:t>За Законом – 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АКРЕДИТАЦІЯ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 є засвідчення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національним органом України з акредитації того, що </a:t>
            </a:r>
            <a:r>
              <a:rPr lang="uk-UA" b="1" dirty="0">
                <a:latin typeface="+mn-lt"/>
                <a:ea typeface="MS Mincho" panose="02020609040205080304" pitchFamily="49" charset="-128"/>
              </a:rPr>
              <a:t>орган з оцінки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відповідності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відповідає вимогам національних стандартів, гармонізованих з відповідними міжнародними та європейськими стандартами або вимогам міжнародних чи європейських стандартів, та у разі необхідності будь-яким додатковим вимогам щодо акредитації у відповідних сферах для провадження визначеної діяльності з оцінки відповідності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.</a:t>
            </a:r>
          </a:p>
          <a:p>
            <a:pPr indent="571500" algn="just">
              <a:spcAft>
                <a:spcPts val="0"/>
              </a:spcAft>
            </a:pPr>
            <a:endParaRPr lang="ru-RU" sz="1600" dirty="0">
              <a:latin typeface="+mn-lt"/>
              <a:ea typeface="MS Mincho" panose="02020609040205080304" pitchFamily="49" charset="-128"/>
            </a:endParaRPr>
          </a:p>
          <a:p>
            <a:pPr indent="571500" algn="just">
              <a:spcAft>
                <a:spcPts val="0"/>
              </a:spcAft>
            </a:pPr>
            <a:r>
              <a:rPr lang="uk-UA" b="1" dirty="0" smtClean="0">
                <a:latin typeface="+mn-lt"/>
                <a:ea typeface="NSimSun" panose="02010609030101010101" pitchFamily="49" charset="-122"/>
                <a:cs typeface="Liberation Mono"/>
              </a:rPr>
              <a:t>МЕТОЮ АКРЕДИТАЦІЇ </a:t>
            </a: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є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: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єдиної технічної політики у сфері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довіри споживачів до діяльності з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створення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умов для взаємного визнання результатів діяльності акредитованих органів на міжнародному рівні;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усунення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технічних бар'єрів у торгівлі.</a:t>
            </a:r>
            <a:endParaRPr lang="ru-RU" sz="1100" dirty="0">
              <a:effectLst/>
              <a:latin typeface="+mn-lt"/>
              <a:ea typeface="NSimSun" panose="02010609030101010101" pitchFamily="49" charset="-122"/>
              <a:cs typeface="Liberation Mono"/>
            </a:endParaRPr>
          </a:p>
        </p:txBody>
      </p:sp>
    </p:spTree>
    <p:extLst>
      <p:ext uri="{BB962C8B-B14F-4D97-AF65-F5344CB8AC3E}">
        <p14:creationId xmlns:p14="http://schemas.microsoft.com/office/powerpoint/2010/main" val="9058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031" y="258652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n-lt"/>
              </a:rPr>
              <a:t>Підтверджувальні документи (протоколи</a:t>
            </a:r>
            <a:r>
              <a:rPr lang="uk-UA" dirty="0">
                <a:latin typeface="+mn-lt"/>
              </a:rPr>
              <a:t>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 smtClean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 smtClean="0">
                <a:latin typeface="+mn-lt"/>
              </a:rPr>
              <a:t>посилання на статус акредитації органу з сертифікації з боку НААУ</a:t>
            </a:r>
            <a:endParaRPr lang="uk-UA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88" y="363992"/>
            <a:ext cx="4428939" cy="63174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:a16="http://schemas.microsoft.com/office/drawing/2014/main" xmlns="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08" y="2040441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091" y="301061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Компетентність організації  НЕ ПІДТВЕРДЖЕНА</a:t>
            </a:r>
          </a:p>
          <a:p>
            <a:endParaRPr lang="uk-UA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892" y="5227913"/>
            <a:ext cx="640122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Прийняття ЗАМОВНИКОМ 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складі тендерної </a:t>
            </a:r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документації,  сертифікатів виданих ОРГАНАМИ КОМПЕТЕНТНІ</a:t>
            </a:r>
            <a:r>
              <a:rPr lang="ru-RU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СТЬ ЯКИХ НЕ ПЕРЕВ</a:t>
            </a:r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ІРЕНА шляхом АКРЕДИТАЦІЇ або у інший визначений законодавством спосіб є порушенням пункту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5 статті 23 </a:t>
            </a:r>
            <a:endParaRPr lang="uk-UA" b="1" dirty="0" smtClean="0">
              <a:solidFill>
                <a:srgbClr val="C4000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Закону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про публічні закупівлі</a:t>
            </a:r>
            <a:endParaRPr lang="ru-RU" dirty="0">
              <a:solidFill>
                <a:srgbClr val="C4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12" y="-133350"/>
            <a:ext cx="5000625" cy="6991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462" y="2232839"/>
            <a:ext cx="4424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Відсутній перелік продукції на якій поширюється сертифікат</a:t>
            </a:r>
            <a:endParaRPr lang="ru-RU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95" y="755511"/>
            <a:ext cx="565716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Відсутня акредитація і б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удь-які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документальні засвідчення того, що ця організація дійсно є органом з оцінки відповідності, і те що схема сертифікації якою вона оперує відповідає стандарту ДСТУ ISO 14024  – відсутні (окрім власного сайту цієї організації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).</a:t>
            </a: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405" y="2900544"/>
            <a:ext cx="438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Не зазначений користувач сертифікату</a:t>
            </a:r>
            <a:endParaRPr lang="ru-RU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184" y="4706381"/>
            <a:ext cx="4236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Хибні помилки у кодифікації стандартів</a:t>
            </a:r>
            <a:endParaRPr lang="ru-RU" dirty="0">
              <a:latin typeface="+mn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341434" y="4616188"/>
            <a:ext cx="2575933" cy="246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70113" y="4320979"/>
            <a:ext cx="1980346" cy="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431283" y="2538793"/>
            <a:ext cx="2252546" cy="2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422571" y="940007"/>
            <a:ext cx="4724400" cy="554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760878" y="3078911"/>
            <a:ext cx="2012800" cy="13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923112" y="24187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endParaRPr lang="ru-RU" sz="1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347" y="3387205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dirty="0">
                <a:latin typeface="+mn-lt"/>
              </a:rPr>
              <a:t>Відсутній данні, які екологічні критерії становлять елементи технічних вимог програми екологічного маркування для кожної категорії продукції якими керується ця організація, що є грубим порушенням вимог ДСТУ ISO 14024.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4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444911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Підроблені сертифікати</a:t>
            </a:r>
          </a:p>
          <a:p>
            <a:endParaRPr lang="uk-UA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5314214"/>
            <a:ext cx="10653109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Стаття 358 ККУ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Підроблення документів, печаток, штампів та бланків, збут чи використання підроблених документів,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печаток, штампів караються штрафом до однієї тисячі неоподатковуваних мінімумів доходів громадян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або арештом на строк до шести місяців, або обмеженням волі на строк до двох років.</a:t>
            </a:r>
            <a:endParaRPr lang="uk-UA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463" y="444911"/>
            <a:ext cx="3501706" cy="5021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85" y="444911"/>
            <a:ext cx="3537310" cy="500883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7444640" y="1730128"/>
            <a:ext cx="1214265" cy="1219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492956" y="1730128"/>
            <a:ext cx="951684" cy="128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4" y="1736570"/>
            <a:ext cx="1569116" cy="15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1" y="1137099"/>
            <a:ext cx="10374085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цього стандарту -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тому числі його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Відповідно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7" y="343637"/>
            <a:ext cx="1000125" cy="723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615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3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147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sz="3200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14024 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4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142" y="673421"/>
            <a:ext cx="10091058" cy="5191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Неціновій критерій не вплине на відбір пропозицій, але може впливати на  вибір надаючи перевагу 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встановленим 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критеріям.</a:t>
            </a:r>
            <a:r>
              <a:rPr lang="ru-RU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 smtClean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algn="just">
              <a:spcAft>
                <a:spcPts val="750"/>
              </a:spcAft>
            </a:pP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Оновлений Закон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знімає обмеження </a:t>
            </a:r>
            <a:r>
              <a:rPr lang="uk-UA" u="sng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на умови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 застосування 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нецінових критеріїв. </a:t>
            </a: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До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цього замовник мав можливість застосовувати їх лише, якщо закупівля матиме складний характер (у тому числі закупівля консультаційних послуг, наукових досліджень, експериментів або розробок, дослідно-конструкторських робіт) і немає постійно діючого ринку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750"/>
              </a:spcAft>
            </a:pPr>
            <a:endParaRPr lang="ru-RU" sz="16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 19 квітня 2020 замовник може застосовувати нецінові критерії закуповуючи будь що. 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Питому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вагу кожного нецінового критерію та їхню кількість замовник визначатиме  самостійно. 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4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Загальна </a:t>
            </a: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питома вага нецінових критеріїв не може бути вищою ніж 30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%.</a:t>
            </a: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8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7944" y="735921"/>
            <a:ext cx="7326085" cy="5698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+mn-lt"/>
              </a:rPr>
              <a:t>Вищенаведені вимоги до </a:t>
            </a:r>
            <a:r>
              <a:rPr lang="uk-UA" b="1" dirty="0" smtClean="0">
                <a:latin typeface="+mn-lt"/>
              </a:rPr>
              <a:t>екологічних характеристик </a:t>
            </a:r>
            <a:r>
              <a:rPr lang="uk-UA" dirty="0" smtClean="0">
                <a:latin typeface="+mn-lt"/>
              </a:rPr>
              <a:t>варто застосувати у якості нецінових критеріїв замість прямих вимог, у разі </a:t>
            </a:r>
            <a:r>
              <a:rPr lang="uk-UA" dirty="0">
                <a:latin typeface="+mn-lt"/>
              </a:rPr>
              <a:t>якщо замовник має намір встановити </a:t>
            </a:r>
            <a:r>
              <a:rPr lang="uk-UA" dirty="0" smtClean="0">
                <a:latin typeface="+mn-lt"/>
              </a:rPr>
              <a:t>такі критерії, </a:t>
            </a:r>
            <a:r>
              <a:rPr lang="uk-UA" dirty="0">
                <a:latin typeface="+mn-lt"/>
              </a:rPr>
              <a:t>але при цьому він не впевнений у тому що: </a:t>
            </a:r>
            <a:endParaRPr lang="uk-UA" dirty="0" smtClean="0">
              <a:latin typeface="+mn-lt"/>
            </a:endParaRP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а) чи є на українському ринку належні конкурентні умови на продукцію що відповідає встановленим вимогам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б) ціна на таку продукцію (більша, менша чи така сама як середня ринкова) дозволить здійснити закупівлю в межах передбачених бюджетних видатків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в) чи є постачальник такої продукції якій відповідатиме іншим критеріям технічних специфікації тощо.</a:t>
            </a:r>
            <a:endParaRPr lang="ru-RU" dirty="0">
              <a:latin typeface="+mn-lt"/>
            </a:endParaRPr>
          </a:p>
          <a:p>
            <a:pPr algn="just">
              <a:spcAft>
                <a:spcPts val="750"/>
              </a:spcAft>
            </a:pPr>
            <a:endParaRPr lang="ru-RU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uk-UA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Aft>
                <a:spcPts val="1000"/>
              </a:spcAft>
            </a:pP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71" y="920978"/>
            <a:ext cx="3043869" cy="45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2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3" y="385082"/>
            <a:ext cx="7953375" cy="5695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8029" y="4430486"/>
            <a:ext cx="2623457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22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112" y="599105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34150"/>
            <a:ext cx="6096000" cy="32524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Приведена ціна = Ціна пропозиції / Коефіцієнт корекції (КК)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 розрахунку коефіцієнту корекції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КК = 1 + (F1 + F2 + ...+</a:t>
            </a:r>
            <a:r>
              <a:rPr lang="uk-UA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)/PV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де: КК - коефіцієнт корекції,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F1..Fn - значення кожного нецінового критерію, обраного постачальником,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PV - вага критерію “Ціна”.</a:t>
            </a:r>
            <a:endParaRPr lang="ru-RU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898" y="163676"/>
            <a:ext cx="77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898" y="753530"/>
            <a:ext cx="1158240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В.1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Наявність сертифікату відповідності </a:t>
            </a:r>
            <a:r>
              <a:rPr lang="uk-UA" dirty="0">
                <a:latin typeface="+mn-lt"/>
              </a:rPr>
              <a:t>вимогам екологічних критеріїв на меблі та(або) покриття для підлоги з лісоматеріалів, що встановлені згідно з чинною редакцією ДСТУ ISO 14024 –  </a:t>
            </a:r>
            <a:r>
              <a:rPr lang="en-US" i="1" dirty="0">
                <a:latin typeface="+mn-lt"/>
              </a:rPr>
              <a:t>max</a:t>
            </a:r>
            <a:r>
              <a:rPr lang="uk-UA" dirty="0">
                <a:latin typeface="+mn-lt"/>
              </a:rPr>
              <a:t> </a:t>
            </a:r>
            <a:r>
              <a:rPr lang="uk-UA" i="1" dirty="0">
                <a:latin typeface="+mn-lt"/>
              </a:rPr>
              <a:t>вага 10 %</a:t>
            </a:r>
          </a:p>
          <a:p>
            <a:r>
              <a:rPr lang="uk-UA" dirty="0">
                <a:latin typeface="+mn-lt"/>
              </a:rPr>
              <a:t>Так  - 10%</a:t>
            </a:r>
            <a:endParaRPr lang="ru-RU" dirty="0">
              <a:latin typeface="+mn-lt"/>
            </a:endParaRPr>
          </a:p>
          <a:p>
            <a:pPr lvl="0"/>
            <a:r>
              <a:rPr lang="uk-UA" dirty="0">
                <a:latin typeface="+mn-lt"/>
              </a:rPr>
              <a:t>Ні    - 0</a:t>
            </a:r>
            <a:r>
              <a:rPr lang="uk-UA" dirty="0" smtClean="0">
                <a:latin typeface="+mn-lt"/>
              </a:rPr>
              <a:t>%</a:t>
            </a:r>
          </a:p>
          <a:p>
            <a:pPr lvl="0"/>
            <a:endParaRPr lang="uk-UA" dirty="0">
              <a:latin typeface="+mn-lt"/>
            </a:endParaRPr>
          </a:p>
          <a:p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В.2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Наявність сертифікату  відповідності елементів з деревини вимогам стандартів </a:t>
            </a:r>
            <a:r>
              <a:rPr lang="en-US" dirty="0" smtClean="0">
                <a:latin typeface="+mn-lt"/>
                <a:ea typeface="Times New Roman" panose="02020603050405020304" pitchFamily="18" charset="0"/>
              </a:rPr>
              <a:t>FSC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+mn-lt"/>
              </a:rPr>
              <a:t>–  </a:t>
            </a:r>
            <a:r>
              <a:rPr lang="en-US" i="1" dirty="0" smtClean="0">
                <a:latin typeface="+mn-lt"/>
              </a:rPr>
              <a:t>max</a:t>
            </a:r>
            <a:r>
              <a:rPr lang="uk-UA" dirty="0">
                <a:latin typeface="+mn-lt"/>
              </a:rPr>
              <a:t> </a:t>
            </a:r>
            <a:r>
              <a:rPr lang="uk-UA" i="1" dirty="0" smtClean="0">
                <a:latin typeface="+mn-lt"/>
              </a:rPr>
              <a:t>вага </a:t>
            </a:r>
            <a:r>
              <a:rPr lang="uk-UA" i="1" dirty="0" smtClean="0">
                <a:latin typeface="+mn-lt"/>
              </a:rPr>
              <a:t>2 </a:t>
            </a:r>
            <a:r>
              <a:rPr lang="uk-UA" i="1" dirty="0" smtClean="0">
                <a:latin typeface="+mn-lt"/>
              </a:rPr>
              <a:t>%</a:t>
            </a:r>
          </a:p>
          <a:p>
            <a:pPr lvl="0"/>
            <a:r>
              <a:rPr lang="uk-UA" dirty="0">
                <a:latin typeface="+mn-lt"/>
              </a:rPr>
              <a:t>Так  - </a:t>
            </a:r>
            <a:r>
              <a:rPr lang="uk-UA" dirty="0" smtClean="0">
                <a:latin typeface="+mn-lt"/>
              </a:rPr>
              <a:t>2%</a:t>
            </a:r>
            <a:endParaRPr lang="ru-RU" dirty="0">
              <a:latin typeface="+mn-lt"/>
            </a:endParaRPr>
          </a:p>
          <a:p>
            <a:pPr lvl="0"/>
            <a:r>
              <a:rPr lang="uk-UA" dirty="0">
                <a:latin typeface="+mn-lt"/>
              </a:rPr>
              <a:t>Ні    - 0%</a:t>
            </a:r>
          </a:p>
          <a:p>
            <a:pPr lvl="0"/>
            <a:endParaRPr lang="ru-RU" sz="1000" dirty="0">
              <a:latin typeface="+mn-lt"/>
            </a:endParaRPr>
          </a:p>
          <a:p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В.3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Гарантований термін строку служби і ремонту виробу </a:t>
            </a:r>
            <a:r>
              <a:rPr lang="uk-UA" dirty="0" smtClean="0">
                <a:latin typeface="+mn-lt"/>
              </a:rPr>
              <a:t>–  </a:t>
            </a:r>
            <a:r>
              <a:rPr lang="en-US" i="1" dirty="0">
                <a:latin typeface="+mn-lt"/>
              </a:rPr>
              <a:t>max</a:t>
            </a:r>
            <a:r>
              <a:rPr lang="uk-UA" dirty="0">
                <a:latin typeface="+mn-lt"/>
              </a:rPr>
              <a:t> </a:t>
            </a:r>
            <a:r>
              <a:rPr lang="uk-UA" i="1" dirty="0">
                <a:latin typeface="+mn-lt"/>
              </a:rPr>
              <a:t>вага 5 %</a:t>
            </a:r>
          </a:p>
          <a:p>
            <a:pPr lvl="0"/>
            <a:r>
              <a:rPr lang="uk-UA" dirty="0" smtClean="0">
                <a:latin typeface="+mn-lt"/>
              </a:rPr>
              <a:t>від 25 міс.            </a:t>
            </a:r>
            <a:r>
              <a:rPr lang="uk-UA" dirty="0">
                <a:latin typeface="+mn-lt"/>
              </a:rPr>
              <a:t>- </a:t>
            </a:r>
            <a:r>
              <a:rPr lang="uk-UA" dirty="0" smtClean="0">
                <a:latin typeface="+mn-lt"/>
              </a:rPr>
              <a:t>2 %</a:t>
            </a:r>
          </a:p>
          <a:p>
            <a:pPr lvl="0"/>
            <a:r>
              <a:rPr lang="uk-UA" dirty="0" smtClean="0">
                <a:latin typeface="+mn-lt"/>
              </a:rPr>
              <a:t>від 13 до 24 міс  - 1 %</a:t>
            </a:r>
            <a:endParaRPr lang="ru-RU" dirty="0">
              <a:latin typeface="+mn-lt"/>
            </a:endParaRPr>
          </a:p>
          <a:p>
            <a:pPr lvl="0"/>
            <a:r>
              <a:rPr lang="uk-UA" dirty="0" smtClean="0">
                <a:latin typeface="+mn-lt"/>
              </a:rPr>
              <a:t>до 12 міс.             - </a:t>
            </a:r>
            <a:r>
              <a:rPr lang="uk-UA" dirty="0">
                <a:latin typeface="+mn-lt"/>
              </a:rPr>
              <a:t>0%</a:t>
            </a:r>
          </a:p>
          <a:p>
            <a:pPr lvl="0"/>
            <a:endParaRPr lang="ru-RU" sz="1000" dirty="0">
              <a:latin typeface="+mn-lt"/>
            </a:endParaRPr>
          </a:p>
          <a:p>
            <a:r>
              <a:rPr lang="uk-UA" b="1" dirty="0" smtClean="0">
                <a:latin typeface="+mn-lt"/>
              </a:rPr>
              <a:t>В.4 </a:t>
            </a:r>
            <a:r>
              <a:rPr lang="uk-UA" dirty="0" smtClean="0">
                <a:latin typeface="+mn-lt"/>
              </a:rPr>
              <a:t>Постачальник </a:t>
            </a:r>
            <a:r>
              <a:rPr lang="uk-UA" dirty="0" smtClean="0">
                <a:latin typeface="+mn-lt"/>
              </a:rPr>
              <a:t>забезпечує збір з метою подальшої переробки  виробу після закінчення строку служби </a:t>
            </a:r>
            <a:r>
              <a:rPr lang="uk-UA" dirty="0" smtClean="0">
                <a:latin typeface="+mn-lt"/>
              </a:rPr>
              <a:t>–</a:t>
            </a:r>
            <a:r>
              <a:rPr lang="en-US" i="1" dirty="0" smtClean="0">
                <a:latin typeface="+mn-lt"/>
              </a:rPr>
              <a:t>max </a:t>
            </a:r>
            <a:r>
              <a:rPr lang="uk-UA" i="1" dirty="0">
                <a:latin typeface="+mn-lt"/>
              </a:rPr>
              <a:t>вага </a:t>
            </a:r>
            <a:r>
              <a:rPr lang="uk-UA" i="1" dirty="0" smtClean="0">
                <a:latin typeface="+mn-lt"/>
              </a:rPr>
              <a:t>1%</a:t>
            </a:r>
            <a:endParaRPr lang="ru-RU" dirty="0">
              <a:latin typeface="+mn-lt"/>
            </a:endParaRPr>
          </a:p>
          <a:p>
            <a:pPr lvl="0"/>
            <a:r>
              <a:rPr lang="uk-UA" dirty="0" smtClean="0">
                <a:latin typeface="+mn-lt"/>
              </a:rPr>
              <a:t>Так - 1%</a:t>
            </a:r>
            <a:endParaRPr lang="ru-RU" dirty="0">
              <a:latin typeface="+mn-lt"/>
            </a:endParaRPr>
          </a:p>
          <a:p>
            <a:pPr lvl="0"/>
            <a:r>
              <a:rPr lang="uk-UA" dirty="0">
                <a:latin typeface="+mn-lt"/>
              </a:rPr>
              <a:t>Ні </a:t>
            </a:r>
            <a:r>
              <a:rPr lang="uk-UA" dirty="0" smtClean="0">
                <a:latin typeface="+mn-lt"/>
              </a:rPr>
              <a:t>  - </a:t>
            </a:r>
            <a:r>
              <a:rPr lang="uk-UA" dirty="0">
                <a:latin typeface="+mn-lt"/>
              </a:rPr>
              <a:t>0</a:t>
            </a:r>
            <a:r>
              <a:rPr lang="uk-UA" dirty="0" smtClean="0">
                <a:latin typeface="+mn-lt"/>
              </a:rPr>
              <a:t>%</a:t>
            </a:r>
            <a:endParaRPr lang="uk-U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72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5" y="248575"/>
            <a:ext cx="6825344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Учасник торгів, якій подає пропозицію на суму 100 000 </a:t>
            </a:r>
            <a:r>
              <a:rPr lang="uk-UA" b="1" dirty="0" smtClean="0">
                <a:latin typeface="+mn-lt"/>
              </a:rPr>
              <a:t>грн і виконав усі вимоги нецінових критеріїв за максимальною вагою</a:t>
            </a:r>
          </a:p>
          <a:p>
            <a:endParaRPr lang="uk-UA" dirty="0">
              <a:latin typeface="+mn-lt"/>
            </a:endParaRPr>
          </a:p>
          <a:p>
            <a:r>
              <a:rPr lang="uk-UA" dirty="0">
                <a:latin typeface="+mn-lt"/>
              </a:rPr>
              <a:t>К</a:t>
            </a:r>
            <a:r>
              <a:rPr lang="uk-UA" dirty="0" smtClean="0">
                <a:latin typeface="+mn-lt"/>
              </a:rPr>
              <a:t>оефіцієнт </a:t>
            </a:r>
            <a:r>
              <a:rPr lang="uk-UA" dirty="0">
                <a:latin typeface="+mn-lt"/>
              </a:rPr>
              <a:t>корекції цієї пропозиції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КК = 1 + (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0,01) </a:t>
            </a:r>
            <a:r>
              <a:rPr lang="uk-UA" dirty="0">
                <a:latin typeface="+mn-lt"/>
              </a:rPr>
              <a:t>/ </a:t>
            </a:r>
            <a:r>
              <a:rPr lang="uk-UA" dirty="0" smtClean="0">
                <a:latin typeface="+mn-lt"/>
              </a:rPr>
              <a:t>0,89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1,</a:t>
            </a:r>
            <a:r>
              <a:rPr lang="ru-RU" dirty="0" smtClean="0">
                <a:latin typeface="+mn-lt"/>
              </a:rPr>
              <a:t>25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Тоді приведена ціна, з якою Постачальник буде брати участь в аукціоні,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100 000 </a:t>
            </a:r>
            <a:r>
              <a:rPr lang="uk-UA" dirty="0" smtClean="0">
                <a:latin typeface="+mn-lt"/>
              </a:rPr>
              <a:t>грн./ 1,25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80</a:t>
            </a:r>
            <a:r>
              <a:rPr lang="uk-UA" dirty="0">
                <a:latin typeface="+mn-lt"/>
              </a:rPr>
              <a:t> </a:t>
            </a:r>
            <a:r>
              <a:rPr lang="uk-UA" dirty="0" smtClean="0">
                <a:latin typeface="+mn-lt"/>
              </a:rPr>
              <a:t>000 </a:t>
            </a:r>
            <a:r>
              <a:rPr lang="uk-UA" dirty="0">
                <a:latin typeface="+mn-lt"/>
              </a:rPr>
              <a:t>грн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ru-RU" sz="1200" dirty="0">
              <a:latin typeface="+mn-lt"/>
            </a:endParaRPr>
          </a:p>
          <a:p>
            <a:r>
              <a:rPr lang="uk-UA" dirty="0">
                <a:latin typeface="+mn-lt"/>
              </a:rPr>
              <a:t>Тобто пропозиція в 100 000 грн. яка відповідає сумарному значенню нецінових критеріїв дорівнює 80 000 </a:t>
            </a:r>
            <a:r>
              <a:rPr lang="uk-UA" dirty="0" smtClean="0">
                <a:latin typeface="+mn-lt"/>
              </a:rPr>
              <a:t>грн</a:t>
            </a:r>
            <a:r>
              <a:rPr lang="uk-UA" dirty="0">
                <a:latin typeface="+mn-lt"/>
              </a:rPr>
              <a:t>. у конкурентному аукціоні відносно цінової пропозиції учасників які не відповідають вимогам нецінових критеріїв.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469147"/>
            <a:ext cx="4280685" cy="42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315" y="4004899"/>
            <a:ext cx="7184498" cy="1923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Важливо знати, що всі </a:t>
            </a:r>
            <a:r>
              <a:rPr lang="uk-UA" i="1" dirty="0">
                <a:latin typeface="+mn-lt"/>
              </a:rPr>
              <a:t>показники</a:t>
            </a:r>
            <a:r>
              <a:rPr lang="uk-UA" dirty="0">
                <a:latin typeface="+mn-lt"/>
              </a:rPr>
              <a:t> у грн. система </a:t>
            </a:r>
            <a:r>
              <a:rPr lang="uk-UA" dirty="0" err="1">
                <a:latin typeface="+mn-lt"/>
              </a:rPr>
              <a:t>ProZorro</a:t>
            </a:r>
            <a:r>
              <a:rPr lang="uk-UA" dirty="0">
                <a:latin typeface="+mn-lt"/>
              </a:rPr>
              <a:t>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розраховує </a:t>
            </a:r>
            <a:r>
              <a:rPr lang="uk-UA" dirty="0">
                <a:latin typeface="+mn-lt"/>
              </a:rPr>
              <a:t>автоматично.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  <a:p>
            <a:endParaRPr lang="uk-UA" sz="11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Замовнику </a:t>
            </a:r>
            <a:r>
              <a:rPr lang="uk-UA" dirty="0">
                <a:latin typeface="+mn-lt"/>
              </a:rPr>
              <a:t>необхідно лише правильно заповнити форми при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оголошенні </a:t>
            </a:r>
            <a:r>
              <a:rPr lang="uk-UA" dirty="0">
                <a:latin typeface="+mn-lt"/>
              </a:rPr>
              <a:t>закупівлі та прописати нецінові критерії та їх значення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 </a:t>
            </a:r>
            <a:r>
              <a:rPr lang="uk-UA" dirty="0">
                <a:latin typeface="+mn-lt"/>
              </a:rPr>
              <a:t>тендерній документації, решту зробить електронна система.</a:t>
            </a:r>
            <a:endParaRPr lang="ru-RU" dirty="0"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11813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45740" y="2255627"/>
            <a:ext cx="10559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>
                <a:latin typeface="+mn-lt"/>
              </a:rPr>
              <a:t>100 </a:t>
            </a:r>
            <a:r>
              <a:rPr lang="uk-UA" sz="1400" dirty="0" smtClean="0">
                <a:latin typeface="+mn-lt"/>
              </a:rPr>
              <a:t>000,00</a:t>
            </a:r>
            <a:endParaRPr lang="ru-RU" sz="1400" dirty="0"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13571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67999" y="2255627"/>
            <a:ext cx="1088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+mn-lt"/>
              </a:rPr>
              <a:t>80000,00</a:t>
            </a:r>
            <a:endParaRPr lang="ru-RU" sz="1400" dirty="0">
              <a:latin typeface="+mn-lt"/>
            </a:endParaRPr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70" y="2322825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257" y="2322824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869" y="4826703"/>
            <a:ext cx="33337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361" y="4068818"/>
            <a:ext cx="913596" cy="34323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0" y="181746"/>
            <a:ext cx="10637910" cy="60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57" y="4811485"/>
            <a:ext cx="1621699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93940"/>
            <a:ext cx="406717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356633"/>
            <a:ext cx="2600325" cy="281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00" y="1356633"/>
            <a:ext cx="2676525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388" y="1356633"/>
            <a:ext cx="2447925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4420961"/>
            <a:ext cx="3657600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731487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ЗЕЛЕНІ ПУБЛІЧНІ ЗАКУПІВЛІ. МОДУЛЬ 1-3.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99" y="5068661"/>
            <a:ext cx="1542372" cy="116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201" y="5068661"/>
            <a:ext cx="3376539" cy="115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49" y="4625508"/>
            <a:ext cx="16097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0"/>
            <a:ext cx="10701867" cy="75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" y="205943"/>
            <a:ext cx="14573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2">
            <a:extLst>
              <a:ext uri="{FF2B5EF4-FFF2-40B4-BE49-F238E27FC236}">
                <a16:creationId xmlns="" xmlns:a16="http://schemas.microsoft.com/office/drawing/2014/main" id="{7B17DF2D-75CF-49CB-A5DE-9FB6C051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54288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>
            <a:extLst>
              <a:ext uri="{FF2B5EF4-FFF2-40B4-BE49-F238E27FC236}">
                <a16:creationId xmlns="" xmlns:a16="http://schemas.microsoft.com/office/drawing/2014/main" id="{47581019-2271-4A19-AD85-9925B99F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5527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>
            <a:extLst>
              <a:ext uri="{FF2B5EF4-FFF2-40B4-BE49-F238E27FC236}">
                <a16:creationId xmlns="" xmlns:a16="http://schemas.microsoft.com/office/drawing/2014/main" id="{81BBBF4C-A5D8-4617-A262-3A982474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2552700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>
            <a:extLst>
              <a:ext uri="{FF2B5EF4-FFF2-40B4-BE49-F238E27FC236}">
                <a16:creationId xmlns="" xmlns:a16="http://schemas.microsoft.com/office/drawing/2014/main" id="{80310867-E5CA-434F-A0C6-F014EB68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565400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>
            <a:extLst>
              <a:ext uri="{FF2B5EF4-FFF2-40B4-BE49-F238E27FC236}">
                <a16:creationId xmlns="" xmlns:a16="http://schemas.microsoft.com/office/drawing/2014/main" id="{D4CE0981-47EF-424A-8672-60F504278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565400"/>
            <a:ext cx="17494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>
            <a:extLst>
              <a:ext uri="{FF2B5EF4-FFF2-40B4-BE49-F238E27FC236}">
                <a16:creationId xmlns="" xmlns:a16="http://schemas.microsoft.com/office/drawing/2014/main" id="{364BC0FA-6376-4C95-93C9-67ECEDC5C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38" y="2565400"/>
            <a:ext cx="1747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>
            <a:extLst>
              <a:ext uri="{FF2B5EF4-FFF2-40B4-BE49-F238E27FC236}">
                <a16:creationId xmlns="" xmlns:a16="http://schemas.microsoft.com/office/drawing/2014/main" id="{A793D17B-F832-4569-AECE-ECF6D648D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>
            <a:extLst>
              <a:ext uri="{FF2B5EF4-FFF2-40B4-BE49-F238E27FC236}">
                <a16:creationId xmlns="" xmlns:a16="http://schemas.microsoft.com/office/drawing/2014/main" id="{C43FBF94-3966-46B7-BEAD-BCA0BEA5D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702175"/>
            <a:ext cx="1746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>
            <a:extLst>
              <a:ext uri="{FF2B5EF4-FFF2-40B4-BE49-F238E27FC236}">
                <a16:creationId xmlns="" xmlns:a16="http://schemas.microsoft.com/office/drawing/2014/main" id="{58CF8B0A-04B2-46C0-956D-AD531B7EC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711700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>
            <a:extLst>
              <a:ext uri="{FF2B5EF4-FFF2-40B4-BE49-F238E27FC236}">
                <a16:creationId xmlns="" xmlns:a16="http://schemas.microsoft.com/office/drawing/2014/main" id="{0009AB65-2FA5-4394-BAC2-EBA20439A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75" y="46990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0">
            <a:extLst>
              <a:ext uri="{FF2B5EF4-FFF2-40B4-BE49-F238E27FC236}">
                <a16:creationId xmlns="" xmlns:a16="http://schemas.microsoft.com/office/drawing/2014/main" id="{F25D1678-B51F-417E-9542-C26CF8B09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714875"/>
            <a:ext cx="17478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1">
            <a:extLst>
              <a:ext uri="{FF2B5EF4-FFF2-40B4-BE49-F238E27FC236}">
                <a16:creationId xmlns="" xmlns:a16="http://schemas.microsoft.com/office/drawing/2014/main" id="{3DBED3E1-7C12-4A99-A08B-0A66D50C2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6">
            <a:extLst>
              <a:ext uri="{FF2B5EF4-FFF2-40B4-BE49-F238E27FC236}">
                <a16:creationId xmlns="" xmlns:a16="http://schemas.microsoft.com/office/drawing/2014/main" id="{C551033E-E906-48BA-9DA1-8E67A6DE4D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17513"/>
            <a:ext cx="17510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7">
            <a:extLst>
              <a:ext uri="{FF2B5EF4-FFF2-40B4-BE49-F238E27FC236}">
                <a16:creationId xmlns="" xmlns:a16="http://schemas.microsoft.com/office/drawing/2014/main" id="{81E79889-8E95-4A88-9EB8-4D65CE29D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27038"/>
            <a:ext cx="17494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8">
            <a:extLst>
              <a:ext uri="{FF2B5EF4-FFF2-40B4-BE49-F238E27FC236}">
                <a16:creationId xmlns="" xmlns:a16="http://schemas.microsoft.com/office/drawing/2014/main" id="{60F370E0-6454-4CBA-8C84-7AECC14D28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06400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9">
            <a:extLst>
              <a:ext uri="{FF2B5EF4-FFF2-40B4-BE49-F238E27FC236}">
                <a16:creationId xmlns="" xmlns:a16="http://schemas.microsoft.com/office/drawing/2014/main" id="{D58E0F6C-7419-4052-8389-A81E084D6A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7513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10">
            <a:extLst>
              <a:ext uri="{FF2B5EF4-FFF2-40B4-BE49-F238E27FC236}">
                <a16:creationId xmlns="" xmlns:a16="http://schemas.microsoft.com/office/drawing/2014/main" id="{53B4EC93-DECD-4A98-A91A-FBEF91BD06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20688"/>
            <a:ext cx="1749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11">
            <a:extLst>
              <a:ext uri="{FF2B5EF4-FFF2-40B4-BE49-F238E27FC236}">
                <a16:creationId xmlns="" xmlns:a16="http://schemas.microsoft.com/office/drawing/2014/main" id="{253E4574-5BC7-4E24-BE14-B8C38DAE0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17513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4606" y="4754683"/>
            <a:ext cx="1583532" cy="1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48344" y="537290"/>
            <a:ext cx="11471650" cy="4277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788"/>
            <a:ext cx="6924675" cy="5010150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9" y="3280051"/>
            <a:ext cx="3577949" cy="3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23" y="1222208"/>
            <a:ext cx="1690460" cy="1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9891610" y="2154717"/>
            <a:ext cx="1637184" cy="1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7114016" y="2250572"/>
            <a:ext cx="1555711" cy="15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10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84" y="438676"/>
            <a:ext cx="6596127" cy="2395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9225" y="3260398"/>
            <a:ext cx="4093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n-lt"/>
                <a:ea typeface="Calibri" panose="020F0502020204030204" pitchFamily="34" charset="0"/>
              </a:rPr>
              <a:t>ДЯКУЮ ЗА УВАГУ !!!</a:t>
            </a:r>
            <a:endParaRPr lang="ru-RU" sz="3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9225" y="4072553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74" y="5489726"/>
            <a:ext cx="2373085" cy="682669"/>
          </a:xfrm>
          <a:prstGeom prst="rect">
            <a:avLst/>
          </a:prstGeom>
        </p:spPr>
      </p:pic>
      <p:pic>
        <p:nvPicPr>
          <p:cNvPr id="9" name="Picture 14" descr="Наказ Мінекономрозвитку № 463 &quot;Про внесення змін до наказ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5" y="4355298"/>
            <a:ext cx="2015497" cy="181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41" y="5636710"/>
            <a:ext cx="1895475" cy="533400"/>
          </a:xfrm>
          <a:prstGeom prst="rect">
            <a:avLst/>
          </a:prstGeom>
        </p:spPr>
      </p:pic>
      <p:pic>
        <p:nvPicPr>
          <p:cNvPr id="11" name="Picture 15" descr="ДЕА_лог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92" y="5201209"/>
            <a:ext cx="961437" cy="9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2" y="5420075"/>
            <a:ext cx="1727822" cy="7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aste Air &amp; Gas Management — міжнародна виставка технологій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17" y="5647455"/>
            <a:ext cx="2476494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17" y="1497020"/>
            <a:ext cx="1823357" cy="17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28" y="357187"/>
            <a:ext cx="9982200" cy="5838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53" y="4787673"/>
            <a:ext cx="17335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DE3B01A-1E24-4A0F-A7EC-F6E4C474FD33}"/>
              </a:ext>
            </a:extLst>
          </p:cNvPr>
          <p:cNvSpPr/>
          <p:nvPr/>
        </p:nvSpPr>
        <p:spPr bwMode="auto">
          <a:xfrm>
            <a:off x="0" y="1695120"/>
            <a:ext cx="12192000" cy="4854536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EBB455-93EC-47BB-96CD-C510E0A3897F}"/>
              </a:ext>
            </a:extLst>
          </p:cNvPr>
          <p:cNvSpPr/>
          <p:nvPr/>
        </p:nvSpPr>
        <p:spPr bwMode="auto">
          <a:xfrm>
            <a:off x="104386" y="362106"/>
            <a:ext cx="12192000" cy="1009494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4" name="TextBox 4">
            <a:extLst>
              <a:ext uri="{FF2B5EF4-FFF2-40B4-BE49-F238E27FC236}">
                <a16:creationId xmlns="" xmlns:a16="http://schemas.microsoft.com/office/drawing/2014/main" id="{FC76AF58-21C6-483D-BF60-2A6D68482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47" y="493557"/>
            <a:ext cx="10899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4000" b="1" dirty="0">
                <a:latin typeface="+mn-lt"/>
              </a:rPr>
              <a:t>ОСНОВНІ ПИТАННЯ</a:t>
            </a:r>
            <a:r>
              <a:rPr lang="ru-RU" altLang="ru-RU" sz="4000" dirty="0">
                <a:latin typeface="+mn-lt"/>
              </a:rPr>
              <a:t/>
            </a:r>
            <a:br>
              <a:rPr lang="ru-RU" altLang="ru-RU" sz="4000" dirty="0">
                <a:latin typeface="+mn-lt"/>
              </a:rPr>
            </a:br>
            <a:endParaRPr lang="en-US" altLang="ru-RU" sz="4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F148403-11F6-4E2B-B335-20675ABE79B1}"/>
              </a:ext>
            </a:extLst>
          </p:cNvPr>
          <p:cNvSpPr/>
          <p:nvPr/>
        </p:nvSpPr>
        <p:spPr>
          <a:xfrm>
            <a:off x="686167" y="1783189"/>
            <a:ext cx="110284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Що таке «екологічні характеристики»?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В чому переваги застосування і як їх визначити?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готовність ринку?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правильно оформити тендерну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дій на під час оскаржень процедури?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відповідність встановленим вимогам?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органи можуть надавати підтвердну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контролювати </a:t>
            </a:r>
            <a:r>
              <a:rPr lang="uk-UA" sz="2400" dirty="0"/>
              <a:t>дотримання встановлених вимог при  виконанні </a:t>
            </a:r>
            <a:r>
              <a:rPr lang="uk-UA" sz="2400" dirty="0" smtClean="0"/>
              <a:t>договору?</a:t>
            </a:r>
            <a:endParaRPr lang="ru-RU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5128EDC-5A4E-489D-819A-0484E0FC8DE5}"/>
              </a:ext>
            </a:extLst>
          </p:cNvPr>
          <p:cNvSpPr/>
          <p:nvPr/>
        </p:nvSpPr>
        <p:spPr bwMode="auto">
          <a:xfrm>
            <a:off x="9405938" y="6427788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2918A8B-4AE6-4382-BFEC-F7DB614B4D53}"/>
              </a:ext>
            </a:extLst>
          </p:cNvPr>
          <p:cNvSpPr/>
          <p:nvPr/>
        </p:nvSpPr>
        <p:spPr bwMode="auto">
          <a:xfrm>
            <a:off x="11773472" y="1689777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9F7D926-218F-4AAC-AD41-9BD39B974D75}"/>
              </a:ext>
            </a:extLst>
          </p:cNvPr>
          <p:cNvSpPr/>
          <p:nvPr/>
        </p:nvSpPr>
        <p:spPr bwMode="auto">
          <a:xfrm>
            <a:off x="1976438" y="417513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36C0FCA-E5B7-4C8F-BB43-9585C5083B25}"/>
              </a:ext>
            </a:extLst>
          </p:cNvPr>
          <p:cNvSpPr/>
          <p:nvPr/>
        </p:nvSpPr>
        <p:spPr bwMode="auto">
          <a:xfrm>
            <a:off x="1538288" y="6350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0698"/>
            <a:ext cx="10515600" cy="77255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ТЕРМІНИ  ТА  ВИЗНАЧЕННЯ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1478"/>
            <a:ext cx="10515600" cy="481599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екологічна характеристика продукції </a:t>
            </a:r>
            <a:r>
              <a:rPr lang="uk-UA" i="1" dirty="0" smtClean="0"/>
              <a:t>(</a:t>
            </a:r>
            <a:r>
              <a:rPr lang="en-US" i="1" dirty="0" smtClean="0"/>
              <a:t>ecological </a:t>
            </a:r>
            <a:r>
              <a:rPr lang="en-US" i="1" dirty="0"/>
              <a:t>characteristics of </a:t>
            </a:r>
            <a:r>
              <a:rPr lang="en-US" i="1" dirty="0" smtClean="0"/>
              <a:t>products</a:t>
            </a:r>
            <a:r>
              <a:rPr lang="uk-UA" i="1" dirty="0" smtClean="0"/>
              <a:t>)</a:t>
            </a:r>
          </a:p>
          <a:p>
            <a:pPr marL="0" indent="0">
              <a:buNone/>
            </a:pPr>
            <a:r>
              <a:rPr lang="uk-UA" dirty="0" smtClean="0"/>
              <a:t>Елемент продукції якій пов’язаний з впливами на стан довкілля і здоров'я людини протягом життєвого циклу.  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b="1" dirty="0">
                <a:ea typeface="Times New Roman" panose="02020603050405020304" pitchFamily="18" charset="0"/>
              </a:rPr>
              <a:t>вплив на довкілля </a:t>
            </a:r>
            <a:r>
              <a:rPr lang="uk-UA" dirty="0">
                <a:ea typeface="Times New Roman" panose="02020603050405020304" pitchFamily="18" charset="0"/>
              </a:rPr>
              <a:t>(</a:t>
            </a:r>
            <a:r>
              <a:rPr lang="uk-UA" i="1" dirty="0" err="1">
                <a:ea typeface="Times New Roman" panose="02020603050405020304" pitchFamily="18" charset="0"/>
              </a:rPr>
              <a:t>environmental</a:t>
            </a:r>
            <a:r>
              <a:rPr lang="uk-UA" i="1" dirty="0">
                <a:ea typeface="Times New Roman" panose="02020603050405020304" pitchFamily="18" charset="0"/>
              </a:rPr>
              <a:t> </a:t>
            </a:r>
            <a:r>
              <a:rPr lang="uk-UA" i="1" dirty="0" err="1">
                <a:ea typeface="Times New Roman" panose="02020603050405020304" pitchFamily="18" charset="0"/>
              </a:rPr>
              <a:t>impact</a:t>
            </a:r>
            <a:r>
              <a:rPr lang="uk-UA" dirty="0">
                <a:ea typeface="Times New Roman" panose="02020603050405020304" pitchFamily="18" charset="0"/>
              </a:rPr>
              <a:t>)</a:t>
            </a:r>
            <a:endParaRPr lang="ru-RU" dirty="0"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uk-UA" dirty="0">
                <a:ea typeface="Times New Roman" panose="02020603050405020304" pitchFamily="18" charset="0"/>
              </a:rPr>
              <a:t>Будь-яка зміна в довкіллі, несприятлива чи сприятлива, яку цілком або частково спричинено діяльністю чи </a:t>
            </a:r>
            <a:r>
              <a:rPr lang="uk-UA" dirty="0" smtClean="0">
                <a:ea typeface="Times New Roman" panose="02020603050405020304" pitchFamily="18" charset="0"/>
              </a:rPr>
              <a:t>продукцією.</a:t>
            </a:r>
            <a:endParaRPr lang="uk-UA" b="1" dirty="0" smtClean="0"/>
          </a:p>
          <a:p>
            <a:endParaRPr lang="uk-UA" sz="2000" b="1" dirty="0"/>
          </a:p>
          <a:p>
            <a:pPr marL="0" indent="0">
              <a:buNone/>
            </a:pPr>
            <a:r>
              <a:rPr lang="uk-UA" b="1" dirty="0"/>
              <a:t>екологічне твердження </a:t>
            </a:r>
            <a:r>
              <a:rPr lang="uk-UA" dirty="0"/>
              <a:t>(</a:t>
            </a:r>
            <a:r>
              <a:rPr lang="uk-UA" i="1" dirty="0" err="1"/>
              <a:t>environmental</a:t>
            </a:r>
            <a:r>
              <a:rPr lang="uk-UA" i="1" dirty="0"/>
              <a:t> </a:t>
            </a:r>
            <a:r>
              <a:rPr lang="uk-UA" i="1" dirty="0" err="1"/>
              <a:t>claim</a:t>
            </a:r>
            <a:r>
              <a:rPr lang="uk-UA" dirty="0"/>
              <a:t>)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Формулювання яке визначає певну екологічну характеристику  </a:t>
            </a:r>
            <a:r>
              <a:rPr lang="uk-UA" dirty="0"/>
              <a:t>продукції, </a:t>
            </a:r>
            <a:r>
              <a:rPr lang="uk-UA" dirty="0" smtClean="0"/>
              <a:t>її складника або </a:t>
            </a:r>
            <a:r>
              <a:rPr lang="uk-UA" dirty="0" err="1"/>
              <a:t>паковання</a:t>
            </a:r>
            <a:r>
              <a:rPr lang="uk-UA" dirty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0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8716" y="4826629"/>
            <a:ext cx="11157098" cy="136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вимог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і методів визначення вартості закуплених товарів, робіт і послуг в </a:t>
            </a:r>
            <a:r>
              <a:rPr lang="uk-UA" b="1" dirty="0">
                <a:latin typeface="+mn-lt"/>
                <a:ea typeface="Times New Roman" panose="02020603050405020304" pitchFamily="18" charset="0"/>
              </a:rPr>
              <a:t>розрахунку їх повного життєвого циклу і додаткових витрат на екологічні, соціальні та технологічні наслідки їх використання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(експлуатації) (статті 31, 68, 78-82 Директиви 2014/24 / ЄС).</a:t>
            </a:r>
            <a:r>
              <a:rPr lang="ru-RU" dirty="0">
                <a:latin typeface="+mn-lt"/>
              </a:rPr>
              <a:t> </a:t>
            </a:r>
            <a:r>
              <a:rPr lang="uk-UA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Директива 2014/24/ЄС Європейського Парламенту і Ради ЄС від 26 лютого 2014 про державні закупівлі та скасування Директиви 2004/18/EC.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6" descr="Флаг Европы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6" y="598968"/>
            <a:ext cx="2310810" cy="15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Это интересно: Флаги каких стран похожи на государственный флаг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5" y="610588"/>
            <a:ext cx="2042668" cy="15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Міністр екології та природних ресурсів Остап Семерак презентував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98" y="536018"/>
            <a:ext cx="1902384" cy="16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3731" y="221066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2014-2017</a:t>
            </a:r>
            <a:endParaRPr lang="ru-RU" sz="14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309" y="1761063"/>
            <a:ext cx="1618143" cy="864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0" y="533580"/>
            <a:ext cx="3819082" cy="843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06289" y="128941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2019-2022</a:t>
            </a:r>
            <a:endParaRPr lang="ru-RU" sz="1400" b="1" dirty="0">
              <a:latin typeface="+mn-lt"/>
            </a:endParaRPr>
          </a:p>
        </p:txBody>
      </p:sp>
      <p:pic>
        <p:nvPicPr>
          <p:cNvPr id="38926" name="Picture 14" descr="Наказ Мінекономрозвитку № 463 &quot;Про внесення змін до наказу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60" y="2876239"/>
            <a:ext cx="2015497" cy="181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1357" y="2834908"/>
            <a:ext cx="1895475" cy="5334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1388" y="2569203"/>
            <a:ext cx="8197702" cy="2131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Стаття 152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Угоди про асоціацію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зобов’язує  Україну забезпечити імплементацію в систему публічних закупівель вимог Директиви 2014/24/ЄС, що забезпечують більшу інтеграцію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екологічних критеріїв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до закуповуваних товарів, робіт і послуг, зокрема відповідно до: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стандартів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підтвердження якості продукції та міжнародних стандартів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екологічного маркування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(статті 74 і 77 Директиви 2014/24 / ЄС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7" name="Picture 15" descr="ДЕА_лог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32" y="3577283"/>
            <a:ext cx="11525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1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16091</TotalTime>
  <Words>3527</Words>
  <Application>Microsoft Office PowerPoint</Application>
  <PresentationFormat>Широкоэкранный</PresentationFormat>
  <Paragraphs>497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71" baseType="lpstr">
      <vt:lpstr>MS Mincho</vt:lpstr>
      <vt:lpstr>NSimSun</vt:lpstr>
      <vt:lpstr>SimSun</vt:lpstr>
      <vt:lpstr>Arial</vt:lpstr>
      <vt:lpstr>Calibri</vt:lpstr>
      <vt:lpstr>Calibri Light</vt:lpstr>
      <vt:lpstr>Liberation Mono</vt:lpstr>
      <vt:lpstr>Mangal</vt:lpstr>
      <vt:lpstr>Roboto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Пункт 5 статті 23 Закону про публічні закупівлі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ТЕРМІНИ  ТА  ВИЗНАЧЕННЯ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Національне агентство з акредитації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Пункт 5 статті 23 Закону про публічні закупівлі</vt:lpstr>
      <vt:lpstr>Презентация PowerPoint</vt:lpstr>
      <vt:lpstr>Національне агентство з акредитації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HP</cp:lastModifiedBy>
  <cp:revision>493</cp:revision>
  <cp:lastPrinted>2019-11-06T15:47:36Z</cp:lastPrinted>
  <dcterms:created xsi:type="dcterms:W3CDTF">2018-11-20T15:59:25Z</dcterms:created>
  <dcterms:modified xsi:type="dcterms:W3CDTF">2020-06-23T05:50:16Z</dcterms:modified>
</cp:coreProperties>
</file>