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69" r:id="rId4"/>
    <p:sldId id="278" r:id="rId5"/>
    <p:sldId id="279" r:id="rId6"/>
    <p:sldId id="260" r:id="rId7"/>
    <p:sldId id="257" r:id="rId8"/>
    <p:sldId id="262" r:id="rId9"/>
    <p:sldId id="261" r:id="rId10"/>
    <p:sldId id="264" r:id="rId11"/>
    <p:sldId id="267" r:id="rId12"/>
    <p:sldId id="263" r:id="rId13"/>
    <p:sldId id="268" r:id="rId14"/>
    <p:sldId id="274" r:id="rId15"/>
    <p:sldId id="275" r:id="rId16"/>
    <p:sldId id="276" r:id="rId17"/>
    <p:sldId id="271" r:id="rId18"/>
    <p:sldId id="272" r:id="rId19"/>
    <p:sldId id="273" r:id="rId20"/>
    <p:sldId id="277" r:id="rId21"/>
    <p:sldId id="265" r:id="rId22"/>
    <p:sldId id="266" r:id="rId23"/>
    <p:sldId id="259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C4D"/>
    <a:srgbClr val="78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50"/>
  </p:normalViewPr>
  <p:slideViewPr>
    <p:cSldViewPr snapToGrid="0" snapToObjects="1">
      <p:cViewPr>
        <p:scale>
          <a:sx n="66" d="100"/>
          <a:sy n="66" d="100"/>
        </p:scale>
        <p:origin x="-3468" y="-14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BD687-59E5-DA40-BE7C-E980ACBE6BAA}" type="datetimeFigureOut">
              <a:rPr lang="en-US" smtClean="0"/>
              <a:t>22-Nov-18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6DF8C-BD27-CE43-8A6D-02C0C4478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Варто</a:t>
            </a:r>
            <a:r>
              <a:rPr lang="uk-UA" baseline="0" dirty="0" smtClean="0"/>
              <a:t> дати посилання </a:t>
            </a:r>
            <a:r>
              <a:rPr lang="uk-UA" baseline="0" smtClean="0"/>
              <a:t>на ресурс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6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6DF8C-BD27-CE43-8A6D-02C0C44782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C6B36-6946-2040-8EF3-62043D9CF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FBEFC05-76FC-5144-909B-688A4B5F3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B8ED46-B432-BE49-8EBF-8326BDFC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F5113-7105-D04B-8811-C7777EEA6EF8}" type="datetime1">
              <a:rPr lang="en-GB" smtClean="0"/>
              <a:t>22/11/2018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6FAE53-4658-0C47-A9BB-DFC9436F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34DE4B-D5BB-9043-8254-E8197AD8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8B2D00-B266-464B-8AAE-B7632FF6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DF820A-82B8-B945-AF28-6F9FE9298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6B1137-6FFE-E04C-A4E8-E9F7D7C2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DE83-C77D-874A-84C5-5D8C04D70C53}" type="datetime1">
              <a:rPr lang="en-GB" smtClean="0"/>
              <a:t>22/11/2018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88982-D4EB-8748-99E2-FE9F3C91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FEE1A-8DE0-8043-B9AA-12F478F2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AA2D75-3ABD-2340-BADB-0203BF072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AEC82B-F5B8-154E-B571-AD74395A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820423-A094-5B43-AEDA-F0513E4B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4A06-79A6-914F-8C8F-7BBC30957515}" type="datetime1">
              <a:rPr lang="en-GB" smtClean="0"/>
              <a:t>22/11/2018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32DFB-8336-184E-853A-2B18CDD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312E0-E941-9542-A7B8-3B2A7443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2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A9A4F0-D99B-5A48-BCFA-A732C445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8A7CCB-7962-4545-AE46-E6829FD40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F0FD7F-D0D7-EE47-AFCD-638D4CD8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A91B-150E-7248-ABC0-26B931FCA532}" type="datetime1">
              <a:rPr lang="en-GB" smtClean="0"/>
              <a:t>22/11/2018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99841C-D5BB-E84E-977B-25D6B24D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60158A-E518-B144-9D01-8B8DC27D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4A135-3E87-D64E-AE2B-305CC043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E4C4BB-4B7F-004C-8230-5448206F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9272D1-4498-194F-92DE-2691ED9A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9AF7-C6E6-2945-8048-13EA5BB73BF7}" type="datetime1">
              <a:rPr lang="en-GB" smtClean="0"/>
              <a:t>22/11/2018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E747D-757A-9F4D-AB75-9B5AC6D6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43F37B-A162-3B4E-90E5-87707DEE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D0C1A-E318-5149-A33F-15B3C14F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FC8F9-4B7A-FF4F-AC43-BD8B4454F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02AC4C-A910-B147-910C-60E4E963B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CADAA5-E18B-F545-B8F1-CA835C33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5B83-486C-DC46-BB33-646F67B0B7DF}" type="datetime1">
              <a:rPr lang="en-GB" smtClean="0"/>
              <a:t>22/11/2018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057452-42C8-DB4E-BBD7-A527982DA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532D66-78D0-8542-AEEF-95CD67B8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DA88A-4127-444B-A77C-58813E0D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8A5FD9-B3E2-404E-BCBB-233D4C082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18612B-06A9-5C4B-814A-4D9F47E0A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6BA9BA-8D09-BB4A-98B3-B48ED8BF4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E5E5A4-C5F0-6147-AF86-7CFC0471A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1C8FE-CBE2-8C4A-829A-DC605386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B0AF-8685-2F45-980A-CE561D36CF00}" type="datetime1">
              <a:rPr lang="en-GB" smtClean="0"/>
              <a:t>22/11/2018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B7B0F75-4878-6F4D-B33B-ED9D3C07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503022B-6551-EF40-9A61-6DED81F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2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BF15E-6423-874E-960B-D4C293F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F6357F-3F97-9247-A75A-06CC9B85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E373C-052D-F94D-A0C1-0FC971FF1C54}" type="datetime1">
              <a:rPr lang="en-GB" smtClean="0"/>
              <a:t>22/11/2018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B9739A-88C4-FD48-AFD0-CC7B72D0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5A382E-952A-594C-AAB9-C00BC4F4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4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DCBEA3-438A-EC4B-A707-FE01CE69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503E-6E1B-AE45-AC90-3F4D8301E982}" type="datetime1">
              <a:rPr lang="en-GB" smtClean="0"/>
              <a:t>22/11/2018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79392F3-1807-5D4E-BE57-01523289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6B014-CC62-5547-A0ED-41B50F53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9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16F3B-869A-2A4C-B266-2E3B21B9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7F62DA-1128-694B-84C8-2CDBD24CF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310376-02F7-0D43-BD6A-B8CA4B966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827009-6F60-FC45-A916-223616A2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B5CD-EF31-A949-B5BB-D6440BAA25D8}" type="datetime1">
              <a:rPr lang="en-GB" smtClean="0"/>
              <a:t>22/11/2018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73201D-9259-0747-8E82-B49D5AF7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0FFA3D-3961-AB43-9824-CE1EFFD6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C5EBE4-4CA4-8645-A7B0-D77CE46D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5A5CA1-AAA9-7241-A919-30365F440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5ED9DE-7909-B447-BDE4-32EC73E4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9903FD-F61C-3A41-BE0C-9FBC80B8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5183-365E-A743-BD34-B3ED9DF8E6B6}" type="datetime1">
              <a:rPr lang="en-GB" smtClean="0"/>
              <a:t>22/11/2018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D1051B-040D-FB46-811C-2F91CE18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CF8914-E2E2-8A45-A0DE-4DBEFBDD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1B9CB8B-FE9D-B342-9E5C-320A968A5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ED4E12-44EC-D94E-A69A-915462EA4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C50A3F-EC0D-764D-96D8-4C3A3355F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3E919-47B6-394F-A1D6-7C5903916AD2}" type="datetime1">
              <a:rPr lang="en-GB" smtClean="0"/>
              <a:t>22/11/2018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7FBEC4-8E15-9C4A-AF86-5150F0C2D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A9D181-EE18-5346-87E5-D57DE063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65852-B72C-CB4D-980E-E202D86A7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a.fsc.org/ua-ua/nasha-diyalnist/fsc-lessons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3ECEC3-64BB-434B-B820-F7AE19C63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679" y="2201843"/>
            <a:ext cx="6300312" cy="117503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Досвід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впровадження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уроків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та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освітніх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акцій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на тему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сталого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лісокористування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та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збереження</a:t>
            </a:r>
            <a:r>
              <a:rPr lang="ru-RU" sz="2400" b="1" dirty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b="1" dirty="0" err="1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лісів</a:t>
            </a:r>
            <a:endParaRPr lang="en-US" sz="2400" b="1" dirty="0">
              <a:solidFill>
                <a:srgbClr val="285C4D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A31304-DB34-604F-9DB2-A72E0A329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679" y="3685778"/>
            <a:ext cx="6300312" cy="31472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uk-UA" sz="1100" dirty="0">
                <a:solidFill>
                  <a:srgbClr val="78BE20"/>
                </a:solidFill>
                <a:latin typeface="Arial" pitchFamily="34" charset="0"/>
                <a:cs typeface="Arial" pitchFamily="34" charset="0"/>
              </a:rPr>
              <a:t>Анна </a:t>
            </a:r>
            <a:r>
              <a:rPr lang="uk-UA" sz="1100" dirty="0" err="1">
                <a:solidFill>
                  <a:srgbClr val="78BE20"/>
                </a:solidFill>
                <a:latin typeface="Arial" pitchFamily="34" charset="0"/>
                <a:cs typeface="Arial" pitchFamily="34" charset="0"/>
              </a:rPr>
              <a:t>Стародуб</a:t>
            </a:r>
            <a:endParaRPr lang="uk-UA" sz="1100" dirty="0">
              <a:solidFill>
                <a:srgbClr val="78BE2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uk-UA" sz="1100" dirty="0">
                <a:solidFill>
                  <a:srgbClr val="78BE20"/>
                </a:solidFill>
                <a:latin typeface="Arial" pitchFamily="34" charset="0"/>
                <a:cs typeface="Arial" pitchFamily="34" charset="0"/>
              </a:rPr>
              <a:t>Національне представництво FSC в Україні</a:t>
            </a:r>
          </a:p>
          <a:p>
            <a:pPr algn="l">
              <a:spcBef>
                <a:spcPts val="0"/>
              </a:spcBef>
            </a:pPr>
            <a:endParaRPr lang="en-US" sz="1100" dirty="0">
              <a:solidFill>
                <a:srgbClr val="78BE2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endParaRPr lang="en-US" sz="1100" dirty="0">
              <a:solidFill>
                <a:srgbClr val="78BE2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endParaRPr lang="uk-UA" sz="1100" dirty="0">
              <a:solidFill>
                <a:srgbClr val="78BE2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0"/>
              </a:spcBef>
            </a:pPr>
            <a:r>
              <a:rPr lang="en-US" sz="1100" i="1" dirty="0">
                <a:solidFill>
                  <a:srgbClr val="78BE20"/>
                </a:solidFill>
                <a:latin typeface="Arial" pitchFamily="34" charset="0"/>
                <a:cs typeface="Arial" pitchFamily="34" charset="0"/>
              </a:rPr>
              <a:t>Green Mind, </a:t>
            </a:r>
            <a:r>
              <a:rPr lang="uk-UA" sz="1100" i="1" dirty="0">
                <a:solidFill>
                  <a:srgbClr val="78BE20"/>
                </a:solidFill>
                <a:latin typeface="Arial" pitchFamily="34" charset="0"/>
                <a:cs typeface="Arial" pitchFamily="34" charset="0"/>
              </a:rPr>
              <a:t>22 листопада 2018 р., м. Київ </a:t>
            </a:r>
          </a:p>
          <a:p>
            <a:pPr algn="l"/>
            <a:endParaRPr lang="en-US" sz="1100" dirty="0">
              <a:solidFill>
                <a:srgbClr val="78BE20"/>
              </a:solidFill>
              <a:latin typeface="Helvetica" pitchFamily="2" charset="0"/>
            </a:endParaRPr>
          </a:p>
          <a:p>
            <a:pPr algn="l"/>
            <a:endParaRPr lang="en-US" sz="1100" dirty="0">
              <a:solidFill>
                <a:srgbClr val="78BE20"/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E9F285-0E84-584F-8B78-3399670C6E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62"/>
          <a:stretch/>
        </p:blipFill>
        <p:spPr>
          <a:xfrm>
            <a:off x="0" y="530490"/>
            <a:ext cx="9144000" cy="98436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87600" y="2231848"/>
            <a:ext cx="0" cy="1768652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37B431-5F56-0B47-BF5C-2AADD3C9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1" y="1970439"/>
            <a:ext cx="2025496" cy="2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10</a:t>
            </a:fld>
            <a:endParaRPr lang="en-US"/>
          </a:p>
        </p:txBody>
      </p:sp>
      <p:pic>
        <p:nvPicPr>
          <p:cNvPr id="6" name="Зображення" descr="Зображенн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3531" y="3020098"/>
            <a:ext cx="3208293" cy="1981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Зображення" descr="Зображенн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3532" y="897408"/>
            <a:ext cx="2862051" cy="2122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Зображення" descr="Зображенн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45174" y="2139247"/>
            <a:ext cx="1908358" cy="28625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695639" y="452766"/>
            <a:ext cx="4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Результати</a:t>
            </a:r>
            <a:r>
              <a:rPr lang="ru-RU" sz="20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en-US" sz="2000" b="1" dirty="0">
              <a:solidFill>
                <a:srgbClr val="285C4D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882" y="1323552"/>
            <a:ext cx="421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800" dirty="0" err="1" smtClean="0">
                <a:latin typeface="Helvetica" pitchFamily="34" charset="0"/>
                <a:cs typeface="Helvetica" pitchFamily="34" charset="0"/>
              </a:rPr>
              <a:t>Апробац</a:t>
            </a:r>
            <a:r>
              <a:rPr lang="uk-UA" sz="1800" dirty="0" err="1" smtClean="0">
                <a:latin typeface="Helvetica" pitchFamily="34" charset="0"/>
                <a:cs typeface="Helvetica" pitchFamily="34" charset="0"/>
              </a:rPr>
              <a:t>ія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b="1" dirty="0" smtClean="0">
                <a:latin typeface="Helvetica" pitchFamily="34" charset="0"/>
                <a:cs typeface="Helvetica" pitchFamily="34" charset="0"/>
              </a:rPr>
              <a:t>40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dirty="0" err="1">
                <a:latin typeface="Helvetica" pitchFamily="34" charset="0"/>
                <a:cs typeface="Helvetica" pitchFamily="34" charset="0"/>
              </a:rPr>
              <a:t>уроків</a:t>
            </a:r>
            <a:r>
              <a:rPr lang="ru-RU" sz="1800" dirty="0">
                <a:latin typeface="Helvetica" pitchFamily="34" charset="0"/>
                <a:cs typeface="Helvetica" pitchFamily="34" charset="0"/>
              </a:rPr>
              <a:t> для </a:t>
            </a:r>
            <a:r>
              <a:rPr lang="ru-RU" sz="1800" b="1" dirty="0" smtClean="0">
                <a:latin typeface="Helvetica" pitchFamily="34" charset="0"/>
                <a:cs typeface="Helvetica" pitchFamily="34" charset="0"/>
              </a:rPr>
              <a:t>1000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dirty="0" err="1" smtClean="0">
                <a:latin typeface="Helvetica" pitchFamily="34" charset="0"/>
                <a:cs typeface="Helvetica" pitchFamily="34" charset="0"/>
              </a:rPr>
              <a:t>учнів</a:t>
            </a:r>
            <a:endParaRPr lang="ru-RU" sz="18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800" b="1" dirty="0" smtClean="0">
                <a:latin typeface="Helvetica" pitchFamily="34" charset="0"/>
                <a:cs typeface="Helvetica" pitchFamily="34" charset="0"/>
              </a:rPr>
              <a:t>12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dirty="0" err="1">
                <a:latin typeface="Helvetica" pitchFamily="34" charset="0"/>
                <a:cs typeface="Helvetica" pitchFamily="34" charset="0"/>
              </a:rPr>
              <a:t>екоквестів</a:t>
            </a:r>
            <a:r>
              <a:rPr lang="ru-RU" sz="1800" dirty="0">
                <a:latin typeface="Helvetica" pitchFamily="34" charset="0"/>
                <a:cs typeface="Helvetica" pitchFamily="34" charset="0"/>
              </a:rPr>
              <a:t> для </a:t>
            </a:r>
            <a:r>
              <a:rPr lang="ru-RU" sz="1800" b="1" dirty="0">
                <a:latin typeface="Helvetica" pitchFamily="34" charset="0"/>
                <a:cs typeface="Helvetica" pitchFamily="34" charset="0"/>
              </a:rPr>
              <a:t>200</a:t>
            </a:r>
            <a:r>
              <a:rPr lang="ru-RU" sz="18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dirty="0" err="1">
                <a:latin typeface="Helvetica" pitchFamily="34" charset="0"/>
                <a:cs typeface="Helvetica" pitchFamily="34" charset="0"/>
              </a:rPr>
              <a:t>учасників</a:t>
            </a:r>
            <a:endParaRPr lang="en-US" sz="1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24" y="3151573"/>
            <a:ext cx="2427949" cy="18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nna\fsc\FSC Friday 2018 English pack\укр\new\Logo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65" y="949913"/>
            <a:ext cx="3602843" cy="36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Міжнародна акція </a:t>
            </a:r>
            <a:r>
              <a:rPr lang="en-US" sz="20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FSC-</a:t>
            </a:r>
            <a:r>
              <a:rPr lang="uk-UA" sz="20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П</a:t>
            </a:r>
            <a:r>
              <a:rPr lang="en-US" sz="20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’</a:t>
            </a:r>
            <a:r>
              <a:rPr lang="ru-RU" sz="2000" b="1" dirty="0" err="1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ятниця</a:t>
            </a:r>
            <a:endParaRPr lang="en-US" sz="2000" b="1" dirty="0">
              <a:solidFill>
                <a:srgbClr val="285C4D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5505819" cy="3263504"/>
          </a:xfrm>
        </p:spPr>
        <p:txBody>
          <a:bodyPr>
            <a:normAutofit/>
          </a:bodyPr>
          <a:lstStyle/>
          <a:p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Святкується </a:t>
            </a:r>
            <a:r>
              <a:rPr lang="uk-UA" sz="1800" dirty="0">
                <a:latin typeface="Helvetica" pitchFamily="34" charset="0"/>
                <a:cs typeface="Helvetica" pitchFamily="34" charset="0"/>
              </a:rPr>
              <a:t>щ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орічно в останню п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’</a:t>
            </a:r>
            <a:r>
              <a:rPr lang="uk-UA" sz="1800" dirty="0" err="1" smtClean="0">
                <a:latin typeface="Helvetica" pitchFamily="34" charset="0"/>
                <a:cs typeface="Helvetica" pitchFamily="34" charset="0"/>
              </a:rPr>
              <a:t>ятницю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uk-UA" sz="1800" dirty="0" err="1" smtClean="0">
                <a:latin typeface="Helvetica" pitchFamily="34" charset="0"/>
                <a:cs typeface="Helvetica" pitchFamily="34" charset="0"/>
              </a:rPr>
              <a:t>вересн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я в </a:t>
            </a:r>
            <a:r>
              <a:rPr lang="ru-RU" sz="1800" dirty="0" err="1" smtClean="0">
                <a:latin typeface="Helvetica" pitchFamily="34" charset="0"/>
                <a:cs typeface="Helvetica" pitchFamily="34" charset="0"/>
              </a:rPr>
              <a:t>усіх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800" dirty="0" err="1" smtClean="0">
                <a:latin typeface="Helvetica" pitchFamily="34" charset="0"/>
                <a:cs typeface="Helvetica" pitchFamily="34" charset="0"/>
              </a:rPr>
              <a:t>країнах</a:t>
            </a: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 де є 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FSC.</a:t>
            </a:r>
            <a:endParaRPr lang="ru-RU" sz="1800" dirty="0" smtClean="0">
              <a:latin typeface="Helvetica" pitchFamily="34" charset="0"/>
              <a:cs typeface="Helvetica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В Україні святкується з 2012 року.</a:t>
            </a:r>
          </a:p>
          <a:p>
            <a:pPr marL="0" indent="0">
              <a:buNone/>
            </a:pPr>
            <a:endParaRPr lang="uk-UA" sz="1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Мета </a:t>
            </a:r>
            <a:r>
              <a:rPr lang="uk-UA" sz="1800" dirty="0" err="1" smtClean="0">
                <a:latin typeface="Helvetica" pitchFamily="34" charset="0"/>
                <a:cs typeface="Helvetica" pitchFamily="34" charset="0"/>
              </a:rPr>
              <a:t>акції-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 підвищення </a:t>
            </a:r>
            <a:r>
              <a:rPr lang="uk-UA" sz="1800" dirty="0">
                <a:latin typeface="Helvetica" pitchFamily="34" charset="0"/>
                <a:cs typeface="Helvetica" pitchFamily="34" charset="0"/>
              </a:rPr>
              <a:t>обізнаності щодо відповідального управління лісами, як кращій альтернативі сталого використання лісовими ресурсами та збереження наших лісів. Поширення інформації щодо схеми сертифікації </a:t>
            </a:r>
            <a:r>
              <a:rPr lang="en-US" sz="1800" dirty="0">
                <a:latin typeface="Helvetica" pitchFamily="34" charset="0"/>
                <a:cs typeface="Helvetica" pitchFamily="34" charset="0"/>
              </a:rPr>
              <a:t>FSC </a:t>
            </a:r>
            <a:r>
              <a:rPr lang="uk-UA" sz="1800" dirty="0">
                <a:latin typeface="Helvetica" pitchFamily="34" charset="0"/>
                <a:cs typeface="Helvetica" pitchFamily="34" charset="0"/>
              </a:rPr>
              <a:t>в цьому процесі.</a:t>
            </a:r>
            <a:endParaRPr lang="uk-UA" sz="1800" dirty="0" smtClean="0">
              <a:latin typeface="Helvetica" pitchFamily="34" charset="0"/>
              <a:cs typeface="Helvetica" pitchFamily="34" charset="0"/>
            </a:endParaRPr>
          </a:p>
          <a:p>
            <a:endParaRPr 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https://ua.fsc.org/inc/clients/clnt.ua.fsc.org/md/gd/GD_autoxauto-70_uncropped_1000_1542571403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58" y="459952"/>
            <a:ext cx="6298059" cy="44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C28167-ECFC-4649-A58E-7133FC562762}"/>
              </a:ext>
            </a:extLst>
          </p:cNvPr>
          <p:cNvSpPr txBox="1"/>
          <p:nvPr/>
        </p:nvSpPr>
        <p:spPr>
          <a:xfrm>
            <a:off x="915102" y="368439"/>
            <a:ext cx="63962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85C4D"/>
                </a:solidFill>
                <a:latin typeface="Helvetica" pitchFamily="2" charset="0"/>
              </a:rPr>
              <a:t>FSC-</a:t>
            </a:r>
            <a:r>
              <a:rPr lang="ru-RU" sz="2000" b="1" dirty="0" smtClean="0">
                <a:solidFill>
                  <a:srgbClr val="285C4D"/>
                </a:solidFill>
                <a:latin typeface="Helvetica" pitchFamily="2" charset="0"/>
              </a:rPr>
              <a:t>п</a:t>
            </a:r>
            <a:r>
              <a:rPr lang="en-US" sz="2000" b="1" dirty="0" smtClean="0">
                <a:solidFill>
                  <a:srgbClr val="285C4D"/>
                </a:solidFill>
                <a:latin typeface="Helvetica" pitchFamily="2" charset="0"/>
              </a:rPr>
              <a:t>’</a:t>
            </a:r>
            <a:r>
              <a:rPr lang="ru-RU" sz="2000" b="1" dirty="0" err="1" smtClean="0">
                <a:solidFill>
                  <a:srgbClr val="285C4D"/>
                </a:solidFill>
                <a:latin typeface="Helvetica" pitchFamily="2" charset="0"/>
              </a:rPr>
              <a:t>ятниця</a:t>
            </a:r>
            <a:r>
              <a:rPr lang="ru-RU" sz="2000" b="1" dirty="0" smtClean="0">
                <a:solidFill>
                  <a:srgbClr val="285C4D"/>
                </a:solidFill>
                <a:latin typeface="Helvetica" pitchFamily="2" charset="0"/>
              </a:rPr>
              <a:t> 2018</a:t>
            </a:r>
            <a:r>
              <a:rPr lang="en-US" sz="2000" b="1" dirty="0" smtClean="0">
                <a:solidFill>
                  <a:srgbClr val="285C4D"/>
                </a:solidFill>
                <a:latin typeface="Helvetica" pitchFamily="2" charset="0"/>
              </a:rPr>
              <a:t> </a:t>
            </a:r>
            <a:r>
              <a:rPr lang="ru-RU" sz="2000" b="1" dirty="0" smtClean="0">
                <a:solidFill>
                  <a:srgbClr val="285C4D"/>
                </a:solidFill>
                <a:latin typeface="Helvetica" pitchFamily="2" charset="0"/>
              </a:rPr>
              <a:t> </a:t>
            </a:r>
            <a:endParaRPr lang="en-US" sz="2000" b="1" dirty="0">
              <a:solidFill>
                <a:srgbClr val="285C4D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6262" y="4597986"/>
            <a:ext cx="394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2018 р</a:t>
            </a:r>
            <a:r>
              <a:rPr lang="uk-UA" sz="1600" dirty="0" err="1" smtClean="0">
                <a:latin typeface="Helvetica" pitchFamily="34" charset="0"/>
                <a:cs typeface="Helvetica" pitchFamily="34" charset="0"/>
              </a:rPr>
              <a:t>ік-</a:t>
            </a: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 7850 людей з 23 областей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pic>
        <p:nvPicPr>
          <p:cNvPr id="4098" name="Picture 2" descr="https://ua.fsc.org/inc/clients/clnt.ua.fsc.org/md/gd/GD_autoxauto-70_uncropped_1000_1534168494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7" y="862713"/>
            <a:ext cx="2792006" cy="18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fiev6-1.fna.fbcdn.net/v/t1.15752-0/p480x480/42716188_2322587414685882_8083969311179276288_n.jpg?_nc_cat=103&amp;_nc_ht=scontent.fiev6-1.fna&amp;oh=8a231b3194f221cb7e31966165c2b4e3&amp;oe=5C7303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331" y="3169458"/>
            <a:ext cx="2839433" cy="15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¡Ð²ÑÑÐ»Ð¸Ð½Ð° Ð²ÑÐ´ FSC Ukrain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5"/>
          <a:stretch/>
        </p:blipFill>
        <p:spPr bwMode="auto">
          <a:xfrm>
            <a:off x="393640" y="3169457"/>
            <a:ext cx="2920074" cy="171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¡Ð²ÑÑÐ»Ð¸Ð½Ð° Ð²ÑÐ´ FSC Ukrain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30" y="862713"/>
            <a:ext cx="2727730" cy="18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Ð ÐµÐ·ÑÐ»ÑÑÐ°Ñ Ð¿Ð¾ÑÑÐºÑ Ð·Ð¾Ð±ÑÐ°Ð¶ÐµÐ½Ñ Ð·Ð° Ð·Ð°Ð¿Ð¸ÑÐ¾Ð¼ &quot;fsc Ð¿ÑÑÐ½Ð¸ÑÑ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17" y="1899612"/>
            <a:ext cx="2369182" cy="15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3714" y="377367"/>
            <a:ext cx="292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err="1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Екоквест</a:t>
            </a:r>
            <a:r>
              <a:rPr lang="ru-RU" sz="18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та </a:t>
            </a:r>
            <a:r>
              <a:rPr lang="ru-RU" sz="1800" b="1" dirty="0" err="1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активност</a:t>
            </a:r>
            <a:r>
              <a:rPr lang="uk-UA" sz="18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і на свіжому повітрі</a:t>
            </a:r>
            <a:endParaRPr lang="en-US" sz="1800" b="1" dirty="0">
              <a:solidFill>
                <a:srgbClr val="285C4D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1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9" y="980910"/>
            <a:ext cx="2594882" cy="34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¡Ð²ÑÑÐ»Ð¸Ð½Ð° Ð²ÑÐ´ FSC Ukrain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08" y="980909"/>
            <a:ext cx="2117960" cy="37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pic>
        <p:nvPicPr>
          <p:cNvPr id="3" name="Picture 6" descr="Ð¡Ð²ÑÑÐ»Ð¸Ð½Ð° Ð²ÑÐ´ FSC Ukrai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30" y="1668862"/>
            <a:ext cx="3185809" cy="23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7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pic>
        <p:nvPicPr>
          <p:cNvPr id="9" name="Picture 2" descr="Ð¡Ð²ÑÑÐ»Ð¸Ð½Ð° Ð²ÑÐ´ ÐÐµÑÐ¶Ð°Ð²Ð½Ðµ Ð¿ÑÐ´Ð¿ÑÐ¸ÑÐ¼ÑÑÐ²Ð¾ &quot;ÐÐ¸Ð½Ð¾Ð³ÑÐ°Ð´ÑÐ²ÑÑÐºÐµ Ð»ÑÑÐ¾Ð²Ðµ Ð³Ð¾ÑÐ¿Ð¾Ð´Ð°ÑÑÑÐ²Ð¾&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75" y="887225"/>
            <a:ext cx="4588796" cy="34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¡Ð²ÑÑÐ»Ð¸Ð½Ð° Ð²ÑÐ´ ÐÐµÑÐ¶Ð°Ð²Ð½Ðµ Ð¿ÑÐ´Ð¿ÑÐ¸ÑÐ¼ÑÑÐ²Ð¾ &quot;ÐÐ¸Ð½Ð¾Ð³ÑÐ°Ð´ÑÐ²ÑÑÐºÐµ Ð»ÑÑÐ¾Ð²Ðµ Ð³Ð¾ÑÐ¿Ð¾Ð´Ð°ÑÑÑÐ²Ð¾&quot;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1" y="749300"/>
            <a:ext cx="2830287" cy="37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25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Ð¡Ð²ÑÑÐ»Ð¸Ð½Ð° Ð²ÑÐ´ FSC Ukra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24" y="74985"/>
            <a:ext cx="3682093" cy="245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pic>
        <p:nvPicPr>
          <p:cNvPr id="6152" name="Picture 8" descr="Ð¡Ð²ÑÑÐ»Ð¸Ð½Ð° Ð²ÑÐ´ FSC Ukra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26" y="2618616"/>
            <a:ext cx="3682091" cy="245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¡Ð²ÑÑÐ»Ð¸Ð½Ð° Ð²ÑÐ´ FSC Ukrai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45957"/>
            <a:ext cx="3360737" cy="50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304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¡Ð²ÑÑÐ»Ð¸Ð½Ð° Ð²ÑÐ´ FSC Ukra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5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83" y="0"/>
            <a:ext cx="3446017" cy="51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pic>
        <p:nvPicPr>
          <p:cNvPr id="1026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0" y="931030"/>
            <a:ext cx="5225142" cy="3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2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pic>
        <p:nvPicPr>
          <p:cNvPr id="3074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8" y="374650"/>
            <a:ext cx="3033486" cy="45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¡Ð²ÑÑÐ»Ð¸Ð½Ð° Ð²ÑÐ´ FSC Ukra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80" y="1074057"/>
            <a:ext cx="5175437" cy="34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7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1A676C-EBF7-F14D-B97D-1E88746C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11" y="0"/>
            <a:ext cx="1270000" cy="749300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5E7BD114-1410-584C-8759-4BD9610F6D8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65852-B72C-CB4D-980E-E202D86A797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Прямокутник 8"/>
          <p:cNvSpPr/>
          <p:nvPr/>
        </p:nvSpPr>
        <p:spPr>
          <a:xfrm>
            <a:off x="-101599" y="2946400"/>
            <a:ext cx="9245598" cy="2269559"/>
          </a:xfrm>
          <a:prstGeom prst="rect">
            <a:avLst/>
          </a:prstGeom>
          <a:solidFill>
            <a:srgbClr val="005C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extBox 2"/>
          <p:cNvSpPr txBox="1"/>
          <p:nvPr/>
        </p:nvSpPr>
        <p:spPr>
          <a:xfrm>
            <a:off x="434974" y="1032014"/>
            <a:ext cx="8418515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100" b="1">
                <a:solidFill>
                  <a:srgbClr val="005C4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latin typeface="Helvetica" pitchFamily="34" charset="0"/>
                <a:cs typeface="Helvetica" pitchFamily="34" charset="0"/>
              </a:rPr>
              <a:t>ЛІСОВА ОПІКУНСЬКА РАДА (FOREST STEWARDSHIP COUNCIL, FSC</a:t>
            </a:r>
            <a:r>
              <a:rPr baseline="30000" dirty="0">
                <a:latin typeface="Helvetica" pitchFamily="34" charset="0"/>
                <a:cs typeface="Helvetica" pitchFamily="34" charset="0"/>
              </a:rPr>
              <a:t>®</a:t>
            </a:r>
            <a:r>
              <a:rPr dirty="0">
                <a:latin typeface="Helvetica" pitchFamily="34" charset="0"/>
                <a:cs typeface="Helvetica" pitchFamily="34" charset="0"/>
              </a:rPr>
              <a:t>) 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–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міжнародна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неурядова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некомерційна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організація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створена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у 1993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році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з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метою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просування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екологічно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відповідального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соціально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вигідного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та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економічно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життєздатного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управління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лісами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в </a:t>
            </a:r>
            <a:r>
              <a:rPr b="0" dirty="0" err="1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світі</a:t>
            </a:r>
            <a:r>
              <a:rPr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.</a:t>
            </a:r>
          </a:p>
        </p:txBody>
      </p:sp>
      <p:pic>
        <p:nvPicPr>
          <p:cNvPr id="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3250" y="3266595"/>
            <a:ext cx="3707526" cy="1650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2189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20</a:t>
            </a:fld>
            <a:endParaRPr lang="en-US"/>
          </a:p>
        </p:txBody>
      </p:sp>
      <p:pic>
        <p:nvPicPr>
          <p:cNvPr id="7170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18" y="374650"/>
            <a:ext cx="6703096" cy="44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91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21</a:t>
            </a:fld>
            <a:endParaRPr lang="en-US"/>
          </a:p>
        </p:txBody>
      </p:sp>
      <p:sp>
        <p:nvSpPr>
          <p:cNvPr id="6" name="Cталість в процесі навчання, може бути не лише в інформації, що доноситься до дітей, але й оточені, в середовищі в якому дитина навчається.…"/>
          <p:cNvSpPr txBox="1">
            <a:spLocks/>
          </p:cNvSpPr>
          <p:nvPr/>
        </p:nvSpPr>
        <p:spPr>
          <a:xfrm>
            <a:off x="447162" y="1104577"/>
            <a:ext cx="4850552" cy="4149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dirty="0" err="1" smtClean="0">
                <a:latin typeface="Helvetica" pitchFamily="34" charset="0"/>
                <a:cs typeface="Helvetica" pitchFamily="34" charset="0"/>
              </a:rPr>
              <a:t>Cталість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 в процесі навчання, може бути не лише в інформації, що доноситься до дітей, але й оточенні, в середовищі в якому дитина навчається. </a:t>
            </a:r>
            <a:endParaRPr lang="en-US" sz="1800" dirty="0" smtClean="0">
              <a:latin typeface="Helvetica" pitchFamily="34" charset="0"/>
              <a:cs typeface="Helvetica" pitchFamily="34" charset="0"/>
            </a:endParaRPr>
          </a:p>
          <a:p>
            <a:pPr marL="0" indent="0">
              <a:buNone/>
            </a:pPr>
            <a:endParaRPr lang="uk-UA" sz="1800" dirty="0" smtClean="0">
              <a:latin typeface="Helvetica" pitchFamily="34" charset="0"/>
              <a:cs typeface="Helvetica" pitchFamily="34" charset="0"/>
            </a:endParaRPr>
          </a:p>
          <a:p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Середовище дітей має теж бути максимально «стале»: будівельні матеріали, меблі, паркет, прилади, книжки, інструменти, навчальні матеріали. </a:t>
            </a:r>
            <a:endParaRPr lang="uk-UA" sz="1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8" name="Зображення" descr="Зображенн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3429" y="2821225"/>
            <a:ext cx="3073725" cy="214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Зображення" descr="Зображенн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3436" y="1104576"/>
            <a:ext cx="2813718" cy="16289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6205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22</a:t>
            </a:fld>
            <a:endParaRPr lang="en-US"/>
          </a:p>
        </p:txBody>
      </p:sp>
      <p:pic>
        <p:nvPicPr>
          <p:cNvPr id="4098" name="Picture 2" descr="https://scontent.fiev6-1.fna.fbcdn.net/v/t1.0-9/17498883_1588659627815361_3519427146436994606_n.jpg?_nc_cat=103&amp;_nc_ht=scontent.fiev6-1.fna&amp;oh=35bbfb895b4c0fd124b902671ecf046f&amp;oe=5C7E0D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3584377" cy="5143500"/>
          </a:xfrm>
          <a:prstGeom prst="rect">
            <a:avLst/>
          </a:prstGeom>
          <a:noFill/>
          <a:ln>
            <a:solidFill>
              <a:srgbClr val="285C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5943" y="1654629"/>
            <a:ext cx="46155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8BE20"/>
                </a:solidFill>
              </a:rPr>
              <a:t>Наш</a:t>
            </a:r>
            <a:r>
              <a:rPr lang="uk-UA" sz="2000" b="1" dirty="0" smtClean="0">
                <a:solidFill>
                  <a:srgbClr val="78BE20"/>
                </a:solidFill>
              </a:rPr>
              <a:t>і ліси дають нам багато речей: меблі, блокноти, серветки, упаковку та багато іншого.</a:t>
            </a:r>
          </a:p>
          <a:p>
            <a:endParaRPr lang="uk-UA" sz="2000" b="1" dirty="0">
              <a:solidFill>
                <a:srgbClr val="78BE20"/>
              </a:solidFill>
            </a:endParaRPr>
          </a:p>
          <a:p>
            <a:r>
              <a:rPr lang="en-US" sz="1800" dirty="0" smtClean="0">
                <a:solidFill>
                  <a:srgbClr val="285C4D"/>
                </a:solidFill>
              </a:rPr>
              <a:t>FSC </a:t>
            </a:r>
            <a:r>
              <a:rPr lang="ru-RU" sz="1800" dirty="0" err="1" smtClean="0">
                <a:solidFill>
                  <a:srgbClr val="285C4D"/>
                </a:solidFill>
              </a:rPr>
              <a:t>допомага</a:t>
            </a:r>
            <a:r>
              <a:rPr lang="uk-UA" sz="1800" dirty="0" smtClean="0">
                <a:solidFill>
                  <a:srgbClr val="285C4D"/>
                </a:solidFill>
              </a:rPr>
              <a:t>є дбати про ліси і людей, а також про тварин, для яких ліси це дім.</a:t>
            </a:r>
          </a:p>
          <a:p>
            <a:endParaRPr lang="uk-UA" sz="1800" dirty="0">
              <a:solidFill>
                <a:srgbClr val="285C4D"/>
              </a:solidFill>
            </a:endParaRPr>
          </a:p>
          <a:p>
            <a:r>
              <a:rPr lang="uk-UA" sz="1800" dirty="0" smtClean="0">
                <a:solidFill>
                  <a:srgbClr val="285C4D"/>
                </a:solidFill>
              </a:rPr>
              <a:t>Обирайте </a:t>
            </a:r>
            <a:r>
              <a:rPr lang="en-US" sz="1800" dirty="0" smtClean="0">
                <a:solidFill>
                  <a:srgbClr val="285C4D"/>
                </a:solidFill>
              </a:rPr>
              <a:t>FSC! </a:t>
            </a:r>
            <a:endParaRPr lang="en-US" sz="1800" dirty="0">
              <a:solidFill>
                <a:srgbClr val="285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75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809025" y="603073"/>
            <a:ext cx="0" cy="4046066"/>
          </a:xfrm>
          <a:prstGeom prst="line">
            <a:avLst/>
          </a:prstGeom>
          <a:ln w="57150">
            <a:solidFill>
              <a:srgbClr val="78BE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5411188" y="2763584"/>
            <a:ext cx="3253309" cy="17530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900" b="1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Forest Stewardship Council</a:t>
            </a:r>
            <a:r>
              <a:rPr lang="en-US" altLang="en-US" sz="900" b="1" baseline="300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®</a:t>
            </a:r>
            <a:r>
              <a:rPr lang="en-US" altLang="en-US" sz="900" b="1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9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FSC</a:t>
            </a:r>
            <a:r>
              <a:rPr lang="en-US" altLang="en-US" sz="900" baseline="300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®</a:t>
            </a:r>
            <a:r>
              <a:rPr lang="en-US" altLang="en-US" sz="9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 </a:t>
            </a:r>
            <a:r>
              <a:rPr lang="en-US" altLang="en-US" sz="900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Ukraine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675" dirty="0">
              <a:solidFill>
                <a:srgbClr val="898989"/>
              </a:solidFill>
              <a:latin typeface="Helvetica" pitchFamily="2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675" dirty="0" err="1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Generala</a:t>
            </a:r>
            <a:r>
              <a:rPr lang="en-US" altLang="en-US" sz="675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 </a:t>
            </a:r>
            <a:r>
              <a:rPr lang="en-US" altLang="en-US" sz="675" dirty="0" err="1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Rodymceva</a:t>
            </a:r>
            <a:r>
              <a:rPr lang="en-US" altLang="en-US" sz="675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 str. 19, </a:t>
            </a:r>
            <a:r>
              <a:rPr lang="en-US" altLang="en-US" sz="675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03041 Kyiv, Ukraine</a:t>
            </a:r>
            <a:endParaRPr lang="en-US" altLang="en-US" sz="675" dirty="0">
              <a:solidFill>
                <a:srgbClr val="898989"/>
              </a:solidFill>
              <a:latin typeface="Helvetica" pitchFamily="2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675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T +</a:t>
            </a:r>
            <a:r>
              <a:rPr lang="en-US" altLang="en-US" sz="675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38 (044) 22 36 845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600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FSC </a:t>
            </a:r>
            <a:r>
              <a:rPr lang="en-US" altLang="en-US" sz="6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A.C. All rights reserved </a:t>
            </a:r>
            <a:endParaRPr lang="en-US" altLang="en-US" sz="600" dirty="0" smtClean="0">
              <a:solidFill>
                <a:srgbClr val="898989"/>
              </a:solidFill>
              <a:latin typeface="Helvetica" pitchFamily="2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600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FSC</a:t>
            </a:r>
            <a:r>
              <a:rPr lang="en-US" altLang="en-US" sz="600" baseline="300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®</a:t>
            </a:r>
            <a:r>
              <a:rPr lang="en-US" altLang="en-US" sz="600" dirty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 </a:t>
            </a:r>
            <a:r>
              <a:rPr lang="en-US" altLang="en-US" sz="600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F000237 </a:t>
            </a:r>
            <a:endParaRPr lang="en-US" altLang="en-US" sz="600" dirty="0">
              <a:solidFill>
                <a:srgbClr val="898989"/>
              </a:solidFill>
              <a:latin typeface="Helvetica" pitchFamily="2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200" b="1" dirty="0" smtClean="0">
                <a:solidFill>
                  <a:srgbClr val="898989"/>
                </a:solidFill>
                <a:latin typeface="Helvetica" pitchFamily="2" charset="0"/>
                <a:ea typeface="ＭＳ Ｐゴシック" charset="-128"/>
              </a:rPr>
              <a:t>ua.fsc.org</a:t>
            </a:r>
            <a:endParaRPr lang="en-US" altLang="en-US" sz="1200" b="1" dirty="0">
              <a:solidFill>
                <a:srgbClr val="898989"/>
              </a:solidFill>
              <a:latin typeface="Helvetica" pitchFamily="2" charset="0"/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en-US" sz="675" dirty="0">
              <a:solidFill>
                <a:srgbClr val="898989"/>
              </a:solidFill>
              <a:latin typeface="Helvetica" pitchFamily="2" charset="0"/>
              <a:ea typeface="ＭＳ Ｐゴシック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17E2C4-EA58-8643-9243-B4248BBE4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16" y="962108"/>
            <a:ext cx="2988968" cy="1329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23C820-8967-7641-BE58-FE2A963FA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8" y="603072"/>
            <a:ext cx="4047787" cy="40477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7E309E-B5E1-1C4C-9BFA-654584A2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7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C28167-ECFC-4649-A58E-7133FC562762}"/>
              </a:ext>
            </a:extLst>
          </p:cNvPr>
          <p:cNvSpPr txBox="1"/>
          <p:nvPr/>
        </p:nvSpPr>
        <p:spPr>
          <a:xfrm>
            <a:off x="419624" y="2650265"/>
            <a:ext cx="8437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 sz="1900"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Деревина з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лісів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,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які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управляються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відповідально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,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відстежується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на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кожній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із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ланок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ланцюга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постачання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–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від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сировини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до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готової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продукції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,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від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пилорами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до фабрик та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далі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аж до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торгівельних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мереж. </a:t>
            </a:r>
          </a:p>
          <a:p>
            <a:pPr algn="just">
              <a:defRPr sz="1900">
                <a:latin typeface="+mj-lt"/>
                <a:ea typeface="+mj-ea"/>
                <a:cs typeface="+mj-cs"/>
                <a:sym typeface="Helvetica"/>
              </a:defRPr>
            </a:pPr>
            <a:endParaRPr lang="ru-RU" sz="1400" dirty="0">
              <a:latin typeface="Helvetica" pitchFamily="34" charset="0"/>
              <a:cs typeface="Helvetica" pitchFamily="34" charset="0"/>
              <a:sym typeface="Helvetica"/>
            </a:endParaRPr>
          </a:p>
          <a:p>
            <a:pPr algn="just">
              <a:defRPr sz="1900"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На кожному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етапі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виробництва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та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логістики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здійснюється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постійний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контроль за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дотриманням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вимог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щодо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відокремлення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сертифікованої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продукції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від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продукції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іншого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походження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.</a:t>
            </a:r>
          </a:p>
          <a:p>
            <a:pPr algn="just">
              <a:defRPr sz="1900">
                <a:latin typeface="+mj-lt"/>
                <a:ea typeface="+mj-ea"/>
                <a:cs typeface="+mj-cs"/>
                <a:sym typeface="Helvetica"/>
              </a:defRPr>
            </a:pPr>
            <a:endParaRPr lang="ru-RU" sz="1400" dirty="0">
              <a:latin typeface="Helvetica" pitchFamily="34" charset="0"/>
              <a:cs typeface="Helvetica" pitchFamily="34" charset="0"/>
              <a:sym typeface="Helvetica"/>
            </a:endParaRPr>
          </a:p>
          <a:p>
            <a:pPr algn="just">
              <a:defRPr sz="1900"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Така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продукція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отримує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право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позначитися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логотипом </a:t>
            </a:r>
            <a:r>
              <a:rPr lang="en-US" sz="1400" dirty="0">
                <a:latin typeface="Helvetica" pitchFamily="34" charset="0"/>
                <a:cs typeface="Helvetica" pitchFamily="34" charset="0"/>
                <a:sym typeface="Helvetica"/>
              </a:rPr>
              <a:t>FSC,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який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є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зареєстрованим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</a:t>
            </a:r>
            <a:r>
              <a:rPr lang="ru-RU" sz="1400" dirty="0" err="1">
                <a:latin typeface="Helvetica" pitchFamily="34" charset="0"/>
                <a:cs typeface="Helvetica" pitchFamily="34" charset="0"/>
                <a:sym typeface="Helvetica"/>
              </a:rPr>
              <a:t>торговим</a:t>
            </a:r>
            <a:r>
              <a:rPr lang="ru-RU" sz="1400" dirty="0">
                <a:latin typeface="Helvetica" pitchFamily="34" charset="0"/>
                <a:cs typeface="Helvetica" pitchFamily="34" charset="0"/>
                <a:sym typeface="Helvetica"/>
              </a:rPr>
              <a:t> знаком.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E51A676C-EBF7-F14D-B97D-1E88746C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11" y="0"/>
            <a:ext cx="1270000" cy="749300"/>
          </a:xfrm>
          <a:prstGeom prst="rect">
            <a:avLst/>
          </a:prstGeom>
        </p:spPr>
      </p:pic>
      <p:pic>
        <p:nvPicPr>
          <p:cNvPr id="7" name="Рисунок 6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571" y="861694"/>
            <a:ext cx="7934779" cy="16898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905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3461003"/>
            <a:ext cx="2057400" cy="273844"/>
          </a:xfrm>
        </p:spPr>
        <p:txBody>
          <a:bodyPr/>
          <a:lstStyle/>
          <a:p>
            <a:fld id="{3F065852-B72C-CB4D-980E-E202D86A797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1A676C-EBF7-F14D-B97D-1E88746C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11" y="0"/>
            <a:ext cx="1270000" cy="749300"/>
          </a:xfrm>
          <a:prstGeom prst="rect">
            <a:avLst/>
          </a:prstGeom>
        </p:spPr>
      </p:pic>
      <p:pic>
        <p:nvPicPr>
          <p:cNvPr id="7" name="Picture 4" descr="Ð ÐµÐ·ÑÐ»ÑÑÐ°Ñ Ð¿Ð¾ÑÑÐºÑ Ð·Ð¾Ð±ÑÐ°Ð¶ÐµÐ½Ñ Ð·Ð° Ð·Ð°Ð¿Ð¸ÑÐ¾Ð¼ &quot;fsc food packagi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61" y="1624102"/>
            <a:ext cx="4448379" cy="304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7"/>
          <p:cNvSpPr txBox="1"/>
          <p:nvPr/>
        </p:nvSpPr>
        <p:spPr>
          <a:xfrm>
            <a:off x="313133" y="1107333"/>
            <a:ext cx="4185006" cy="329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Законність користування</a:t>
            </a:r>
          </a:p>
          <a:p>
            <a:pPr marL="457200" indent="-4572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uk-UA" sz="1600" dirty="0" smtClean="0">
              <a:latin typeface="Helvetica" pitchFamily="34" charset="0"/>
              <a:cs typeface="Helvetica" pitchFamily="34" charset="0"/>
            </a:endParaRP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Відновлення лісів</a:t>
            </a:r>
          </a:p>
          <a:p>
            <a:pPr marL="457200" indent="-4572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uk-UA" sz="1600" dirty="0" smtClean="0">
              <a:latin typeface="Helvetica" pitchFamily="34" charset="0"/>
              <a:cs typeface="Helvetica" pitchFamily="34" charset="0"/>
            </a:endParaRP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uk-UA" sz="1600" dirty="0" err="1" smtClean="0">
                <a:latin typeface="Helvetica" pitchFamily="34" charset="0"/>
                <a:cs typeface="Helvetica" pitchFamily="34" charset="0"/>
              </a:rPr>
              <a:t>Невиснажливість</a:t>
            </a: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 використання</a:t>
            </a: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uk-UA" sz="1600" dirty="0" smtClean="0">
              <a:latin typeface="Helvetica" pitchFamily="34" charset="0"/>
              <a:cs typeface="Helvetica" pitchFamily="34" charset="0"/>
            </a:endParaRP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Збереження особливо цінних для збереження лісів</a:t>
            </a: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uk-UA" sz="1600" dirty="0" smtClean="0">
              <a:latin typeface="Helvetica" pitchFamily="34" charset="0"/>
              <a:cs typeface="Helvetica" pitchFamily="34" charset="0"/>
            </a:endParaRP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Мінімізація впливу </a:t>
            </a: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uk-UA" sz="1600" dirty="0" smtClean="0">
              <a:latin typeface="Helvetica" pitchFamily="34" charset="0"/>
              <a:cs typeface="Helvetica" pitchFamily="34" charset="0"/>
            </a:endParaRPr>
          </a:p>
          <a:p>
            <a:pPr marL="342900" indent="-342900" defTabSz="914400">
              <a:buFont typeface="Arial" pitchFamily="34" charset="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uk-UA" sz="1600" dirty="0" smtClean="0">
                <a:latin typeface="Helvetica" pitchFamily="34" charset="0"/>
                <a:cs typeface="Helvetica" pitchFamily="34" charset="0"/>
              </a:rPr>
              <a:t>Захист прав працівників та інтересів місцевих громад</a:t>
            </a:r>
          </a:p>
        </p:txBody>
      </p:sp>
      <p:sp>
        <p:nvSpPr>
          <p:cNvPr id="9" name="Rectangle 1"/>
          <p:cNvSpPr txBox="1"/>
          <p:nvPr/>
        </p:nvSpPr>
        <p:spPr>
          <a:xfrm>
            <a:off x="1679084" y="410471"/>
            <a:ext cx="5173663" cy="402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799" tIns="46799" rIns="46799" bIns="46799" anchor="ctr">
            <a:spAutoFit/>
          </a:bodyPr>
          <a:lstStyle/>
          <a:p>
            <a:pPr algn="ctr" defTabSz="449262">
              <a:defRPr sz="2000" b="1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>
                <a:solidFill>
                  <a:srgbClr val="004822"/>
                </a:solidFill>
                <a:latin typeface="Helvetica" pitchFamily="34" charset="0"/>
                <a:cs typeface="Helvetica" pitchFamily="34" charset="0"/>
              </a:rPr>
              <a:t>Торговий</a:t>
            </a:r>
            <a:r>
              <a:rPr sz="2000" dirty="0">
                <a:solidFill>
                  <a:srgbClr val="004822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sz="2000" dirty="0" err="1">
                <a:solidFill>
                  <a:srgbClr val="004822"/>
                </a:solidFill>
                <a:latin typeface="Helvetica" pitchFamily="34" charset="0"/>
                <a:cs typeface="Helvetica" pitchFamily="34" charset="0"/>
              </a:rPr>
              <a:t>знак</a:t>
            </a:r>
            <a:r>
              <a:rPr sz="2000" dirty="0">
                <a:solidFill>
                  <a:srgbClr val="004822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sz="2000" dirty="0" smtClean="0">
                <a:solidFill>
                  <a:srgbClr val="004822"/>
                </a:solidFill>
                <a:latin typeface="Helvetica" pitchFamily="34" charset="0"/>
                <a:cs typeface="Helvetica" pitchFamily="34" charset="0"/>
              </a:rPr>
              <a:t>FSC:</a:t>
            </a:r>
            <a:endParaRPr sz="2000" dirty="0">
              <a:solidFill>
                <a:srgbClr val="00482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Овал 10"/>
          <p:cNvSpPr/>
          <p:nvPr/>
        </p:nvSpPr>
        <p:spPr>
          <a:xfrm>
            <a:off x="7003829" y="4049211"/>
            <a:ext cx="519282" cy="436814"/>
          </a:xfrm>
          <a:prstGeom prst="ellipse">
            <a:avLst/>
          </a:prstGeom>
          <a:ln w="41275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" name="Овал 10"/>
          <p:cNvSpPr/>
          <p:nvPr/>
        </p:nvSpPr>
        <p:spPr>
          <a:xfrm rot="3493359">
            <a:off x="5039053" y="2386424"/>
            <a:ext cx="519282" cy="753668"/>
          </a:xfrm>
          <a:prstGeom prst="ellipse">
            <a:avLst/>
          </a:prstGeom>
          <a:ln w="41275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8664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1A676C-EBF7-F14D-B97D-1E88746C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11" y="0"/>
            <a:ext cx="1270000" cy="749300"/>
          </a:xfrm>
          <a:prstGeom prst="rect">
            <a:avLst/>
          </a:prstGeom>
        </p:spPr>
      </p:pic>
      <p:sp>
        <p:nvSpPr>
          <p:cNvPr id="6" name="Прямокутник 3"/>
          <p:cNvSpPr/>
          <p:nvPr/>
        </p:nvSpPr>
        <p:spPr>
          <a:xfrm>
            <a:off x="313509" y="519172"/>
            <a:ext cx="6170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На сьогоднішній день представлений широкий спектр </a:t>
            </a:r>
            <a:r>
              <a:rPr lang="uk-UA" sz="1800" dirty="0" smtClean="0">
                <a:solidFill>
                  <a:srgbClr val="000000"/>
                </a:solidFill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продуктів </a:t>
            </a:r>
            <a:r>
              <a:rPr lang="uk-UA" sz="1800" dirty="0">
                <a:solidFill>
                  <a:srgbClr val="000000"/>
                </a:solidFill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з логотипом FSC:</a:t>
            </a:r>
            <a:endParaRPr lang="uk-UA" sz="1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518160" y="1448523"/>
            <a:ext cx="33627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Helvetica" pitchFamily="34" charset="0"/>
                <a:cs typeface="Helvetica" pitchFamily="34" charset="0"/>
              </a:rPr>
              <a:t>Пап</a:t>
            </a:r>
            <a:r>
              <a:rPr lang="uk-UA" sz="1800" dirty="0" err="1" smtClean="0">
                <a:latin typeface="Helvetica" pitchFamily="34" charset="0"/>
                <a:cs typeface="Helvetica" pitchFamily="34" charset="0"/>
              </a:rPr>
              <a:t>ір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 та паперові вироби</a:t>
            </a:r>
            <a:endParaRPr lang="uk-UA" sz="1800" dirty="0"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Канцелярські товари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1800" dirty="0" smtClean="0"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Шпалери</a:t>
            </a:r>
            <a:endParaRPr lang="en-US" sz="1800" dirty="0">
              <a:latin typeface="Helvetica" pitchFamily="34" charset="0"/>
              <a:ea typeface="Times New Roman" panose="02020603050405020304" pitchFamily="18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1800" dirty="0" smtClean="0"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Вироби з дерева (меблі, підлога та ін.)</a:t>
            </a:r>
            <a:endParaRPr lang="uk-UA" sz="1800" dirty="0">
              <a:latin typeface="Helvetica" pitchFamily="34" charset="0"/>
              <a:ea typeface="Times New Roman" panose="02020603050405020304" pitchFamily="18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err="1" smtClean="0"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Паковання</a:t>
            </a:r>
            <a:endParaRPr lang="en-US" sz="1800" dirty="0" smtClean="0">
              <a:latin typeface="Helvetica" pitchFamily="34" charset="0"/>
              <a:ea typeface="Times New Roman" panose="02020603050405020304" pitchFamily="18" charset="0"/>
              <a:cs typeface="Helvetic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Helvetica" pitchFamily="34" charset="0"/>
                <a:ea typeface="Times New Roman" panose="02020603050405020304" pitchFamily="18" charset="0"/>
                <a:cs typeface="Helvetica" pitchFamily="34" charset="0"/>
              </a:rPr>
              <a:t>Книги</a:t>
            </a:r>
            <a:endParaRPr lang="uk-UA" sz="1800" dirty="0">
              <a:latin typeface="Helvetica" pitchFamily="34" charset="0"/>
              <a:ea typeface="Times New Roman" panose="02020603050405020304" pitchFamily="18" charset="0"/>
              <a:cs typeface="Helvetica" pitchFamily="34" charset="0"/>
            </a:endParaRPr>
          </a:p>
        </p:txBody>
      </p:sp>
      <p:pic>
        <p:nvPicPr>
          <p:cNvPr id="8" name="Picture 2" descr="Ð ÐµÐ·ÑÐ»ÑÑÐ°Ñ Ð¿Ð¾ÑÑÐºÑ Ð·Ð¾Ð±ÑÐ°Ð¶ÐµÐ½Ñ Ð·Ð° Ð·Ð°Ð¿Ð¸ÑÐ¾Ð¼ &quot;fsc mondi Ð¿Ð°Ð¿ÑÑ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83" y="881374"/>
            <a:ext cx="2057652" cy="20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 ÐµÐ·ÑÐ»ÑÑÐ°Ñ Ð¿Ð¾ÑÑÐºÑ Ð·Ð¾Ð±ÑÐ°Ð¶ÐµÐ½Ñ Ð·Ð° Ð·Ð°Ð¿Ð¸ÑÐ¾Ð¼ &quot;fsc tetra pak packagi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6" y="2939026"/>
            <a:ext cx="1652584" cy="179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 ÐµÐ·ÑÐ»ÑÑÐ°Ñ Ð¿Ð¾ÑÑÐºÑ Ð·Ð¾Ð±ÑÐ°Ð¶ÐµÐ½Ñ Ð·Ð° Ð·Ð°Ð¿Ð¸ÑÐ¾Ð¼ &quot;lego  fsc packaging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47" y="4444239"/>
            <a:ext cx="2391728" cy="70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Ð ÐµÐ·ÑÐ»ÑÑÐ°Ñ Ð¿Ð¾ÑÑÐºÑ Ð·Ð¾Ð±ÑÐ°Ð¶ÐµÐ½Ñ Ð·Ð° Ð·Ð°Ð¿Ð¸ÑÐ¾Ð¼ &quot;fsc packaging nivea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r="31861"/>
          <a:stretch/>
        </p:blipFill>
        <p:spPr bwMode="auto">
          <a:xfrm>
            <a:off x="5884490" y="2961030"/>
            <a:ext cx="802845" cy="21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Ð ÐµÐ·ÑÐ»ÑÑÐ°Ñ Ð¿Ð¾ÑÑÐºÑ Ð·Ð¾Ð±ÑÐ°Ð¶ÐµÐ½Ñ Ð·Ð° Ð·Ð°Ð¿Ð¸ÑÐ¾Ð¼ &quot;fsc package paper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48" y="1690913"/>
            <a:ext cx="1827728" cy="127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Anna\fsc\Poster-Cray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42855" r="9454" b="7004"/>
          <a:stretch/>
        </p:blipFill>
        <p:spPr bwMode="auto">
          <a:xfrm>
            <a:off x="3883345" y="3479848"/>
            <a:ext cx="1835592" cy="16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7301" y="3890242"/>
            <a:ext cx="3789285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200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Понад </a:t>
            </a:r>
            <a:r>
              <a:rPr lang="uk-UA" sz="2200" b="1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350</a:t>
            </a:r>
            <a:r>
              <a:rPr lang="uk-UA" sz="2200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 різних типів продукції на полицях магазинів з логотипом </a:t>
            </a:r>
            <a:r>
              <a:rPr lang="en-US" sz="2200" dirty="0" smtClean="0">
                <a:solidFill>
                  <a:srgbClr val="285C4D"/>
                </a:solidFill>
                <a:latin typeface="Helvetica" pitchFamily="34" charset="0"/>
                <a:cs typeface="Helvetica" pitchFamily="34" charset="0"/>
              </a:rPr>
              <a:t>FSC </a:t>
            </a: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285C4D"/>
              </a:solidFill>
              <a:effectLst/>
              <a:uFillTx/>
              <a:latin typeface="Helvetica" pitchFamily="34" charset="0"/>
              <a:cs typeface="Helvetica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92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C28167-ECFC-4649-A58E-7133FC562762}"/>
              </a:ext>
            </a:extLst>
          </p:cNvPr>
          <p:cNvSpPr txBox="1"/>
          <p:nvPr/>
        </p:nvSpPr>
        <p:spPr>
          <a:xfrm>
            <a:off x="3196748" y="486451"/>
            <a:ext cx="63962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285C4D"/>
                </a:solidFill>
                <a:latin typeface="Helvetica" pitchFamily="2" charset="0"/>
              </a:rPr>
              <a:t>Чому/Проблематика</a:t>
            </a:r>
            <a:endParaRPr lang="en-US" sz="2000" b="1" dirty="0">
              <a:solidFill>
                <a:srgbClr val="285C4D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6</a:t>
            </a:fld>
            <a:endParaRPr lang="en-US"/>
          </a:p>
        </p:txBody>
      </p:sp>
      <p:pic>
        <p:nvPicPr>
          <p:cNvPr id="5124" name="Picture 4" descr="https://image.freepik.com/free-vector/coloured-trunks-collection_1308-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0" r="72996" b="54005"/>
          <a:stretch/>
        </p:blipFill>
        <p:spPr bwMode="auto">
          <a:xfrm>
            <a:off x="1999100" y="2546011"/>
            <a:ext cx="1610164" cy="18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Anna\fsc\coloured-trunks-collection_1308-300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4" t="60985" r="30609" b="10108"/>
          <a:stretch/>
        </p:blipFill>
        <p:spPr bwMode="auto">
          <a:xfrm>
            <a:off x="5404445" y="2730751"/>
            <a:ext cx="2207172" cy="17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662" y="1114097"/>
            <a:ext cx="5550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Helvetica" pitchFamily="34" charset="0"/>
                <a:cs typeface="Helvetica" pitchFamily="34" charset="0"/>
              </a:rPr>
              <a:t>Конкурс </a:t>
            </a:r>
            <a:r>
              <a:rPr lang="ru-RU" sz="1800" dirty="0" err="1">
                <a:latin typeface="Helvetica" pitchFamily="34" charset="0"/>
                <a:cs typeface="Helvetica" pitchFamily="34" charset="0"/>
              </a:rPr>
              <a:t>малюнк</a:t>
            </a:r>
            <a:r>
              <a:rPr lang="uk-UA" sz="1800" dirty="0" err="1">
                <a:latin typeface="Helvetica" pitchFamily="34" charset="0"/>
                <a:cs typeface="Helvetica" pitchFamily="34" charset="0"/>
              </a:rPr>
              <a:t>ів</a:t>
            </a:r>
            <a:r>
              <a:rPr lang="uk-UA" sz="1800" dirty="0">
                <a:latin typeface="Helvetica" pitchFamily="34" charset="0"/>
                <a:cs typeface="Helvetica" pitchFamily="34" charset="0"/>
              </a:rPr>
              <a:t> «Ліси поруч 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з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нами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»: </a:t>
            </a:r>
            <a:endParaRPr lang="en-US" sz="18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з 2017 року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800" dirty="0">
                <a:latin typeface="Helvetica" pitchFamily="34" charset="0"/>
                <a:cs typeface="Helvetica" pitchFamily="34" charset="0"/>
              </a:rPr>
              <a:t>п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онад </a:t>
            </a:r>
            <a:r>
              <a:rPr lang="uk-UA" sz="1800" b="1" dirty="0" smtClean="0">
                <a:latin typeface="Helvetica" pitchFamily="34" charset="0"/>
                <a:cs typeface="Helvetica" pitchFamily="34" charset="0"/>
              </a:rPr>
              <a:t>1200</a:t>
            </a:r>
            <a:r>
              <a:rPr lang="uk-UA" sz="1800" dirty="0" smtClean="0">
                <a:latin typeface="Helvetica" pitchFamily="34" charset="0"/>
                <a:cs typeface="Helvetica" pitchFamily="34" charset="0"/>
              </a:rPr>
              <a:t> робіт</a:t>
            </a:r>
            <a:endParaRPr lang="en-US" sz="1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Знак запрета 8"/>
          <p:cNvSpPr/>
          <p:nvPr/>
        </p:nvSpPr>
        <p:spPr>
          <a:xfrm>
            <a:off x="5257760" y="2523429"/>
            <a:ext cx="2289260" cy="2208727"/>
          </a:xfrm>
          <a:prstGeom prst="noSmoking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  <a:alpha val="31000"/>
                </a:srgbClr>
              </a:gs>
              <a:gs pos="50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Знак запрета 13"/>
          <p:cNvSpPr/>
          <p:nvPr/>
        </p:nvSpPr>
        <p:spPr>
          <a:xfrm>
            <a:off x="1584250" y="2433283"/>
            <a:ext cx="2289260" cy="2208727"/>
          </a:xfrm>
          <a:prstGeom prst="noSmoking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  <a:alpha val="31000"/>
                </a:srgbClr>
              </a:gs>
              <a:gs pos="50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  <a:alpha val="45000"/>
                </a:srgbClr>
              </a:gs>
            </a:gsLst>
            <a:lin ang="189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22" y="3025705"/>
            <a:ext cx="2757656" cy="18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¡Ð²ÑÑÐ»Ð¸Ð½Ð° Ð²ÑÐ´ FSC Ukrai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45" y="875425"/>
            <a:ext cx="2611757" cy="18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95" y="3025705"/>
            <a:ext cx="2957382" cy="189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scontent.fiev6-1.fna.fbcdn.net/v/t1.0-9/30624581_2021980204483299_9203486630332071936_o.jpg?_nc_cat=102&amp;_nc_ht=scontent.fiev6-1.fna&amp;oh=04b179ae5c1f576ff88586c678f56dfe&amp;oe=5C84D5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4" y="875425"/>
            <a:ext cx="2744340" cy="18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45" y="875425"/>
            <a:ext cx="2615658" cy="184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 descr="Ð¡Ð²ÑÑÐ»Ð¸Ð½Ð° Ð²ÑÐ´ FSC Ukra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01" y="817809"/>
            <a:ext cx="2732828" cy="19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ev6-1.fna.fbcdn.net/v/t1.0-9/30689327_2021998717814781_752136575546032128_n.jpg?_nc_cat=104&amp;_nc_ht=scontent.fiev6-1.fna&amp;oh=3749175fd9a5edd7e5da6f00079eb883&amp;oe=5C88D3C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3" y="1358728"/>
            <a:ext cx="1871719" cy="28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iev6-1.fna.fbcdn.net/v/t1.0-9/30656367_2021996881148298_4728484188003500032_o.jpg?_nc_cat=111&amp;_nc_ht=scontent.fiev6-1.fna&amp;oh=1b743638b5f767aaf935dda38b6559a5&amp;oe=5C8379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0" y="817809"/>
            <a:ext cx="2725778" cy="1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¡Ð²ÑÑÐ»Ð¸Ð½Ð° Ð²ÑÐ´ FSC Ukrain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0" y="2903047"/>
            <a:ext cx="2725778" cy="211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¡Ð²ÑÑÐ»Ð¸Ð½Ð° Ð²ÑÐ´ FSC Ukraine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93" y="3161763"/>
            <a:ext cx="2739136" cy="182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3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F7F96-EF4B-634D-893F-1D94C7B2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17" y="0"/>
            <a:ext cx="1270000" cy="7493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12CC0D-9E56-9542-AD08-05401CDF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65852-B72C-CB4D-980E-E202D86A797A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3677" y="524691"/>
            <a:ext cx="555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7632B"/>
                </a:solidFill>
                <a:latin typeface="Helvetica" pitchFamily="34" charset="0"/>
                <a:cs typeface="Helvetica" pitchFamily="34" charset="0"/>
              </a:rPr>
              <a:t>FSC- </a:t>
            </a:r>
            <a:r>
              <a:rPr lang="ru-RU" sz="2000" b="1" dirty="0">
                <a:solidFill>
                  <a:srgbClr val="17632B"/>
                </a:solidFill>
                <a:latin typeface="Helvetica" pitchFamily="34" charset="0"/>
                <a:cs typeface="Helvetica" pitchFamily="34" charset="0"/>
              </a:rPr>
              <a:t>уроки</a:t>
            </a:r>
            <a:endParaRPr lang="en-US" sz="20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8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30750" r="30706" b="1555"/>
          <a:stretch>
            <a:fillRect/>
          </a:stretch>
        </p:blipFill>
        <p:spPr>
          <a:xfrm>
            <a:off x="6587874" y="1152197"/>
            <a:ext cx="2228999" cy="3202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rcRect l="30313" r="30156" b="3141"/>
          <a:stretch>
            <a:fillRect/>
          </a:stretch>
        </p:blipFill>
        <p:spPr>
          <a:xfrm>
            <a:off x="4425144" y="1446350"/>
            <a:ext cx="2110079" cy="290815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328411" y="985234"/>
            <a:ext cx="36638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>
                <a:latin typeface="Helvetica" pitchFamily="34" charset="0"/>
                <a:cs typeface="Helvetica" pitchFamily="34" charset="0"/>
              </a:rPr>
              <a:t>Спеціально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розроблені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навчальні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матеріали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на тему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відповідального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лісоуправління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та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сталого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користування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лісовими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ресурсами.</a:t>
            </a:r>
          </a:p>
          <a:p>
            <a:endParaRPr lang="ru-RU" sz="12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>
                <a:latin typeface="Helvetica" pitchFamily="34" charset="0"/>
                <a:cs typeface="Helvetica" pitchFamily="34" charset="0"/>
              </a:rPr>
              <a:t>Наразі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розроблено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та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апробовано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(на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базі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шкіл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м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.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Києва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) </a:t>
            </a:r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9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уроків</a:t>
            </a:r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.</a:t>
            </a:r>
          </a:p>
          <a:p>
            <a:endParaRPr lang="ru-RU" sz="12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 smtClean="0">
                <a:latin typeface="Helvetica" pitchFamily="34" charset="0"/>
                <a:cs typeface="Helvetica" pitchFamily="34" charset="0"/>
              </a:rPr>
              <a:t>Матеріали</a:t>
            </a:r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інтерактивні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з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додатками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передбачають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не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лише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надання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інформації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, а й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залучення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дітей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в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форматі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гри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та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групої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роботи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. </a:t>
            </a:r>
            <a:endParaRPr lang="ru-RU" sz="1200" dirty="0" smtClean="0">
              <a:latin typeface="Helvetica" pitchFamily="34" charset="0"/>
              <a:cs typeface="Helvetica" pitchFamily="34" charset="0"/>
            </a:endParaRPr>
          </a:p>
          <a:p>
            <a:endParaRPr lang="ru-RU" sz="12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dirty="0" err="1">
                <a:latin typeface="Helvetica" pitchFamily="34" charset="0"/>
                <a:cs typeface="Helvetica" pitchFamily="34" charset="0"/>
              </a:rPr>
              <a:t>Йде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робота над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посібником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“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Екохвилинки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,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екоуроки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,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ігротеки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для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проведення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занять на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лісову</a:t>
            </a:r>
            <a:r>
              <a:rPr lang="ru-RU" sz="1200" dirty="0">
                <a:latin typeface="Helvetica" pitchFamily="34" charset="0"/>
                <a:cs typeface="Helvetica" pitchFamily="34" charset="0"/>
              </a:rPr>
              <a:t> тематику для </a:t>
            </a:r>
            <a:r>
              <a:rPr lang="ru-RU" sz="1200" dirty="0" err="1">
                <a:latin typeface="Helvetica" pitchFamily="34" charset="0"/>
                <a:cs typeface="Helvetica" pitchFamily="34" charset="0"/>
              </a:rPr>
              <a:t>учнів</a:t>
            </a:r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”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200" dirty="0"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200" b="1" dirty="0" err="1">
                <a:latin typeface="Helvetica" pitchFamily="34" charset="0"/>
                <a:cs typeface="Helvetica" pitchFamily="34" charset="0"/>
              </a:rPr>
              <a:t>Всі</a:t>
            </a:r>
            <a:r>
              <a:rPr lang="ru-RU" sz="1200" b="1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b="1" dirty="0" err="1">
                <a:latin typeface="Helvetica" pitchFamily="34" charset="0"/>
                <a:cs typeface="Helvetica" pitchFamily="34" charset="0"/>
              </a:rPr>
              <a:t>матеріали</a:t>
            </a:r>
            <a:r>
              <a:rPr lang="ru-RU" sz="1200" b="1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b="1" dirty="0" err="1">
                <a:latin typeface="Helvetica" pitchFamily="34" charset="0"/>
                <a:cs typeface="Helvetica" pitchFamily="34" charset="0"/>
              </a:rPr>
              <a:t>знаходяться</a:t>
            </a:r>
            <a:r>
              <a:rPr lang="ru-RU" sz="1200" b="1" dirty="0">
                <a:latin typeface="Helvetica" pitchFamily="34" charset="0"/>
                <a:cs typeface="Helvetica" pitchFamily="34" charset="0"/>
              </a:rPr>
              <a:t> в </a:t>
            </a:r>
            <a:r>
              <a:rPr lang="ru-RU" sz="1200" b="1" dirty="0" err="1">
                <a:latin typeface="Helvetica" pitchFamily="34" charset="0"/>
                <a:cs typeface="Helvetica" pitchFamily="34" charset="0"/>
              </a:rPr>
              <a:t>вільному</a:t>
            </a:r>
            <a:r>
              <a:rPr lang="ru-RU" sz="1200" b="1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200" b="1" dirty="0" err="1" smtClean="0">
                <a:latin typeface="Helvetica" pitchFamily="34" charset="0"/>
                <a:cs typeface="Helvetica" pitchFamily="34" charset="0"/>
              </a:rPr>
              <a:t>доступі</a:t>
            </a:r>
            <a:r>
              <a:rPr lang="ru-RU" sz="1200" b="1" dirty="0" smtClean="0">
                <a:latin typeface="Helvetica" pitchFamily="34" charset="0"/>
                <a:cs typeface="Helvetica" pitchFamily="34" charset="0"/>
              </a:rPr>
              <a:t>.</a:t>
            </a:r>
            <a:endParaRPr lang="en-US" sz="1200" b="1" dirty="0" smtClean="0">
              <a:latin typeface="Helvetica" pitchFamily="34" charset="0"/>
              <a:cs typeface="Helvetica" pitchFamily="34" charset="0"/>
            </a:endParaRPr>
          </a:p>
          <a:p>
            <a:r>
              <a:rPr lang="ru-RU" sz="12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1200" b="1" dirty="0">
                <a:latin typeface="Helvetica" pitchFamily="34" charset="0"/>
                <a:cs typeface="Helvetica" pitchFamily="34" charset="0"/>
              </a:rPr>
              <a:t>(</a:t>
            </a:r>
            <a:r>
              <a:rPr lang="en-US" sz="1200" b="1" dirty="0">
                <a:latin typeface="Helvetica" pitchFamily="34" charset="0"/>
                <a:cs typeface="Helvetica" pitchFamily="34" charset="0"/>
                <a:hlinkClick r:id="rId6"/>
              </a:rPr>
              <a:t>https://</a:t>
            </a:r>
            <a:r>
              <a:rPr lang="en-US" sz="1200" b="1" dirty="0" smtClean="0">
                <a:latin typeface="Helvetica" pitchFamily="34" charset="0"/>
                <a:cs typeface="Helvetica" pitchFamily="34" charset="0"/>
                <a:hlinkClick r:id="rId6"/>
              </a:rPr>
              <a:t>ua.fsc.org/ua-ua/nasha-diyalnist/fsc-lessons</a:t>
            </a:r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 )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work" id="{F59175E7-7217-854B-8063-83461FF1AA89}" vid="{6232D1E8-2CDD-134C-87D8-8B85E74F1D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542</Words>
  <Application>Microsoft Office PowerPoint</Application>
  <PresentationFormat>Экран (16:9)</PresentationFormat>
  <Paragraphs>109</Paragraphs>
  <Slides>23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Досвід впровадження уроків та освітніх акцій на тему сталого лісокористування та збереження лісів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Міжнародна акція FSC-П’ятниця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Starodub</cp:lastModifiedBy>
  <cp:revision>41</cp:revision>
  <cp:lastPrinted>2018-03-26T14:13:46Z</cp:lastPrinted>
  <dcterms:created xsi:type="dcterms:W3CDTF">2018-03-23T13:02:52Z</dcterms:created>
  <dcterms:modified xsi:type="dcterms:W3CDTF">2018-11-22T21:36:59Z</dcterms:modified>
</cp:coreProperties>
</file>