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2" r:id="rId5"/>
    <p:sldId id="261" r:id="rId6"/>
    <p:sldId id="267" r:id="rId7"/>
    <p:sldId id="260" r:id="rId8"/>
    <p:sldId id="264" r:id="rId9"/>
    <p:sldId id="265" r:id="rId10"/>
    <p:sldId id="268" r:id="rId11"/>
    <p:sldId id="266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C4D"/>
    <a:srgbClr val="78B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50"/>
  </p:normalViewPr>
  <p:slideViewPr>
    <p:cSldViewPr snapToGrid="0" snapToObjects="1">
      <p:cViewPr>
        <p:scale>
          <a:sx n="107" d="100"/>
          <a:sy n="107" d="100"/>
        </p:scale>
        <p:origin x="-226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BD687-59E5-DA40-BE7C-E980ACBE6BAA}" type="datetimeFigureOut">
              <a:rPr lang="en-US" smtClean="0"/>
              <a:t>21-Nov-18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6DF8C-BD27-CE43-8A6D-02C0C447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6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6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6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6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6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C6B36-6946-2040-8EF3-62043D9CF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BEFC05-76FC-5144-909B-688A4B5F3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B8ED46-B432-BE49-8EBF-8326BDFC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D1F-A182-CB47-AED5-8E9A163F1EEE}" type="datetime1">
              <a:rPr lang="en-GB" smtClean="0"/>
              <a:t>21/11/2018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6FAE53-4658-0C47-A9BB-DFC9436F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34DE4B-D5BB-9043-8254-E8197AD8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8B2D00-B266-464B-8AAE-B7632FF6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DF820A-82B8-B945-AF28-6F9FE9298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6B1137-6FFE-E04C-A4E8-E9F7D7C2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29A5-6BEC-B549-BFBB-99899C94E8E9}" type="datetime1">
              <a:rPr lang="en-GB" smtClean="0"/>
              <a:t>21/11/2018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88982-D4EB-8748-99E2-FE9F3C91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FEE1A-8DE0-8043-B9AA-12F478F2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3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AA2D75-3ABD-2340-BADB-0203BF072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AEC82B-F5B8-154E-B571-AD74395AD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820423-A094-5B43-AEDA-F0513E4B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FAAA-D17D-6F47-A43D-47AC9D382B0A}" type="datetime1">
              <a:rPr lang="en-GB" smtClean="0"/>
              <a:t>21/11/2018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232DFB-8336-184E-853A-2B18CDD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312E0-E941-9542-A7B8-3B2A7443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2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9A4F0-D99B-5A48-BCFA-A732C445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8A7CCB-7962-4545-AE46-E6829FD40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F0FD7F-D0D7-EE47-AFCD-638D4CD8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F8F5-E5CC-CE47-8DA2-5A922C297CD7}" type="datetime1">
              <a:rPr lang="en-GB" smtClean="0"/>
              <a:t>21/11/2018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9841C-D5BB-E84E-977B-25D6B24D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0158A-E518-B144-9D01-8B8DC27D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4A135-3E87-D64E-AE2B-305CC043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E4C4BB-4B7F-004C-8230-5448206FF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9272D1-4498-194F-92DE-2691ED9A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0D6-F45D-8542-83C9-8B0DD933591E}" type="datetime1">
              <a:rPr lang="en-GB" smtClean="0"/>
              <a:t>21/11/2018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4E747D-757A-9F4D-AB75-9B5AC6D6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43F37B-A162-3B4E-90E5-87707DEE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8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D0C1A-E318-5149-A33F-15B3C14F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0FC8F9-4B7A-FF4F-AC43-BD8B4454F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02AC4C-A910-B147-910C-60E4E963B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CADAA5-E18B-F545-B8F1-CA835C33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61BC-4FEB-534B-A37C-3DD8D9D01D99}" type="datetime1">
              <a:rPr lang="en-GB" smtClean="0"/>
              <a:t>21/11/2018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057452-42C8-DB4E-BBD7-A527982D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532D66-78D0-8542-AEEF-95CD67B8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DA88A-4127-444B-A77C-58813E0D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8A5FD9-B3E2-404E-BCBB-233D4C08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18612B-06A9-5C4B-814A-4D9F47E0A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6BA9BA-8D09-BB4A-98B3-B48ED8BF4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E5E5A4-C5F0-6147-AF86-7CFC0471A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1C8FE-CBE2-8C4A-829A-DC605386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912-1AC2-5243-9A55-D1D46EA46F75}" type="datetime1">
              <a:rPr lang="en-GB" smtClean="0"/>
              <a:t>21/11/2018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B7B0F75-4878-6F4D-B33B-ED9D3C07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03022B-6551-EF40-9A61-6DED81F7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2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BF15E-6423-874E-960B-D4C293FB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F6357F-3F97-9247-A75A-06CC9B85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B684-ACDC-174B-903E-2A17A3D1125D}" type="datetime1">
              <a:rPr lang="en-GB" smtClean="0"/>
              <a:t>21/11/2018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B9739A-88C4-FD48-AFD0-CC7B72D0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5A382E-952A-594C-AAB9-C00BC4F4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4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DCBEA3-438A-EC4B-A707-FE01CE69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716C-11DC-D64B-9104-56574029BB62}" type="datetime1">
              <a:rPr lang="en-GB" smtClean="0"/>
              <a:t>21/11/2018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9392F3-1807-5D4E-BE57-01523289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36B014-CC62-5547-A0ED-41B50F53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16F3B-869A-2A4C-B266-2E3B21B9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7F62DA-1128-694B-84C8-2CDBD24C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310376-02F7-0D43-BD6A-B8CA4B96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827009-6F60-FC45-A916-223616A2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10D3-9C1B-4349-8927-9A503B78C178}" type="datetime1">
              <a:rPr lang="en-GB" smtClean="0"/>
              <a:t>21/11/2018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73201D-9259-0747-8E82-B49D5AF7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0FFA3D-3961-AB43-9824-CE1EFFD6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7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5EBE4-4CA4-8645-A7B0-D77CE46D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5A5CA1-AAA9-7241-A919-30365F440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5ED9DE-7909-B447-BDE4-32EC73E4A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9903FD-F61C-3A41-BE0C-9FBC80B8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8A07-1D88-D840-8CAD-FF5A34847988}" type="datetime1">
              <a:rPr lang="en-GB" smtClean="0"/>
              <a:t>21/11/2018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D1051B-040D-FB46-811C-2F91CE18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CF8914-E2E2-8A45-A0DE-4DBEFBDD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B9CB8B-FE9D-B342-9E5C-320A968A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ED4E12-44EC-D94E-A69A-915462EA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50A3F-EC0D-764D-96D8-4C3A3355F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75A0-9BDE-5749-A2F4-21D5FB58300F}" type="datetime1">
              <a:rPr lang="en-GB" smtClean="0"/>
              <a:t>21/11/2018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7FBEC4-8E15-9C4A-AF86-5150F0C2D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A9D181-EE18-5346-87E5-D57DE0635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5852-B72C-CB4D-980E-E202D86A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2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ECEC3-64BB-434B-B820-F7AE19C63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5313" y="3413574"/>
            <a:ext cx="5985595" cy="111633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285C4D"/>
                </a:solidFill>
                <a:latin typeface="Helvetica" pitchFamily="2" charset="0"/>
              </a:rPr>
              <a:t>FSC- </a:t>
            </a:r>
            <a:r>
              <a:rPr lang="ru-RU" sz="2800" b="1" dirty="0" err="1">
                <a:solidFill>
                  <a:srgbClr val="285C4D"/>
                </a:solidFill>
                <a:latin typeface="Helvetica" pitchFamily="2" charset="0"/>
              </a:rPr>
              <a:t>маркування</a:t>
            </a:r>
            <a:r>
              <a:rPr lang="ru-RU" sz="2800" b="1" dirty="0">
                <a:solidFill>
                  <a:srgbClr val="285C4D"/>
                </a:solidFill>
                <a:latin typeface="Helvetica" pitchFamily="2" charset="0"/>
              </a:rPr>
              <a:t> як </a:t>
            </a:r>
            <a:r>
              <a:rPr lang="ru-RU" sz="2800" b="1" dirty="0" err="1">
                <a:solidFill>
                  <a:srgbClr val="285C4D"/>
                </a:solidFill>
                <a:latin typeface="Helvetica" pitchFamily="2" charset="0"/>
              </a:rPr>
              <a:t>інструмент</a:t>
            </a:r>
            <a:r>
              <a:rPr lang="ru-RU" sz="2800" b="1" dirty="0">
                <a:solidFill>
                  <a:srgbClr val="285C4D"/>
                </a:solidFill>
                <a:latin typeface="Helvetica" pitchFamily="2" charset="0"/>
              </a:rPr>
              <a:t> </a:t>
            </a:r>
            <a:r>
              <a:rPr lang="ru-RU" sz="2800" b="1" dirty="0" err="1">
                <a:solidFill>
                  <a:srgbClr val="285C4D"/>
                </a:solidFill>
                <a:latin typeface="Helvetica" pitchFamily="2" charset="0"/>
              </a:rPr>
              <a:t>підтвердження</a:t>
            </a:r>
            <a:r>
              <a:rPr lang="ru-RU" sz="2800" b="1" dirty="0">
                <a:solidFill>
                  <a:srgbClr val="285C4D"/>
                </a:solidFill>
                <a:latin typeface="Helvetica" pitchFamily="2" charset="0"/>
              </a:rPr>
              <a:t> </a:t>
            </a:r>
            <a:r>
              <a:rPr lang="ru-RU" sz="2800" b="1" dirty="0" err="1">
                <a:solidFill>
                  <a:srgbClr val="285C4D"/>
                </a:solidFill>
                <a:latin typeface="Helvetica" pitchFamily="2" charset="0"/>
              </a:rPr>
              <a:t>законності</a:t>
            </a:r>
            <a:r>
              <a:rPr lang="ru-RU" sz="2800" b="1" dirty="0">
                <a:solidFill>
                  <a:srgbClr val="285C4D"/>
                </a:solidFill>
                <a:latin typeface="Helvetica" pitchFamily="2" charset="0"/>
              </a:rPr>
              <a:t> і </a:t>
            </a:r>
            <a:r>
              <a:rPr lang="ru-RU" sz="2800" b="1" dirty="0" err="1">
                <a:solidFill>
                  <a:srgbClr val="285C4D"/>
                </a:solidFill>
                <a:latin typeface="Helvetica" pitchFamily="2" charset="0"/>
              </a:rPr>
              <a:t>сталості</a:t>
            </a:r>
            <a:r>
              <a:rPr lang="ru-RU" sz="2800" b="1" dirty="0">
                <a:solidFill>
                  <a:srgbClr val="285C4D"/>
                </a:solidFill>
                <a:latin typeface="Helvetica" pitchFamily="2" charset="0"/>
              </a:rPr>
              <a:t> </a:t>
            </a:r>
            <a:r>
              <a:rPr lang="ru-RU" sz="2800" b="1" dirty="0" err="1">
                <a:solidFill>
                  <a:srgbClr val="285C4D"/>
                </a:solidFill>
                <a:latin typeface="Helvetica" pitchFamily="2" charset="0"/>
              </a:rPr>
              <a:t>походження</a:t>
            </a:r>
            <a:r>
              <a:rPr lang="ru-RU" sz="2800" b="1" dirty="0">
                <a:solidFill>
                  <a:srgbClr val="285C4D"/>
                </a:solidFill>
                <a:latin typeface="Helvetica" pitchFamily="2" charset="0"/>
              </a:rPr>
              <a:t> </a:t>
            </a:r>
            <a:r>
              <a:rPr lang="ru-RU" sz="2800" b="1" dirty="0" err="1">
                <a:solidFill>
                  <a:srgbClr val="285C4D"/>
                </a:solidFill>
                <a:latin typeface="Helvetica" pitchFamily="2" charset="0"/>
              </a:rPr>
              <a:t>деревини</a:t>
            </a:r>
            <a:endParaRPr lang="en-US" sz="2800" b="1" dirty="0">
              <a:solidFill>
                <a:srgbClr val="285C4D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31304-DB34-604F-9DB2-A72E0A329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313" y="4852119"/>
            <a:ext cx="5985595" cy="29900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1200" dirty="0" smtClean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Анна </a:t>
            </a:r>
            <a:r>
              <a:rPr lang="uk-UA" sz="1200" dirty="0" err="1" smtClean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Стародуб</a:t>
            </a:r>
            <a:endParaRPr lang="uk-UA" sz="1200" dirty="0">
              <a:solidFill>
                <a:srgbClr val="78BE2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uk-UA" sz="1200" dirty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Національне представництво FSC в Україні</a:t>
            </a: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rgbClr val="78BE2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rgbClr val="78BE2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uk-UA" sz="1200" dirty="0">
              <a:solidFill>
                <a:srgbClr val="78BE2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1200" i="1" dirty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Green Mind, </a:t>
            </a:r>
            <a:r>
              <a:rPr lang="uk-UA" sz="1200" i="1" dirty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22 листопада 2018 р., м. Київ </a:t>
            </a:r>
          </a:p>
          <a:p>
            <a:pPr algn="l"/>
            <a:endParaRPr lang="en-US" sz="1200" dirty="0">
              <a:solidFill>
                <a:srgbClr val="78BE20"/>
              </a:solidFill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E9F285-0E84-584F-8B78-3399670C6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62"/>
          <a:stretch/>
        </p:blipFill>
        <p:spPr>
          <a:xfrm>
            <a:off x="0" y="871382"/>
            <a:ext cx="9144000" cy="984365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2528148" y="3200914"/>
            <a:ext cx="1" cy="1950206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78F9C6-AD64-F249-A7BE-0866DB8D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56" y="3030282"/>
            <a:ext cx="2025496" cy="22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A676C-EBF7-F14D-B97D-1E88746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11" y="0"/>
            <a:ext cx="1270000" cy="7493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7BD114-1410-584C-8759-4BD9610F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99990" y="529667"/>
            <a:ext cx="541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ru-RU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М</a:t>
            </a:r>
            <a:r>
              <a:rPr lang="uk-UA" sz="2000" b="1" dirty="0" err="1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іжнародна</a:t>
            </a:r>
            <a:r>
              <a:rPr lang="uk-UA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 база </a:t>
            </a:r>
            <a:r>
              <a:rPr lang="en-US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Info.fsc.org</a:t>
            </a:r>
            <a:endParaRPr lang="en-US" sz="2000" b="1" dirty="0">
              <a:solidFill>
                <a:srgbClr val="285C4D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1" b="3301"/>
          <a:stretch/>
        </p:blipFill>
        <p:spPr bwMode="auto">
          <a:xfrm>
            <a:off x="585925" y="1091892"/>
            <a:ext cx="8124659" cy="504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7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A676C-EBF7-F14D-B97D-1E88746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11" y="0"/>
            <a:ext cx="1270000" cy="7493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7BD114-1410-584C-8759-4BD9610F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 descr="E:\Anna\fsc\jysk\макети_чорновики\плака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3293" r="4669" b="2599"/>
          <a:stretch/>
        </p:blipFill>
        <p:spPr bwMode="auto">
          <a:xfrm>
            <a:off x="4008475" y="0"/>
            <a:ext cx="5135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719" y="2987777"/>
            <a:ext cx="366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285C4D"/>
                </a:solidFill>
              </a:rPr>
              <a:t>Обирайте </a:t>
            </a:r>
            <a:r>
              <a:rPr lang="en-US" sz="3200" b="1" dirty="0" smtClean="0">
                <a:solidFill>
                  <a:srgbClr val="285C4D"/>
                </a:solidFill>
              </a:rPr>
              <a:t>FSC</a:t>
            </a:r>
            <a:endParaRPr lang="en-US" sz="3200" b="1" dirty="0">
              <a:solidFill>
                <a:srgbClr val="285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5223313" y="1264478"/>
            <a:ext cx="1" cy="4355254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5540513" y="3385194"/>
            <a:ext cx="3447370" cy="1887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1200" b="1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Forest Stewardship Council</a:t>
            </a:r>
            <a:r>
              <a:rPr lang="en-US" altLang="en-US" sz="1200" b="1" baseline="300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®</a:t>
            </a:r>
            <a:r>
              <a:rPr lang="en-US" altLang="en-US" sz="1200" b="1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1200" dirty="0" err="1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Національне</a:t>
            </a:r>
            <a:r>
              <a:rPr lang="ru-RU" altLang="en-US" sz="12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</a:t>
            </a:r>
            <a:r>
              <a:rPr lang="ru-RU" altLang="en-US" sz="1200" dirty="0" err="1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представництво</a:t>
            </a:r>
            <a:r>
              <a:rPr lang="ru-RU" altLang="en-US" sz="12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FSC</a:t>
            </a:r>
            <a:r>
              <a:rPr lang="ru-RU" altLang="en-US" sz="1200" baseline="300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®</a:t>
            </a:r>
            <a:r>
              <a:rPr lang="ru-RU" altLang="en-US" sz="12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</a:t>
            </a:r>
            <a:endParaRPr lang="ru-RU" altLang="en-US" sz="1200" dirty="0" smtClean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12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в </a:t>
            </a:r>
            <a:r>
              <a:rPr lang="ru-RU" altLang="en-US" sz="1200" dirty="0" err="1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Україні</a:t>
            </a:r>
            <a:endParaRPr lang="ru-RU" altLang="en-US" sz="1200" dirty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900" dirty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900" dirty="0" err="1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вул</a:t>
            </a:r>
            <a:r>
              <a:rPr lang="ru-RU" altLang="en-US" sz="9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. Генерала </a:t>
            </a:r>
            <a:r>
              <a:rPr lang="ru-RU" altLang="en-US" sz="900" dirty="0" err="1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Родимцева</a:t>
            </a:r>
            <a:r>
              <a:rPr lang="ru-RU" altLang="en-US" sz="9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, 19, </a:t>
            </a:r>
            <a:r>
              <a:rPr lang="ru-RU" altLang="en-US" sz="900" dirty="0" err="1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офіс</a:t>
            </a:r>
            <a:r>
              <a:rPr lang="ru-RU" altLang="en-US" sz="9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116, 03041 </a:t>
            </a:r>
            <a:r>
              <a:rPr lang="ru-RU" altLang="en-US" sz="900" dirty="0" err="1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Київ</a:t>
            </a:r>
            <a:r>
              <a:rPr lang="ru-RU" altLang="en-US" sz="9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, </a:t>
            </a:r>
            <a:r>
              <a:rPr lang="ru-RU" altLang="en-US" sz="900" dirty="0" err="1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Україна</a:t>
            </a:r>
            <a:endParaRPr lang="ru-RU" altLang="en-US" sz="900" dirty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9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T </a:t>
            </a:r>
            <a:r>
              <a:rPr lang="en-US" altLang="en-US" sz="9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+38 (044) 22 36 845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8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FSC </a:t>
            </a:r>
            <a:r>
              <a:rPr lang="en-US" altLang="en-US" sz="8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A.C. All rights </a:t>
            </a:r>
            <a:r>
              <a:rPr lang="en-US" altLang="en-US" sz="8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reserved</a:t>
            </a:r>
            <a:endParaRPr lang="uk-UA" altLang="en-US" sz="800" dirty="0" smtClean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8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FSC</a:t>
            </a:r>
            <a:r>
              <a:rPr lang="en-US" altLang="en-US" sz="800" baseline="300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®</a:t>
            </a:r>
            <a:r>
              <a:rPr lang="en-US" altLang="en-US" sz="8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</a:t>
            </a:r>
            <a:r>
              <a:rPr lang="en-US" altLang="en-US" sz="8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F000</a:t>
            </a:r>
            <a:r>
              <a:rPr lang="uk-UA" altLang="en-US" sz="8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237</a:t>
            </a:r>
            <a:r>
              <a:rPr lang="en-US" altLang="en-US" sz="8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</a:t>
            </a:r>
            <a:endParaRPr lang="en-US" altLang="en-US" sz="800" dirty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b="1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ua.fsc.org</a:t>
            </a:r>
            <a:endParaRPr lang="en-US" altLang="en-US" sz="1600" b="1" dirty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900" dirty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17E2C4-EA58-8643-9243-B4248BBE4A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513" y="1338313"/>
            <a:ext cx="2795387" cy="1243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23C820-8967-7641-BE58-FE2A963FA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88" y="1264920"/>
            <a:ext cx="4357106" cy="43571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FD8BCA-1C94-4F4B-B598-A9E778DB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A676C-EBF7-F14D-B97D-1E88746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11" y="0"/>
            <a:ext cx="1270000" cy="7493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7BD114-1410-584C-8759-4BD9610F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 l="26818" t="26172" r="19909" b="27899"/>
          <a:stretch>
            <a:fillRect/>
          </a:stretch>
        </p:blipFill>
        <p:spPr>
          <a:xfrm>
            <a:off x="687994" y="4462382"/>
            <a:ext cx="3638233" cy="1764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rcRect l="13734" t="24101" r="9272" b="15130"/>
          <a:stretch>
            <a:fillRect/>
          </a:stretch>
        </p:blipFill>
        <p:spPr>
          <a:xfrm>
            <a:off x="687993" y="1211493"/>
            <a:ext cx="7098172" cy="315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rcRect l="49273" t="37133" r="21726" b="19171"/>
          <a:stretch>
            <a:fillRect/>
          </a:stretch>
        </p:blipFill>
        <p:spPr>
          <a:xfrm>
            <a:off x="5793240" y="3675072"/>
            <a:ext cx="2829743" cy="239831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7"/>
          <p:cNvSpPr txBox="1"/>
          <p:nvPr/>
        </p:nvSpPr>
        <p:spPr>
          <a:xfrm>
            <a:off x="411589" y="566044"/>
            <a:ext cx="774652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004822"/>
                </a:solidFill>
              </a:defRPr>
            </a:pPr>
            <a:r>
              <a:rPr sz="2000" dirty="0" err="1">
                <a:latin typeface="Helvetica" pitchFamily="34" charset="0"/>
                <a:cs typeface="Helvetica" pitchFamily="34" charset="0"/>
              </a:rPr>
              <a:t>Глобальне</a:t>
            </a:r>
            <a:r>
              <a:rPr sz="2000" dirty="0">
                <a:latin typeface="Helvetica" pitchFamily="34" charset="0"/>
                <a:cs typeface="Helvetica" pitchFamily="34" charset="0"/>
              </a:rPr>
              <a:t> </a:t>
            </a:r>
            <a:r>
              <a:rPr sz="2000" dirty="0" err="1">
                <a:latin typeface="Helvetica" pitchFamily="34" charset="0"/>
                <a:cs typeface="Helvetica" pitchFamily="34" charset="0"/>
              </a:rPr>
              <a:t>дослідження</a:t>
            </a:r>
            <a:r>
              <a:rPr sz="2000" dirty="0">
                <a:latin typeface="Helvetica" pitchFamily="34" charset="0"/>
                <a:cs typeface="Helvetica" pitchFamily="34" charset="0"/>
              </a:rPr>
              <a:t> </a:t>
            </a:r>
            <a:r>
              <a:rPr sz="2000" dirty="0" err="1">
                <a:latin typeface="Helvetica" pitchFamily="34" charset="0"/>
                <a:cs typeface="Helvetica" pitchFamily="34" charset="0"/>
              </a:rPr>
              <a:t>думки</a:t>
            </a:r>
            <a:r>
              <a:rPr sz="2000" dirty="0">
                <a:latin typeface="Helvetica" pitchFamily="34" charset="0"/>
                <a:cs typeface="Helvetica" pitchFamily="34" charset="0"/>
              </a:rPr>
              <a:t> </a:t>
            </a:r>
            <a:r>
              <a:rPr sz="2000" dirty="0" err="1">
                <a:latin typeface="Helvetica" pitchFamily="34" charset="0"/>
                <a:cs typeface="Helvetica" pitchFamily="34" charset="0"/>
              </a:rPr>
              <a:t>споживачів</a:t>
            </a:r>
            <a:endParaRPr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993" y="1371600"/>
            <a:ext cx="1534190" cy="204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0998" y="1591018"/>
            <a:ext cx="176545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65B826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rPr>
              <a:t>7</a:t>
            </a: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rPr>
              <a:t> 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rPr>
              <a:t>з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rPr>
              <a:t> </a:t>
            </a:r>
            <a:r>
              <a:rPr kumimoji="0" lang="ru-RU" sz="1600" b="1" i="0" u="none" strike="noStrike" cap="none" spc="0" normalizeH="0" dirty="0" smtClean="0">
                <a:ln>
                  <a:noFill/>
                </a:ln>
                <a:solidFill>
                  <a:srgbClr val="65B826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rPr>
              <a:t>10</a:t>
            </a:r>
            <a:r>
              <a:rPr kumimoji="0" lang="ru-RU" sz="1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rPr>
              <a:t> </a:t>
            </a:r>
            <a:r>
              <a:rPr kumimoji="0" lang="ru-RU" sz="1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rPr>
              <a:t>споживачів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rPr>
              <a:t> </a:t>
            </a:r>
            <a:r>
              <a:rPr kumimoji="0" lang="uk-UA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rPr>
              <a:t> вважають, що сталість має бути підтверджена незалежною сертифікацією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 pitchFamily="34" charset="0"/>
              <a:cs typeface="Helvetica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6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A676C-EBF7-F14D-B97D-1E88746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11" y="0"/>
            <a:ext cx="1270000" cy="7493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7BD114-1410-584C-8759-4BD9610F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3</a:t>
            </a:fld>
            <a:endParaRPr lang="en-US"/>
          </a:p>
        </p:txBody>
      </p:sp>
      <p:sp>
        <p:nvSpPr>
          <p:cNvPr id="6" name="Прямокутник 8"/>
          <p:cNvSpPr/>
          <p:nvPr/>
        </p:nvSpPr>
        <p:spPr>
          <a:xfrm>
            <a:off x="0" y="3593805"/>
            <a:ext cx="9144000" cy="3292919"/>
          </a:xfrm>
          <a:prstGeom prst="rect">
            <a:avLst/>
          </a:prstGeom>
          <a:solidFill>
            <a:srgbClr val="005C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Box 2"/>
          <p:cNvSpPr txBox="1"/>
          <p:nvPr/>
        </p:nvSpPr>
        <p:spPr>
          <a:xfrm>
            <a:off x="434974" y="1191668"/>
            <a:ext cx="8418515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100" b="1">
                <a:solidFill>
                  <a:srgbClr val="005C4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Helvetica" pitchFamily="34" charset="0"/>
                <a:cs typeface="Helvetica" pitchFamily="34" charset="0"/>
              </a:rPr>
              <a:t>ЛІСОВА ОПІКУНСЬКА РАДА (FOREST STEWARDSHIP COUNCIL, FSC</a:t>
            </a:r>
            <a:r>
              <a:rPr baseline="30000" dirty="0">
                <a:latin typeface="Helvetica" pitchFamily="34" charset="0"/>
                <a:cs typeface="Helvetica" pitchFamily="34" charset="0"/>
              </a:rPr>
              <a:t>®</a:t>
            </a:r>
            <a:r>
              <a:rPr dirty="0">
                <a:latin typeface="Helvetica" pitchFamily="34" charset="0"/>
                <a:cs typeface="Helvetica" pitchFamily="34" charset="0"/>
              </a:rPr>
              <a:t>) 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–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міжнародна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неурядова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некомерційна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організація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створена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у 1993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році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з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метою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просування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екологічно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відповідального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соціально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вигідного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та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економічно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життєздатного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управління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лісами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в </a:t>
            </a:r>
            <a:r>
              <a:rPr b="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світі</a:t>
            </a:r>
            <a:r>
              <a:rPr b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.</a:t>
            </a:r>
          </a:p>
        </p:txBody>
      </p:sp>
      <p:pic>
        <p:nvPicPr>
          <p:cNvPr id="9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4312" y="3876824"/>
            <a:ext cx="5973764" cy="26590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87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C28167-ECFC-4649-A58E-7133FC562762}"/>
              </a:ext>
            </a:extLst>
          </p:cNvPr>
          <p:cNvSpPr txBox="1"/>
          <p:nvPr/>
        </p:nvSpPr>
        <p:spPr>
          <a:xfrm>
            <a:off x="419624" y="3288881"/>
            <a:ext cx="84372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900"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Деревина з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лісів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,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які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управляються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відповідально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,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відстежується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на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кожній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із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ланок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ланцюга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постачання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–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від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сировини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до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готової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продукції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,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від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пилорами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до фабрик та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далі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аж до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торгівельних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мереж. </a:t>
            </a:r>
          </a:p>
          <a:p>
            <a:pPr algn="just">
              <a:defRPr sz="1900">
                <a:latin typeface="+mj-lt"/>
                <a:ea typeface="+mj-ea"/>
                <a:cs typeface="+mj-cs"/>
                <a:sym typeface="Helvetica"/>
              </a:defRPr>
            </a:pPr>
            <a:endParaRPr lang="ru-RU" sz="1800" dirty="0">
              <a:latin typeface="Helvetica" pitchFamily="34" charset="0"/>
              <a:cs typeface="Helvetica" pitchFamily="34" charset="0"/>
              <a:sym typeface="Helvetica"/>
            </a:endParaRPr>
          </a:p>
          <a:p>
            <a:pPr algn="just">
              <a:defRPr sz="1900"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На кожному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етапі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виробництва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та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логістики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здійснюється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постійний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контроль за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дотриманням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вимог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щодо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відокремлення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сертифікованої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продукції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від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продукції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іншого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походження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.</a:t>
            </a:r>
          </a:p>
          <a:p>
            <a:pPr algn="just">
              <a:defRPr sz="1900">
                <a:latin typeface="+mj-lt"/>
                <a:ea typeface="+mj-ea"/>
                <a:cs typeface="+mj-cs"/>
                <a:sym typeface="Helvetica"/>
              </a:defRPr>
            </a:pPr>
            <a:endParaRPr lang="ru-RU" sz="1800" dirty="0">
              <a:latin typeface="Helvetica" pitchFamily="34" charset="0"/>
              <a:cs typeface="Helvetica" pitchFamily="34" charset="0"/>
              <a:sym typeface="Helvetica"/>
            </a:endParaRPr>
          </a:p>
          <a:p>
            <a:pPr algn="just">
              <a:defRPr sz="1900"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Така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продукція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отримує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право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позначитися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логотипом </a:t>
            </a:r>
            <a:r>
              <a:rPr lang="en-US" sz="1800" dirty="0">
                <a:latin typeface="Helvetica" pitchFamily="34" charset="0"/>
                <a:cs typeface="Helvetica" pitchFamily="34" charset="0"/>
                <a:sym typeface="Helvetica"/>
              </a:rPr>
              <a:t>FSC,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який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є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зареєстрованим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</a:t>
            </a:r>
            <a:r>
              <a:rPr lang="ru-RU" sz="1800" dirty="0" err="1">
                <a:latin typeface="Helvetica" pitchFamily="34" charset="0"/>
                <a:cs typeface="Helvetica" pitchFamily="34" charset="0"/>
                <a:sym typeface="Helvetica"/>
              </a:rPr>
              <a:t>торговим</a:t>
            </a:r>
            <a:r>
              <a:rPr lang="ru-RU" sz="1800" dirty="0">
                <a:latin typeface="Helvetica" pitchFamily="34" charset="0"/>
                <a:cs typeface="Helvetica" pitchFamily="34" charset="0"/>
                <a:sym typeface="Helvetica"/>
              </a:rPr>
              <a:t> знаком.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A676C-EBF7-F14D-B97D-1E88746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11" y="0"/>
            <a:ext cx="1270000" cy="7493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7BD114-1410-584C-8759-4BD9610F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4</a:t>
            </a:fld>
            <a:endParaRPr lang="en-US"/>
          </a:p>
        </p:txBody>
      </p:sp>
      <p:pic>
        <p:nvPicPr>
          <p:cNvPr id="6" name="Рисунок 5" descr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0212" y="1108444"/>
            <a:ext cx="8461376" cy="18557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47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A676C-EBF7-F14D-B97D-1E88746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11" y="0"/>
            <a:ext cx="1270000" cy="7493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7BD114-1410-584C-8759-4BD9610F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4" descr="Ð ÐµÐ·ÑÐ»ÑÑÐ°Ñ Ð¿Ð¾ÑÑÐºÑ Ð·Ð¾Ð±ÑÐ°Ð¶ÐµÐ½Ñ Ð·Ð° Ð·Ð°Ð¿Ð¸ÑÐ¾Ð¼ &quot;fsc food packagi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61" y="2930362"/>
            <a:ext cx="4448379" cy="30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7"/>
          <p:cNvSpPr txBox="1"/>
          <p:nvPr/>
        </p:nvSpPr>
        <p:spPr>
          <a:xfrm>
            <a:off x="286633" y="1603635"/>
            <a:ext cx="4185006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defTabSz="914400">
              <a:buFont typeface="Arial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uk-UA" sz="2000" dirty="0" smtClean="0">
                <a:latin typeface="Helvetica" pitchFamily="34" charset="0"/>
                <a:cs typeface="Helvetica" pitchFamily="34" charset="0"/>
              </a:rPr>
              <a:t>Законність користування</a:t>
            </a:r>
          </a:p>
          <a:p>
            <a:pPr marL="457200" indent="-457200" defTabSz="914400">
              <a:buFont typeface="Arial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uk-UA" sz="2000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 defTabSz="914400">
              <a:buFont typeface="Arial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uk-UA" sz="2000" dirty="0" smtClean="0">
                <a:latin typeface="Helvetica" pitchFamily="34" charset="0"/>
                <a:cs typeface="Helvetica" pitchFamily="34" charset="0"/>
              </a:rPr>
              <a:t>Відновлення лісів</a:t>
            </a:r>
          </a:p>
          <a:p>
            <a:pPr marL="457200" indent="-457200" defTabSz="914400">
              <a:buFont typeface="Arial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uk-UA" sz="2000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 defTabSz="914400">
              <a:buFont typeface="Arial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uk-UA" sz="2000" dirty="0" err="1" smtClean="0">
                <a:latin typeface="Helvetica" pitchFamily="34" charset="0"/>
                <a:cs typeface="Helvetica" pitchFamily="34" charset="0"/>
              </a:rPr>
              <a:t>Невиснажливість</a:t>
            </a:r>
            <a:r>
              <a:rPr lang="uk-UA" sz="2000" dirty="0" smtClean="0">
                <a:latin typeface="Helvetica" pitchFamily="34" charset="0"/>
                <a:cs typeface="Helvetica" pitchFamily="34" charset="0"/>
              </a:rPr>
              <a:t> використання</a:t>
            </a:r>
          </a:p>
          <a:p>
            <a:pPr marL="342900" indent="-342900" defTabSz="914400">
              <a:buFont typeface="Arial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uk-UA" sz="2000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 defTabSz="914400">
              <a:buFont typeface="Arial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uk-UA" sz="2000" dirty="0" smtClean="0">
                <a:latin typeface="Helvetica" pitchFamily="34" charset="0"/>
                <a:cs typeface="Helvetica" pitchFamily="34" charset="0"/>
              </a:rPr>
              <a:t>Збереження особливо цінних для збереження лісів</a:t>
            </a:r>
          </a:p>
          <a:p>
            <a:pPr marL="342900" indent="-342900" defTabSz="914400">
              <a:buFont typeface="Arial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uk-UA" sz="2000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 defTabSz="914400">
              <a:buFont typeface="Arial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uk-UA" sz="2000" dirty="0" smtClean="0">
                <a:latin typeface="Helvetica" pitchFamily="34" charset="0"/>
                <a:cs typeface="Helvetica" pitchFamily="34" charset="0"/>
              </a:rPr>
              <a:t>Мінімізація впливу </a:t>
            </a:r>
          </a:p>
          <a:p>
            <a:pPr marL="342900" indent="-342900" defTabSz="914400">
              <a:buFont typeface="Arial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uk-UA" sz="2000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 defTabSz="914400">
              <a:buFont typeface="Arial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uk-UA" sz="2000" dirty="0" smtClean="0">
                <a:latin typeface="Helvetica" pitchFamily="34" charset="0"/>
                <a:cs typeface="Helvetica" pitchFamily="34" charset="0"/>
              </a:rPr>
              <a:t>Захист прав працівників та інтересів місцевих громад</a:t>
            </a:r>
          </a:p>
        </p:txBody>
      </p:sp>
      <p:sp>
        <p:nvSpPr>
          <p:cNvPr id="9" name="Rectangle 1"/>
          <p:cNvSpPr txBox="1"/>
          <p:nvPr/>
        </p:nvSpPr>
        <p:spPr>
          <a:xfrm>
            <a:off x="1679084" y="729779"/>
            <a:ext cx="5173663" cy="402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algn="ctr" defTabSz="449262">
              <a:defRPr sz="2000" b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err="1">
                <a:solidFill>
                  <a:srgbClr val="004822"/>
                </a:solidFill>
                <a:latin typeface="Helvetica" pitchFamily="34" charset="0"/>
                <a:cs typeface="Helvetica" pitchFamily="34" charset="0"/>
              </a:rPr>
              <a:t>Торговий</a:t>
            </a:r>
            <a:r>
              <a:rPr sz="2000" dirty="0">
                <a:solidFill>
                  <a:srgbClr val="004822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sz="2000" dirty="0" err="1">
                <a:solidFill>
                  <a:srgbClr val="004822"/>
                </a:solidFill>
                <a:latin typeface="Helvetica" pitchFamily="34" charset="0"/>
                <a:cs typeface="Helvetica" pitchFamily="34" charset="0"/>
              </a:rPr>
              <a:t>знак</a:t>
            </a:r>
            <a:r>
              <a:rPr sz="2000" dirty="0">
                <a:solidFill>
                  <a:srgbClr val="004822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sz="2000" dirty="0" smtClean="0">
                <a:solidFill>
                  <a:srgbClr val="004822"/>
                </a:solidFill>
                <a:latin typeface="Helvetica" pitchFamily="34" charset="0"/>
                <a:cs typeface="Helvetica" pitchFamily="34" charset="0"/>
              </a:rPr>
              <a:t>FSC:</a:t>
            </a:r>
            <a:endParaRPr sz="2000" dirty="0">
              <a:solidFill>
                <a:srgbClr val="00482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Овал 10"/>
          <p:cNvSpPr/>
          <p:nvPr/>
        </p:nvSpPr>
        <p:spPr>
          <a:xfrm>
            <a:off x="7003829" y="5355471"/>
            <a:ext cx="519282" cy="436814"/>
          </a:xfrm>
          <a:prstGeom prst="ellipse">
            <a:avLst/>
          </a:prstGeom>
          <a:ln w="412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" name="Овал 10"/>
          <p:cNvSpPr/>
          <p:nvPr/>
        </p:nvSpPr>
        <p:spPr>
          <a:xfrm rot="3493359">
            <a:off x="5039053" y="3692684"/>
            <a:ext cx="519282" cy="753668"/>
          </a:xfrm>
          <a:prstGeom prst="ellipse">
            <a:avLst/>
          </a:prstGeom>
          <a:ln w="412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758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A676C-EBF7-F14D-B97D-1E88746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11" y="0"/>
            <a:ext cx="1270000" cy="7493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7BD114-1410-584C-8759-4BD9610F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6</a:t>
            </a:fld>
            <a:endParaRPr lang="en-US"/>
          </a:p>
        </p:txBody>
      </p:sp>
      <p:sp>
        <p:nvSpPr>
          <p:cNvPr id="8" name="Прямокутник 3"/>
          <p:cNvSpPr/>
          <p:nvPr/>
        </p:nvSpPr>
        <p:spPr>
          <a:xfrm>
            <a:off x="313509" y="911050"/>
            <a:ext cx="6170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latin typeface="Helvetica" pitchFamily="34" charset="0"/>
                <a:ea typeface="Times New Roman" panose="02020603050405020304" pitchFamily="18" charset="0"/>
                <a:cs typeface="Helvetica" pitchFamily="34" charset="0"/>
              </a:rPr>
              <a:t>На сьогоднішній день представлений широкий спектр </a:t>
            </a:r>
            <a:r>
              <a:rPr lang="uk-UA" sz="1800" dirty="0" smtClean="0">
                <a:solidFill>
                  <a:srgbClr val="000000"/>
                </a:solidFill>
                <a:latin typeface="Helvetica" pitchFamily="34" charset="0"/>
                <a:ea typeface="Times New Roman" panose="02020603050405020304" pitchFamily="18" charset="0"/>
                <a:cs typeface="Helvetica" pitchFamily="34" charset="0"/>
              </a:rPr>
              <a:t>продуктів </a:t>
            </a:r>
            <a:r>
              <a:rPr lang="uk-UA" sz="1800" dirty="0">
                <a:solidFill>
                  <a:srgbClr val="000000"/>
                </a:solidFill>
                <a:latin typeface="Helvetica" pitchFamily="34" charset="0"/>
                <a:ea typeface="Times New Roman" panose="02020603050405020304" pitchFamily="18" charset="0"/>
                <a:cs typeface="Helvetica" pitchFamily="34" charset="0"/>
              </a:rPr>
              <a:t>з логотипом FSC:</a:t>
            </a:r>
            <a:endParaRPr lang="uk-UA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518160" y="1782345"/>
            <a:ext cx="33627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Helvetica" pitchFamily="34" charset="0"/>
                <a:cs typeface="Helvetica" pitchFamily="34" charset="0"/>
              </a:rPr>
              <a:t>Пап</a:t>
            </a:r>
            <a:r>
              <a:rPr lang="uk-UA" sz="1800" dirty="0" err="1" smtClean="0">
                <a:latin typeface="Helvetica" pitchFamily="34" charset="0"/>
                <a:cs typeface="Helvetica" pitchFamily="34" charset="0"/>
              </a:rPr>
              <a:t>ір</a:t>
            </a:r>
            <a:r>
              <a:rPr lang="uk-UA" sz="1800" dirty="0" smtClean="0">
                <a:latin typeface="Helvetica" pitchFamily="34" charset="0"/>
                <a:cs typeface="Helvetica" pitchFamily="34" charset="0"/>
              </a:rPr>
              <a:t> та паперові вироби</a:t>
            </a:r>
            <a:endParaRPr lang="uk-UA" sz="1800" dirty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Helvetica" pitchFamily="34" charset="0"/>
                <a:cs typeface="Helvetica" pitchFamily="34" charset="0"/>
              </a:rPr>
              <a:t>Канцелярські товари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Helvetica" pitchFamily="34" charset="0"/>
                <a:ea typeface="Times New Roman" panose="02020603050405020304" pitchFamily="18" charset="0"/>
                <a:cs typeface="Helvetica" pitchFamily="34" charset="0"/>
              </a:rPr>
              <a:t>Шпалери</a:t>
            </a:r>
            <a:endParaRPr lang="en-US" sz="1800" dirty="0">
              <a:latin typeface="Helvetica" pitchFamily="34" charset="0"/>
              <a:ea typeface="Times New Roman" panose="02020603050405020304" pitchFamily="18" charset="0"/>
              <a:cs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Helvetica" pitchFamily="34" charset="0"/>
                <a:ea typeface="Times New Roman" panose="02020603050405020304" pitchFamily="18" charset="0"/>
                <a:cs typeface="Helvetica" pitchFamily="34" charset="0"/>
              </a:rPr>
              <a:t>Вироби з дерева (меблі, підлога та ін.)</a:t>
            </a:r>
            <a:endParaRPr lang="uk-UA" sz="1800" dirty="0">
              <a:latin typeface="Helvetica" pitchFamily="34" charset="0"/>
              <a:ea typeface="Times New Roman" panose="02020603050405020304" pitchFamily="18" charset="0"/>
              <a:cs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 smtClean="0">
                <a:latin typeface="Helvetica" pitchFamily="34" charset="0"/>
                <a:ea typeface="Times New Roman" panose="02020603050405020304" pitchFamily="18" charset="0"/>
                <a:cs typeface="Helvetica" pitchFamily="34" charset="0"/>
              </a:rPr>
              <a:t>Паковання</a:t>
            </a:r>
            <a:endParaRPr lang="en-US" sz="1800" dirty="0" smtClean="0">
              <a:latin typeface="Helvetica" pitchFamily="34" charset="0"/>
              <a:ea typeface="Times New Roman" panose="02020603050405020304" pitchFamily="18" charset="0"/>
              <a:cs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Helvetica" pitchFamily="34" charset="0"/>
                <a:ea typeface="Times New Roman" panose="02020603050405020304" pitchFamily="18" charset="0"/>
                <a:cs typeface="Helvetica" pitchFamily="34" charset="0"/>
              </a:rPr>
              <a:t>Книги</a:t>
            </a:r>
            <a:endParaRPr lang="uk-UA" sz="1800" dirty="0">
              <a:latin typeface="Helvetica" pitchFamily="34" charset="0"/>
              <a:ea typeface="Times New Roman" panose="02020603050405020304" pitchFamily="18" charset="0"/>
              <a:cs typeface="Helvetica" pitchFamily="34" charset="0"/>
            </a:endParaRPr>
          </a:p>
        </p:txBody>
      </p:sp>
      <p:pic>
        <p:nvPicPr>
          <p:cNvPr id="11" name="Picture 2" descr="Ð ÐµÐ·ÑÐ»ÑÑÐ°Ñ Ð¿Ð¾ÑÑÐºÑ Ð·Ð¾Ð±ÑÐ°Ð¶ÐµÐ½Ñ Ð·Ð° Ð·Ð°Ð¿Ð¸ÑÐ¾Ð¼ &quot;fsc mondi Ð¿Ð°Ð¿ÑÑ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19" y="881374"/>
            <a:ext cx="2377516" cy="23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 ÐµÐ·ÑÐ»ÑÑÐ°Ñ Ð¿Ð¾ÑÑÐºÑ Ð·Ð¾Ð±ÑÐ°Ð¶ÐµÐ½Ñ Ð·Ð° Ð·Ð°Ð¿Ð¸ÑÐ¾Ð¼ &quot;fsc tetra pak packagi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02" y="3099895"/>
            <a:ext cx="2315097" cy="25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 ÐµÐ·ÑÐ»ÑÑÐ°Ñ Ð¿Ð¾ÑÑÐºÑ Ð·Ð¾Ð±ÑÐ°Ð¶ÐµÐ½Ñ Ð·Ð° Ð·Ð°Ð¿Ð¸ÑÐ¾Ð¼ &quot;lego  fsc packaging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71" y="5609485"/>
            <a:ext cx="2391728" cy="7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Ð ÐµÐ·ÑÐ»ÑÑÐ°Ñ Ð¿Ð¾ÑÑÐºÑ Ð·Ð¾Ð±ÑÐ°Ð¶ÐµÐ½Ñ Ð·Ð° Ð·Ð°Ð¿Ð¸ÑÐ¾Ð¼ &quot;fsc packaging nivea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6" r="31861"/>
          <a:stretch/>
        </p:blipFill>
        <p:spPr bwMode="auto">
          <a:xfrm>
            <a:off x="5613991" y="3763494"/>
            <a:ext cx="1007824" cy="26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Ð ÐµÐ·ÑÐ»ÑÑÐ°Ñ Ð¿Ð¾ÑÑÐºÑ Ð·Ð¾Ð±ÑÐ°Ð¶ÐµÐ½Ñ Ð·Ð° Ð·Ð°Ð¿Ð¸ÑÐ¾Ð¼ &quot;fsc package paper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72" y="1415026"/>
            <a:ext cx="219307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Anna\fsc\Poster-Cray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42855" r="9454" b="7004"/>
          <a:stretch/>
        </p:blipFill>
        <p:spPr bwMode="auto">
          <a:xfrm>
            <a:off x="2790694" y="3714714"/>
            <a:ext cx="2928244" cy="259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7301" y="4354690"/>
            <a:ext cx="3789285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200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Понад </a:t>
            </a:r>
            <a:r>
              <a:rPr lang="uk-UA" sz="22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350</a:t>
            </a:r>
            <a:r>
              <a:rPr lang="uk-UA" sz="2200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 різних типів продукції на полицях магазинів з логотипом </a:t>
            </a:r>
            <a:r>
              <a:rPr lang="en-US" sz="2200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FSC 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285C4D"/>
              </a:solidFill>
              <a:effectLst/>
              <a:uFillTx/>
              <a:latin typeface="Helvetica" pitchFamily="34" charset="0"/>
              <a:cs typeface="Helvetica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8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A676C-EBF7-F14D-B97D-1E88746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11" y="0"/>
            <a:ext cx="1270000" cy="7493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7BD114-1410-584C-8759-4BD9610F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3" y="1541720"/>
            <a:ext cx="7774847" cy="406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5916" y="880556"/>
            <a:ext cx="541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Типи</a:t>
            </a:r>
            <a:r>
              <a:rPr lang="ru-RU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ru-RU" sz="2000" b="1" dirty="0" err="1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маркування</a:t>
            </a:r>
            <a:r>
              <a:rPr lang="ru-RU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FSC</a:t>
            </a:r>
            <a:endParaRPr lang="en-US" sz="2000" b="1" dirty="0">
              <a:solidFill>
                <a:srgbClr val="285C4D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A676C-EBF7-F14D-B97D-1E88746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11" y="0"/>
            <a:ext cx="1270000" cy="7493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7BD114-1410-584C-8759-4BD9610F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8832" y="657263"/>
            <a:ext cx="541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Етикетка</a:t>
            </a:r>
            <a:r>
              <a:rPr lang="ru-RU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FSC</a:t>
            </a:r>
            <a:endParaRPr lang="en-US" sz="2000" b="1" dirty="0">
              <a:solidFill>
                <a:srgbClr val="285C4D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58" y="1577938"/>
            <a:ext cx="7945951" cy="341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A676C-EBF7-F14D-B97D-1E88746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11" y="0"/>
            <a:ext cx="1270000" cy="7493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7BD114-1410-584C-8759-4BD9610F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99990" y="529667"/>
            <a:ext cx="541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ru-RU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М</a:t>
            </a:r>
            <a:r>
              <a:rPr lang="uk-UA" sz="2000" b="1" dirty="0" err="1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іжнародна</a:t>
            </a:r>
            <a:r>
              <a:rPr lang="uk-UA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 база </a:t>
            </a:r>
            <a:r>
              <a:rPr lang="en-US" sz="2000" b="1" dirty="0" smtClean="0">
                <a:solidFill>
                  <a:srgbClr val="285C4D"/>
                </a:solidFill>
                <a:latin typeface="Helvetica" pitchFamily="34" charset="0"/>
                <a:cs typeface="Helvetica" pitchFamily="34" charset="0"/>
              </a:rPr>
              <a:t>Info.fsc.org</a:t>
            </a:r>
            <a:endParaRPr lang="en-US" sz="2000" b="1" dirty="0">
              <a:solidFill>
                <a:srgbClr val="285C4D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" b="4219"/>
          <a:stretch/>
        </p:blipFill>
        <p:spPr bwMode="auto">
          <a:xfrm>
            <a:off x="279625" y="1145658"/>
            <a:ext cx="8655591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2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work" id="{F59175E7-7217-854B-8063-83461FF1AA89}" vid="{6232D1E8-2CDD-134C-87D8-8B85E74F1D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301</Words>
  <Application>Microsoft Office PowerPoint</Application>
  <PresentationFormat>Экран (4:3)</PresentationFormat>
  <Paragraphs>71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FSC- маркування як інструмент підтвердження законності і сталості походження деревини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Starodub</cp:lastModifiedBy>
  <cp:revision>28</cp:revision>
  <cp:lastPrinted>2018-03-26T14:13:46Z</cp:lastPrinted>
  <dcterms:created xsi:type="dcterms:W3CDTF">2018-03-23T13:02:52Z</dcterms:created>
  <dcterms:modified xsi:type="dcterms:W3CDTF">2018-11-21T20:22:44Z</dcterms:modified>
</cp:coreProperties>
</file>