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3"/>
  </p:notesMasterIdLst>
  <p:sldIdLst>
    <p:sldId id="268" r:id="rId2"/>
    <p:sldId id="257" r:id="rId3"/>
    <p:sldId id="266" r:id="rId4"/>
    <p:sldId id="262" r:id="rId5"/>
    <p:sldId id="263" r:id="rId6"/>
    <p:sldId id="259" r:id="rId7"/>
    <p:sldId id="264" r:id="rId8"/>
    <p:sldId id="265" r:id="rId9"/>
    <p:sldId id="267" r:id="rId10"/>
    <p:sldId id="258" r:id="rId11"/>
    <p:sldId id="261" r:id="rId12"/>
  </p:sldIdLst>
  <p:sldSz cx="12192000" cy="6858000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250" autoAdjust="0"/>
  </p:normalViewPr>
  <p:slideViewPr>
    <p:cSldViewPr>
      <p:cViewPr varScale="1">
        <p:scale>
          <a:sx n="68" d="100"/>
          <a:sy n="68" d="100"/>
        </p:scale>
        <p:origin x="78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2994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0190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218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228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14588" y="147956"/>
            <a:ext cx="10762825" cy="136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14588" y="147956"/>
            <a:ext cx="10762825" cy="136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77876" y="2418969"/>
            <a:ext cx="10836249" cy="384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Title Only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14588" y="147956"/>
            <a:ext cx="10762825" cy="136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7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763060"/>
            <a:ext cx="12192000" cy="609493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714588" y="147956"/>
            <a:ext cx="10762825" cy="136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77876" y="2418969"/>
            <a:ext cx="10836249" cy="384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6"/>
          <a:stretch/>
        </p:blipFill>
        <p:spPr>
          <a:xfrm>
            <a:off x="1852398" y="0"/>
            <a:ext cx="10339602" cy="686181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-21268" y="0"/>
            <a:ext cx="12241360" cy="686181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35360" y="620688"/>
            <a:ext cx="7056784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lvl="0" algn="ctr">
              <a:buClr>
                <a:srgbClr val="366092"/>
              </a:buClr>
            </a:pPr>
            <a:r>
              <a:rPr lang="ru-RU" sz="4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Нецінові</a:t>
            </a:r>
            <a:r>
              <a:rPr lang="ru-RU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4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критерії</a:t>
            </a:r>
            <a:r>
              <a:rPr lang="ru-RU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та </a:t>
            </a:r>
            <a:r>
              <a:rPr lang="en-US" sz="4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/>
            </a:r>
            <a:br>
              <a:rPr lang="en-US" sz="4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</a:br>
            <a:r>
              <a:rPr lang="ru-RU" sz="4000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процес</a:t>
            </a:r>
            <a:r>
              <a:rPr lang="ru-RU" sz="4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4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реформування</a:t>
            </a:r>
            <a:r>
              <a:rPr lang="ru-RU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40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публічних</a:t>
            </a:r>
            <a:r>
              <a:rPr lang="ru-RU" sz="4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закупівель</a:t>
            </a:r>
            <a:endParaRPr sz="40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5" name="Пряма сполучна лінія 4"/>
          <p:cNvCxnSpPr/>
          <p:nvPr/>
        </p:nvCxnSpPr>
        <p:spPr>
          <a:xfrm>
            <a:off x="479376" y="2636912"/>
            <a:ext cx="6912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72" y="620688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919536" y="174251"/>
            <a:ext cx="10237911" cy="35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366092"/>
              </a:buClr>
            </a:pPr>
            <a:r>
              <a:rPr lang="ru-RU" sz="3200" dirty="0" err="1">
                <a:solidFill>
                  <a:srgbClr val="366092"/>
                </a:solidFill>
                <a:latin typeface="+mj-lt"/>
              </a:rPr>
              <a:t>Переваги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застосування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нецінових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критеріїв</a:t>
            </a:r>
            <a:endParaRPr sz="3200" dirty="0">
              <a:latin typeface="+mj-lt"/>
            </a:endParaRPr>
          </a:p>
        </p:txBody>
      </p:sp>
      <p:grpSp>
        <p:nvGrpSpPr>
          <p:cNvPr id="67" name="Shape 67"/>
          <p:cNvGrpSpPr/>
          <p:nvPr/>
        </p:nvGrpSpPr>
        <p:grpSpPr>
          <a:xfrm>
            <a:off x="693879" y="36548"/>
            <a:ext cx="1225657" cy="720080"/>
            <a:chOff x="0" y="0"/>
            <a:chExt cx="3657600" cy="2398545"/>
          </a:xfrm>
        </p:grpSpPr>
        <p:pic>
          <p:nvPicPr>
            <p:cNvPr id="68" name="Shape 68"/>
            <p:cNvPicPr preferRelativeResize="0"/>
            <p:nvPr/>
          </p:nvPicPr>
          <p:blipFill rotWithShape="1">
            <a:blip r:embed="rId3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Shape 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852936"/>
            <a:ext cx="7324896" cy="3738004"/>
          </a:xfrm>
          <a:prstGeom prst="ellipse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93878" y="989418"/>
            <a:ext cx="1065870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chemeClr val="tx1"/>
                </a:solidFill>
              </a:rPr>
              <a:t>Можливість отримати товари, роботи та послуги, що максимально відповідають фінансовим ресурсам та </a:t>
            </a:r>
            <a:r>
              <a:rPr lang="uk-UA" sz="2400" dirty="0" smtClean="0">
                <a:solidFill>
                  <a:schemeClr val="tx1"/>
                </a:solidFill>
              </a:rPr>
              <a:t>потребам;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tx1"/>
                </a:solidFill>
              </a:rPr>
              <a:t>Ефективне </a:t>
            </a:r>
            <a:r>
              <a:rPr lang="uk-UA" sz="2400" dirty="0">
                <a:solidFill>
                  <a:schemeClr val="tx1"/>
                </a:solidFill>
              </a:rPr>
              <a:t>витрачання коштів платників </a:t>
            </a:r>
            <a:r>
              <a:rPr lang="uk-UA" sz="2400" dirty="0" smtClean="0">
                <a:solidFill>
                  <a:schemeClr val="tx1"/>
                </a:solidFill>
              </a:rPr>
              <a:t>податків;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chemeClr val="tx1"/>
                </a:solidFill>
              </a:rPr>
              <a:t>Підвищення </a:t>
            </a:r>
            <a:r>
              <a:rPr lang="uk-UA" sz="2400" dirty="0" smtClean="0">
                <a:solidFill>
                  <a:schemeClr val="tx1"/>
                </a:solidFill>
              </a:rPr>
              <a:t>енергоефективності;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tx1"/>
                </a:solidFill>
              </a:rPr>
              <a:t>Збереження екології;</a:t>
            </a:r>
          </a:p>
          <a:p>
            <a:endParaRPr lang="uk-UA" sz="2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chemeClr val="tx1"/>
                </a:solidFill>
              </a:rPr>
              <a:t>Забезпечення більш </a:t>
            </a:r>
            <a:endParaRPr lang="uk-UA" sz="2400" dirty="0" smtClean="0">
              <a:solidFill>
                <a:schemeClr val="tx1"/>
              </a:solidFill>
            </a:endParaRPr>
          </a:p>
          <a:p>
            <a:r>
              <a:rPr lang="uk-UA" sz="2400" dirty="0" smtClean="0">
                <a:solidFill>
                  <a:schemeClr val="tx1"/>
                </a:solidFill>
              </a:rPr>
              <a:t>якіснішого </a:t>
            </a:r>
            <a:r>
              <a:rPr lang="uk-UA" sz="2400" dirty="0">
                <a:solidFill>
                  <a:schemeClr val="tx1"/>
                </a:solidFill>
              </a:rPr>
              <a:t>виконання </a:t>
            </a:r>
            <a:endParaRPr lang="uk-UA" sz="2400" dirty="0" smtClean="0">
              <a:solidFill>
                <a:schemeClr val="tx1"/>
              </a:solidFill>
            </a:endParaRPr>
          </a:p>
          <a:p>
            <a:r>
              <a:rPr lang="uk-UA" sz="2400" dirty="0" smtClean="0">
                <a:solidFill>
                  <a:schemeClr val="tx1"/>
                </a:solidFill>
              </a:rPr>
              <a:t>складних договорів;</a:t>
            </a:r>
          </a:p>
          <a:p>
            <a:endParaRPr lang="uk-UA" sz="2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solidFill>
                  <a:schemeClr val="tx1"/>
                </a:solidFill>
              </a:rPr>
              <a:t>Збільшення конкуренції </a:t>
            </a:r>
            <a:endParaRPr lang="uk-UA" sz="2400" dirty="0" smtClean="0">
              <a:solidFill>
                <a:schemeClr val="tx1"/>
              </a:solidFill>
            </a:endParaRPr>
          </a:p>
          <a:p>
            <a:r>
              <a:rPr lang="uk-UA" sz="2400" dirty="0" smtClean="0">
                <a:solidFill>
                  <a:schemeClr val="tx1"/>
                </a:solidFill>
              </a:rPr>
              <a:t>у </a:t>
            </a:r>
            <a:r>
              <a:rPr lang="uk-UA" sz="2400" dirty="0">
                <a:solidFill>
                  <a:schemeClr val="tx1"/>
                </a:solidFill>
              </a:rPr>
              <a:t>конкретній </a:t>
            </a:r>
            <a:r>
              <a:rPr lang="uk-UA" sz="2400" dirty="0" smtClean="0">
                <a:solidFill>
                  <a:schemeClr val="tx1"/>
                </a:solidFill>
              </a:rPr>
              <a:t>закупівлі.</a:t>
            </a:r>
            <a:endParaRPr lang="uk-UA" sz="2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 smtClean="0">
              <a:solidFill>
                <a:schemeClr val="tx1"/>
              </a:solidFill>
            </a:endParaRPr>
          </a:p>
          <a:p>
            <a:endParaRPr lang="uk-UA" sz="2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" y="-986450"/>
            <a:ext cx="12192000" cy="8132482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0" y="-986450"/>
            <a:ext cx="12192000" cy="813248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Shape 92"/>
          <p:cNvSpPr txBox="1"/>
          <p:nvPr/>
        </p:nvSpPr>
        <p:spPr>
          <a:xfrm>
            <a:off x="648072" y="548680"/>
            <a:ext cx="6528048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366092"/>
              </a:buClr>
              <a:buSzPts val="2000"/>
            </a:pPr>
            <a:r>
              <a:rPr lang="ru-RU" sz="6600" b="1" dirty="0" err="1">
                <a:solidFill>
                  <a:schemeClr val="bg2"/>
                </a:solidFill>
                <a:latin typeface="+mj-lt"/>
              </a:rPr>
              <a:t>Купуйте</a:t>
            </a:r>
            <a:r>
              <a:rPr lang="ru-RU" sz="6600" b="1" dirty="0">
                <a:solidFill>
                  <a:schemeClr val="bg2"/>
                </a:solidFill>
                <a:latin typeface="+mj-lt"/>
              </a:rPr>
              <a:t> </a:t>
            </a:r>
            <a:endParaRPr lang="ru-RU" sz="6600" b="1" dirty="0" smtClean="0">
              <a:solidFill>
                <a:schemeClr val="bg2"/>
              </a:solidFill>
              <a:latin typeface="+mj-lt"/>
            </a:endParaRPr>
          </a:p>
          <a:p>
            <a:pPr algn="ctr">
              <a:lnSpc>
                <a:spcPct val="150000"/>
              </a:lnSpc>
              <a:buClr>
                <a:srgbClr val="366092"/>
              </a:buClr>
              <a:buSzPts val="2000"/>
            </a:pPr>
            <a:r>
              <a:rPr lang="ru-RU" sz="6600" b="1" dirty="0" err="1" smtClean="0">
                <a:solidFill>
                  <a:schemeClr val="bg2"/>
                </a:solidFill>
                <a:latin typeface="+mj-lt"/>
              </a:rPr>
              <a:t>ефективно</a:t>
            </a:r>
            <a:r>
              <a:rPr lang="ru-RU" sz="6600" b="1" dirty="0">
                <a:solidFill>
                  <a:schemeClr val="bg2"/>
                </a:solidFill>
                <a:latin typeface="+mj-lt"/>
              </a:rPr>
              <a:t>! </a:t>
            </a:r>
            <a:endParaRPr lang="ru-RU" sz="6600" b="1" dirty="0">
              <a:solidFill>
                <a:schemeClr val="bg2"/>
              </a:solidFill>
              <a:latin typeface="+mj-lt"/>
            </a:endParaRPr>
          </a:p>
          <a:p>
            <a:pPr algn="ctr">
              <a:lnSpc>
                <a:spcPct val="150000"/>
              </a:lnSpc>
              <a:buClr>
                <a:srgbClr val="366092"/>
              </a:buClr>
              <a:buSzPts val="2000"/>
            </a:pPr>
            <a:r>
              <a:rPr lang="ru-RU" sz="6600" b="1" dirty="0" smtClean="0">
                <a:solidFill>
                  <a:schemeClr val="bg2"/>
                </a:solidFill>
                <a:latin typeface="+mj-lt"/>
              </a:rPr>
              <a:t>҉</a:t>
            </a:r>
            <a:endParaRPr lang="ru-RU" sz="6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55440" y="250361"/>
            <a:ext cx="5544616" cy="5421174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6529469" y="543021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2"/>
                </a:solidFill>
                <a:latin typeface="+mj-lt"/>
              </a:rPr>
              <a:t>Олексій </a:t>
            </a:r>
            <a:r>
              <a:rPr lang="uk-UA" sz="3600" b="1" dirty="0" err="1" smtClean="0">
                <a:solidFill>
                  <a:schemeClr val="bg2"/>
                </a:solidFill>
                <a:latin typeface="+mj-lt"/>
              </a:rPr>
              <a:t>Скорук</a:t>
            </a:r>
            <a:endParaRPr lang="uk-UA" sz="3600" b="1" dirty="0" smtClean="0">
              <a:solidFill>
                <a:schemeClr val="bg2"/>
              </a:solidFill>
              <a:latin typeface="+mj-lt"/>
            </a:endParaRPr>
          </a:p>
          <a:p>
            <a:endParaRPr lang="uk-UA" sz="3600" b="1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6616259" y="6398312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207568" y="140776"/>
            <a:ext cx="9872724" cy="45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>
              <a:buClr>
                <a:srgbClr val="366092"/>
              </a:buClr>
            </a:pPr>
            <a:r>
              <a:rPr lang="ru-RU" sz="3200" dirty="0">
                <a:solidFill>
                  <a:srgbClr val="366092"/>
                </a:solidFill>
                <a:latin typeface="+mj-lt"/>
              </a:rPr>
              <a:t>  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Підстави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застосування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нецінових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критеріїв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767408" y="1291719"/>
            <a:ext cx="10873207" cy="442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algn="just">
              <a:lnSpc>
                <a:spcPct val="114000"/>
              </a:lnSpc>
            </a:pPr>
            <a:r>
              <a:rPr lang="uk-UA" sz="2400" dirty="0">
                <a:latin typeface="+mj-lt"/>
                <a:cs typeface="Andalus" pitchFamily="18" charset="-78"/>
              </a:rPr>
              <a:t>      Відповідно до статті 28 Закону України “Про публічні закупівлі” оцінка тендерних пропозицій проводиться автоматично електронною системою закупівель на основі критеріїв і методики оцінки, зазначених замовником у тендерній документації, та шляхом застосування електронного аукціону</a:t>
            </a:r>
            <a:r>
              <a:rPr lang="uk-UA" sz="2400" dirty="0" smtClean="0">
                <a:latin typeface="+mj-lt"/>
                <a:cs typeface="Andalus" pitchFamily="18" charset="-78"/>
              </a:rPr>
              <a:t>.</a:t>
            </a:r>
          </a:p>
          <a:p>
            <a:pPr algn="just">
              <a:lnSpc>
                <a:spcPct val="114000"/>
              </a:lnSpc>
            </a:pPr>
            <a:endParaRPr lang="uk-UA" sz="2400" dirty="0">
              <a:latin typeface="+mj-lt"/>
              <a:cs typeface="Andalus" pitchFamily="18" charset="-78"/>
            </a:endParaRPr>
          </a:p>
          <a:p>
            <a:pPr algn="just">
              <a:lnSpc>
                <a:spcPct val="114000"/>
              </a:lnSpc>
            </a:pPr>
            <a:r>
              <a:rPr lang="uk-UA" sz="2400" dirty="0">
                <a:latin typeface="+mj-lt"/>
                <a:cs typeface="Andalus" pitchFamily="18" charset="-78"/>
              </a:rPr>
              <a:t>      У разі здійснення закупівлі, яка має складний або спеціалізований характер (у тому числі консультаційних послуг, наукових досліджень, експериментів або розробок, дослідно-конструкторських робіт) критеріями оцінки є </a:t>
            </a:r>
            <a:r>
              <a:rPr lang="uk-UA" sz="2800" b="1" dirty="0">
                <a:latin typeface="+mj-lt"/>
                <a:cs typeface="Andalus" pitchFamily="18" charset="-78"/>
              </a:rPr>
              <a:t>ціна</a:t>
            </a:r>
            <a:r>
              <a:rPr lang="uk-UA" sz="2400" dirty="0">
                <a:latin typeface="+mj-lt"/>
                <a:cs typeface="Andalus" pitchFamily="18" charset="-78"/>
              </a:rPr>
              <a:t> </a:t>
            </a:r>
            <a:r>
              <a:rPr lang="uk-UA" sz="2800" b="1" dirty="0">
                <a:latin typeface="+mj-lt"/>
                <a:cs typeface="Andalus" pitchFamily="18" charset="-78"/>
              </a:rPr>
              <a:t>разом з іншими критеріями оцінки </a:t>
            </a:r>
            <a:r>
              <a:rPr lang="uk-UA" sz="2400" dirty="0">
                <a:latin typeface="+mj-lt"/>
                <a:cs typeface="Andalus" pitchFamily="18" charset="-78"/>
              </a:rPr>
              <a:t>(нецінові критерії).</a:t>
            </a:r>
          </a:p>
        </p:txBody>
      </p:sp>
      <p:grpSp>
        <p:nvGrpSpPr>
          <p:cNvPr id="57" name="Shape 57"/>
          <p:cNvGrpSpPr/>
          <p:nvPr/>
        </p:nvGrpSpPr>
        <p:grpSpPr>
          <a:xfrm>
            <a:off x="839416" y="48868"/>
            <a:ext cx="1225657" cy="720080"/>
            <a:chOff x="0" y="0"/>
            <a:chExt cx="3657600" cy="2398545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3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949977"/>
            <a:ext cx="5445488" cy="2999303"/>
          </a:xfrm>
          <a:prstGeom prst="rect">
            <a:avLst/>
          </a:prstGeom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919536" y="211598"/>
            <a:ext cx="9361040" cy="45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>
              <a:buClr>
                <a:srgbClr val="366092"/>
              </a:buClr>
            </a:pPr>
            <a:r>
              <a:rPr lang="ru-RU" sz="3200" dirty="0">
                <a:solidFill>
                  <a:srgbClr val="366092"/>
                </a:solidFill>
                <a:latin typeface="+mj-lt"/>
              </a:rPr>
              <a:t>          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Застосування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нецінових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критеріїв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525471" y="2241508"/>
            <a:ext cx="8064895" cy="2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uk-UA" sz="2400" b="1" dirty="0" smtClean="0">
                <a:latin typeface="+mj-lt"/>
                <a:cs typeface="Andalus" pitchFamily="18" charset="-78"/>
              </a:rPr>
              <a:t>Неціновими </a:t>
            </a:r>
            <a:r>
              <a:rPr lang="uk-UA" sz="2400" b="1" dirty="0">
                <a:latin typeface="+mj-lt"/>
                <a:cs typeface="Andalus" pitchFamily="18" charset="-78"/>
              </a:rPr>
              <a:t>критеріями можуть бути, зокрема</a:t>
            </a:r>
            <a:r>
              <a:rPr lang="uk-UA" sz="2400" dirty="0">
                <a:latin typeface="+mj-lt"/>
                <a:cs typeface="Andalus" pitchFamily="18" charset="-78"/>
              </a:rPr>
              <a:t>: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400" dirty="0">
                <a:latin typeface="+mj-lt"/>
                <a:cs typeface="Andalus" pitchFamily="18" charset="-78"/>
              </a:rPr>
              <a:t>умови оплати;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400" dirty="0">
                <a:latin typeface="+mj-lt"/>
                <a:cs typeface="Andalus" pitchFamily="18" charset="-78"/>
              </a:rPr>
              <a:t>строк виконання;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400" dirty="0">
                <a:latin typeface="+mj-lt"/>
                <a:cs typeface="Andalus" pitchFamily="18" charset="-78"/>
              </a:rPr>
              <a:t>гарантійне обслуговування;</a:t>
            </a: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400" dirty="0">
                <a:latin typeface="+mj-lt"/>
                <a:cs typeface="Andalus" pitchFamily="18" charset="-78"/>
              </a:rPr>
              <a:t>експлуатаційні витрати тощо.</a:t>
            </a:r>
          </a:p>
          <a:p>
            <a:pPr>
              <a:lnSpc>
                <a:spcPct val="114000"/>
              </a:lnSpc>
            </a:pPr>
            <a:endParaRPr lang="uk-UA" sz="2400" dirty="0">
              <a:latin typeface="+mj-lt"/>
              <a:cs typeface="Andalus" pitchFamily="18" charset="-78"/>
            </a:endParaRPr>
          </a:p>
          <a:p>
            <a:pPr algn="just">
              <a:lnSpc>
                <a:spcPct val="114000"/>
              </a:lnSpc>
            </a:pPr>
            <a:r>
              <a:rPr lang="en-US" sz="2400" b="1" dirty="0">
                <a:latin typeface="+mj-lt"/>
                <a:cs typeface="Andalus" pitchFamily="18" charset="-78"/>
              </a:rPr>
              <a:t>      </a:t>
            </a:r>
            <a:endParaRPr lang="uk-UA" sz="2400" b="1" dirty="0">
              <a:latin typeface="+mj-lt"/>
              <a:cs typeface="Andalus" pitchFamily="18" charset="-78"/>
            </a:endParaRPr>
          </a:p>
        </p:txBody>
      </p:sp>
      <p:grpSp>
        <p:nvGrpSpPr>
          <p:cNvPr id="57" name="Shape 57"/>
          <p:cNvGrpSpPr/>
          <p:nvPr/>
        </p:nvGrpSpPr>
        <p:grpSpPr>
          <a:xfrm>
            <a:off x="693879" y="48868"/>
            <a:ext cx="1225657" cy="720080"/>
            <a:chOff x="0" y="0"/>
            <a:chExt cx="3657600" cy="2398545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4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Прямокутник 1"/>
          <p:cNvSpPr/>
          <p:nvPr/>
        </p:nvSpPr>
        <p:spPr>
          <a:xfrm>
            <a:off x="525471" y="4809933"/>
            <a:ext cx="6959340" cy="135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uk-UA" sz="2400" b="1" dirty="0" smtClean="0">
                <a:latin typeface="+mj-lt"/>
                <a:cs typeface="Andalus" pitchFamily="18" charset="-78"/>
              </a:rPr>
              <a:t>  Перелік </a:t>
            </a:r>
            <a:r>
              <a:rPr lang="uk-UA" sz="2400" b="1" dirty="0">
                <a:latin typeface="+mj-lt"/>
                <a:cs typeface="Andalus" pitchFamily="18" charset="-78"/>
              </a:rPr>
              <a:t>нецінових критеріїв не є виключним та кількість таких критеріїв необмежена. 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525471" y="1223554"/>
            <a:ext cx="11043137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400" b="1" dirty="0">
                <a:latin typeface="+mj-lt"/>
                <a:cs typeface="Andalus" pitchFamily="18" charset="-78"/>
              </a:rPr>
              <a:t>Нецінові критерії </a:t>
            </a:r>
            <a:r>
              <a:rPr lang="uk-UA" sz="2400" dirty="0">
                <a:latin typeface="+mj-lt"/>
                <a:cs typeface="Andalus" pitchFamily="18" charset="-78"/>
              </a:rPr>
              <a:t>- це додаткова вигода, яка не є ключовим параметром, але може вплинути на вибір переможця.</a:t>
            </a:r>
            <a:endParaRPr lang="uk-UA" sz="2400" b="1" dirty="0">
              <a:latin typeface="+mj-lt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030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135560" y="219028"/>
            <a:ext cx="8904688" cy="45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>
              <a:buClr>
                <a:srgbClr val="366092"/>
              </a:buClr>
            </a:pPr>
            <a:r>
              <a:rPr lang="ru-RU" sz="3200" dirty="0">
                <a:solidFill>
                  <a:srgbClr val="366092"/>
                </a:solidFill>
                <a:latin typeface="+mj-lt"/>
              </a:rPr>
              <a:t>       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Застосування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нецінових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критеріїв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623392" y="1484784"/>
            <a:ext cx="6912768" cy="417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algn="just">
              <a:lnSpc>
                <a:spcPct val="114000"/>
              </a:lnSpc>
              <a:spcBef>
                <a:spcPts val="1200"/>
              </a:spcBef>
            </a:pPr>
            <a:r>
              <a:rPr lang="uk-UA" sz="2400" dirty="0" smtClean="0">
                <a:latin typeface="+mj-lt"/>
                <a:cs typeface="Andalus" pitchFamily="18" charset="-78"/>
              </a:rPr>
              <a:t>Кожен </a:t>
            </a:r>
            <a:r>
              <a:rPr lang="uk-UA" sz="2400" dirty="0">
                <a:latin typeface="+mj-lt"/>
                <a:cs typeface="Andalus" pitchFamily="18" charset="-78"/>
              </a:rPr>
              <a:t>критерій має числове значення, що визначає його важливість в порівнянні з ціною</a:t>
            </a:r>
            <a:r>
              <a:rPr lang="uk-UA" sz="2000" dirty="0">
                <a:latin typeface="+mj-lt"/>
                <a:cs typeface="Andalus" pitchFamily="18" charset="-78"/>
              </a:rPr>
              <a:t>.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uk-UA" sz="2400" dirty="0">
                <a:latin typeface="+mj-lt"/>
                <a:cs typeface="Andalus" pitchFamily="18" charset="-78"/>
              </a:rPr>
              <a:t>      </a:t>
            </a:r>
            <a:r>
              <a:rPr lang="uk-UA" sz="2400" dirty="0" smtClean="0">
                <a:latin typeface="+mj-lt"/>
                <a:cs typeface="Andalus" pitchFamily="18" charset="-78"/>
              </a:rPr>
              <a:t>      </a:t>
            </a:r>
            <a:endParaRPr sz="2400" dirty="0">
              <a:latin typeface="+mj-lt"/>
              <a:cs typeface="Andalus" pitchFamily="18" charset="-78"/>
            </a:endParaRPr>
          </a:p>
        </p:txBody>
      </p:sp>
      <p:grpSp>
        <p:nvGrpSpPr>
          <p:cNvPr id="57" name="Shape 57"/>
          <p:cNvGrpSpPr/>
          <p:nvPr/>
        </p:nvGrpSpPr>
        <p:grpSpPr>
          <a:xfrm>
            <a:off x="695400" y="48868"/>
            <a:ext cx="1225657" cy="720080"/>
            <a:chOff x="0" y="0"/>
            <a:chExt cx="3657600" cy="2398545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3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EC48FC9F-C954-2144-A404-CC82446FE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2085729"/>
            <a:ext cx="3960440" cy="2970330"/>
          </a:xfrm>
          <a:prstGeom prst="hexagon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89785" y="3212976"/>
            <a:ext cx="7056784" cy="26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uk-UA" sz="2400" dirty="0">
                <a:latin typeface="+mj-lt"/>
                <a:cs typeface="Andalus" pitchFamily="18" charset="-78"/>
              </a:rPr>
              <a:t>Питому вагу кожного нецінового критерію та їхню кількість для відповідного предмету закупівлі Замовник визначає самостійно, але загальна питома вага нецінових критеріїв не може бути вищою ніж </a:t>
            </a:r>
            <a:r>
              <a:rPr lang="uk-UA" sz="4800" dirty="0">
                <a:latin typeface="+mj-lt"/>
                <a:cs typeface="Andalus" pitchFamily="18" charset="-78"/>
              </a:rPr>
              <a:t>30 %</a:t>
            </a:r>
            <a:r>
              <a:rPr lang="uk-UA" sz="2400" dirty="0">
                <a:latin typeface="+mj-lt"/>
                <a:cs typeface="Andalus" pitchFamily="18" charset="-78"/>
              </a:rPr>
              <a:t>.</a:t>
            </a:r>
          </a:p>
        </p:txBody>
      </p:sp>
      <p:sp>
        <p:nvSpPr>
          <p:cNvPr id="3" name="Овал 2"/>
          <p:cNvSpPr/>
          <p:nvPr/>
        </p:nvSpPr>
        <p:spPr>
          <a:xfrm>
            <a:off x="7824192" y="1628800"/>
            <a:ext cx="3960440" cy="38884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22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063552" y="223537"/>
            <a:ext cx="10128448" cy="59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>
              <a:buClr>
                <a:srgbClr val="366092"/>
              </a:buClr>
            </a:pPr>
            <a:r>
              <a:rPr lang="ru-RU" sz="3200" dirty="0" err="1">
                <a:solidFill>
                  <a:srgbClr val="366092"/>
                </a:solidFill>
                <a:latin typeface="+mj-lt"/>
              </a:rPr>
              <a:t>Застосування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нецінового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критерію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на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практиці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695400" y="1916832"/>
            <a:ext cx="9721080" cy="377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b="1" dirty="0" smtClean="0">
                <a:latin typeface="+mj-lt"/>
              </a:rPr>
              <a:t>Назву</a:t>
            </a:r>
            <a:r>
              <a:rPr lang="uk-UA" sz="2400" b="1" dirty="0">
                <a:latin typeface="+mj-lt"/>
              </a:rPr>
              <a:t> показника.</a:t>
            </a:r>
            <a:r>
              <a:rPr lang="uk-UA" sz="2400" dirty="0">
                <a:latin typeface="+mj-lt"/>
              </a:rPr>
              <a:t> Назва має бути сформульована однозначно й зрозумілою Учаснику.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b="1" dirty="0">
                <a:latin typeface="+mj-lt"/>
              </a:rPr>
              <a:t>Підказку.</a:t>
            </a:r>
            <a:r>
              <a:rPr lang="uk-UA" sz="2400" dirty="0">
                <a:latin typeface="+mj-lt"/>
              </a:rPr>
              <a:t> В підказці може бути коментар стосовно нецінового показника з більш детальним роз'ясненням.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b="1" dirty="0">
                <a:latin typeface="+mj-lt"/>
              </a:rPr>
              <a:t>Вагу показника та список можливих опцій</a:t>
            </a:r>
            <a:r>
              <a:rPr lang="uk-UA" sz="2400" dirty="0">
                <a:latin typeface="+mj-lt"/>
              </a:rPr>
              <a:t> </a:t>
            </a:r>
            <a:r>
              <a:rPr lang="uk-UA" sz="2400" b="1" dirty="0">
                <a:latin typeface="+mj-lt"/>
              </a:rPr>
              <a:t>(варіантів)</a:t>
            </a:r>
            <a:r>
              <a:rPr lang="uk-UA" sz="2400" dirty="0">
                <a:latin typeface="+mj-lt"/>
              </a:rPr>
              <a:t> з відповідною вагою кожного з цих варіантів.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</a:pPr>
            <a:r>
              <a:rPr lang="ru-RU" sz="2400" b="1" dirty="0">
                <a:latin typeface="+mj-lt"/>
              </a:rPr>
              <a:t>     </a:t>
            </a:r>
            <a:endParaRPr lang="uk-UA" sz="2400" b="1" dirty="0">
              <a:latin typeface="+mj-lt"/>
            </a:endParaRPr>
          </a:p>
        </p:txBody>
      </p:sp>
      <p:grpSp>
        <p:nvGrpSpPr>
          <p:cNvPr id="57" name="Shape 57"/>
          <p:cNvGrpSpPr/>
          <p:nvPr/>
        </p:nvGrpSpPr>
        <p:grpSpPr>
          <a:xfrm>
            <a:off x="621871" y="0"/>
            <a:ext cx="1225657" cy="720080"/>
            <a:chOff x="0" y="0"/>
            <a:chExt cx="3657600" cy="2398545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3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Прямокутник 1"/>
          <p:cNvSpPr/>
          <p:nvPr/>
        </p:nvSpPr>
        <p:spPr>
          <a:xfrm>
            <a:off x="695400" y="5301208"/>
            <a:ext cx="10985562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1200"/>
              </a:spcBef>
            </a:pPr>
            <a:r>
              <a:rPr lang="ru-RU" sz="2400" b="1" dirty="0" err="1">
                <a:latin typeface="+mj-lt"/>
              </a:rPr>
              <a:t>Завдяки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встановленому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критерію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оцінки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надається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можливість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ширшому</a:t>
            </a:r>
            <a:r>
              <a:rPr lang="ru-RU" sz="2400" b="1" dirty="0">
                <a:latin typeface="+mj-lt"/>
              </a:rPr>
              <a:t> колу </a:t>
            </a:r>
            <a:r>
              <a:rPr lang="ru-RU" sz="2400" b="1" dirty="0" err="1">
                <a:latin typeface="+mj-lt"/>
              </a:rPr>
              <a:t>потенційних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учасників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взяти</a:t>
            </a:r>
            <a:r>
              <a:rPr lang="ru-RU" sz="2400" b="1" dirty="0">
                <a:latin typeface="+mj-lt"/>
              </a:rPr>
              <a:t> участь у </a:t>
            </a:r>
            <a:r>
              <a:rPr lang="ru-RU" sz="2400" b="1" dirty="0" err="1">
                <a:latin typeface="+mj-lt"/>
              </a:rPr>
              <a:t>закупівлі</a:t>
            </a:r>
            <a:r>
              <a:rPr lang="ru-RU" sz="2400" b="1" dirty="0">
                <a:latin typeface="+mj-lt"/>
              </a:rPr>
              <a:t>.</a:t>
            </a:r>
            <a:endParaRPr lang="uk-UA" sz="2400" b="1" dirty="0">
              <a:latin typeface="+mj-lt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91344" y="1237484"/>
            <a:ext cx="969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+mj-lt"/>
              </a:rPr>
              <a:t>	При </a:t>
            </a:r>
            <a:r>
              <a:rPr lang="uk-UA" sz="2400" b="1" dirty="0">
                <a:latin typeface="+mj-lt"/>
              </a:rPr>
              <a:t>створенні нецінового показника необхідно вказати:</a:t>
            </a:r>
          </a:p>
        </p:txBody>
      </p:sp>
    </p:spTree>
    <p:extLst>
      <p:ext uri="{BB962C8B-B14F-4D97-AF65-F5344CB8AC3E}">
        <p14:creationId xmlns:p14="http://schemas.microsoft.com/office/powerpoint/2010/main" val="29073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2063552" y="189439"/>
            <a:ext cx="9938194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>
              <a:buClr>
                <a:srgbClr val="366092"/>
              </a:buClr>
            </a:pPr>
            <a:r>
              <a:rPr lang="ru-RU" sz="2400" dirty="0">
                <a:solidFill>
                  <a:srgbClr val="366092"/>
                </a:solidFill>
              </a:rPr>
              <a:t>  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Приклад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заповнення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нецінового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показника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: 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grpSp>
        <p:nvGrpSpPr>
          <p:cNvPr id="75" name="Shape 75"/>
          <p:cNvGrpSpPr/>
          <p:nvPr/>
        </p:nvGrpSpPr>
        <p:grpSpPr>
          <a:xfrm>
            <a:off x="623392" y="48868"/>
            <a:ext cx="1225657" cy="720080"/>
            <a:chOff x="0" y="0"/>
            <a:chExt cx="3657600" cy="2398545"/>
          </a:xfrm>
        </p:grpSpPr>
        <p:pic>
          <p:nvPicPr>
            <p:cNvPr id="76" name="Shape 76"/>
            <p:cNvPicPr preferRelativeResize="0"/>
            <p:nvPr/>
          </p:nvPicPr>
          <p:blipFill rotWithShape="1">
            <a:blip r:embed="rId3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Shape 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856470"/>
            <a:ext cx="8496944" cy="574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6"/>
          <a:stretch/>
        </p:blipFill>
        <p:spPr bwMode="auto">
          <a:xfrm>
            <a:off x="1103979" y="2780928"/>
            <a:ext cx="3119813" cy="35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135560" y="138671"/>
            <a:ext cx="10056440" cy="126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>
              <a:buClr>
                <a:srgbClr val="366092"/>
              </a:buClr>
            </a:pPr>
            <a:r>
              <a:rPr lang="ru-RU" sz="3200" dirty="0">
                <a:solidFill>
                  <a:srgbClr val="366092"/>
                </a:solidFill>
                <a:latin typeface="+mj-lt"/>
              </a:rPr>
              <a:t>«Приведена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ціна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» та формула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її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розрахунку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623391" y="1091540"/>
            <a:ext cx="10918539" cy="1941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algn="just">
              <a:lnSpc>
                <a:spcPct val="114000"/>
              </a:lnSpc>
            </a:pPr>
            <a:r>
              <a:rPr lang="ru-RU" sz="2400" b="1" dirty="0">
                <a:latin typeface="+mj-lt"/>
              </a:rPr>
              <a:t>      Приведена </a:t>
            </a:r>
            <a:r>
              <a:rPr lang="ru-RU" sz="2400" b="1" dirty="0" err="1">
                <a:latin typeface="+mj-lt"/>
              </a:rPr>
              <a:t>ціна</a:t>
            </a:r>
            <a:r>
              <a:rPr lang="ru-RU" sz="2400" dirty="0">
                <a:latin typeface="+mj-lt"/>
              </a:rPr>
              <a:t> - </a:t>
            </a:r>
            <a:r>
              <a:rPr lang="ru-RU" sz="2400" dirty="0" err="1">
                <a:latin typeface="+mj-lt"/>
              </a:rPr>
              <a:t>це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ціна</a:t>
            </a:r>
            <a:r>
              <a:rPr lang="ru-RU" sz="2400" dirty="0">
                <a:latin typeface="+mj-lt"/>
              </a:rPr>
              <a:t>, </a:t>
            </a:r>
            <a:r>
              <a:rPr lang="ru-RU" sz="2400" dirty="0" err="1">
                <a:latin typeface="+mj-lt"/>
              </a:rPr>
              <a:t>зазначена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учасником</a:t>
            </a:r>
            <a:r>
              <a:rPr lang="ru-RU" sz="2400" dirty="0">
                <a:latin typeface="+mj-lt"/>
              </a:rPr>
              <a:t> у </a:t>
            </a:r>
            <a:r>
              <a:rPr lang="ru-RU" sz="2400" dirty="0" err="1">
                <a:latin typeface="+mj-lt"/>
              </a:rPr>
              <a:t>тендерній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пропозиції</a:t>
            </a:r>
            <a:r>
              <a:rPr lang="ru-RU" sz="2400" dirty="0">
                <a:latin typeface="+mj-lt"/>
              </a:rPr>
              <a:t> та </a:t>
            </a:r>
            <a:r>
              <a:rPr lang="ru-RU" sz="2400" dirty="0" err="1">
                <a:latin typeface="+mj-lt"/>
              </a:rPr>
              <a:t>перерахована</a:t>
            </a:r>
            <a:r>
              <a:rPr lang="ru-RU" sz="2400" dirty="0">
                <a:latin typeface="+mj-lt"/>
              </a:rPr>
              <a:t> з </a:t>
            </a:r>
            <a:r>
              <a:rPr lang="ru-RU" sz="2400" dirty="0" err="1">
                <a:latin typeface="+mj-lt"/>
              </a:rPr>
              <a:t>урахуванням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показників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інших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критеріїв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оцінки</a:t>
            </a:r>
            <a:r>
              <a:rPr lang="ru-RU" sz="2400" dirty="0">
                <a:latin typeface="+mj-lt"/>
              </a:rPr>
              <a:t> за </a:t>
            </a:r>
            <a:r>
              <a:rPr lang="ru-RU" sz="2400" dirty="0" err="1">
                <a:latin typeface="+mj-lt"/>
              </a:rPr>
              <a:t>математичною</a:t>
            </a:r>
            <a:r>
              <a:rPr lang="ru-RU" sz="2400" dirty="0">
                <a:latin typeface="+mj-lt"/>
              </a:rPr>
              <a:t> формулою, </a:t>
            </a:r>
            <a:r>
              <a:rPr lang="ru-RU" sz="2400" dirty="0" err="1">
                <a:latin typeface="+mj-lt"/>
              </a:rPr>
              <a:t>визначеною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замовником</a:t>
            </a:r>
            <a:r>
              <a:rPr lang="ru-RU" sz="2400" dirty="0">
                <a:latin typeface="+mj-lt"/>
              </a:rPr>
              <a:t> у </a:t>
            </a:r>
            <a:r>
              <a:rPr lang="ru-RU" sz="2400" dirty="0" err="1">
                <a:latin typeface="+mj-lt"/>
              </a:rPr>
              <a:t>тендерній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err="1">
                <a:latin typeface="+mj-lt"/>
              </a:rPr>
              <a:t>документації</a:t>
            </a:r>
            <a:r>
              <a:rPr lang="ru-RU" sz="2400" dirty="0">
                <a:latin typeface="+mj-lt"/>
              </a:rPr>
              <a:t>.</a:t>
            </a:r>
          </a:p>
          <a:p>
            <a:r>
              <a:rPr lang="uk-UA" sz="2400" b="1" dirty="0" smtClean="0">
                <a:latin typeface="+mj-lt"/>
              </a:rPr>
              <a:t>      </a:t>
            </a:r>
            <a:endParaRPr lang="uk-UA" sz="2400" dirty="0">
              <a:latin typeface="+mj-lt"/>
            </a:endParaRPr>
          </a:p>
        </p:txBody>
      </p:sp>
      <p:grpSp>
        <p:nvGrpSpPr>
          <p:cNvPr id="57" name="Shape 57"/>
          <p:cNvGrpSpPr/>
          <p:nvPr/>
        </p:nvGrpSpPr>
        <p:grpSpPr>
          <a:xfrm>
            <a:off x="767408" y="48868"/>
            <a:ext cx="1225657" cy="720080"/>
            <a:chOff x="0" y="0"/>
            <a:chExt cx="3657600" cy="2398545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4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Прямокутник 1"/>
          <p:cNvSpPr/>
          <p:nvPr/>
        </p:nvSpPr>
        <p:spPr>
          <a:xfrm>
            <a:off x="4958557" y="3343822"/>
            <a:ext cx="297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Приведена 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ціна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= 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646313" y="3655087"/>
            <a:ext cx="3895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Коефіцієнт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корекції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(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КК)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8091594" y="3032557"/>
            <a:ext cx="2791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Ціна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пропозиції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 </a:t>
            </a:r>
          </a:p>
        </p:txBody>
      </p:sp>
      <p:cxnSp>
        <p:nvCxnSpPr>
          <p:cNvPr id="6" name="Пряма сполучна лінія 5"/>
          <p:cNvCxnSpPr/>
          <p:nvPr/>
        </p:nvCxnSpPr>
        <p:spPr>
          <a:xfrm>
            <a:off x="8057458" y="3602791"/>
            <a:ext cx="3085652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кутник 9"/>
          <p:cNvSpPr/>
          <p:nvPr/>
        </p:nvSpPr>
        <p:spPr>
          <a:xfrm>
            <a:off x="5087888" y="4489504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latin typeface="+mj-lt"/>
              </a:rPr>
              <a:t>КК = 1 + (</a:t>
            </a:r>
            <a:r>
              <a:rPr lang="en-US" sz="2000" b="1" dirty="0">
                <a:latin typeface="+mj-lt"/>
              </a:rPr>
              <a:t>F1 + F2 + ...+</a:t>
            </a:r>
            <a:r>
              <a:rPr lang="en-US" sz="2000" b="1" dirty="0" err="1">
                <a:latin typeface="+mj-lt"/>
              </a:rPr>
              <a:t>Fn</a:t>
            </a:r>
            <a:r>
              <a:rPr lang="en-US" sz="2000" b="1" dirty="0">
                <a:latin typeface="+mj-lt"/>
              </a:rPr>
              <a:t>)/PV</a:t>
            </a: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uk-UA" sz="2000" dirty="0">
                <a:latin typeface="+mj-lt"/>
              </a:rPr>
              <a:t>КК - коефіцієнт корекції</a:t>
            </a:r>
          </a:p>
          <a:p>
            <a:r>
              <a:rPr lang="en-US" sz="2000" dirty="0">
                <a:latin typeface="+mj-lt"/>
              </a:rPr>
              <a:t>F1..Fn - </a:t>
            </a:r>
            <a:r>
              <a:rPr lang="uk-UA" sz="2000" dirty="0">
                <a:latin typeface="+mj-lt"/>
              </a:rPr>
              <a:t>значення кожного нецінового </a:t>
            </a:r>
          </a:p>
          <a:p>
            <a:r>
              <a:rPr lang="uk-UA" sz="2000" dirty="0">
                <a:latin typeface="+mj-lt"/>
              </a:rPr>
              <a:t>критерію, обраного учасником</a:t>
            </a:r>
          </a:p>
          <a:p>
            <a:r>
              <a:rPr lang="en-US" sz="2000" dirty="0">
                <a:latin typeface="+mj-lt"/>
              </a:rPr>
              <a:t>PV - </a:t>
            </a:r>
            <a:r>
              <a:rPr lang="uk-UA" sz="2000" dirty="0">
                <a:latin typeface="+mj-lt"/>
              </a:rPr>
              <a:t>вага критерію «Ціна»</a:t>
            </a:r>
          </a:p>
        </p:txBody>
      </p:sp>
    </p:spTree>
    <p:extLst>
      <p:ext uri="{BB962C8B-B14F-4D97-AF65-F5344CB8AC3E}">
        <p14:creationId xmlns:p14="http://schemas.microsoft.com/office/powerpoint/2010/main" val="13030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916795" y="155006"/>
            <a:ext cx="9192344" cy="126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>
              <a:buClr>
                <a:srgbClr val="366092"/>
              </a:buClr>
            </a:pPr>
            <a:r>
              <a:rPr lang="ru-RU" sz="2400" dirty="0">
                <a:solidFill>
                  <a:srgbClr val="366092"/>
                </a:solidFill>
              </a:rPr>
              <a:t>     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Приклад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розрахунку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«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Приведеної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366092"/>
                </a:solidFill>
                <a:latin typeface="+mj-lt"/>
              </a:rPr>
              <a:t>ціна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»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438912" y="4653136"/>
            <a:ext cx="11377263" cy="19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r>
              <a:rPr lang="uk-UA" sz="2400" dirty="0" smtClean="0">
                <a:latin typeface="+mj-lt"/>
                <a:cs typeface="Times New Roman" pitchFamily="18" charset="0"/>
              </a:rPr>
              <a:t>      Таким </a:t>
            </a:r>
            <a:r>
              <a:rPr lang="uk-UA" sz="2400" dirty="0">
                <a:latin typeface="+mj-lt"/>
                <a:cs typeface="Times New Roman" pitchFamily="18" charset="0"/>
              </a:rPr>
              <a:t>чином коефіцієнт корекції та приведена ціна цієї пропозиції буде дорівнювати:</a:t>
            </a:r>
            <a:r>
              <a:rPr lang="uk-UA" sz="2400" dirty="0">
                <a:latin typeface="+mj-lt"/>
              </a:rPr>
              <a:t> </a:t>
            </a:r>
          </a:p>
          <a:p>
            <a:pPr algn="ctr">
              <a:spcBef>
                <a:spcPts val="600"/>
              </a:spcBef>
            </a:pPr>
            <a:r>
              <a:rPr lang="ru-RU" sz="2400" b="1" dirty="0">
                <a:latin typeface="+mj-lt"/>
              </a:rPr>
              <a:t>КК = 1 + (0.1 + 0.05) / 0.8 = 1.1875</a:t>
            </a:r>
          </a:p>
          <a:p>
            <a:pPr algn="ctr">
              <a:spcBef>
                <a:spcPts val="1200"/>
              </a:spcBef>
            </a:pPr>
            <a:r>
              <a:rPr lang="ru-RU" sz="2400" b="1" dirty="0">
                <a:latin typeface="+mj-lt"/>
              </a:rPr>
              <a:t>Приведена </a:t>
            </a:r>
            <a:r>
              <a:rPr lang="ru-RU" sz="2400" b="1" dirty="0" err="1">
                <a:latin typeface="+mj-lt"/>
              </a:rPr>
              <a:t>ціна</a:t>
            </a:r>
            <a:r>
              <a:rPr lang="ru-RU" sz="2400" b="1" dirty="0">
                <a:latin typeface="+mj-lt"/>
              </a:rPr>
              <a:t> = 100 000 грн. / 1.1875 = 84 210,53 грн.</a:t>
            </a:r>
            <a:endParaRPr lang="uk-UA" sz="2400" dirty="0">
              <a:latin typeface="+mj-lt"/>
            </a:endParaRPr>
          </a:p>
        </p:txBody>
      </p:sp>
      <p:grpSp>
        <p:nvGrpSpPr>
          <p:cNvPr id="57" name="Shape 57"/>
          <p:cNvGrpSpPr/>
          <p:nvPr/>
        </p:nvGrpSpPr>
        <p:grpSpPr>
          <a:xfrm>
            <a:off x="1670465" y="48868"/>
            <a:ext cx="1225657" cy="720080"/>
            <a:chOff x="0" y="0"/>
            <a:chExt cx="3657600" cy="2398545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3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80727"/>
            <a:ext cx="3835687" cy="176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980727"/>
            <a:ext cx="3987097" cy="176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979566"/>
            <a:ext cx="3718925" cy="176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438912" y="2949912"/>
            <a:ext cx="113772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+mj-lt"/>
              </a:rPr>
              <a:t>Учасник подає пропозицію </a:t>
            </a:r>
            <a:r>
              <a:rPr lang="uk-UA" sz="2000" b="1" dirty="0">
                <a:latin typeface="+mj-lt"/>
              </a:rPr>
              <a:t>на суму 100 000 грн</a:t>
            </a:r>
            <a:r>
              <a:rPr lang="uk-UA" sz="2000" dirty="0">
                <a:latin typeface="+mj-lt"/>
              </a:rPr>
              <a:t>., в якій зазначає:</a:t>
            </a:r>
          </a:p>
          <a:p>
            <a:pPr algn="just"/>
            <a:r>
              <a:rPr lang="uk-UA" sz="2000" dirty="0">
                <a:latin typeface="+mj-lt"/>
              </a:rPr>
              <a:t>      </a:t>
            </a:r>
            <a:r>
              <a:rPr lang="uk-UA" sz="2000" dirty="0">
                <a:latin typeface="+mj-lt"/>
                <a:cs typeface="Times New Roman" panose="02020603050405020304" pitchFamily="18" charset="0"/>
              </a:rPr>
              <a:t>- термін виконання робіт </a:t>
            </a:r>
            <a:r>
              <a:rPr lang="uk-UA" sz="2000" b="1" dirty="0">
                <a:latin typeface="+mj-lt"/>
                <a:cs typeface="Times New Roman" panose="02020603050405020304" pitchFamily="18" charset="0"/>
              </a:rPr>
              <a:t>29 днів </a:t>
            </a:r>
            <a:r>
              <a:rPr lang="uk-UA" sz="2000" dirty="0">
                <a:latin typeface="+mj-lt"/>
                <a:cs typeface="Times New Roman" panose="02020603050405020304" pitchFamily="18" charset="0"/>
              </a:rPr>
              <a:t>(що еквівалентно значенню </a:t>
            </a:r>
            <a:r>
              <a:rPr lang="uk-UA" sz="20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10% критерію</a:t>
            </a:r>
            <a:r>
              <a:rPr lang="uk-UA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+mj-lt"/>
                <a:cs typeface="Times New Roman" panose="02020603050405020304" pitchFamily="18" charset="0"/>
              </a:rPr>
              <a:t>«Термін виконання робіт»); </a:t>
            </a:r>
          </a:p>
          <a:p>
            <a:pPr algn="just"/>
            <a:r>
              <a:rPr lang="uk-UA" sz="2000" dirty="0">
                <a:latin typeface="+mj-lt"/>
                <a:cs typeface="Times New Roman" panose="02020603050405020304" pitchFamily="18" charset="0"/>
              </a:rPr>
              <a:t>      - гарантійний період </a:t>
            </a:r>
            <a:r>
              <a:rPr lang="uk-UA" sz="2000" b="1" dirty="0">
                <a:latin typeface="+mj-lt"/>
                <a:cs typeface="Times New Roman" panose="02020603050405020304" pitchFamily="18" charset="0"/>
              </a:rPr>
              <a:t>12 місяців </a:t>
            </a:r>
            <a:r>
              <a:rPr lang="uk-UA" sz="2000" dirty="0">
                <a:latin typeface="+mj-lt"/>
                <a:cs typeface="Times New Roman" panose="02020603050405020304" pitchFamily="18" charset="0"/>
              </a:rPr>
              <a:t>(що еквівалентно значенню </a:t>
            </a:r>
            <a:r>
              <a:rPr lang="uk-UA" sz="20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5% критерію </a:t>
            </a:r>
            <a:r>
              <a:rPr lang="uk-UA" sz="2000" dirty="0">
                <a:latin typeface="+mj-lt"/>
                <a:cs typeface="Times New Roman" panose="02020603050405020304" pitchFamily="18" charset="0"/>
              </a:rPr>
              <a:t>«Гарантійний період»).</a:t>
            </a:r>
            <a:r>
              <a:rPr lang="uk-UA" sz="2000" dirty="0"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762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739303" y="158785"/>
            <a:ext cx="7272809" cy="45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>
              <a:buClr>
                <a:srgbClr val="366092"/>
              </a:buClr>
            </a:pPr>
            <a:r>
              <a:rPr lang="ru-RU" sz="3200" dirty="0" err="1" smtClean="0">
                <a:solidFill>
                  <a:srgbClr val="366092"/>
                </a:solidFill>
                <a:latin typeface="+mj-lt"/>
              </a:rPr>
              <a:t>Перспективи</a:t>
            </a:r>
            <a:r>
              <a:rPr lang="ru-RU" sz="3200" dirty="0">
                <a:solidFill>
                  <a:srgbClr val="366092"/>
                </a:solidFill>
                <a:latin typeface="+mj-lt"/>
              </a:rPr>
              <a:t>:</a:t>
            </a:r>
            <a:endParaRPr sz="3200" dirty="0">
              <a:solidFill>
                <a:srgbClr val="366092"/>
              </a:solidFill>
              <a:latin typeface="+mj-lt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544049" y="980729"/>
            <a:ext cx="5479944" cy="188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uk-UA" sz="2400" u="sng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uk-UA" sz="2400" u="sng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+mj-lt"/>
              </a:rPr>
              <a:t>застосовувати </a:t>
            </a:r>
            <a:r>
              <a:rPr lang="uk-UA" sz="2400" dirty="0" smtClean="0">
                <a:latin typeface="+mj-lt"/>
              </a:rPr>
              <a:t>нецінові критерії </a:t>
            </a:r>
            <a:r>
              <a:rPr lang="uk-UA" sz="2400" dirty="0">
                <a:latin typeface="+mj-lt"/>
              </a:rPr>
              <a:t>оцінки для всіх </a:t>
            </a:r>
            <a:r>
              <a:rPr lang="uk-UA" sz="2400" dirty="0" smtClean="0">
                <a:latin typeface="+mj-lt"/>
              </a:rPr>
              <a:t> предметів </a:t>
            </a:r>
            <a:r>
              <a:rPr lang="uk-UA" sz="2400" dirty="0">
                <a:latin typeface="+mj-lt"/>
              </a:rPr>
              <a:t>закупівель;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uk-UA" sz="2400" dirty="0">
              <a:latin typeface="+mj-lt"/>
            </a:endParaRPr>
          </a:p>
        </p:txBody>
      </p:sp>
      <p:grpSp>
        <p:nvGrpSpPr>
          <p:cNvPr id="57" name="Shape 57"/>
          <p:cNvGrpSpPr/>
          <p:nvPr/>
        </p:nvGrpSpPr>
        <p:grpSpPr>
          <a:xfrm>
            <a:off x="10560496" y="46131"/>
            <a:ext cx="1225657" cy="720080"/>
            <a:chOff x="0" y="0"/>
            <a:chExt cx="3657600" cy="2398545"/>
          </a:xfrm>
        </p:grpSpPr>
        <p:pic>
          <p:nvPicPr>
            <p:cNvPr id="58" name="Shape 58"/>
            <p:cNvPicPr preferRelativeResize="0"/>
            <p:nvPr/>
          </p:nvPicPr>
          <p:blipFill rotWithShape="1">
            <a:blip r:embed="rId3">
              <a:alphaModFix/>
            </a:blip>
            <a:srcRect b="27856"/>
            <a:stretch/>
          </p:blipFill>
          <p:spPr>
            <a:xfrm>
              <a:off x="4118" y="0"/>
              <a:ext cx="2903671" cy="174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Shape 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41320"/>
              <a:ext cx="3657600" cy="657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836713"/>
            <a:ext cx="5806008" cy="589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hape 55"/>
          <p:cNvSpPr txBox="1"/>
          <p:nvPr/>
        </p:nvSpPr>
        <p:spPr>
          <a:xfrm>
            <a:off x="544049" y="3789040"/>
            <a:ext cx="5616240" cy="273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+mj-lt"/>
              </a:rPr>
              <a:t>розробити електронний</a:t>
            </a:r>
            <a:br>
              <a:rPr lang="uk-UA" sz="2400" dirty="0">
                <a:latin typeface="+mj-lt"/>
              </a:rPr>
            </a:br>
            <a:r>
              <a:rPr lang="uk-UA" sz="2400" dirty="0">
                <a:latin typeface="+mj-lt"/>
              </a:rPr>
              <a:t>інструмент/конструктор, який надасть можливість вибрати відповідні нецінові критерії для конкретного предмету закупівлі.</a:t>
            </a:r>
          </a:p>
        </p:txBody>
      </p:sp>
    </p:spTree>
    <p:extLst>
      <p:ext uri="{BB962C8B-B14F-4D97-AF65-F5344CB8AC3E}">
        <p14:creationId xmlns:p14="http://schemas.microsoft.com/office/powerpoint/2010/main" val="39886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строювані 3">
      <a:majorFont>
        <a:latin typeface="Segoe U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74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373</Words>
  <Application>Microsoft Office PowerPoint</Application>
  <PresentationFormat>Широкий екран</PresentationFormat>
  <Paragraphs>73</Paragraphs>
  <Slides>11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8" baseType="lpstr">
      <vt:lpstr>Andalus</vt:lpstr>
      <vt:lpstr>Arial</vt:lpstr>
      <vt:lpstr>Calibri</vt:lpstr>
      <vt:lpstr>Segoe UI</vt:lpstr>
      <vt:lpstr>Times New Roman</vt:lpstr>
      <vt:lpstr>Wingdings</vt:lpstr>
      <vt:lpstr>Office Theme</vt:lpstr>
      <vt:lpstr>Нецінові критерії та  процес реформування публічних закупівель</vt:lpstr>
      <vt:lpstr>   Підстави застосування нецінових критеріїв</vt:lpstr>
      <vt:lpstr>           Застосування нецінових критеріїв</vt:lpstr>
      <vt:lpstr>        Застосування нецінових критеріїв</vt:lpstr>
      <vt:lpstr>Застосування нецінового критерію на практиці</vt:lpstr>
      <vt:lpstr>  Приклад заповнення нецінового показника: </vt:lpstr>
      <vt:lpstr>«Приведена ціна» та формула її розрахунку</vt:lpstr>
      <vt:lpstr>     Приклад розрахунку «Приведеної ціна»</vt:lpstr>
      <vt:lpstr>Перспективи:</vt:lpstr>
      <vt:lpstr>Переваги застосування нецінових критеріїв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ВИМОГИ ДО ЗАХОДІВ ІЗ ЗАХИСТУ ДОВКІЛЛЯ ТА ВАРТІСТЬ ЖИТТЄВОГО ЦИКЛУ ПРИ ЗДІЙСНЕНІ ПУБЛІЧНИХ ЗАКУПІВЕЛЬ</dc:title>
  <dc:creator>Aleks</dc:creator>
  <cp:lastModifiedBy>Скорук Олексій Павлович</cp:lastModifiedBy>
  <cp:revision>49</cp:revision>
  <dcterms:modified xsi:type="dcterms:W3CDTF">2018-11-22T09:51:25Z</dcterms:modified>
</cp:coreProperties>
</file>