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6" r:id="rId7"/>
    <p:sldId id="307" r:id="rId8"/>
    <p:sldId id="311" r:id="rId9"/>
    <p:sldId id="295" r:id="rId10"/>
  </p:sldIdLst>
  <p:sldSz cx="12192000" cy="6858000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3C440"/>
    <a:srgbClr val="CCCC00"/>
    <a:srgbClr val="003478"/>
    <a:srgbClr val="00A99D"/>
    <a:srgbClr val="754C29"/>
    <a:srgbClr val="66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9" autoAdjust="0"/>
    <p:restoredTop sz="94660"/>
  </p:normalViewPr>
  <p:slideViewPr>
    <p:cSldViewPr snapToGrid="0">
      <p:cViewPr varScale="1">
        <p:scale>
          <a:sx n="93" d="100"/>
          <a:sy n="93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51B85-0851-4530-AFAE-0745E94D26DF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1CCE6-780A-4F39-A9CD-EA6DE039039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56B2-FD91-4898-BDAB-5E806AF675CA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B732-7D28-4F2A-8F0D-9394708212C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D906-C3C9-4AFA-BA43-971B5CB733AE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B84C-5146-4FC9-B9FF-FE5196362BB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33362" y="396875"/>
            <a:ext cx="6867525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 userDrawn="1"/>
        </p:nvSpPr>
        <p:spPr>
          <a:xfrm flipH="1">
            <a:off x="0" y="357188"/>
            <a:ext cx="12192000" cy="668337"/>
          </a:xfrm>
          <a:prstGeom prst="rect">
            <a:avLst/>
          </a:prstGeom>
          <a:solidFill>
            <a:srgbClr val="003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6" name="Рисунок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 flipH="1">
            <a:off x="3770313" y="3735388"/>
            <a:ext cx="54435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00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0009"/>
            <a:ext cx="10515600" cy="475695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0316-091C-40C1-9DB8-433390B6EDA0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7AC5-783B-4640-8289-C66631369858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072188" y="692150"/>
            <a:ext cx="6119812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 userDrawn="1"/>
        </p:nvSpPr>
        <p:spPr>
          <a:xfrm flipH="1">
            <a:off x="0" y="357188"/>
            <a:ext cx="12192000" cy="668337"/>
          </a:xfrm>
          <a:prstGeom prst="rect">
            <a:avLst/>
          </a:prstGeom>
          <a:solidFill>
            <a:srgbClr val="003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838200" y="365125"/>
            <a:ext cx="10515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26E1-DAFF-461A-80AB-BAF1396A6DBB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9607-C009-494B-BA07-7BA0CB3C1D4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3832-B465-4740-80FD-5FDFDFBD94A1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0754-7B66-4CC8-842E-870AA1137BF8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D080-7DFD-408F-895E-F9C25205D046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F775-A2F2-4927-B508-B2B5376E024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80242-ECE9-4D3E-A3E7-388612C06B04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A20E-94E2-4E6F-B090-EB33AC5829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55565-B502-4240-833F-6FB276B6E0A3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5EAA-17E6-4E15-BADE-4C7AF24E838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590B-6E4E-4BDC-90D8-1934334B0556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04394-E900-409A-8F04-00BB5C696AB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35A1-96B7-4008-A17B-00C0B9F2FF7C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4084-1B25-4F7F-B1BC-2128F4F57594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uk-UA" alt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uk-UA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2BAF1B-9D54-4D21-AD7D-A5CD0028B886}" type="datetimeFigureOut">
              <a:rPr lang="uk-UA"/>
              <a:pPr>
                <a:defRPr/>
              </a:pPr>
              <a:t>22.11.2018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2212FF-C5E7-448D-AF9B-5D7D153EC18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ach_cherkassy@mail.com" TargetMode="External"/><Relationship Id="rId2" Type="http://schemas.openxmlformats.org/officeDocument/2006/relationships/hyperlink" Target="http://reach.ck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 19"/>
          <p:cNvGrpSpPr>
            <a:grpSpLocks/>
          </p:cNvGrpSpPr>
          <p:nvPr/>
        </p:nvGrpSpPr>
        <p:grpSpPr bwMode="auto">
          <a:xfrm>
            <a:off x="10945813" y="5870575"/>
            <a:ext cx="815975" cy="815975"/>
            <a:chOff x="1983316" y="1858956"/>
            <a:chExt cx="815788" cy="815788"/>
          </a:xfrm>
        </p:grpSpPr>
        <p:sp>
          <p:nvSpPr>
            <p:cNvPr id="21" name="Овал 20"/>
            <p:cNvSpPr/>
            <p:nvPr/>
          </p:nvSpPr>
          <p:spPr>
            <a:xfrm>
              <a:off x="2076957" y="1952598"/>
              <a:ext cx="628506" cy="628506"/>
            </a:xfrm>
            <a:prstGeom prst="ellipse">
              <a:avLst/>
            </a:prstGeom>
            <a:solidFill>
              <a:srgbClr val="00A9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983316" y="1858956"/>
              <a:ext cx="815788" cy="815788"/>
            </a:xfrm>
            <a:prstGeom prst="ellipse">
              <a:avLst/>
            </a:prstGeom>
            <a:noFill/>
            <a:ln w="28575">
              <a:solidFill>
                <a:srgbClr val="00A9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pic>
          <p:nvPicPr>
            <p:cNvPr id="13323" name="Рисунок 2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42710" y="2085176"/>
              <a:ext cx="297000" cy="35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4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0475" y="2235200"/>
            <a:ext cx="5518150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3"/>
          <p:cNvSpPr/>
          <p:nvPr/>
        </p:nvSpPr>
        <p:spPr>
          <a:xfrm>
            <a:off x="7212013" y="357188"/>
            <a:ext cx="4979987" cy="668337"/>
          </a:xfrm>
          <a:prstGeom prst="rect">
            <a:avLst/>
          </a:prstGeom>
          <a:solidFill>
            <a:srgbClr val="003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3" name="Прямоугольник 9"/>
          <p:cNvSpPr/>
          <p:nvPr/>
        </p:nvSpPr>
        <p:spPr>
          <a:xfrm flipH="1">
            <a:off x="0" y="357188"/>
            <a:ext cx="623888" cy="668337"/>
          </a:xfrm>
          <a:prstGeom prst="rect">
            <a:avLst/>
          </a:prstGeom>
          <a:solidFill>
            <a:srgbClr val="003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13317" name="Picture 1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963" y="357188"/>
            <a:ext cx="64103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173038" y="2468563"/>
            <a:ext cx="65484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solidFill>
                  <a:srgbClr val="595959"/>
                </a:solidFill>
                <a:latin typeface="Open Sans"/>
              </a:rPr>
              <a:t>Принципи та</a:t>
            </a:r>
          </a:p>
          <a:p>
            <a:pPr algn="ctr"/>
            <a:r>
              <a:rPr lang="uk-UA" altLang="ru-RU" sz="2400" b="1">
                <a:solidFill>
                  <a:srgbClr val="595959"/>
                </a:solidFill>
                <a:latin typeface="Open Sans"/>
              </a:rPr>
              <a:t>методи маркування хімічної продукції згідно з СГС та очікувані зміни у</a:t>
            </a:r>
          </a:p>
          <a:p>
            <a:pPr algn="ctr"/>
            <a:r>
              <a:rPr lang="uk-UA" altLang="ru-RU" sz="2400" b="1">
                <a:solidFill>
                  <a:srgbClr val="595959"/>
                </a:solidFill>
                <a:latin typeface="Open Sans"/>
              </a:rPr>
              <a:t>національному законодавстві у сфері управління хімічною продукцією</a:t>
            </a:r>
            <a:endParaRPr lang="uk-UA" altLang="ru-RU" sz="2400">
              <a:solidFill>
                <a:srgbClr val="595959"/>
              </a:solidFill>
              <a:latin typeface="Open Sans"/>
            </a:endParaRPr>
          </a:p>
        </p:txBody>
      </p:sp>
      <p:pic>
        <p:nvPicPr>
          <p:cNvPr id="13319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88563" y="42863"/>
            <a:ext cx="14128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3"/>
          <p:cNvSpPr txBox="1">
            <a:spLocks noChangeArrowheads="1"/>
          </p:cNvSpPr>
          <p:nvPr/>
        </p:nvSpPr>
        <p:spPr bwMode="auto">
          <a:xfrm>
            <a:off x="398463" y="5635625"/>
            <a:ext cx="57165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uk-UA" i="1"/>
              <a:t>Міжнародний форум</a:t>
            </a:r>
            <a:r>
              <a:rPr lang="en-US" i="1"/>
              <a:t> INNOVATION MARKE</a:t>
            </a:r>
            <a:r>
              <a:rPr lang="uk-UA" i="1"/>
              <a:t>Т – 2018</a:t>
            </a:r>
            <a:endParaRPr lang="en-US" i="1"/>
          </a:p>
          <a:p>
            <a:pPr eaLnBrk="0" hangingPunct="0"/>
            <a:r>
              <a:rPr lang="en-US" i="1"/>
              <a:t>GREEN MIND – 2018.</a:t>
            </a:r>
          </a:p>
          <a:p>
            <a:pPr eaLnBrk="0" hangingPunct="0"/>
            <a:endParaRPr lang="uk-UA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ru-RU" altLang="ru-RU" sz="2000" b="1" smtClean="0">
                <a:latin typeface="Open Sans"/>
                <a:ea typeface="Open Sans"/>
                <a:cs typeface="Open Sans"/>
              </a:rPr>
              <a:t>Система 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GHS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14338" name="Freeform 10"/>
          <p:cNvSpPr>
            <a:spLocks/>
          </p:cNvSpPr>
          <p:nvPr/>
        </p:nvSpPr>
        <p:spPr bwMode="auto">
          <a:xfrm>
            <a:off x="6600825" y="3490913"/>
            <a:ext cx="5626100" cy="3244850"/>
          </a:xfrm>
          <a:custGeom>
            <a:avLst/>
            <a:gdLst>
              <a:gd name="T0" fmla="*/ 2147483647 w 3544"/>
              <a:gd name="T1" fmla="*/ 0 h 2044"/>
              <a:gd name="T2" fmla="*/ 0 w 3544"/>
              <a:gd name="T3" fmla="*/ 0 h 2044"/>
              <a:gd name="T4" fmla="*/ 0 w 3544"/>
              <a:gd name="T5" fmla="*/ 2147483647 h 2044"/>
              <a:gd name="T6" fmla="*/ 2147483647 w 3544"/>
              <a:gd name="T7" fmla="*/ 2147483647 h 2044"/>
              <a:gd name="T8" fmla="*/ 0 60000 65536"/>
              <a:gd name="T9" fmla="*/ 0 60000 65536"/>
              <a:gd name="T10" fmla="*/ 0 60000 65536"/>
              <a:gd name="T11" fmla="*/ 0 60000 65536"/>
              <a:gd name="T12" fmla="*/ 0 w 3544"/>
              <a:gd name="T13" fmla="*/ 0 h 2044"/>
              <a:gd name="T14" fmla="*/ 3544 w 3544"/>
              <a:gd name="T15" fmla="*/ 2044 h 2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4" h="2044">
                <a:moveTo>
                  <a:pt x="3544" y="0"/>
                </a:moveTo>
                <a:lnTo>
                  <a:pt x="0" y="0"/>
                </a:lnTo>
                <a:lnTo>
                  <a:pt x="0" y="2044"/>
                </a:lnTo>
                <a:lnTo>
                  <a:pt x="3544" y="20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95313" y="1179513"/>
            <a:ext cx="11291887" cy="609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400"/>
              </a:spcAft>
              <a:defRPr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Регулювання обігу хімічної продукції у значній частині світу завжди пов'язане з процедурами класифікації небезпек і нанесенням відповідного попереджувального маркування, з вимогами до упаковки і паспортизації хімічної продукції відповідно до Системи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GHS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0" hangingPunct="0">
              <a:spcBef>
                <a:spcPts val="600"/>
              </a:spcBef>
              <a:spcAft>
                <a:spcPts val="400"/>
              </a:spcAft>
              <a:buFontTx/>
              <a:buBlip>
                <a:blip r:embed="rId2"/>
              </a:buBlip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лобальна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гармонізована система класифікації і маркування хімічних речовин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Globally Harmonized System for the classification and labeling of chemicals),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відома як система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GHS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була розроблена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схвалена ООН та вперше була представлена в 2002 році в Йоганнесбурзі на черговій конференції ООН по навколишньому середовищу і стійкому розвитку як рекомендації ООН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 / SG / AC.10 / 30 «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Узгоджена на глобальному рівні система класифікації небезпеки та маркування хімічної продукції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GHS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)»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400"/>
              </a:spcAft>
              <a:buFontTx/>
              <a:buBlip>
                <a:blip r:embed="rId2"/>
              </a:buBlip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GHS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постійно переглядається і доповнюється.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Rev. 7! Rev. 8!)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400"/>
              </a:spcAft>
              <a:buFontTx/>
              <a:buBlip>
                <a:blip r:embed="rId2"/>
              </a:buBlip>
              <a:defRPr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Офіційно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GHS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взяли 72 країни.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400"/>
              </a:spcAft>
              <a:buFontTx/>
              <a:buBlip>
                <a:blip r:embed="rId2"/>
              </a:buBlip>
              <a:defRPr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Об'єктом класифікації, маркування, паспортизації відповідно до норм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GHS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є тільки хімічні речовини, суміші хімічних речовин, і деякі вироби (вибухові або з навмисним викидом).</a:t>
            </a:r>
          </a:p>
          <a:p>
            <a:pPr algn="ctr" eaLnBrk="0" hangingPunct="0">
              <a:spcBef>
                <a:spcPts val="600"/>
              </a:spcBef>
              <a:spcAft>
                <a:spcPts val="400"/>
              </a:spcAft>
              <a:defRPr/>
            </a:pP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На умовах і правилах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GHS 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при її належної імплементації базуються маса НПА в сфері охорони праці, захисту навколишнього середовища, відходів, секторальної регламентації якості і безпеки хімічної продукції.</a:t>
            </a:r>
          </a:p>
          <a:p>
            <a:pPr marL="457200" indent="-457200" eaLnBrk="0" hangingPunct="0">
              <a:spcBef>
                <a:spcPts val="600"/>
              </a:spcBef>
              <a:spcAft>
                <a:spcPts val="400"/>
              </a:spcAft>
              <a:defRPr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ru-RU" altLang="ru-RU" sz="2000" b="1" smtClean="0">
                <a:latin typeface="Open Sans"/>
                <a:ea typeface="Open Sans"/>
                <a:cs typeface="Open Sans"/>
              </a:rPr>
              <a:t>Система 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GHS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15362" name="Freeform 10"/>
          <p:cNvSpPr>
            <a:spLocks/>
          </p:cNvSpPr>
          <p:nvPr/>
        </p:nvSpPr>
        <p:spPr bwMode="auto">
          <a:xfrm>
            <a:off x="6600825" y="3490913"/>
            <a:ext cx="5626100" cy="3244850"/>
          </a:xfrm>
          <a:custGeom>
            <a:avLst/>
            <a:gdLst>
              <a:gd name="T0" fmla="*/ 2147483647 w 3544"/>
              <a:gd name="T1" fmla="*/ 0 h 2044"/>
              <a:gd name="T2" fmla="*/ 0 w 3544"/>
              <a:gd name="T3" fmla="*/ 0 h 2044"/>
              <a:gd name="T4" fmla="*/ 0 w 3544"/>
              <a:gd name="T5" fmla="*/ 2147483647 h 2044"/>
              <a:gd name="T6" fmla="*/ 2147483647 w 3544"/>
              <a:gd name="T7" fmla="*/ 2147483647 h 2044"/>
              <a:gd name="T8" fmla="*/ 0 60000 65536"/>
              <a:gd name="T9" fmla="*/ 0 60000 65536"/>
              <a:gd name="T10" fmla="*/ 0 60000 65536"/>
              <a:gd name="T11" fmla="*/ 0 60000 65536"/>
              <a:gd name="T12" fmla="*/ 0 w 3544"/>
              <a:gd name="T13" fmla="*/ 0 h 2044"/>
              <a:gd name="T14" fmla="*/ 3544 w 3544"/>
              <a:gd name="T15" fmla="*/ 2044 h 2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4" h="2044">
                <a:moveTo>
                  <a:pt x="3544" y="0"/>
                </a:moveTo>
                <a:lnTo>
                  <a:pt x="0" y="0"/>
                </a:lnTo>
                <a:lnTo>
                  <a:pt x="0" y="2044"/>
                </a:lnTo>
                <a:lnTo>
                  <a:pt x="3544" y="20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95313" y="1179513"/>
            <a:ext cx="11291887" cy="557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GHS 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імплементована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indent="-3429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 ЄС за допомогою Регламенту ЄС №1272 / 2008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</a:p>
          <a:p>
            <a:pPr lvl="1" indent="-3429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 США за допомогою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Акта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щодо попередження про небезпеку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HCS / HAZCOM 2012. (29 CFR Parts 1910 1915 and 1926)</a:t>
            </a:r>
          </a:p>
          <a:p>
            <a:pPr lvl="1" indent="-3429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ЄврАзЕС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за допомогою державних стандартів по класифікації та маркуванню: ГОСТ 31340-2013, ГОСТ 32419-2013, ГОСТ 32424-2013, ГОСТ 32425-2013, ГОСТ 32423-2013, ГОСТ Р (54509 - 54516) -2011</a:t>
            </a:r>
          </a:p>
          <a:p>
            <a:pPr lvl="1" indent="-3429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 Україні (в недалекому майбутньому) - за допомогою Технічного регламенту щодо класифікації небезпеки, попереджувального маркування та пакування хімічної продукції у повній гармонізації з Регламентом ЄС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 та ООН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5 редакції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34290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GHS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indent="-28575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Встановлює критерії визначення (класифікації) небезпек за 28 окремими класами</a:t>
            </a:r>
          </a:p>
          <a:p>
            <a:pPr lvl="1" indent="-28575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Встановлює вимоги до змісту та дизайну попереджувального маркування відповідно до визначених класів небезпек</a:t>
            </a:r>
          </a:p>
          <a:p>
            <a:pPr lvl="1" indent="-28575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Встановлює загальні та специфічні вимоги до упаковки хімічної продукції </a:t>
            </a:r>
          </a:p>
          <a:p>
            <a:pPr lvl="1" indent="-285750" eaLnBrk="0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Встановлює вимоги щодо супроводження хімічної продукції паспортом безпеки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SDS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ru-RU" altLang="ru-RU" sz="2000" b="1" smtClean="0">
                <a:latin typeface="Open Sans"/>
                <a:ea typeface="Open Sans"/>
                <a:cs typeface="Open Sans"/>
              </a:rPr>
              <a:t>Система 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GHS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 – класифікація + маркування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16386" name="Freeform 10"/>
          <p:cNvSpPr>
            <a:spLocks/>
          </p:cNvSpPr>
          <p:nvPr/>
        </p:nvSpPr>
        <p:spPr bwMode="auto">
          <a:xfrm>
            <a:off x="6600825" y="3490913"/>
            <a:ext cx="5626100" cy="3244850"/>
          </a:xfrm>
          <a:custGeom>
            <a:avLst/>
            <a:gdLst>
              <a:gd name="T0" fmla="*/ 2147483647 w 3544"/>
              <a:gd name="T1" fmla="*/ 0 h 2044"/>
              <a:gd name="T2" fmla="*/ 0 w 3544"/>
              <a:gd name="T3" fmla="*/ 0 h 2044"/>
              <a:gd name="T4" fmla="*/ 0 w 3544"/>
              <a:gd name="T5" fmla="*/ 2147483647 h 2044"/>
              <a:gd name="T6" fmla="*/ 2147483647 w 3544"/>
              <a:gd name="T7" fmla="*/ 2147483647 h 2044"/>
              <a:gd name="T8" fmla="*/ 0 60000 65536"/>
              <a:gd name="T9" fmla="*/ 0 60000 65536"/>
              <a:gd name="T10" fmla="*/ 0 60000 65536"/>
              <a:gd name="T11" fmla="*/ 0 60000 65536"/>
              <a:gd name="T12" fmla="*/ 0 w 3544"/>
              <a:gd name="T13" fmla="*/ 0 h 2044"/>
              <a:gd name="T14" fmla="*/ 3544 w 3544"/>
              <a:gd name="T15" fmla="*/ 2044 h 2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4" h="2044">
                <a:moveTo>
                  <a:pt x="3544" y="0"/>
                </a:moveTo>
                <a:lnTo>
                  <a:pt x="0" y="0"/>
                </a:lnTo>
                <a:lnTo>
                  <a:pt x="0" y="2044"/>
                </a:lnTo>
                <a:lnTo>
                  <a:pt x="3544" y="20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595313" y="1179513"/>
            <a:ext cx="11291887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uk-UA"/>
              <a:t>Класифікація небезпеки це процес, що включає ідентифікацію фізичних небезпек, небезпек для здоров'я людини і довкілля, які становить дана хімічна продукція, з наступним зіставленням цих небезпек (в тому числі їх ступеня) з певними критеріями для кожного класу небезпеки.</a:t>
            </a:r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uk-UA"/>
              <a:t>Якщо оцінка отриманої інформації вказує на те, що хімічна продукція відповідає критеріям класифікації небезпеки, повинна бути присвоєна класифікація і розроблена і нанесена на упаковку (етикетку) відповідне попереджувальне маркування, тобто: визначені </a:t>
            </a:r>
            <a:r>
              <a:rPr lang="uk-UA" b="1" i="1"/>
              <a:t>сигнальні слова</a:t>
            </a:r>
            <a:r>
              <a:rPr lang="uk-UA"/>
              <a:t>, </a:t>
            </a:r>
            <a:r>
              <a:rPr lang="uk-UA" b="1" i="1"/>
              <a:t>піктограми небезпеки</a:t>
            </a:r>
            <a:r>
              <a:rPr lang="uk-UA"/>
              <a:t>, </a:t>
            </a:r>
            <a:r>
              <a:rPr lang="uk-UA" b="1" i="1"/>
              <a:t>вислови щодо видів небезпечного впливу </a:t>
            </a:r>
            <a:r>
              <a:rPr lang="uk-UA"/>
              <a:t>та </a:t>
            </a:r>
            <a:r>
              <a:rPr lang="ru-RU" b="1" i="1"/>
              <a:t>вислови щодо заходів з попередження небезпечного впливу</a:t>
            </a:r>
            <a:r>
              <a:rPr lang="uk-UA" b="1" i="1"/>
              <a:t> </a:t>
            </a:r>
            <a:r>
              <a:rPr lang="uk-UA"/>
              <a:t>по кожному присвоєному класу небезпеки. </a:t>
            </a:r>
          </a:p>
        </p:txBody>
      </p:sp>
      <p:pic>
        <p:nvPicPr>
          <p:cNvPr id="1638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0463" y="3551238"/>
            <a:ext cx="5207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9088" y="3813175"/>
            <a:ext cx="5030787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Ацетон класифікований відповідно до GHS за класами та категоріями: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Легкозаймиста рідина, Категорія 2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Хімічна продукція, яка спричиняє серйозні пошкодження / подразнення очей, Категорія 2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Хімічна продукція, яка проявляє вибіркову токсичність для органів-мішеней та/або систем органів при одноразовому впливі, Категорія 3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5486400" y="5113338"/>
            <a:ext cx="609600" cy="563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ru-RU" altLang="ru-RU" sz="2000" b="1" smtClean="0">
                <a:latin typeface="Open Sans"/>
                <a:ea typeface="Open Sans"/>
                <a:cs typeface="Open Sans"/>
              </a:rPr>
              <a:t>Система 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GHS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 – класи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 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небезпеки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18434" name="Freeform 10"/>
          <p:cNvSpPr>
            <a:spLocks/>
          </p:cNvSpPr>
          <p:nvPr/>
        </p:nvSpPr>
        <p:spPr bwMode="auto">
          <a:xfrm>
            <a:off x="6600825" y="3490913"/>
            <a:ext cx="5626100" cy="3244850"/>
          </a:xfrm>
          <a:custGeom>
            <a:avLst/>
            <a:gdLst>
              <a:gd name="T0" fmla="*/ 2147483647 w 3544"/>
              <a:gd name="T1" fmla="*/ 0 h 2044"/>
              <a:gd name="T2" fmla="*/ 0 w 3544"/>
              <a:gd name="T3" fmla="*/ 0 h 2044"/>
              <a:gd name="T4" fmla="*/ 0 w 3544"/>
              <a:gd name="T5" fmla="*/ 2147483647 h 2044"/>
              <a:gd name="T6" fmla="*/ 2147483647 w 3544"/>
              <a:gd name="T7" fmla="*/ 2147483647 h 2044"/>
              <a:gd name="T8" fmla="*/ 0 60000 65536"/>
              <a:gd name="T9" fmla="*/ 0 60000 65536"/>
              <a:gd name="T10" fmla="*/ 0 60000 65536"/>
              <a:gd name="T11" fmla="*/ 0 60000 65536"/>
              <a:gd name="T12" fmla="*/ 0 w 3544"/>
              <a:gd name="T13" fmla="*/ 0 h 2044"/>
              <a:gd name="T14" fmla="*/ 3544 w 3544"/>
              <a:gd name="T15" fmla="*/ 2044 h 2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4" h="2044">
                <a:moveTo>
                  <a:pt x="3544" y="0"/>
                </a:moveTo>
                <a:lnTo>
                  <a:pt x="0" y="0"/>
                </a:lnTo>
                <a:lnTo>
                  <a:pt x="0" y="2044"/>
                </a:lnTo>
                <a:lnTo>
                  <a:pt x="3544" y="20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115888" y="1208088"/>
            <a:ext cx="11237912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 b="1"/>
              <a:t>Загалом передбачено 28 класів небезпеки.</a:t>
            </a:r>
          </a:p>
          <a:p>
            <a:pPr marL="742950" lvl="1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16 класів щодо фізико-хімічних небезпек (більшість відповідає ДОПОГ)</a:t>
            </a:r>
          </a:p>
          <a:p>
            <a:pPr marL="742950" lvl="1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10 класів щодо небезпек для здоров’я людини</a:t>
            </a:r>
          </a:p>
          <a:p>
            <a:pPr marL="742950" lvl="1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1 клас щодо небезпек для довкілля</a:t>
            </a:r>
          </a:p>
          <a:p>
            <a:pPr marL="742950" lvl="1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1 окремий клас щодо небезпеки руйнування озонового шару</a:t>
            </a:r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5 класів небезпеки мають диференціацію у межах класу</a:t>
            </a:r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В залежності від тяжкості ефекту визначається </a:t>
            </a:r>
            <a:r>
              <a:rPr lang="uk-UA" u="sng"/>
              <a:t>відповідна категорія </a:t>
            </a:r>
            <a:r>
              <a:rPr lang="uk-UA"/>
              <a:t>у межах кожного класу небезпеки  </a:t>
            </a:r>
            <a:endParaRPr lang="en-US"/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Визначені окремі критерії класифікації для хімічних речовин як таких та їх сумішей, або певних виробів – але вони пов’язані</a:t>
            </a:r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endParaRPr lang="uk-UA"/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endParaRPr lang="uk-UA"/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endParaRPr lang="uk-UA"/>
          </a:p>
          <a:p>
            <a:pPr marL="285750" indent="-285750" eaLnBrk="0" hangingPunct="0"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</a:pPr>
            <a:r>
              <a:rPr lang="uk-UA"/>
              <a:t>ГОСТ 12.1.007-86, на основі якого до цього часу відбувалася класифікація небезпеки хімічної продукції, з 2019 року перестає діяти та передбачав тільки 4 класи небезпеки та тільки для здоров’я людини.</a:t>
            </a:r>
          </a:p>
        </p:txBody>
      </p:sp>
      <p:grpSp>
        <p:nvGrpSpPr>
          <p:cNvPr id="18436" name="Группа 6"/>
          <p:cNvGrpSpPr>
            <a:grpSpLocks/>
          </p:cNvGrpSpPr>
          <p:nvPr/>
        </p:nvGrpSpPr>
        <p:grpSpPr bwMode="auto">
          <a:xfrm>
            <a:off x="1285875" y="4608513"/>
            <a:ext cx="8128000" cy="738187"/>
            <a:chOff x="929185" y="4779173"/>
            <a:chExt cx="8128197" cy="738664"/>
          </a:xfrm>
        </p:grpSpPr>
        <p:sp>
          <p:nvSpPr>
            <p:cNvPr id="18437" name="TextBox 13"/>
            <p:cNvSpPr txBox="1">
              <a:spLocks noChangeArrowheads="1"/>
            </p:cNvSpPr>
            <p:nvPr/>
          </p:nvSpPr>
          <p:spPr bwMode="auto">
            <a:xfrm>
              <a:off x="929185" y="4779173"/>
              <a:ext cx="825867" cy="369332"/>
            </a:xfrm>
            <a:prstGeom prst="rect">
              <a:avLst/>
            </a:prstGeom>
            <a:noFill/>
            <a:ln w="28575">
              <a:solidFill>
                <a:srgbClr val="003478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uk-UA">
                  <a:solidFill>
                    <a:srgbClr val="003478"/>
                  </a:solidFill>
                </a:rPr>
                <a:t>Клас </a:t>
              </a:r>
              <a:r>
                <a:rPr lang="ru-RU">
                  <a:solidFill>
                    <a:srgbClr val="003478"/>
                  </a:solidFill>
                </a:rPr>
                <a:t> </a:t>
              </a:r>
              <a:endParaRPr lang="uk-UA">
                <a:solidFill>
                  <a:srgbClr val="003478"/>
                </a:solidFill>
              </a:endParaRPr>
            </a:p>
          </p:txBody>
        </p:sp>
        <p:sp>
          <p:nvSpPr>
            <p:cNvPr id="18438" name="TextBox 14"/>
            <p:cNvSpPr txBox="1">
              <a:spLocks noChangeArrowheads="1"/>
            </p:cNvSpPr>
            <p:nvPr/>
          </p:nvSpPr>
          <p:spPr bwMode="auto">
            <a:xfrm>
              <a:off x="2808712" y="4933262"/>
              <a:ext cx="1790875" cy="369332"/>
            </a:xfrm>
            <a:prstGeom prst="rect">
              <a:avLst/>
            </a:prstGeom>
            <a:noFill/>
            <a:ln w="28575">
              <a:solidFill>
                <a:srgbClr val="003478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uk-UA">
                  <a:solidFill>
                    <a:srgbClr val="003478"/>
                  </a:solidFill>
                </a:rPr>
                <a:t>Диференціація</a:t>
              </a:r>
            </a:p>
          </p:txBody>
        </p:sp>
        <p:sp>
          <p:nvSpPr>
            <p:cNvPr id="18439" name="TextBox 15"/>
            <p:cNvSpPr txBox="1">
              <a:spLocks noChangeArrowheads="1"/>
            </p:cNvSpPr>
            <p:nvPr/>
          </p:nvSpPr>
          <p:spPr bwMode="auto">
            <a:xfrm>
              <a:off x="5738939" y="5117928"/>
              <a:ext cx="1186672" cy="369332"/>
            </a:xfrm>
            <a:prstGeom prst="rect">
              <a:avLst/>
            </a:prstGeom>
            <a:noFill/>
            <a:ln w="28575">
              <a:solidFill>
                <a:srgbClr val="003478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uk-UA">
                  <a:solidFill>
                    <a:srgbClr val="003478"/>
                  </a:solidFill>
                </a:rPr>
                <a:t>Категорія</a:t>
              </a:r>
            </a:p>
          </p:txBody>
        </p:sp>
        <p:cxnSp>
          <p:nvCxnSpPr>
            <p:cNvPr id="17" name="Соединительная линия уступом 16"/>
            <p:cNvCxnSpPr>
              <a:stCxn id="18437" idx="3"/>
              <a:endCxn id="18438" idx="1"/>
            </p:cNvCxnSpPr>
            <p:nvPr/>
          </p:nvCxnSpPr>
          <p:spPr>
            <a:xfrm>
              <a:off x="1754705" y="4963442"/>
              <a:ext cx="1054126" cy="154087"/>
            </a:xfrm>
            <a:prstGeom prst="bentConnector3">
              <a:avLst/>
            </a:prstGeom>
            <a:ln w="28575">
              <a:solidFill>
                <a:srgbClr val="00347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Соединительная линия уступом 17"/>
            <p:cNvCxnSpPr>
              <a:stCxn id="18438" idx="3"/>
              <a:endCxn id="18439" idx="1"/>
            </p:cNvCxnSpPr>
            <p:nvPr/>
          </p:nvCxnSpPr>
          <p:spPr>
            <a:xfrm>
              <a:off x="4599574" y="5117528"/>
              <a:ext cx="1139853" cy="185858"/>
            </a:xfrm>
            <a:prstGeom prst="bentConnector3">
              <a:avLst/>
            </a:prstGeom>
            <a:ln w="28575">
              <a:solidFill>
                <a:srgbClr val="00347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072959" y="5149299"/>
              <a:ext cx="1984423" cy="36853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uk-UA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Класифікація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ru-RU" altLang="ru-RU" sz="2000" b="1" smtClean="0">
                <a:latin typeface="Open Sans"/>
                <a:ea typeface="Open Sans"/>
                <a:cs typeface="Open Sans"/>
              </a:rPr>
              <a:t>Система 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GHS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 – класи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 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небезпеки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19458" name="Freeform 10"/>
          <p:cNvSpPr>
            <a:spLocks/>
          </p:cNvSpPr>
          <p:nvPr/>
        </p:nvSpPr>
        <p:spPr bwMode="auto">
          <a:xfrm>
            <a:off x="6600825" y="3490913"/>
            <a:ext cx="5626100" cy="3244850"/>
          </a:xfrm>
          <a:custGeom>
            <a:avLst/>
            <a:gdLst>
              <a:gd name="T0" fmla="*/ 2147483647 w 3544"/>
              <a:gd name="T1" fmla="*/ 0 h 2044"/>
              <a:gd name="T2" fmla="*/ 0 w 3544"/>
              <a:gd name="T3" fmla="*/ 0 h 2044"/>
              <a:gd name="T4" fmla="*/ 0 w 3544"/>
              <a:gd name="T5" fmla="*/ 2147483647 h 2044"/>
              <a:gd name="T6" fmla="*/ 2147483647 w 3544"/>
              <a:gd name="T7" fmla="*/ 2147483647 h 2044"/>
              <a:gd name="T8" fmla="*/ 0 60000 65536"/>
              <a:gd name="T9" fmla="*/ 0 60000 65536"/>
              <a:gd name="T10" fmla="*/ 0 60000 65536"/>
              <a:gd name="T11" fmla="*/ 0 60000 65536"/>
              <a:gd name="T12" fmla="*/ 0 w 3544"/>
              <a:gd name="T13" fmla="*/ 0 h 2044"/>
              <a:gd name="T14" fmla="*/ 3544 w 3544"/>
              <a:gd name="T15" fmla="*/ 2044 h 2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4" h="2044">
                <a:moveTo>
                  <a:pt x="3544" y="0"/>
                </a:moveTo>
                <a:lnTo>
                  <a:pt x="0" y="0"/>
                </a:lnTo>
                <a:lnTo>
                  <a:pt x="0" y="2044"/>
                </a:lnTo>
                <a:lnTo>
                  <a:pt x="3544" y="20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38200" y="1503363"/>
          <a:ext cx="10809288" cy="452278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404727">
                  <a:extLst>
                    <a:ext uri="{9D8B030D-6E8A-4147-A177-3AD203B41FA5}"/>
                  </a:extLst>
                </a:gridCol>
                <a:gridCol w="5404727">
                  <a:extLst>
                    <a:ext uri="{9D8B030D-6E8A-4147-A177-3AD203B41FA5}"/>
                  </a:extLst>
                </a:gridCol>
              </a:tblGrid>
              <a:tr h="485277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noProof="0" dirty="0" smtClean="0"/>
                        <a:t>Фізичні небезпеки</a:t>
                      </a:r>
                      <a:endParaRPr lang="uk-UA" sz="2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Вибухова хімічна продукція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err="1" smtClean="0"/>
                        <a:t>Пірофорні</a:t>
                      </a:r>
                      <a:r>
                        <a:rPr lang="uk-UA" noProof="0" dirty="0" smtClean="0"/>
                        <a:t> рідини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Легкозаймисті гази, в тому числі хімічно нестійкі</a:t>
                      </a:r>
                      <a:endParaRPr lang="uk-UA" noProof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err="1" smtClean="0"/>
                        <a:t>Пірофорні</a:t>
                      </a:r>
                      <a:r>
                        <a:rPr lang="uk-UA" noProof="0" dirty="0" smtClean="0"/>
                        <a:t> тверді речовини 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Легкозаймисті аерозолі та аерозолі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</a:t>
                      </a:r>
                      <a:r>
                        <a:rPr lang="uk-UA" noProof="0" dirty="0" err="1" smtClean="0"/>
                        <a:t>самонагрівається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Гази, які </a:t>
                      </a:r>
                      <a:r>
                        <a:rPr lang="uk-UA" noProof="0" dirty="0" err="1" smtClean="0"/>
                        <a:t>окиснюють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при контакті з водою виділяє легкозаймисті гази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Гази, які знаходяться під тиском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Рідини, які </a:t>
                      </a:r>
                      <a:r>
                        <a:rPr lang="uk-UA" noProof="0" dirty="0" err="1" smtClean="0"/>
                        <a:t>окиснюють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Легкозаймисті рідини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i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Тверді речовини, які </a:t>
                      </a:r>
                      <a:r>
                        <a:rPr lang="uk-UA" sz="1800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окиснюють</a:t>
                      </a:r>
                      <a:r>
                        <a:rPr lang="uk-UA" sz="1800" i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800" i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Легкозаймисті тверді речовини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Органічні пероксиди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sz="180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Самореактивна</a:t>
                      </a:r>
                      <a:r>
                        <a:rPr lang="uk-UA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хімічна продукція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спричиняє корозію металів</a:t>
                      </a:r>
                      <a:endParaRPr lang="uk-UA" noProof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ru-RU" altLang="ru-RU" sz="2000" b="1" smtClean="0">
                <a:latin typeface="Open Sans"/>
                <a:ea typeface="Open Sans"/>
                <a:cs typeface="Open Sans"/>
              </a:rPr>
              <a:t>Система 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GHS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 – класи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 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небезпеки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20482" name="Freeform 10"/>
          <p:cNvSpPr>
            <a:spLocks/>
          </p:cNvSpPr>
          <p:nvPr/>
        </p:nvSpPr>
        <p:spPr bwMode="auto">
          <a:xfrm>
            <a:off x="6600825" y="3490913"/>
            <a:ext cx="5626100" cy="3244850"/>
          </a:xfrm>
          <a:custGeom>
            <a:avLst/>
            <a:gdLst>
              <a:gd name="T0" fmla="*/ 2147483647 w 3544"/>
              <a:gd name="T1" fmla="*/ 0 h 2044"/>
              <a:gd name="T2" fmla="*/ 0 w 3544"/>
              <a:gd name="T3" fmla="*/ 0 h 2044"/>
              <a:gd name="T4" fmla="*/ 0 w 3544"/>
              <a:gd name="T5" fmla="*/ 2147483647 h 2044"/>
              <a:gd name="T6" fmla="*/ 2147483647 w 3544"/>
              <a:gd name="T7" fmla="*/ 2147483647 h 2044"/>
              <a:gd name="T8" fmla="*/ 0 60000 65536"/>
              <a:gd name="T9" fmla="*/ 0 60000 65536"/>
              <a:gd name="T10" fmla="*/ 0 60000 65536"/>
              <a:gd name="T11" fmla="*/ 0 60000 65536"/>
              <a:gd name="T12" fmla="*/ 0 w 3544"/>
              <a:gd name="T13" fmla="*/ 0 h 2044"/>
              <a:gd name="T14" fmla="*/ 3544 w 3544"/>
              <a:gd name="T15" fmla="*/ 2044 h 2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4" h="2044">
                <a:moveTo>
                  <a:pt x="3544" y="0"/>
                </a:moveTo>
                <a:lnTo>
                  <a:pt x="0" y="0"/>
                </a:lnTo>
                <a:lnTo>
                  <a:pt x="0" y="2044"/>
                </a:lnTo>
                <a:lnTo>
                  <a:pt x="3544" y="20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3075" y="1544638"/>
          <a:ext cx="10809288" cy="471963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404727">
                  <a:extLst>
                    <a:ext uri="{9D8B030D-6E8A-4147-A177-3AD203B41FA5}"/>
                  </a:extLst>
                </a:gridCol>
                <a:gridCol w="5404727">
                  <a:extLst>
                    <a:ext uri="{9D8B030D-6E8A-4147-A177-3AD203B41FA5}"/>
                  </a:extLst>
                </a:gridCol>
              </a:tblGrid>
              <a:tr h="485277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noProof="0" dirty="0" smtClean="0"/>
                        <a:t>Небезпеки</a:t>
                      </a:r>
                      <a:r>
                        <a:rPr lang="uk-UA" sz="2000" baseline="0" noProof="0" dirty="0" smtClean="0"/>
                        <a:t> для здоров’я людини та довкілля</a:t>
                      </a:r>
                      <a:endParaRPr lang="uk-UA" sz="2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проявляє гостру токсичність при впливі на організм людини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проявляє токсичність для репродуктивної системи людини 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sz="1800" kern="1200" noProof="0" dirty="0" smtClean="0">
                          <a:effectLst/>
                        </a:rPr>
                        <a:t>Хімічна продукція, яка спричиняє ураження/подразнення шкіри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проявляє вибіркову токсичність для органів-мішеней та/або систем органів при одноразовому впливі</a:t>
                      </a:r>
                      <a:endParaRPr lang="uk-UA" noProof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sz="1800" kern="1200" noProof="0" dirty="0" smtClean="0">
                          <a:effectLst/>
                        </a:rPr>
                        <a:t>Хімічна продукція, яка спричиняє серйозні пошкодження / подразнення очей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проявляє вибіркову токсичність для органів-мішеней та/або систем органів при багаторазовому впливі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спричиняє сенсибілізацію (алергічну реакцію) у дихальних шляхах або на шкірі 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noProof="0" dirty="0" smtClean="0">
                          <a:effectLst/>
                        </a:rPr>
                        <a:t>Хімічна продукція, яка спричиняє небезпеку її аспірації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має мутагенні властивості 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проявляє токсичність для водних екосистем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5277">
                <a:tc>
                  <a:txBody>
                    <a:bodyPr/>
                    <a:lstStyle/>
                    <a:p>
                      <a:r>
                        <a:rPr lang="uk-UA" sz="1800" kern="1200" noProof="0" dirty="0" smtClean="0">
                          <a:effectLst/>
                        </a:rPr>
                        <a:t>Хімічна продукція, яка має канцерогенні властивості 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Хімічна продукція, яка руйнує озоновий шар</a:t>
                      </a:r>
                      <a:endParaRPr lang="uk-UA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ru-RU" altLang="ru-RU" sz="2000" b="1" smtClean="0">
                <a:latin typeface="Open Sans"/>
                <a:ea typeface="Open Sans"/>
                <a:cs typeface="Open Sans"/>
              </a:rPr>
              <a:t>Система </a:t>
            </a:r>
            <a:r>
              <a:rPr lang="en-US" altLang="ru-RU" sz="2000" b="1" smtClean="0">
                <a:latin typeface="Open Sans"/>
                <a:ea typeface="Open Sans"/>
                <a:cs typeface="Open Sans"/>
              </a:rPr>
              <a:t>GHS</a:t>
            </a:r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 – імплементація в Україні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29698" name="TextBox 21"/>
          <p:cNvSpPr txBox="1">
            <a:spLocks noChangeArrowheads="1"/>
          </p:cNvSpPr>
          <p:nvPr/>
        </p:nvSpPr>
        <p:spPr bwMode="auto">
          <a:xfrm>
            <a:off x="136525" y="1138238"/>
            <a:ext cx="11677650" cy="567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uk-UA"/>
              <a:t>Слід зауважити, що дуже велика кількість хімічних речовин, сумішей та продукції, яка раніше вважалася безпечною, або помірно небезпечною, після впровадження нових правил та критеріїв оцінки небезпеки </a:t>
            </a:r>
            <a:r>
              <a:rPr lang="en-US"/>
              <a:t>GHS</a:t>
            </a:r>
            <a:r>
              <a:rPr lang="uk-UA"/>
              <a:t> може почати вважатись досить небезпечною.</a:t>
            </a:r>
          </a:p>
          <a:p>
            <a:pPr marL="742950" lvl="1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uk-UA"/>
              <a:t>Наприклад:</a:t>
            </a:r>
          </a:p>
          <a:p>
            <a:pPr marL="1200150" lvl="2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uk-UA"/>
              <a:t>Уайт спіріт (якщо належним чином не очищений від домішок бензолу менше 0,1% ) – Канцероген 1 категорії</a:t>
            </a:r>
          </a:p>
          <a:p>
            <a:pPr marL="1200150" lvl="2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uk-UA"/>
              <a:t>Консервант </a:t>
            </a:r>
            <a:r>
              <a:rPr lang="en-US"/>
              <a:t>CIT/MIT </a:t>
            </a:r>
            <a:r>
              <a:rPr lang="uk-UA"/>
              <a:t>від концентрації 0,00015 %  - Алерген шкіри 1 категорії</a:t>
            </a:r>
          </a:p>
          <a:p>
            <a:pPr marL="285750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endParaRPr lang="uk-UA"/>
          </a:p>
          <a:p>
            <a:pPr marL="285750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uk-UA"/>
              <a:t>Наразі значна кількість хімічної продукції, яка по суті є небезпечним вантажем, транспортується в Україні як звичайні вантажі з причин:</a:t>
            </a:r>
          </a:p>
          <a:p>
            <a:pPr marL="742950" lvl="1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uk-UA"/>
              <a:t>Недостатньої підготовки або халатності професіоналів логістичних компаній або ж самих хімічних підприємств (особливо щодо класу 9 – небезпечний для довкілля)</a:t>
            </a:r>
          </a:p>
          <a:p>
            <a:pPr marL="742950" lvl="1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uk-UA"/>
              <a:t>Свідоме порушення правил для удешевлення транспортування</a:t>
            </a:r>
          </a:p>
          <a:p>
            <a:pPr marL="285750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en-US"/>
              <a:t>GHS </a:t>
            </a:r>
            <a:r>
              <a:rPr lang="uk-UA"/>
              <a:t>та ППНВ (ДОПОГ) </a:t>
            </a:r>
            <a:r>
              <a:rPr lang="ru-RU"/>
              <a:t>мають </a:t>
            </a:r>
            <a:r>
              <a:rPr lang="uk-UA"/>
              <a:t>чітку корелляцію між багатьма класами, що зумовить полегшення класифікації та виявлення порушень. </a:t>
            </a:r>
          </a:p>
          <a:p>
            <a:pPr marL="285750" indent="-285750" eaLnBrk="0" hangingPunct="0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</p:spPr>
        <p:txBody>
          <a:bodyPr/>
          <a:lstStyle/>
          <a:p>
            <a:r>
              <a:rPr lang="uk-UA" altLang="ru-RU" sz="2000" b="1" smtClean="0">
                <a:latin typeface="Open Sans"/>
                <a:ea typeface="Open Sans"/>
                <a:cs typeface="Open Sans"/>
              </a:rPr>
              <a:t>Дякую за увагу!</a:t>
            </a:r>
            <a:endParaRPr lang="ru-RU" altLang="ru-RU" sz="200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34818" name="Freeform 10"/>
          <p:cNvSpPr>
            <a:spLocks/>
          </p:cNvSpPr>
          <p:nvPr/>
        </p:nvSpPr>
        <p:spPr bwMode="auto">
          <a:xfrm>
            <a:off x="6626225" y="3613150"/>
            <a:ext cx="5626100" cy="3244850"/>
          </a:xfrm>
          <a:custGeom>
            <a:avLst/>
            <a:gdLst>
              <a:gd name="T0" fmla="*/ 2147483647 w 3544"/>
              <a:gd name="T1" fmla="*/ 0 h 2044"/>
              <a:gd name="T2" fmla="*/ 0 w 3544"/>
              <a:gd name="T3" fmla="*/ 0 h 2044"/>
              <a:gd name="T4" fmla="*/ 0 w 3544"/>
              <a:gd name="T5" fmla="*/ 2147483647 h 2044"/>
              <a:gd name="T6" fmla="*/ 2147483647 w 3544"/>
              <a:gd name="T7" fmla="*/ 2147483647 h 2044"/>
              <a:gd name="T8" fmla="*/ 0 60000 65536"/>
              <a:gd name="T9" fmla="*/ 0 60000 65536"/>
              <a:gd name="T10" fmla="*/ 0 60000 65536"/>
              <a:gd name="T11" fmla="*/ 0 60000 65536"/>
              <a:gd name="T12" fmla="*/ 0 w 3544"/>
              <a:gd name="T13" fmla="*/ 0 h 2044"/>
              <a:gd name="T14" fmla="*/ 3544 w 3544"/>
              <a:gd name="T15" fmla="*/ 2044 h 2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4" h="2044">
                <a:moveTo>
                  <a:pt x="3544" y="0"/>
                </a:moveTo>
                <a:lnTo>
                  <a:pt x="0" y="0"/>
                </a:lnTo>
                <a:lnTo>
                  <a:pt x="0" y="2044"/>
                </a:lnTo>
                <a:lnTo>
                  <a:pt x="3544" y="20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1325563" y="1562100"/>
            <a:ext cx="871855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 b="1"/>
              <a:t>Доповідач: </a:t>
            </a:r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/>
              <a:t>Мукомела А. М.</a:t>
            </a:r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/>
              <a:t>Завідувач сектором «REACH»</a:t>
            </a:r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/>
              <a:t>ДП «Черкаський НДІТЕХІМ»</a:t>
            </a:r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endParaRPr lang="uk-UA" sz="2400"/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>
                <a:hlinkClick r:id="rId2"/>
              </a:rPr>
              <a:t>http://reach.ck.ua</a:t>
            </a:r>
            <a:r>
              <a:rPr lang="uk-UA" sz="2400"/>
              <a:t>   </a:t>
            </a:r>
            <a:endParaRPr lang="en-US" sz="2400"/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endParaRPr lang="uk-UA" sz="2400"/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/>
              <a:t>Тел.: +380472361096</a:t>
            </a:r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/>
              <a:t>          +380507184220</a:t>
            </a:r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uk-UA" sz="2400"/>
              <a:t>E-mail: </a:t>
            </a:r>
            <a:r>
              <a:rPr lang="uk-UA" sz="2400">
                <a:hlinkClick r:id="rId3"/>
              </a:rPr>
              <a:t>reach_cherkassy@mail.com</a:t>
            </a:r>
            <a:r>
              <a:rPr lang="uk-UA" sz="2400"/>
              <a:t>  </a:t>
            </a:r>
            <a:r>
              <a:rPr lang="uk-UA" sz="2400" b="1"/>
              <a:t> </a:t>
            </a:r>
            <a:endParaRPr lang="uk-UA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897</Words>
  <Application>Microsoft Office PowerPoint</Application>
  <PresentationFormat>Произвольный</PresentationFormat>
  <Paragraphs>101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 Light</vt:lpstr>
      <vt:lpstr>Calibri</vt:lpstr>
      <vt:lpstr>Open Sans</vt:lpstr>
      <vt:lpstr>Тема Office</vt:lpstr>
      <vt:lpstr>Тема Office</vt:lpstr>
      <vt:lpstr>Тема Office</vt:lpstr>
      <vt:lpstr>Слайд 1</vt:lpstr>
      <vt:lpstr>Система GHS</vt:lpstr>
      <vt:lpstr>Система GHS</vt:lpstr>
      <vt:lpstr>Система GHS – класифікація + маркування</vt:lpstr>
      <vt:lpstr>Система GHS – класи небезпеки</vt:lpstr>
      <vt:lpstr>Система GHS – класи небезпеки</vt:lpstr>
      <vt:lpstr>Система GHS – класи небезпеки</vt:lpstr>
      <vt:lpstr>Система GHS – імплементація в Україні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Sector REACH</dc:creator>
  <cp:lastModifiedBy>11</cp:lastModifiedBy>
  <cp:revision>194</cp:revision>
  <dcterms:created xsi:type="dcterms:W3CDTF">2018-07-24T10:30:03Z</dcterms:created>
  <dcterms:modified xsi:type="dcterms:W3CDTF">2018-11-22T05:15:05Z</dcterms:modified>
</cp:coreProperties>
</file>