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80" r:id="rId5"/>
    <p:sldId id="287" r:id="rId6"/>
    <p:sldId id="258" r:id="rId7"/>
    <p:sldId id="259" r:id="rId8"/>
    <p:sldId id="260" r:id="rId9"/>
    <p:sldId id="261" r:id="rId10"/>
    <p:sldId id="266" r:id="rId11"/>
    <p:sldId id="265" r:id="rId12"/>
    <p:sldId id="267" r:id="rId13"/>
    <p:sldId id="268" r:id="rId14"/>
    <p:sldId id="283" r:id="rId15"/>
    <p:sldId id="269" r:id="rId16"/>
    <p:sldId id="270" r:id="rId17"/>
    <p:sldId id="263" r:id="rId18"/>
    <p:sldId id="290" r:id="rId19"/>
    <p:sldId id="289" r:id="rId20"/>
    <p:sldId id="281" r:id="rId21"/>
    <p:sldId id="271" r:id="rId22"/>
    <p:sldId id="285" r:id="rId23"/>
    <p:sldId id="272" r:id="rId24"/>
    <p:sldId id="273" r:id="rId25"/>
    <p:sldId id="292" r:id="rId26"/>
    <p:sldId id="274" r:id="rId27"/>
    <p:sldId id="275" r:id="rId28"/>
    <p:sldId id="276" r:id="rId29"/>
    <p:sldId id="291" r:id="rId30"/>
    <p:sldId id="277" r:id="rId31"/>
    <p:sldId id="293" r:id="rId32"/>
    <p:sldId id="286" r:id="rId33"/>
    <p:sldId id="262" r:id="rId34"/>
    <p:sldId id="278" r:id="rId35"/>
    <p:sldId id="294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562499999999999E-2"/>
          <c:y val="0.10952343076258422"/>
          <c:w val="0.96562499999999996"/>
          <c:h val="0.8120454716999586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Виробництво електроенергії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003-40C9-849B-C1E4B2D1679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03-40C9-849B-C1E4B2D16793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03-40C9-849B-C1E4B2D16793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03-40C9-849B-C1E4B2D16793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03-40C9-849B-C1E4B2D16793}"/>
              </c:ext>
            </c:extLst>
          </c:dPt>
          <c:cat>
            <c:strRef>
              <c:f>Лист1!$A$2:$A$6</c:f>
              <c:strCache>
                <c:ptCount val="5"/>
                <c:pt idx="0">
                  <c:v>АЕС</c:v>
                </c:pt>
                <c:pt idx="1">
                  <c:v>ТЕС та ТЕЦ</c:v>
                </c:pt>
                <c:pt idx="2">
                  <c:v>Альтернативні джерела</c:v>
                </c:pt>
                <c:pt idx="3">
                  <c:v>ГЕС та ТАЕС</c:v>
                </c:pt>
                <c:pt idx="4">
                  <c:v>інші джерела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</c:v>
                </c:pt>
                <c:pt idx="1">
                  <c:v>41.5</c:v>
                </c:pt>
                <c:pt idx="2">
                  <c:v>1.6</c:v>
                </c:pt>
                <c:pt idx="3">
                  <c:v>4.7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3-40C9-849B-C1E4B2D16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28.31858" units="1/cm"/>
          <inkml:channelProperty channel="Y" name="resolution" value="28.36565" units="1/cm"/>
          <inkml:channelProperty channel="T" name="resolution" value="1" units="1/dev"/>
        </inkml:channelProperties>
      </inkml:inkSource>
      <inkml:timestamp xml:id="ts0" timeString="2018-11-20T15:58:10.769"/>
    </inkml:context>
    <inkml:brush xml:id="br0">
      <inkml:brushProperty name="width" value="0.21167" units="cm"/>
      <inkml:brushProperty name="height" value="0.211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7C6FB4C-0951-42D0-AC71-155D985C58B8}" emma:medium="tactile" emma:mode="ink">
          <msink:context xmlns:msink="http://schemas.microsoft.com/ink/2010/main" type="writingRegion" rotatedBoundingBox="30355,12717 25091,16686 21768,12279 27032,8311"/>
        </emma:interpretation>
      </emma:emma>
    </inkml:annotationXML>
    <inkml:traceGroup>
      <inkml:annotationXML>
        <emma:emma xmlns:emma="http://www.w3.org/2003/04/emma" version="1.0">
          <emma:interpretation id="{92DE08E8-14D6-4D83-B7C3-09B43F76A7E3}" emma:medium="tactile" emma:mode="ink">
            <msink:context xmlns:msink="http://schemas.microsoft.com/ink/2010/main" type="paragraph" rotatedBoundingBox="30355,12717 25091,16686 21768,12279 27032,8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769FA0-DC1A-48C8-9A50-053A84520495}" emma:medium="tactile" emma:mode="ink">
              <msink:context xmlns:msink="http://schemas.microsoft.com/ink/2010/main" type="line" rotatedBoundingBox="30355,12717 25091,16686 21768,12279 27032,8311"/>
            </emma:interpretation>
          </emma:emma>
        </inkml:annotationXML>
        <inkml:traceGroup>
          <inkml:annotationXML>
            <emma:emma xmlns:emma="http://www.w3.org/2003/04/emma" version="1.0">
              <emma:interpretation id="{4454F37F-B37A-413B-8F7B-8D2838497D63}" emma:medium="tactile" emma:mode="ink">
                <msink:context xmlns:msink="http://schemas.microsoft.com/ink/2010/main" type="inkWord" rotatedBoundingBox="28724,10554 27094,11783 26557,11070 28187,9841"/>
              </emma:interpretation>
            </emma:emma>
          </inkml:annotationXML>
          <inkml:trace contextRef="#ctx0" brushRef="#br0">5239-1058 0,'0'0'16,"0"0"-16,0 70 16,-35-34-16,-1 34 15,-34 36-15,70-106 16,-36 71-16,-34-1 15,35-35 1,-1 1-16,-34-1 16,70 0-16,-106 71 15,35-71-15,71 36 16,-70-36-1,70-35-15,-35 35 0,-1 1 16,36-1-16,-70 0 16,70 1-1,0-36-15,-36 35 16,36 0-16,-35 0 15,35 1-15,-35-1 16,35 0-16,-35 0 16,-1 36-16,36-36 0,-70 36 15,70-71 1,0 35-16,0 0 15,0 1-15,0-1 16,-71 36-16,71-71 16,-35 70-16,35-70 15,-35 35-15,-1 36 78,36-71 203,0 0-265,36 0 280,-36-35-265,35-1-31,71 1 31,-106 35-15,35-35 0,0 35-1,1 0-15,-1 0 16,0-35-16,36-1 15,-36 1-15,0 35 16,1 0 0,-1-35-16,35 35 31,-70 0-16,36 0 1,-36 0 343</inkml:trace>
        </inkml:traceGroup>
        <inkml:traceGroup>
          <inkml:annotationXML>
            <emma:emma xmlns:emma="http://www.w3.org/2003/04/emma" version="1.0">
              <emma:interpretation id="{9ED97300-EA05-499B-98C0-69195F467822}" emma:medium="tactile" emma:mode="ink">
                <msink:context xmlns:msink="http://schemas.microsoft.com/ink/2010/main" type="inkWord" rotatedBoundingBox="27290,11430 27058,11605 26654,11071 26887,10895"/>
              </emma:interpretation>
            </emma:emma>
          </inkml:annotationXML>
          <inkml:trace contextRef="#ctx0" brushRef="#br0" timeOffset="1991.2084">4110 706 0,'0'0'94,"0"0"-79,0 0-15,0-71 16,0 71-16,0-35 31,0 35-15,0-35-1,0-1-15,0 1 16,0 35-16,0-71 15,-35 1 1,35 70-16,-36-35 16,36 35-16,0-36 62,0 1-62,-35-36 16,35 71-1,0-35 16,-35-35-15,35 70 15,0-36-31,-35 1 421</inkml:trace>
        </inkml:traceGroup>
        <inkml:traceGroup>
          <inkml:annotationXML>
            <emma:emma xmlns:emma="http://www.w3.org/2003/04/emma" version="1.0">
              <emma:interpretation id="{798E68C0-CED1-434B-A7D6-EFDD2B3599DE}" emma:medium="tactile" emma:mode="ink">
                <msink:context xmlns:msink="http://schemas.microsoft.com/ink/2010/main" type="inkWord" rotatedBoundingBox="28551,14077 25091,16686 21768,12279 25229,9670"/>
              </emma:interpretation>
            </emma:emma>
          </inkml:annotationXML>
          <inkml:trace contextRef="#ctx0" brushRef="#br0" timeOffset="-2274.2116">1464 0 0,'-35'0'31,"0"0"-31,-1 0 15,-34 0-15,-1 0 16,1 35-16,-36 36 16,70-71-16,-69 35 15,105-35-15,-106 35 16,0-35-16,35 0 15,1 0-15,35 0 16,-36 71-16,36-71 31,-1 35-31,-34-35 16,35 36-1,-1-36 32,36 35-47,-35 0 16,35 36-1,0-36 1,-35-35-16,35 71 31,-35-71-15,35 35-1,0-35-15,0 70 16,0-34-16,0-1 16,0 0-1,0-35-15,0 35 16,0 36-1,0-36 1,0-35 0,0 71-1,0-36-15,0 0 16,0 1-1,0-1-15,0-35 16,0 35 0,0 36-16,0-36 15,0-35 1,0 35-1,0 1-15,0-1 16,0-35-16,0 35 16,0 0-16,0-35 15,0 36-15,0-1 16,0 36-16,0-71 15,0 35-15,0 0 16,-36 0-16,1 36 16,35-71-16,0 71 15,0-36-15,0-35 31,0 35-31,0 0 16,-35 36-16,35-71 31,0 35-15,0 0-1,0 1-15,0-1 16,0 0-16,0 1 16,0-1-16,0 0 15,0-35-15,0 35 16,0-35-16,0 36 15,0-1 1,0 0-16,0 1 16,0 34 15,0-35-31,0-35 15,0 71 17,0-36-17,0-35-15,0 71 16,0-36-16,0 0 15,35 1-15,0-1 0,-35 35 32,0-70-32,36 36 15,-1-36 1,-35 35-1,35 36 1,0-36-16,36 71 16,-71-106-1,0 35 1,35 0-1,36 36-15,-71-71 16,0 70 0,35-70-16,-35 36 15,35-36 1,1 70-16,-1-35 0,0 1 0,-35 34 15,71-34-15,-71 34 16,0-70-16,35 35 16,-35-35-16,35 36 31,1-36-16,-36 35 17,35 0-32,-35-35 15,70 35 1,-34 1-1,-1-36 1,-35 35-16,35-35 16,-35 0-16,71 0 15,-36 35-15,0-35 16,36 71-16,-36-71 15,36 0-15,-36 0 16,71 0-16,-106 35 16,70 0-16,-34-35 15,34 0-15,1 36 16,-36-36-16,0 0 15,1 35-15,-36-35 16,35 0-16,35 0 16,-70 0-16,71 0 15,-36 0-15,-35 0 16,106 35-16,-71-35 15,36 0-15,-71 0 16,35 0-16,36 0 16,-36 36-16,0-36 15,36 0 1,35 35-16,-71-35 15,36 0-15,-1 0 16,-70 0 0,71 35-16,-36-35 0,35 0 15,-70 0-15,36 0 16,-36 0-16,70 0 15,-34 0 1,-1 0 0,0 0-16,0 0 15,1 0-15,34 0 16,-70 0-16,71 0 15,-36 0-15,0 0 16,1 0-16,-1 0 16,-35 0-16,35 0 15,0 0-15,1 0 16,-1 0-16,36 0 15,-36 0-15,-35 0 32,70 0-32,-34 0 31,-1 0-16,0 0-15,1-35 16,-1 35 0,-35-35-1,35-1 16,0 1-31,1 0 16,-1-71 15,0 71-15,-35-1 15,35-34-31,1 70 16,-36-71-1,0 71 1,0-35 15,0 35-15,35-71-16,-35 36 15,35 0 1,-35 0 15,36-36-31,-36 71 16,0-35-16,0-1 15,35 1 1,0 0-1,-35 0-15,0 35 16,0-36-16,0 1 16,0 0-16,0 35 15,0-36-15,0 1 16,0 0-16,0 35 15,0-35-15,0-1 16,0 36-16,0-35 16,0 35-16,0-35 15,0 0-15,0-1 16,0 36-16,0-35 15,0 0 1,0 35-16,0-36 31,0 36-15,0-35-16,0-35 15,0 70 1,0-71 0,0 36-1,0-1-15,0 36 16,0-35-1,0 0-15,0 0 16,0 35-16,0-36 16,0 1-16,0 0 15,0 35-15,0-71 16,0 36-1,0 35-15,0-35 16,0-1-16,0 1 16,0-35-16,0 70 15,0-36-15,-35 36 16,35-70-1,0 70-15,0-36 16,0-34-16,0 70 16,-71-71-1,71 36 16,0 0-31,0 35 16,-35-35-16,35-36 16,0 71 15,0-35-16,0-1-15,-71-34 16,71 70 0,0-35-1,-35-36-15,35 71 16,0-35-1,0-1-15,0 36 16,0-35-16,-35-35 16,35 70-1,0-36 1,0 1-16,-35 35 15,35-35 1,-36 35-16,36-35 16,0 35-1,-35-71-15,35 71 16,0-35-1,0-1-15,-35 36 16,0-35 0,35 0 15,-36 0-16,36 35 1,-35-36 0,35 36-1,-35-35-15,-1 0 16,36-1-1,0 36-15,-35-70 16,0 70-16,35-35 16,-35-1-16,35 36 15,0-35 1,-36 35-1,1-70-15,0 70 32,35-36-17,-36 36 1,1-70-16,0 70 15,35-36 1,-35 36-16,-1-70 16,1 70-1,0 0 1,0-35-1,35 35-15,-36 0 16,-34 0-16,70-36 16,-71 1-16,36 0 15,0-1-15,-1 36 16,-34 0-16,34-35 15,-34 35-15,70 0 16,-35-35-16,-36 35 16,71 0 15,-35 0-31,0 0 15,-36 0-15,71 0 16,-35 0 0,-1 0-16,1 0 15,35 0 1,-35 0-1,0 0-15,-1 0 16,36 0 0,-35 0-1,0 0-15,-1 0 16,36 0-1,-35 0-15,-35 0 16,70 0-16,-141 0 16,105 0-16,-34 0 15,-36 0-15,71 35 16,-1-35-16,1 0 15,0 0 1,35 0 15,-36 0-15,1 0-16,0 0 15,35 0-15,-35 0 16,-1 0 15,1 0-15,-35 0-1,34 0-15,1 0 16,0 0 0,35 0-16,-36 35 15,1-35 32,35 0 125,35 0-157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6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37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94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3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55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2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8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0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3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8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66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EBD4-5FC1-4DEA-8A59-EDA0AC550AA3}" type="datetimeFigureOut">
              <a:rPr lang="ru-RU" smtClean="0"/>
              <a:t>23.11.2018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E0D61-FCD4-4B9D-BC9C-3BB5C1E56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3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footprintcalculator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-370" r="-50014" b="370"/>
          <a:stretch/>
        </p:blipFill>
        <p:spPr>
          <a:xfrm>
            <a:off x="3848100" y="-30162"/>
            <a:ext cx="9649209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Зміст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49" t="10418" r="4063" b="7292"/>
          <a:stretch/>
        </p:blipFill>
        <p:spPr>
          <a:xfrm>
            <a:off x="1489999" y="0"/>
            <a:ext cx="9863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/>
              <a:t>Розділ 1.</a:t>
            </a:r>
            <a:r>
              <a:rPr lang="uk-UA" dirty="0" smtClean="0"/>
              <a:t> ФУНДАМЕНТ, або як ми споживаємо і як маємо споживати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pPr algn="just"/>
            <a:r>
              <a:rPr lang="uk-UA" dirty="0" smtClean="0"/>
              <a:t>Урок </a:t>
            </a:r>
            <a:r>
              <a:rPr lang="uk-UA" dirty="0"/>
              <a:t>1</a:t>
            </a:r>
            <a:r>
              <a:rPr lang="uk-UA" b="1" dirty="0"/>
              <a:t> Поведінка споживача і споживацькі звички - що це і як регулювати?</a:t>
            </a:r>
            <a:endParaRPr lang="ru-RU" dirty="0"/>
          </a:p>
          <a:p>
            <a:pPr algn="just"/>
            <a:r>
              <a:rPr lang="uk-UA" dirty="0"/>
              <a:t>Урок 2. </a:t>
            </a:r>
            <a:r>
              <a:rPr lang="uk-UA" b="1" dirty="0"/>
              <a:t>Екологічні закони Б. </a:t>
            </a:r>
            <a:r>
              <a:rPr lang="uk-UA" b="1" dirty="0" err="1"/>
              <a:t>Коммонера</a:t>
            </a:r>
            <a:endParaRPr lang="ru-RU" dirty="0"/>
          </a:p>
          <a:p>
            <a:endParaRPr lang="ru-RU" dirty="0"/>
          </a:p>
        </p:txBody>
      </p:sp>
      <p:pic>
        <p:nvPicPr>
          <p:cNvPr id="2062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19934" r="82240" b="73898"/>
          <a:stretch>
            <a:fillRect/>
          </a:stretch>
        </p:blipFill>
        <p:spPr bwMode="auto">
          <a:xfrm>
            <a:off x="1435100" y="494506"/>
            <a:ext cx="7905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Урок 1</a:t>
            </a:r>
            <a:r>
              <a:rPr lang="uk-UA" b="1" dirty="0" smtClean="0"/>
              <a:t> Поведінка споживача і споживацькі звички - що це і як регулювати?</a:t>
            </a:r>
            <a:endParaRPr lang="ru-RU" dirty="0"/>
          </a:p>
        </p:txBody>
      </p:sp>
      <p:pic>
        <p:nvPicPr>
          <p:cNvPr id="4" name="ecology 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12888"/>
            <a:ext cx="5802312" cy="4351338"/>
          </a:xfrm>
        </p:spPr>
      </p:pic>
      <p:pic>
        <p:nvPicPr>
          <p:cNvPr id="10242" name="Picture 2" descr="SCAN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13737" b="5084"/>
          <a:stretch>
            <a:fillRect/>
          </a:stretch>
        </p:blipFill>
        <p:spPr bwMode="auto">
          <a:xfrm>
            <a:off x="7685089" y="1512888"/>
            <a:ext cx="4165600" cy="516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3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 2. </a:t>
            </a:r>
            <a:r>
              <a:rPr lang="uk-UA" b="1" dirty="0" smtClean="0"/>
              <a:t>Екологічні закони Б. </a:t>
            </a:r>
            <a:r>
              <a:rPr lang="uk-UA" b="1" dirty="0" err="1" smtClean="0"/>
              <a:t>Коммонера</a:t>
            </a:r>
            <a:endParaRPr lang="ru-RU" dirty="0"/>
          </a:p>
        </p:txBody>
      </p:sp>
      <p:pic>
        <p:nvPicPr>
          <p:cNvPr id="5" name="money-mone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500" y="1529392"/>
            <a:ext cx="6858000" cy="5038269"/>
          </a:xfrm>
        </p:spPr>
      </p:pic>
    </p:spTree>
    <p:extLst>
      <p:ext uri="{BB962C8B-B14F-4D97-AF65-F5344CB8AC3E}">
        <p14:creationId xmlns:p14="http://schemas.microsoft.com/office/powerpoint/2010/main" val="27429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1" t="9735" r="2205" b="4687"/>
          <a:stretch/>
        </p:blipFill>
        <p:spPr>
          <a:xfrm>
            <a:off x="1346200" y="-41211"/>
            <a:ext cx="9867900" cy="69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       Розділ </a:t>
            </a:r>
            <a:r>
              <a:rPr lang="uk-UA" b="1" dirty="0"/>
              <a:t>2</a:t>
            </a:r>
            <a:r>
              <a:rPr lang="uk-UA" dirty="0"/>
              <a:t>.  ПІДЛОГА, або як ти і твоя родина впливають на якість довкілля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Урок 3.</a:t>
            </a:r>
            <a:r>
              <a:rPr lang="uk-UA" b="1" dirty="0"/>
              <a:t> Енергія– те, без чого життя не можливе. </a:t>
            </a:r>
            <a:endParaRPr lang="ru-RU" dirty="0"/>
          </a:p>
          <a:p>
            <a:r>
              <a:rPr lang="uk-UA" dirty="0"/>
              <a:t>Урок 4.</a:t>
            </a:r>
            <a:r>
              <a:rPr lang="uk-UA" b="1" dirty="0"/>
              <a:t> Вода – скільки можна? 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30066" r="81308" b="63547"/>
          <a:stretch>
            <a:fillRect/>
          </a:stretch>
        </p:blipFill>
        <p:spPr bwMode="auto">
          <a:xfrm>
            <a:off x="838200" y="475456"/>
            <a:ext cx="866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CAN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64674" r="24686" b="7672"/>
          <a:stretch>
            <a:fillRect/>
          </a:stretch>
        </p:blipFill>
        <p:spPr bwMode="auto">
          <a:xfrm>
            <a:off x="838200" y="3233738"/>
            <a:ext cx="38576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CAN0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4014" r="12970" b="20435"/>
          <a:stretch>
            <a:fillRect/>
          </a:stretch>
        </p:blipFill>
        <p:spPr bwMode="auto">
          <a:xfrm>
            <a:off x="7771219" y="3233738"/>
            <a:ext cx="3696881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1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dirty="0" smtClean="0"/>
              <a:t>Урок 3.</a:t>
            </a:r>
            <a:r>
              <a:rPr lang="uk-UA" b="1" dirty="0" smtClean="0"/>
              <a:t> Енергія– те, без чого життя не можливе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495800" cy="338137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dirty="0"/>
              <a:t>Побудуй діаграму за цими даними: </a:t>
            </a:r>
            <a:endParaRPr lang="ru-RU" dirty="0"/>
          </a:p>
          <a:p>
            <a:pPr marL="0" indent="0" algn="just">
              <a:buNone/>
            </a:pPr>
            <a:r>
              <a:rPr lang="uk-UA" dirty="0" smtClean="0"/>
              <a:t>В </a:t>
            </a:r>
            <a:r>
              <a:rPr lang="uk-UA" dirty="0"/>
              <a:t>Україні виробництво електроенергії </a:t>
            </a:r>
            <a:r>
              <a:rPr lang="uk-UA" dirty="0" smtClean="0"/>
              <a:t>в  </a:t>
            </a:r>
            <a:r>
              <a:rPr lang="uk-UA" dirty="0"/>
              <a:t>2017 році: </a:t>
            </a:r>
            <a:endParaRPr lang="uk-UA" dirty="0" smtClean="0"/>
          </a:p>
          <a:p>
            <a:pPr algn="just"/>
            <a:r>
              <a:rPr lang="uk-UA" dirty="0" smtClean="0"/>
              <a:t>АЕС </a:t>
            </a:r>
            <a:r>
              <a:rPr lang="uk-UA" dirty="0"/>
              <a:t>– 51%, </a:t>
            </a:r>
            <a:endParaRPr lang="uk-UA" dirty="0" smtClean="0"/>
          </a:p>
          <a:p>
            <a:pPr algn="just"/>
            <a:r>
              <a:rPr lang="uk-UA" dirty="0" smtClean="0"/>
              <a:t>альтернативні </a:t>
            </a:r>
            <a:r>
              <a:rPr lang="uk-UA" dirty="0"/>
              <a:t>джерела – 1,6%, </a:t>
            </a:r>
            <a:endParaRPr lang="uk-UA" dirty="0" smtClean="0"/>
          </a:p>
          <a:p>
            <a:pPr algn="just"/>
            <a:r>
              <a:rPr lang="uk-UA" dirty="0" smtClean="0"/>
              <a:t>ТЕС </a:t>
            </a:r>
            <a:r>
              <a:rPr lang="uk-UA" dirty="0"/>
              <a:t>та ТЕЦ – 41,5%, </a:t>
            </a:r>
            <a:endParaRPr lang="uk-UA" dirty="0" smtClean="0"/>
          </a:p>
          <a:p>
            <a:pPr algn="just"/>
            <a:r>
              <a:rPr lang="uk-UA" dirty="0" smtClean="0"/>
              <a:t>ГЕС </a:t>
            </a:r>
            <a:r>
              <a:rPr lang="uk-UA" dirty="0"/>
              <a:t>та ТАЕС – 4,7%, </a:t>
            </a:r>
            <a:endParaRPr lang="uk-UA" dirty="0" smtClean="0"/>
          </a:p>
          <a:p>
            <a:pPr algn="just"/>
            <a:r>
              <a:rPr lang="uk-UA" dirty="0" smtClean="0"/>
              <a:t>інші </a:t>
            </a:r>
            <a:r>
              <a:rPr lang="uk-UA" dirty="0"/>
              <a:t>джерела -1,2%</a:t>
            </a:r>
            <a:endParaRPr lang="ru-RU" dirty="0"/>
          </a:p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56200" y="3251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6896100" y="1690688"/>
            <a:ext cx="3365500" cy="3547268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96975944"/>
              </p:ext>
            </p:extLst>
          </p:nvPr>
        </p:nvGraphicFramePr>
        <p:xfrm>
          <a:off x="5537200" y="1263717"/>
          <a:ext cx="6394450" cy="440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96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Урок 4.</a:t>
            </a:r>
            <a:r>
              <a:rPr lang="uk-UA" b="1" dirty="0" smtClean="0"/>
              <a:t> Вода – скільки можна?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500688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dirty="0"/>
              <a:t>Кількість прісної води на Землі. Найбільша блакитна сфера - це вся вода на нашій планеті, включаючи ту, що знаходиться всередині рослин, тіл тварин і людей. </a:t>
            </a:r>
            <a:endParaRPr lang="uk-UA" dirty="0" smtClean="0"/>
          </a:p>
          <a:p>
            <a:pPr algn="just"/>
            <a:r>
              <a:rPr lang="uk-UA" dirty="0" smtClean="0"/>
              <a:t>Діаметр </a:t>
            </a:r>
            <a:r>
              <a:rPr lang="uk-UA" dirty="0"/>
              <a:t>сфери дорівнює 1384 кілометри, а її обсяг становить 1 386 000 000 кубічний кілометрів. </a:t>
            </a:r>
            <a:endParaRPr lang="uk-UA" dirty="0" smtClean="0"/>
          </a:p>
          <a:p>
            <a:pPr algn="just"/>
            <a:r>
              <a:rPr lang="uk-UA" dirty="0" smtClean="0"/>
              <a:t>Сфера </a:t>
            </a:r>
            <a:r>
              <a:rPr lang="uk-UA" dirty="0"/>
              <a:t>меншого обсягу - це рідка прісна вода у всіх річках, озерах, болотах та підземних водах. Її обсяг - 10 633 450 кубічних кілометрів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6" name="Рисунок 12" descr="C:\Users\1\Desktop\geografia0828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488409"/>
            <a:ext cx="5014912" cy="47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8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Ð¡Ð²ÑÑÐ»Ð¸Ð½Ð° Ð²ÑÐ´ ÐÐÐ &quot;ÐÐ¾Ð»Ð¾ÑÑÑÐ²ÑÑÐºÐ¸Ð¹&quot;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"/>
          <a:stretch/>
        </p:blipFill>
        <p:spPr bwMode="auto">
          <a:xfrm>
            <a:off x="3485993" y="-101085"/>
            <a:ext cx="5377019" cy="69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SCAN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8" t="66548" b="5798"/>
          <a:stretch>
            <a:fillRect/>
          </a:stretch>
        </p:blipFill>
        <p:spPr bwMode="auto">
          <a:xfrm>
            <a:off x="842962" y="2138105"/>
            <a:ext cx="4783137" cy="329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CAN0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2" t="66727" r="8186" b="5531"/>
          <a:stretch>
            <a:fillRect/>
          </a:stretch>
        </p:blipFill>
        <p:spPr bwMode="auto">
          <a:xfrm>
            <a:off x="6396455" y="2138106"/>
            <a:ext cx="4957345" cy="334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Жива планета та партнери проекту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16" y="5855493"/>
            <a:ext cx="3148584" cy="932688"/>
          </a:xfrm>
        </p:spPr>
      </p:pic>
      <p:pic>
        <p:nvPicPr>
          <p:cNvPr id="8194" name="Picture 2" descr="http://www.greenmind.com.ua/images/2018/2018-10-01-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9"/>
          <a:stretch/>
        </p:blipFill>
        <p:spPr bwMode="auto">
          <a:xfrm>
            <a:off x="838200" y="3162300"/>
            <a:ext cx="4813300" cy="34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83" y="3135772"/>
            <a:ext cx="3023617" cy="1895188"/>
          </a:xfrm>
          <a:prstGeom prst="rect">
            <a:avLst/>
          </a:prstGeom>
        </p:spPr>
      </p:pic>
      <p:pic>
        <p:nvPicPr>
          <p:cNvPr id="8197" name="Picture 5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00658"/>
            <a:ext cx="24765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5586307"/>
            <a:ext cx="3145536" cy="1264920"/>
          </a:xfrm>
          <a:prstGeom prst="rect">
            <a:avLst/>
          </a:prstGeom>
        </p:spPr>
      </p:pic>
      <p:pic>
        <p:nvPicPr>
          <p:cNvPr id="8" name="Picture 2" descr="http://www.greenmind.com.ua/images/2018/2018-10-01-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0"/>
          <a:stretch/>
        </p:blipFill>
        <p:spPr bwMode="auto">
          <a:xfrm>
            <a:off x="3689350" y="1346458"/>
            <a:ext cx="4813300" cy="16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-12998"/>
            <a:ext cx="9664700" cy="6870998"/>
          </a:xfrm>
        </p:spPr>
      </p:pic>
    </p:spTree>
    <p:extLst>
      <p:ext uri="{BB962C8B-B14F-4D97-AF65-F5344CB8AC3E}">
        <p14:creationId xmlns:p14="http://schemas.microsoft.com/office/powerpoint/2010/main" val="34558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b="1" dirty="0" smtClean="0"/>
              <a:t>      Розділ </a:t>
            </a:r>
            <a:r>
              <a:rPr lang="uk-UA" b="1" dirty="0"/>
              <a:t>3</a:t>
            </a:r>
            <a:r>
              <a:rPr lang="uk-UA" dirty="0"/>
              <a:t>.  СТІНИ, або як твоє помешкання впливає на тебе і твою родину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Урок 5. </a:t>
            </a:r>
            <a:r>
              <a:rPr lang="uk-UA" b="1" dirty="0"/>
              <a:t>Мій простір- з чого він створений? </a:t>
            </a:r>
            <a:endParaRPr lang="ru-RU" dirty="0"/>
          </a:p>
          <a:p>
            <a:r>
              <a:rPr lang="uk-UA" dirty="0"/>
              <a:t>Урок 6.</a:t>
            </a:r>
            <a:r>
              <a:rPr lang="uk-UA" b="1" dirty="0"/>
              <a:t> Мої речі – який шлях вони пройшли?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40529" r="81619" b="52753"/>
          <a:stretch>
            <a:fillRect/>
          </a:stretch>
        </p:blipFill>
        <p:spPr bwMode="auto">
          <a:xfrm>
            <a:off x="838200" y="446881"/>
            <a:ext cx="828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Why FS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3263" y="2928518"/>
            <a:ext cx="6015037" cy="3383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4166" t="33203" r="9271" b="41276"/>
          <a:stretch/>
        </p:blipFill>
        <p:spPr>
          <a:xfrm>
            <a:off x="838200" y="3284118"/>
            <a:ext cx="4762644" cy="26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Снєжка</a:t>
            </a:r>
            <a:r>
              <a:rPr lang="uk-UA" dirty="0" smtClean="0"/>
              <a:t> фарба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7" t="8333" r="1563" b="6120"/>
          <a:stretch/>
        </p:blipFill>
        <p:spPr>
          <a:xfrm>
            <a:off x="965200" y="-255553"/>
            <a:ext cx="10388600" cy="72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err="1" smtClean="0"/>
              <a:t>Розділ</a:t>
            </a:r>
            <a:r>
              <a:rPr lang="ru-RU" dirty="0" smtClean="0"/>
              <a:t> </a:t>
            </a:r>
            <a:r>
              <a:rPr lang="ru-RU" dirty="0"/>
              <a:t>4</a:t>
            </a:r>
            <a:r>
              <a:rPr lang="ru-RU" b="1" dirty="0"/>
              <a:t>. ВІКНА,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екологічні</a:t>
            </a:r>
            <a:r>
              <a:rPr lang="ru-RU" b="1" dirty="0"/>
              <a:t> </a:t>
            </a:r>
            <a:r>
              <a:rPr lang="ru-RU" b="1" dirty="0" err="1"/>
              <a:t>проблеми</a:t>
            </a:r>
            <a:r>
              <a:rPr lang="ru-RU" b="1" dirty="0"/>
              <a:t> </a:t>
            </a:r>
            <a:r>
              <a:rPr lang="ru-RU" b="1" dirty="0" err="1"/>
              <a:t>навколо</a:t>
            </a:r>
            <a:r>
              <a:rPr lang="ru-RU" b="1" dirty="0"/>
              <a:t> </a:t>
            </a:r>
            <a:r>
              <a:rPr lang="ru-RU" b="1" dirty="0" smtClean="0"/>
              <a:t>нас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Урок 7</a:t>
            </a:r>
            <a:r>
              <a:rPr lang="uk-UA" dirty="0" smtClean="0"/>
              <a:t>. </a:t>
            </a:r>
            <a:r>
              <a:rPr lang="uk-UA" b="1" dirty="0" smtClean="0"/>
              <a:t>Екологічні </a:t>
            </a:r>
            <a:r>
              <a:rPr lang="uk-UA" b="1" dirty="0"/>
              <a:t>проблеми навколо нас – як вплинути? </a:t>
            </a:r>
            <a:endParaRPr lang="ru-RU" dirty="0"/>
          </a:p>
          <a:p>
            <a:r>
              <a:rPr lang="uk-UA" dirty="0"/>
              <a:t>Урок 8.</a:t>
            </a:r>
            <a:r>
              <a:rPr lang="uk-UA" b="1" dirty="0"/>
              <a:t> </a:t>
            </a:r>
            <a:r>
              <a:rPr lang="uk-UA" b="1" dirty="0" smtClean="0"/>
              <a:t>«</a:t>
            </a:r>
            <a:r>
              <a:rPr lang="uk-UA" b="1" dirty="0"/>
              <a:t>Ми з тобою однієї крові» </a:t>
            </a:r>
            <a:endParaRPr lang="ru-RU" dirty="0"/>
          </a:p>
          <a:p>
            <a:endParaRPr lang="ru-RU" dirty="0"/>
          </a:p>
        </p:txBody>
      </p:sp>
      <p:pic>
        <p:nvPicPr>
          <p:cNvPr id="512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50771" r="81619" b="42401"/>
          <a:stretch>
            <a:fillRect/>
          </a:stretch>
        </p:blipFill>
        <p:spPr bwMode="auto">
          <a:xfrm>
            <a:off x="838200" y="385365"/>
            <a:ext cx="847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mal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388001"/>
            <a:ext cx="6534150" cy="346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9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Урок 7.</a:t>
            </a:r>
            <a:r>
              <a:rPr lang="uk-UA" b="1" dirty="0"/>
              <a:t>Екологічні проблеми навколо нас – як вплинути? </a:t>
            </a:r>
            <a:endParaRPr lang="ru-RU" dirty="0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544763"/>
            <a:ext cx="5181600" cy="2914650"/>
          </a:xfrm>
        </p:spPr>
      </p:pic>
      <p:pic>
        <p:nvPicPr>
          <p:cNvPr id="6" name="екологи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549525"/>
            <a:ext cx="5181600" cy="2901950"/>
          </a:xfrm>
        </p:spPr>
      </p:pic>
    </p:spTree>
    <p:extLst>
      <p:ext uri="{BB962C8B-B14F-4D97-AF65-F5344CB8AC3E}">
        <p14:creationId xmlns:p14="http://schemas.microsoft.com/office/powerpoint/2010/main" val="9111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0313" t="32161" r="31354" b="35417"/>
          <a:stretch/>
        </p:blipFill>
        <p:spPr>
          <a:xfrm>
            <a:off x="838200" y="1825624"/>
            <a:ext cx="5842000" cy="3952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0521" t="53125" r="31875" b="18620"/>
          <a:stretch/>
        </p:blipFill>
        <p:spPr>
          <a:xfrm>
            <a:off x="6862549" y="2105024"/>
            <a:ext cx="5329451" cy="32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Урок 8.</a:t>
            </a:r>
            <a:r>
              <a:rPr lang="uk-UA" b="1" dirty="0"/>
              <a:t>  «Ми з тобою однієї крові»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3700" y="1190625"/>
            <a:ext cx="10515600" cy="4351338"/>
          </a:xfrm>
        </p:spPr>
        <p:txBody>
          <a:bodyPr/>
          <a:lstStyle/>
          <a:p>
            <a:r>
              <a:rPr lang="uk-UA" dirty="0" smtClean="0"/>
              <a:t>Кейс «Вовк: захищати не можна знищити»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690688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uk-UA" b="1" dirty="0" smtClean="0"/>
              <a:t>       Розділ </a:t>
            </a:r>
            <a:r>
              <a:rPr lang="uk-UA" b="1" dirty="0"/>
              <a:t>5</a:t>
            </a:r>
            <a:r>
              <a:rPr lang="uk-UA" dirty="0"/>
              <a:t>. ДВЕРІ, або як те, що ми споживаємо, впливає на те, що навколо нас?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Урок 9.  </a:t>
            </a:r>
            <a:r>
              <a:rPr lang="uk-UA" b="1" dirty="0"/>
              <a:t>Екологічне маркування – навіщо?</a:t>
            </a:r>
            <a:endParaRPr lang="ru-RU" dirty="0"/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Урок </a:t>
            </a:r>
            <a:r>
              <a:rPr lang="uk-UA" dirty="0"/>
              <a:t>10.  </a:t>
            </a:r>
            <a:r>
              <a:rPr lang="uk-UA" b="1" dirty="0"/>
              <a:t>Скільки місця ми займаємо на планеті? </a:t>
            </a:r>
            <a:endParaRPr lang="ru-RU" dirty="0"/>
          </a:p>
          <a:p>
            <a:endParaRPr lang="ru-RU" dirty="0"/>
          </a:p>
        </p:txBody>
      </p:sp>
      <p:pic>
        <p:nvPicPr>
          <p:cNvPr id="6151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61234" r="81776" b="32269"/>
          <a:stretch>
            <a:fillRect/>
          </a:stretch>
        </p:blipFill>
        <p:spPr bwMode="auto">
          <a:xfrm>
            <a:off x="838200" y="465931"/>
            <a:ext cx="8191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71591" r="81464" b="21916"/>
          <a:stretch>
            <a:fillRect/>
          </a:stretch>
        </p:blipFill>
        <p:spPr bwMode="auto">
          <a:xfrm>
            <a:off x="828675" y="2778125"/>
            <a:ext cx="828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35000" y="30543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b="1" dirty="0" smtClean="0"/>
              <a:t>        Розділ 6</a:t>
            </a:r>
            <a:r>
              <a:rPr lang="uk-UA" dirty="0" smtClean="0"/>
              <a:t>. СТЕЛЯ, або наш екологічний слід </a:t>
            </a:r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4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360362"/>
            <a:ext cx="10515600" cy="1325563"/>
          </a:xfrm>
        </p:spPr>
        <p:txBody>
          <a:bodyPr/>
          <a:lstStyle/>
          <a:p>
            <a:r>
              <a:rPr lang="uk-UA" dirty="0" smtClean="0"/>
              <a:t>Урок 9.  </a:t>
            </a:r>
            <a:r>
              <a:rPr lang="uk-UA" b="1" dirty="0" smtClean="0"/>
              <a:t>Екологічне маркування – навіщо?</a:t>
            </a:r>
            <a:endParaRPr lang="ru-RU" dirty="0"/>
          </a:p>
        </p:txBody>
      </p:sp>
      <p:pic>
        <p:nvPicPr>
          <p:cNvPr id="4" name="Екологічне маркування продукції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9699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896" t="29427" r="32396" b="29940"/>
          <a:stretch/>
        </p:blipFill>
        <p:spPr>
          <a:xfrm>
            <a:off x="5721350" y="1825625"/>
            <a:ext cx="5816600" cy="3963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979" t="15494" r="31771" b="6511"/>
          <a:stretch/>
        </p:blipFill>
        <p:spPr>
          <a:xfrm>
            <a:off x="838200" y="21710"/>
            <a:ext cx="5067300" cy="68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12та Глобальна ціль </a:t>
            </a:r>
            <a:r>
              <a:rPr lang="uk-UA" dirty="0"/>
              <a:t>сталого розвитку – перехід на моделі сталого споживання та виробництва.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579317"/>
            <a:ext cx="6056313" cy="392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/>
              <p14:cNvContentPartPr/>
              <p14:nvPr/>
            </p14:nvContentPartPr>
            <p14:xfrm>
              <a:off x="7396731" y="2741309"/>
              <a:ext cx="1886400" cy="19951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8571" y="2703149"/>
                <a:ext cx="1962720" cy="20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99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Урок 10.  </a:t>
            </a:r>
            <a:r>
              <a:rPr lang="uk-UA" b="1" dirty="0" smtClean="0"/>
              <a:t>Скільки місця ми займаємо на планеті? </a:t>
            </a:r>
            <a:r>
              <a:rPr lang="en-US" dirty="0" smtClean="0">
                <a:hlinkClick r:id="rId2"/>
              </a:rPr>
              <a:t>http://www.footprintcalculator.org/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21" t="7423" r="1980" b="5078"/>
          <a:stretch/>
        </p:blipFill>
        <p:spPr>
          <a:xfrm>
            <a:off x="2349500" y="1478410"/>
            <a:ext cx="7493000" cy="53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Екос</a:t>
            </a:r>
            <a:r>
              <a:rPr lang="uk-UA" dirty="0" smtClean="0"/>
              <a:t>лід. «Вуглецевий слід», «водний слід»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07732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14" t="35847" r="63867" b="35117"/>
          <a:stretch/>
        </p:blipFill>
        <p:spPr>
          <a:xfrm>
            <a:off x="5333158" y="1690688"/>
            <a:ext cx="53983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1" t="9057" r="1462" b="6132"/>
          <a:stretch/>
        </p:blipFill>
        <p:spPr>
          <a:xfrm>
            <a:off x="1143000" y="-420375"/>
            <a:ext cx="10515600" cy="72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Переваги </a:t>
            </a:r>
            <a:r>
              <a:rPr lang="uk-UA" b="1" dirty="0" smtClean="0"/>
              <a:t>посібника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uk-UA" dirty="0" smtClean="0"/>
              <a:t>1. </a:t>
            </a:r>
            <a:r>
              <a:rPr lang="uk-UA" dirty="0"/>
              <a:t>Матеріали проекту розробляються у тісній співпраці з практиками, експертами  та методистами Національної академії педагогічних наук України.</a:t>
            </a:r>
            <a:endParaRPr lang="ru-RU" dirty="0"/>
          </a:p>
          <a:p>
            <a:pPr algn="just"/>
            <a:r>
              <a:rPr lang="uk-UA" dirty="0" smtClean="0"/>
              <a:t>2. </a:t>
            </a:r>
            <a:r>
              <a:rPr lang="uk-UA" dirty="0"/>
              <a:t>Проект планується до впровадження за підтримкою Міністерства освіти та науки України та Міністерства екології та природних ресурсів України.</a:t>
            </a:r>
            <a:endParaRPr lang="ru-RU" dirty="0"/>
          </a:p>
          <a:p>
            <a:pPr algn="just"/>
            <a:r>
              <a:rPr lang="uk-UA" dirty="0" smtClean="0"/>
              <a:t>3. </a:t>
            </a:r>
            <a:r>
              <a:rPr lang="uk-UA" dirty="0"/>
              <a:t>Унікальний ілюстративний та відео матеріал.</a:t>
            </a:r>
            <a:endParaRPr lang="ru-RU" dirty="0"/>
          </a:p>
          <a:p>
            <a:pPr algn="just"/>
            <a:r>
              <a:rPr lang="uk-UA" dirty="0" smtClean="0"/>
              <a:t>4. </a:t>
            </a:r>
            <a:r>
              <a:rPr lang="uk-UA" dirty="0"/>
              <a:t>Поєднання інформаційної, практичної та ігрової частин для учнів.</a:t>
            </a:r>
            <a:endParaRPr lang="ru-RU" dirty="0"/>
          </a:p>
          <a:p>
            <a:pPr algn="just"/>
            <a:r>
              <a:rPr lang="uk-UA" dirty="0" smtClean="0"/>
              <a:t>5. </a:t>
            </a:r>
            <a:r>
              <a:rPr lang="uk-UA" dirty="0"/>
              <a:t>Наявність рекомендацій щодо адаптації матеріалів проекту як до навчального процесу так і до позашкільного </a:t>
            </a:r>
            <a:r>
              <a:rPr lang="uk-UA" dirty="0" err="1"/>
              <a:t>освітньо</a:t>
            </a:r>
            <a:r>
              <a:rPr lang="uk-UA" dirty="0"/>
              <a:t>-виховного процесу. </a:t>
            </a:r>
            <a:endParaRPr lang="uk-UA" dirty="0" smtClean="0"/>
          </a:p>
          <a:p>
            <a:pPr algn="just"/>
            <a:r>
              <a:rPr lang="uk-UA" dirty="0" smtClean="0"/>
              <a:t>6.Інноваційність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2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Посібник доступний </a:t>
            </a:r>
            <a:r>
              <a:rPr lang="uk-UA" smtClean="0"/>
              <a:t>на сайті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5" r="50132"/>
          <a:stretch/>
        </p:blipFill>
        <p:spPr>
          <a:xfrm>
            <a:off x="3673474" y="2197100"/>
            <a:ext cx="4845051" cy="3860800"/>
          </a:xfrm>
        </p:spPr>
      </p:pic>
    </p:spTree>
    <p:extLst>
      <p:ext uri="{BB962C8B-B14F-4D97-AF65-F5344CB8AC3E}">
        <p14:creationId xmlns:p14="http://schemas.microsoft.com/office/powerpoint/2010/main" val="23504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52473"/>
            <a:ext cx="9563100" cy="6824000"/>
          </a:xfrm>
        </p:spPr>
      </p:pic>
    </p:spTree>
    <p:extLst>
      <p:ext uri="{BB962C8B-B14F-4D97-AF65-F5344CB8AC3E}">
        <p14:creationId xmlns:p14="http://schemas.microsoft.com/office/powerpoint/2010/main" val="22712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www.oneplanetnetwork.org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«Жива планета» має статус партнера Програми ООН з навколишнього середовища зі сталого споживання. Організація представлена на комунікаційній платформі </a:t>
            </a:r>
            <a:r>
              <a:rPr lang="en-US" dirty="0"/>
              <a:t>One Planet </a:t>
            </a:r>
            <a:r>
              <a:rPr lang="ru-RU" dirty="0" err="1"/>
              <a:t>Network</a:t>
            </a:r>
            <a:r>
              <a:rPr lang="uk-UA" dirty="0"/>
              <a:t>, діяльність якої спрямована на забезпечення досягнення 12й Глобальної цілі сталого розвитку – перехід на моделі сталого споживання та виробництва.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3" descr="oneplanet_sdg12_we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270668"/>
            <a:ext cx="53911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5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900" r="1563" b="23047"/>
          <a:stretch/>
        </p:blipFill>
        <p:spPr>
          <a:xfrm>
            <a:off x="95250" y="0"/>
            <a:ext cx="120015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Ми прагнемо сформувати у </a:t>
            </a:r>
            <a:r>
              <a:rPr lang="uk-UA" b="1" dirty="0" smtClean="0"/>
              <a:t>школярів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uk-UA" dirty="0"/>
              <a:t>ціннісне ставлення до здоров’я та довкілля;</a:t>
            </a:r>
            <a:endParaRPr lang="ru-RU" dirty="0"/>
          </a:p>
          <a:p>
            <a:pPr lvl="0" algn="just"/>
            <a:r>
              <a:rPr lang="uk-UA" dirty="0"/>
              <a:t>мотивацію та навички вибору товарів і послуг з врахуванням їх впливів на стан довкілля та здоров’я людини протягом життєвого циклу;</a:t>
            </a:r>
            <a:endParaRPr lang="ru-RU" dirty="0"/>
          </a:p>
          <a:p>
            <a:pPr lvl="0" algn="just"/>
            <a:r>
              <a:rPr lang="uk-UA" dirty="0"/>
              <a:t>вміння  регулювати власні і родинні потреби у споживанні та заощаджувати ресурси у різних економічних ситуаціях.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0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uk-UA" b="1" dirty="0"/>
              <a:t>Впровадження проекту спрямоване на </a:t>
            </a:r>
            <a:r>
              <a:rPr lang="uk-UA" dirty="0"/>
              <a:t>формування таких </a:t>
            </a:r>
            <a:r>
              <a:rPr lang="uk-UA" dirty="0" err="1"/>
              <a:t>компетентностей</a:t>
            </a:r>
            <a:r>
              <a:rPr lang="uk-UA" dirty="0"/>
              <a:t> як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fontAlgn="base"/>
            <a:r>
              <a:rPr lang="uk-UA" dirty="0"/>
              <a:t>інноваційна;</a:t>
            </a:r>
            <a:endParaRPr lang="ru-RU" dirty="0"/>
          </a:p>
          <a:p>
            <a:pPr lvl="0" algn="just" fontAlgn="base"/>
            <a:r>
              <a:rPr lang="uk-UA" dirty="0"/>
              <a:t>екологічна;</a:t>
            </a:r>
            <a:endParaRPr lang="ru-RU" dirty="0"/>
          </a:p>
          <a:p>
            <a:pPr lvl="0" algn="just" fontAlgn="base"/>
            <a:r>
              <a:rPr lang="uk-UA" dirty="0"/>
              <a:t>інформаційно-комунікаційна;</a:t>
            </a:r>
            <a:endParaRPr lang="ru-RU" dirty="0"/>
          </a:p>
          <a:p>
            <a:pPr lvl="0" algn="just" fontAlgn="base"/>
            <a:r>
              <a:rPr lang="uk-UA" dirty="0"/>
              <a:t>здоровий спосіб життя.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3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Матеріали </a:t>
            </a:r>
            <a:r>
              <a:rPr lang="uk-UA" b="1" dirty="0" smtClean="0"/>
              <a:t>посібника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fontAlgn="base"/>
            <a:r>
              <a:rPr lang="uk-UA" dirty="0"/>
              <a:t>адаптуються для формальної, неформальної та </a:t>
            </a:r>
            <a:r>
              <a:rPr lang="uk-UA" dirty="0" err="1"/>
              <a:t>інформальної</a:t>
            </a:r>
            <a:r>
              <a:rPr lang="uk-UA" dirty="0"/>
              <a:t> освіти у загальноосвітніх закладів (загальна середня освіта) та позашкільної освіти, зокрема для наскрізної змістової лінії «Екологічна безпека та сталий розвиток»;</a:t>
            </a:r>
            <a:endParaRPr lang="ru-RU" dirty="0"/>
          </a:p>
          <a:p>
            <a:pPr lvl="0" algn="just"/>
            <a:r>
              <a:rPr lang="uk-UA" dirty="0"/>
              <a:t>включаються до переліку навчальних програм, підручників та навчально-методичних посібників рекомендованих Міністерством освіти та науки України;</a:t>
            </a:r>
            <a:endParaRPr lang="ru-RU" dirty="0"/>
          </a:p>
          <a:p>
            <a:pPr lvl="0" algn="just"/>
            <a:r>
              <a:rPr lang="uk-UA" dirty="0"/>
              <a:t>розміщуються у вільному доступі на освітньому порталі Міністерства освіти та науки України та інформаційних Інтернет - ресурсах партнерів проекту;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3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Розглядатимуться екологічні аспекти пов’язані з споживанням (користуванням</a:t>
            </a:r>
            <a:r>
              <a:rPr lang="uk-UA" dirty="0" smtClean="0"/>
              <a:t>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fontAlgn="base"/>
            <a:r>
              <a:rPr lang="uk-UA" dirty="0"/>
              <a:t>харчових продуктів та напоїв;</a:t>
            </a:r>
            <a:endParaRPr lang="ru-RU" dirty="0"/>
          </a:p>
          <a:p>
            <a:pPr lvl="0" fontAlgn="base"/>
            <a:r>
              <a:rPr lang="uk-UA" dirty="0"/>
              <a:t>побутової хімії;</a:t>
            </a:r>
            <a:endParaRPr lang="ru-RU" dirty="0"/>
          </a:p>
          <a:p>
            <a:pPr lvl="0" fontAlgn="base"/>
            <a:r>
              <a:rPr lang="uk-UA" dirty="0"/>
              <a:t>засобів гігієни;</a:t>
            </a:r>
            <a:endParaRPr lang="ru-RU" dirty="0"/>
          </a:p>
          <a:p>
            <a:pPr lvl="0" fontAlgn="base"/>
            <a:r>
              <a:rPr lang="uk-UA" dirty="0"/>
              <a:t>текстилю, одягу, взуття та аксесуарів;</a:t>
            </a:r>
            <a:endParaRPr lang="ru-RU" dirty="0"/>
          </a:p>
          <a:p>
            <a:pPr lvl="0" fontAlgn="base"/>
            <a:r>
              <a:rPr lang="uk-UA" dirty="0"/>
              <a:t>канцтоварів;</a:t>
            </a:r>
            <a:endParaRPr lang="ru-RU" dirty="0"/>
          </a:p>
          <a:p>
            <a:pPr lvl="0" fontAlgn="base"/>
            <a:r>
              <a:rPr lang="uk-UA" dirty="0"/>
              <a:t>іграшок;</a:t>
            </a:r>
            <a:endParaRPr lang="ru-RU" dirty="0"/>
          </a:p>
          <a:p>
            <a:pPr lvl="0" fontAlgn="base"/>
            <a:r>
              <a:rPr lang="uk-UA" dirty="0"/>
              <a:t>матеріалів для ремонту та оздоблення;</a:t>
            </a:r>
            <a:endParaRPr lang="ru-RU" dirty="0"/>
          </a:p>
          <a:p>
            <a:pPr lvl="0" fontAlgn="base"/>
            <a:r>
              <a:rPr lang="uk-UA" dirty="0"/>
              <a:t>комп’ютерної та іншої техніки;</a:t>
            </a:r>
            <a:endParaRPr lang="ru-RU" dirty="0"/>
          </a:p>
          <a:p>
            <a:pPr lvl="0" fontAlgn="base"/>
            <a:r>
              <a:rPr lang="uk-UA" dirty="0"/>
              <a:t>меблів;</a:t>
            </a:r>
            <a:endParaRPr lang="ru-RU" dirty="0"/>
          </a:p>
          <a:p>
            <a:pPr lvl="0" fontAlgn="base"/>
            <a:r>
              <a:rPr lang="uk-UA" dirty="0"/>
              <a:t>транспортних засобів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6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711</Words>
  <Application>Microsoft Office PowerPoint</Application>
  <PresentationFormat>Широкоэкранный</PresentationFormat>
  <Paragraphs>80</Paragraphs>
  <Slides>35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Жива планета та партнери проекту</vt:lpstr>
      <vt:lpstr>12та Глобальна ціль сталого розвитку – перехід на моделі сталого споживання та виробництва.</vt:lpstr>
      <vt:lpstr>www.oneplanetnetwork.org</vt:lpstr>
      <vt:lpstr>Презентация PowerPoint</vt:lpstr>
      <vt:lpstr>Ми прагнемо сформувати у школярів</vt:lpstr>
      <vt:lpstr>Впровадження проекту спрямоване на формування таких компетентностей як:</vt:lpstr>
      <vt:lpstr>Матеріали посібника</vt:lpstr>
      <vt:lpstr>Розглядатимуться екологічні аспекти пов’язані з споживанням (користуванням):</vt:lpstr>
      <vt:lpstr>Зміст</vt:lpstr>
      <vt:lpstr>Розділ 1. ФУНДАМЕНТ, або як ми споживаємо і як маємо споживати   </vt:lpstr>
      <vt:lpstr>Урок 1 Поведінка споживача і споживацькі звички - що це і як регулювати?</vt:lpstr>
      <vt:lpstr>Урок 2. Екологічні закони Б. Коммонера</vt:lpstr>
      <vt:lpstr>Презентация PowerPoint</vt:lpstr>
      <vt:lpstr>       Розділ 2.  ПІДЛОГА, або як ти і твоя родина впливають на якість довкілля </vt:lpstr>
      <vt:lpstr>Урок 3. Енергія– те, без чого життя не можливе</vt:lpstr>
      <vt:lpstr>Урок 4. Вода – скільки можна? </vt:lpstr>
      <vt:lpstr>Презентация PowerPoint</vt:lpstr>
      <vt:lpstr>Презентация PowerPoint</vt:lpstr>
      <vt:lpstr>Презентация PowerPoint</vt:lpstr>
      <vt:lpstr>      Розділ 3.  СТІНИ, або як твоє помешкання впливає на тебе і твою родину </vt:lpstr>
      <vt:lpstr>Снєжка фарба</vt:lpstr>
      <vt:lpstr>      Розділ 4. ВІКНА, або екологічні проблеми навколо нас</vt:lpstr>
      <vt:lpstr>Урок 7.Екологічні проблеми навколо нас – як вплинути? </vt:lpstr>
      <vt:lpstr>Презентация PowerPoint</vt:lpstr>
      <vt:lpstr>Урок 8.  «Ми з тобою однієї крові» </vt:lpstr>
      <vt:lpstr>       Розділ 5. ДВЕРІ, або як те, що ми споживаємо, впливає на те, що навколо нас? </vt:lpstr>
      <vt:lpstr>Урок 9.  Екологічне маркування – навіщо?</vt:lpstr>
      <vt:lpstr>ё</vt:lpstr>
      <vt:lpstr> Урок 10.  Скільки місця ми займаємо на планеті? http://www.footprintcalculator.org/ </vt:lpstr>
      <vt:lpstr>Екослід. «Вуглецевий слід», «водний слід»</vt:lpstr>
      <vt:lpstr>Презентация PowerPoint</vt:lpstr>
      <vt:lpstr>Переваги посібника</vt:lpstr>
      <vt:lpstr>Посібник доступний на сайті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1</cp:lastModifiedBy>
  <cp:revision>58</cp:revision>
  <dcterms:created xsi:type="dcterms:W3CDTF">2018-11-20T15:59:25Z</dcterms:created>
  <dcterms:modified xsi:type="dcterms:W3CDTF">2018-11-23T07:32:22Z</dcterms:modified>
</cp:coreProperties>
</file>