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83" r:id="rId14"/>
    <p:sldId id="275" r:id="rId15"/>
    <p:sldId id="274" r:id="rId16"/>
    <p:sldId id="277" r:id="rId17"/>
    <p:sldId id="276" r:id="rId18"/>
    <p:sldId id="279" r:id="rId19"/>
    <p:sldId id="280" r:id="rId20"/>
    <p:sldId id="264" r:id="rId21"/>
    <p:sldId id="281" r:id="rId22"/>
    <p:sldId id="282" r:id="rId23"/>
    <p:sldId id="285" r:id="rId24"/>
    <p:sldId id="286" r:id="rId25"/>
    <p:sldId id="287" r:id="rId26"/>
    <p:sldId id="284" r:id="rId27"/>
    <p:sldId id="26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1" autoAdjust="0"/>
  </p:normalViewPr>
  <p:slideViewPr>
    <p:cSldViewPr>
      <p:cViewPr>
        <p:scale>
          <a:sx n="76" d="100"/>
          <a:sy n="76" d="100"/>
        </p:scale>
        <p:origin x="-119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gpp.in.ua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mg.ashkimsin.ru/forums/monthly_04_2009/user251/post16187_img1.jpg" TargetMode="External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0.jpeg"/><Relationship Id="rId18" Type="http://schemas.openxmlformats.org/officeDocument/2006/relationships/image" Target="../media/image58.jpeg"/><Relationship Id="rId3" Type="http://schemas.openxmlformats.org/officeDocument/2006/relationships/image" Target="../media/image44.png"/><Relationship Id="rId21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image" Target="../media/image43.png"/><Relationship Id="rId16" Type="http://schemas.openxmlformats.org/officeDocument/2006/relationships/image" Target="../media/image56.jpe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5.jpeg"/><Relationship Id="rId23" Type="http://schemas.openxmlformats.org/officeDocument/2006/relationships/image" Target="../media/image63.png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mailto:galinabuzan@gmail.com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819232" cy="1714512"/>
          </a:xfrm>
          <a:effectLst>
            <a:softEdge rad="12700"/>
          </a:effectLst>
        </p:spPr>
        <p:txBody>
          <a:bodyPr>
            <a:noAutofit/>
          </a:bodyPr>
          <a:lstStyle/>
          <a:p>
            <a:r>
              <a:rPr lang="ru-RU" b="1" dirty="0">
                <a:ln w="10541" cmpd="sng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Стандарт «</a:t>
            </a:r>
            <a:r>
              <a:rPr lang="ru-RU" b="1" dirty="0" err="1">
                <a:ln w="10541" cmpd="sng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Зелений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10541" cmpd="sng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клас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b="1" dirty="0" err="1">
                <a:ln w="10541" cmpd="sng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досвід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b="1" dirty="0" err="1">
                <a:ln w="10541" cmpd="sng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переваги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10541" cmpd="sng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впровадження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2511" y="2852936"/>
            <a:ext cx="355474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23528" y="5013176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Галина </a:t>
            </a:r>
            <a:r>
              <a:rPr lang="ru-RU" sz="2400" dirty="0" err="1" smtClean="0"/>
              <a:t>Бузан</a:t>
            </a:r>
            <a:endParaRPr lang="ru-RU" sz="2400" dirty="0" smtClean="0"/>
          </a:p>
          <a:p>
            <a:pPr algn="ctr"/>
            <a:r>
              <a:rPr lang="ru-RU" sz="2400" dirty="0" smtClean="0"/>
              <a:t>директор </a:t>
            </a:r>
            <a:r>
              <a:rPr lang="ru-RU" sz="2400" dirty="0"/>
              <a:t>Центру </a:t>
            </a:r>
            <a:r>
              <a:rPr lang="ru-RU" sz="2400" dirty="0" err="1"/>
              <a:t>екологічної</a:t>
            </a:r>
            <a:r>
              <a:rPr lang="ru-RU" sz="2400" dirty="0"/>
              <a:t> </a:t>
            </a:r>
            <a:r>
              <a:rPr lang="ru-RU" sz="2400" dirty="0" err="1" smtClean="0"/>
              <a:t>стандартизації</a:t>
            </a:r>
            <a:endParaRPr lang="ru-RU" sz="2400" dirty="0" smtClean="0"/>
          </a:p>
          <a:p>
            <a:pPr algn="ctr"/>
            <a:r>
              <a:rPr lang="ru-RU" sz="2400" dirty="0" err="1" smtClean="0"/>
              <a:t>Державної</a:t>
            </a:r>
            <a:r>
              <a:rPr lang="ru-RU" sz="2400" dirty="0" smtClean="0"/>
              <a:t> </a:t>
            </a:r>
            <a:r>
              <a:rPr lang="ru-RU" sz="2400" dirty="0" err="1"/>
              <a:t>екологічної</a:t>
            </a:r>
            <a:r>
              <a:rPr lang="ru-RU" sz="2400" dirty="0"/>
              <a:t> </a:t>
            </a:r>
            <a:r>
              <a:rPr lang="ru-RU" sz="2400" dirty="0" err="1" smtClean="0"/>
              <a:t>академії</a:t>
            </a:r>
            <a:endParaRPr lang="ru-RU" sz="2400" dirty="0" smtClean="0"/>
          </a:p>
          <a:p>
            <a:pPr algn="ctr"/>
            <a:r>
              <a:rPr lang="ru-RU" sz="2400" dirty="0" err="1" smtClean="0"/>
              <a:t>післядипломної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 та </a:t>
            </a:r>
            <a:r>
              <a:rPr lang="ru-RU" sz="2400" dirty="0" err="1"/>
              <a:t>управління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4"/>
          <p:cNvSpPr txBox="1">
            <a:spLocks/>
          </p:cNvSpPr>
          <p:nvPr/>
        </p:nvSpPr>
        <p:spPr>
          <a:xfrm>
            <a:off x="0" y="642918"/>
            <a:ext cx="5286380" cy="621508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uk-UA" altLang="ru-RU" sz="2000" b="1" u="sng" kern="0" dirty="0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Обов'язкові:</a:t>
            </a:r>
            <a:r>
              <a:rPr lang="uk-UA" altLang="ru-RU" sz="2000" b="1" u="sng" kern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uk-UA" sz="1800" dirty="0" smtClean="0">
                <a:latin typeface="Arial" pitchFamily="34" charset="0"/>
                <a:cs typeface="Arial" pitchFamily="34" charset="0"/>
              </a:rPr>
              <a:t>без вмісту таких  речовин: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>
              <a:buNone/>
            </a:pPr>
            <a:r>
              <a:rPr lang="uk-UA" sz="1800" dirty="0" smtClean="0">
                <a:latin typeface="Arial" pitchFamily="34" charset="0"/>
                <a:cs typeface="Arial" pitchFamily="34" charset="0"/>
              </a:rPr>
              <a:t> аніонні ПАР, фосфати, феноли, крезоли,  формальдегід,  </a:t>
            </a:r>
            <a:r>
              <a:rPr lang="uk-UA" sz="1800" dirty="0" err="1" smtClean="0">
                <a:latin typeface="Arial" pitchFamily="34" charset="0"/>
                <a:cs typeface="Arial" pitchFamily="34" charset="0"/>
              </a:rPr>
              <a:t>гіпохлорит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натрію,  хлорорганічні складові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1800" dirty="0" smtClean="0">
                <a:latin typeface="Arial" pitchFamily="34" charset="0"/>
                <a:cs typeface="Arial" pitchFamily="34" charset="0"/>
              </a:rPr>
              <a:t>ПАР здатні до </a:t>
            </a:r>
            <a:r>
              <a:rPr lang="uk-UA" sz="1800" dirty="0" err="1" smtClean="0">
                <a:latin typeface="Arial" pitchFamily="34" charset="0"/>
                <a:cs typeface="Arial" pitchFamily="34" charset="0"/>
              </a:rPr>
              <a:t>біорозкладання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чи анаеробного розкладу </a:t>
            </a:r>
          </a:p>
          <a:p>
            <a:r>
              <a:rPr lang="uk-UA" sz="1800" dirty="0" smtClean="0">
                <a:latin typeface="Arial" pitchFamily="34" charset="0"/>
                <a:cs typeface="Arial" pitchFamily="34" charset="0"/>
              </a:rPr>
              <a:t>Не м. 50 % засобів - концентровані</a:t>
            </a:r>
          </a:p>
          <a:p>
            <a:r>
              <a:rPr lang="uk-UA" sz="1800" dirty="0" smtClean="0">
                <a:latin typeface="Arial" pitchFamily="34" charset="0"/>
                <a:cs typeface="Arial" pitchFamily="34" charset="0"/>
              </a:rPr>
              <a:t>Не відносяться до надзвичайно токсичних, </a:t>
            </a:r>
            <a:r>
              <a:rPr lang="uk-UA" sz="1800" dirty="0" err="1" smtClean="0">
                <a:latin typeface="Arial" pitchFamily="34" charset="0"/>
                <a:cs typeface="Arial" pitchFamily="34" charset="0"/>
              </a:rPr>
              <a:t>токсичних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для водного середовища, </a:t>
            </a:r>
            <a:r>
              <a:rPr lang="uk-UA" sz="1800" dirty="0" err="1" smtClean="0">
                <a:latin typeface="Arial" pitchFamily="34" charset="0"/>
                <a:cs typeface="Arial" pitchFamily="34" charset="0"/>
              </a:rPr>
              <a:t>пожежо-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 і вибухонебезпечних, легкозаймистих, сильних окислювачів та мають відповідне маркування</a:t>
            </a:r>
          </a:p>
          <a:p>
            <a:r>
              <a:rPr lang="uk-UA" sz="1800" dirty="0" smtClean="0">
                <a:latin typeface="Arial" pitchFamily="34" charset="0"/>
                <a:cs typeface="Arial" pitchFamily="34" charset="0"/>
              </a:rPr>
              <a:t>Інструкції для персоналу щодо правил використання і зберігання засобів побутової хімії. Облік і документація про  безпеку і вміст засобів</a:t>
            </a:r>
          </a:p>
          <a:p>
            <a:r>
              <a:rPr lang="uk-UA" sz="1800" dirty="0" smtClean="0">
                <a:latin typeface="Arial" pitchFamily="34" charset="0"/>
                <a:cs typeface="Arial" pitchFamily="34" charset="0"/>
              </a:rPr>
              <a:t>Хлорна дезінфекція басейну замінена на менш шкідливий спосіб дезінфекції</a:t>
            </a:r>
          </a:p>
          <a:p>
            <a:endParaRPr lang="ru-RU" altLang="ru-RU" sz="2000" b="0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5286380" y="836712"/>
            <a:ext cx="3606099" cy="57606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ru-RU" altLang="ru-RU" sz="2400" b="1" i="1" kern="0" dirty="0" err="1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Додаткові</a:t>
            </a:r>
            <a:r>
              <a:rPr lang="ru-RU" altLang="ru-RU" sz="2400" b="1" i="1" kern="0" dirty="0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uk-UA" sz="2000" dirty="0" smtClean="0">
                <a:latin typeface="Arial" pitchFamily="34" charset="0"/>
                <a:cs typeface="Arial" pitchFamily="34" charset="0"/>
              </a:rPr>
              <a:t>Не м. 50 % туалетів обладнані дозаторами для мила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000" dirty="0" smtClean="0">
                <a:latin typeface="Arial" pitchFamily="34" charset="0"/>
                <a:cs typeface="Arial" pitchFamily="34" charset="0"/>
              </a:rPr>
              <a:t>Щоденне прибирання здійснюється без засобів побутової хімії або з екологічно чи органічно сертифікованими засобами</a:t>
            </a:r>
          </a:p>
          <a:p>
            <a:r>
              <a:rPr lang="uk-UA" sz="2000" dirty="0" smtClean="0">
                <a:latin typeface="Arial" pitchFamily="34" charset="0"/>
                <a:cs typeface="Arial" pitchFamily="34" charset="0"/>
              </a:rPr>
              <a:t>Не м. 50 % засобів мають екологічне маркування І типу</a:t>
            </a:r>
          </a:p>
          <a:p>
            <a:r>
              <a:rPr lang="uk-UA" sz="2000" dirty="0" smtClean="0">
                <a:latin typeface="Arial" pitchFamily="34" charset="0"/>
                <a:cs typeface="Arial" pitchFamily="34" charset="0"/>
              </a:rPr>
              <a:t>Не м. 50 % засобів мають органічне маркування </a:t>
            </a:r>
          </a:p>
          <a:p>
            <a:endParaRPr lang="uk-UA" altLang="ru-RU" b="0" kern="0" dirty="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60350"/>
            <a:ext cx="9144000" cy="503238"/>
          </a:xfrm>
          <a:prstGeom prst="rect">
            <a:avLst/>
          </a:prstGeom>
          <a:solidFill>
            <a:srgbClr val="059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</a:rPr>
              <a:t>6. </a:t>
            </a:r>
            <a:r>
              <a:rPr lang="uk-UA" sz="2400" b="1" dirty="0" smtClean="0">
                <a:solidFill>
                  <a:schemeClr val="bg1"/>
                </a:solidFill>
              </a:rPr>
              <a:t>ВИКОРИСТАННЯ ЗАСОБІВ ПОБУТОВОЇ ХІМІЇ</a:t>
            </a:r>
            <a:endParaRPr lang="uk-UA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3048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714620"/>
            <a:ext cx="341376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60350"/>
            <a:ext cx="9144000" cy="503238"/>
          </a:xfrm>
          <a:prstGeom prst="rect">
            <a:avLst/>
          </a:prstGeom>
          <a:solidFill>
            <a:srgbClr val="059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</a:rPr>
              <a:t>7. </a:t>
            </a:r>
            <a:r>
              <a:rPr lang="uk-UA" sz="2400" b="1" dirty="0" smtClean="0">
                <a:solidFill>
                  <a:schemeClr val="bg1"/>
                </a:solidFill>
              </a:rPr>
              <a:t>ЗАКУПІВЛІ ТОВАРІВ, РОБІТ, ПОСЛУГ</a:t>
            </a:r>
            <a:endParaRPr lang="uk-UA" alt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794"/>
            <a:ext cx="1143000" cy="255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857232"/>
            <a:ext cx="36576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2292" r="16670" b="4733"/>
          <a:stretch>
            <a:fillRect/>
          </a:stretch>
        </p:blipFill>
        <p:spPr bwMode="auto">
          <a:xfrm>
            <a:off x="1071538" y="2285992"/>
            <a:ext cx="159543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72175" y="785794"/>
            <a:ext cx="31718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7950" y="3857628"/>
            <a:ext cx="2560320" cy="192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6" descr="http://potok.ua/uploads/posts/2010-08/1282310760_ecocar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5072074"/>
            <a:ext cx="21907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93048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4019550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4813"/>
            <a:ext cx="3817937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03862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0"/>
            <a:ext cx="506888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214546" y="142852"/>
            <a:ext cx="473870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1600" dirty="0" smtClean="0"/>
              <a:t>Знаки відповідності органічним стандартам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79387" y="2205038"/>
            <a:ext cx="8964613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1600" dirty="0" smtClean="0"/>
              <a:t>                     Знаки відповідності екологічним стандартам згідно ІSO 14024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79388" y="4292600"/>
            <a:ext cx="896461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1600" dirty="0" smtClean="0"/>
              <a:t>Інші знаки відповідності екологічним стандартам  міжнародних сертифікаційних систем та маркування класу </a:t>
            </a:r>
            <a:r>
              <a:rPr lang="uk-UA" altLang="ru-RU" sz="1600" dirty="0" err="1" smtClean="0"/>
              <a:t>енергоефективності</a:t>
            </a:r>
            <a:endParaRPr lang="uk-UA" alt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1173402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86328" y="6013930"/>
            <a:ext cx="788193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ko-KR" sz="2400" dirty="0">
                <a:solidFill>
                  <a:srgbClr val="05992C"/>
                </a:solidFill>
                <a:ea typeface="Gulim" pitchFamily="34" charset="-127"/>
              </a:rPr>
              <a:t>                            </a:t>
            </a:r>
            <a:r>
              <a:rPr lang="en-US" altLang="ko-KR" sz="2400" dirty="0">
                <a:solidFill>
                  <a:srgbClr val="05992C"/>
                </a:solidFill>
                <a:ea typeface="Gulim" pitchFamily="34" charset="-127"/>
                <a:hlinkClick r:id="rId2"/>
              </a:rPr>
              <a:t>www.gpp.in.ua</a:t>
            </a:r>
            <a:r>
              <a:rPr lang="en-US" altLang="ko-KR" sz="2400" dirty="0">
                <a:solidFill>
                  <a:srgbClr val="05992C"/>
                </a:solidFill>
                <a:ea typeface="Gulim" pitchFamily="34" charset="-127"/>
              </a:rPr>
              <a:t>                                      </a:t>
            </a:r>
            <a:endParaRPr lang="uk-UA" altLang="ru-RU" sz="2400" dirty="0">
              <a:solidFill>
                <a:srgbClr val="05992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03" y="27982"/>
            <a:ext cx="7538363" cy="598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302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9"/>
          <p:cNvSpPr txBox="1">
            <a:spLocks/>
          </p:cNvSpPr>
          <p:nvPr/>
        </p:nvSpPr>
        <p:spPr>
          <a:xfrm>
            <a:off x="251520" y="853281"/>
            <a:ext cx="2391654" cy="20756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ru-RU" altLang="ru-RU" sz="2400" b="1" i="1" u="sng" kern="0" dirty="0" smtClean="0">
                <a:solidFill>
                  <a:srgbClr val="33CC33"/>
                </a:solidFill>
              </a:rPr>
              <a:t>Персонал</a:t>
            </a:r>
            <a:r>
              <a:rPr lang="ru-RU" altLang="ru-RU" sz="2400" b="0" i="1" u="sng" kern="0" dirty="0" smtClean="0"/>
              <a:t> </a:t>
            </a:r>
          </a:p>
          <a:p>
            <a:r>
              <a:rPr lang="ru-RU" altLang="ru-RU" sz="2000" b="0" kern="0" dirty="0" err="1" smtClean="0">
                <a:latin typeface="Arial" pitchFamily="34" charset="0"/>
                <a:cs typeface="Arial" pitchFamily="34" charset="0"/>
              </a:rPr>
              <a:t>Спеціальні</a:t>
            </a:r>
            <a:r>
              <a:rPr lang="ru-RU" altLang="ru-RU" sz="2000" b="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b="0" kern="0" dirty="0" err="1" smtClean="0">
                <a:latin typeface="Arial" pitchFamily="34" charset="0"/>
                <a:cs typeface="Arial" pitchFamily="34" charset="0"/>
              </a:rPr>
              <a:t>навчання</a:t>
            </a:r>
            <a:r>
              <a:rPr lang="ru-RU" altLang="ru-RU" sz="2000" b="0" kern="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2000" b="0" kern="0" dirty="0" err="1" smtClean="0">
                <a:latin typeface="Arial" pitchFamily="34" charset="0"/>
                <a:cs typeface="Arial" pitchFamily="34" charset="0"/>
              </a:rPr>
              <a:t>поширення</a:t>
            </a:r>
            <a:r>
              <a:rPr lang="ru-RU" altLang="ru-RU" sz="2000" b="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b="0" kern="0" dirty="0" err="1" smtClean="0">
                <a:latin typeface="Arial" pitchFamily="34" charset="0"/>
                <a:cs typeface="Arial" pitchFamily="34" charset="0"/>
              </a:rPr>
              <a:t>інформації</a:t>
            </a:r>
            <a:endParaRPr lang="ru-RU" altLang="ru-RU" sz="2000" b="0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60350"/>
            <a:ext cx="9144000" cy="503238"/>
          </a:xfrm>
          <a:prstGeom prst="rect">
            <a:avLst/>
          </a:prstGeom>
          <a:solidFill>
            <a:srgbClr val="059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</a:rPr>
              <a:t>8. ІНФОРМУВАННЯ ТА КОМУНІКАЦІЇ </a:t>
            </a:r>
            <a:endParaRPr lang="uk-UA" alt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714356"/>
            <a:ext cx="2679576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 descr="Полную информацию об услугах ТО 3 получили жители Сорска АДИ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83"/>
          <a:stretch>
            <a:fillRect/>
          </a:stretch>
        </p:blipFill>
        <p:spPr bwMode="auto">
          <a:xfrm>
            <a:off x="6786578" y="857232"/>
            <a:ext cx="2143140" cy="363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10"/>
          <p:cNvSpPr txBox="1">
            <a:spLocks/>
          </p:cNvSpPr>
          <p:nvPr/>
        </p:nvSpPr>
        <p:spPr>
          <a:xfrm>
            <a:off x="3428992" y="4005064"/>
            <a:ext cx="4527384" cy="23463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ru-RU" altLang="ru-RU" sz="2000" b="1" i="1" u="sng" kern="0" dirty="0" err="1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Отримувачі</a:t>
            </a:r>
            <a:r>
              <a:rPr lang="ru-RU" altLang="ru-RU" sz="2000" b="1" i="1" u="sng" kern="0" dirty="0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b="1" i="1" u="sng" kern="0" dirty="0" err="1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освітніх</a:t>
            </a:r>
            <a:r>
              <a:rPr lang="ru-RU" altLang="ru-RU" sz="2000" b="1" i="1" u="sng" kern="0" dirty="0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b="1" i="1" u="sng" kern="0" dirty="0" err="1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послуг</a:t>
            </a:r>
            <a:r>
              <a:rPr lang="ru-RU" altLang="ru-RU" sz="2000" b="1" i="1" u="sng" kern="0" dirty="0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b="1" i="1" u="sng" kern="0" dirty="0" err="1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altLang="ru-RU" sz="2000" b="1" i="1" u="sng" kern="0" dirty="0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b="1" i="1" u="sng" kern="0" dirty="0" err="1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ін</a:t>
            </a:r>
            <a:r>
              <a:rPr lang="ru-RU" altLang="ru-RU" sz="2000" b="1" i="1" u="sng" kern="0" dirty="0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altLang="ru-RU" sz="2000" b="0" kern="0" dirty="0" err="1" smtClean="0">
                <a:latin typeface="Arial" pitchFamily="34" charset="0"/>
                <a:cs typeface="Arial" pitchFamily="34" charset="0"/>
              </a:rPr>
              <a:t>Інформаційні</a:t>
            </a:r>
            <a:r>
              <a:rPr lang="ru-RU" altLang="ru-RU" sz="2000" b="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b="0" kern="0" dirty="0" err="1" smtClean="0">
                <a:latin typeface="Arial" pitchFamily="34" charset="0"/>
                <a:cs typeface="Arial" pitchFamily="34" charset="0"/>
              </a:rPr>
              <a:t>матеріали</a:t>
            </a:r>
            <a:endParaRPr lang="ru-RU" altLang="ru-RU" sz="2000" b="0" kern="0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0" kern="0" dirty="0" smtClean="0">
                <a:latin typeface="Arial" pitchFamily="34" charset="0"/>
                <a:cs typeface="Arial" pitchFamily="34" charset="0"/>
              </a:rPr>
              <a:t>Сайт</a:t>
            </a:r>
          </a:p>
          <a:p>
            <a:r>
              <a:rPr lang="ru-RU" altLang="ru-RU" sz="2000" b="0" kern="0" dirty="0" smtClean="0">
                <a:latin typeface="Arial" pitchFamily="34" charset="0"/>
                <a:cs typeface="Arial" pitchFamily="34" charset="0"/>
              </a:rPr>
              <a:t>ЗМІ</a:t>
            </a:r>
          </a:p>
          <a:p>
            <a:r>
              <a:rPr lang="uk-UA" altLang="ru-RU" sz="2000" kern="0" dirty="0" smtClean="0">
                <a:latin typeface="Arial" pitchFamily="34" charset="0"/>
                <a:cs typeface="Arial" pitchFamily="34" charset="0"/>
              </a:rPr>
              <a:t>Інформаційні знаки </a:t>
            </a:r>
            <a:endParaRPr lang="ru-RU" altLang="ru-RU" sz="2000" b="0" kern="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endParaRPr lang="uk-UA" altLang="ru-RU" sz="2400" b="0" i="1" kern="0" dirty="0" smtClean="0"/>
          </a:p>
          <a:p>
            <a:pPr>
              <a:buFontTx/>
              <a:buNone/>
            </a:pPr>
            <a:endParaRPr lang="uk-UA" altLang="ru-RU" sz="2400" b="0" i="1" kern="0" dirty="0"/>
          </a:p>
          <a:p>
            <a:pPr>
              <a:buFontTx/>
              <a:buNone/>
            </a:pPr>
            <a:endParaRPr lang="uk-UA" altLang="ru-RU" sz="2400" b="0" i="1" kern="0" dirty="0" smtClean="0"/>
          </a:p>
        </p:txBody>
      </p:sp>
      <p:sp>
        <p:nvSpPr>
          <p:cNvPr id="8" name="Содержимое 10"/>
          <p:cNvSpPr txBox="1">
            <a:spLocks/>
          </p:cNvSpPr>
          <p:nvPr/>
        </p:nvSpPr>
        <p:spPr>
          <a:xfrm>
            <a:off x="285720" y="3071810"/>
            <a:ext cx="3357586" cy="24937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ru-RU" altLang="ru-RU" sz="2000" b="1" i="1" u="sng" kern="0" dirty="0" err="1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Партнери</a:t>
            </a:r>
            <a:r>
              <a:rPr lang="ru-RU" altLang="ru-RU" sz="2000" b="1" i="1" u="sng" kern="0" dirty="0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ru-RU" altLang="ru-RU" sz="2000" b="1" i="1" u="sng" kern="0" dirty="0" err="1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постачальники</a:t>
            </a:r>
            <a:endParaRPr lang="ru-RU" altLang="ru-RU" sz="2000" b="1" i="1" u="sng" kern="0" dirty="0" smtClean="0">
              <a:solidFill>
                <a:srgbClr val="33CC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kern="0" dirty="0" err="1" smtClean="0">
                <a:latin typeface="Arial" pitchFamily="34" charset="0"/>
                <a:cs typeface="Arial" pitchFamily="34" charset="0"/>
              </a:rPr>
              <a:t>Екологічні</a:t>
            </a:r>
            <a:r>
              <a:rPr lang="ru-RU" altLang="ru-RU" sz="20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kern="0" dirty="0" err="1" smtClean="0">
                <a:latin typeface="Arial" pitchFamily="34" charset="0"/>
                <a:cs typeface="Arial" pitchFamily="34" charset="0"/>
              </a:rPr>
              <a:t>вимоги</a:t>
            </a:r>
            <a:r>
              <a:rPr lang="ru-RU" altLang="ru-RU" sz="2000" kern="0" dirty="0" smtClean="0">
                <a:latin typeface="Arial" pitchFamily="34" charset="0"/>
                <a:cs typeface="Arial" pitchFamily="34" charset="0"/>
              </a:rPr>
              <a:t> до предмета </a:t>
            </a:r>
            <a:r>
              <a:rPr lang="ru-RU" altLang="ru-RU" sz="2000" kern="0" dirty="0" err="1" smtClean="0">
                <a:latin typeface="Arial" pitchFamily="34" charset="0"/>
                <a:cs typeface="Arial" pitchFamily="34" charset="0"/>
              </a:rPr>
              <a:t>закупівель</a:t>
            </a:r>
            <a:endParaRPr lang="ru-RU" altLang="ru-RU" sz="2000" kern="0" dirty="0" smtClean="0"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kern="0" dirty="0" smtClean="0">
                <a:latin typeface="Arial" pitchFamily="34" charset="0"/>
                <a:cs typeface="Arial" pitchFamily="34" charset="0"/>
              </a:rPr>
              <a:t>Сайт</a:t>
            </a:r>
          </a:p>
          <a:p>
            <a:r>
              <a:rPr lang="ru-RU" altLang="ru-RU" sz="2000" kern="0" dirty="0" smtClean="0">
                <a:latin typeface="Arial" pitchFamily="34" charset="0"/>
                <a:cs typeface="Arial" pitchFamily="34" charset="0"/>
              </a:rPr>
              <a:t>ЗМІ</a:t>
            </a:r>
          </a:p>
          <a:p>
            <a:pPr>
              <a:buFontTx/>
              <a:buNone/>
            </a:pPr>
            <a:endParaRPr lang="uk-UA" altLang="ru-RU" sz="2400" b="0" i="1" kern="0" dirty="0" smtClean="0"/>
          </a:p>
          <a:p>
            <a:pPr>
              <a:buFontTx/>
              <a:buNone/>
            </a:pPr>
            <a:endParaRPr lang="uk-UA" altLang="ru-RU" sz="2400" b="0" i="1" kern="0" dirty="0"/>
          </a:p>
          <a:p>
            <a:pPr>
              <a:buFontTx/>
              <a:buNone/>
            </a:pPr>
            <a:endParaRPr lang="uk-UA" altLang="ru-RU" sz="2400" b="0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6565558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27908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357430"/>
            <a:ext cx="26384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2357430"/>
            <a:ext cx="27908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572008"/>
            <a:ext cx="30480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4572008"/>
            <a:ext cx="284797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1500174"/>
            <a:ext cx="30194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7554" y="214290"/>
            <a:ext cx="27717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62675" y="3786190"/>
            <a:ext cx="29813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65558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4"/>
          <p:cNvSpPr txBox="1">
            <a:spLocks/>
          </p:cNvSpPr>
          <p:nvPr/>
        </p:nvSpPr>
        <p:spPr>
          <a:xfrm>
            <a:off x="142844" y="857232"/>
            <a:ext cx="4258816" cy="55451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uk-UA" altLang="ru-RU" sz="2400" b="1" u="sng" kern="0" dirty="0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Обов'язкові:</a:t>
            </a:r>
            <a:r>
              <a:rPr lang="uk-UA" altLang="ru-RU" sz="2400" b="1" u="sng" kern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uk-UA" sz="2200" dirty="0" smtClean="0">
                <a:latin typeface="Arial" pitchFamily="34" charset="0"/>
                <a:cs typeface="Arial" pitchFamily="34" charset="0"/>
              </a:rPr>
              <a:t>систему обліку екологічних показників своєї  діяльності згідно ДСТУ ISO 14031:2004 </a:t>
            </a:r>
          </a:p>
          <a:p>
            <a:r>
              <a:rPr lang="uk-UA" sz="2200" dirty="0" smtClean="0">
                <a:latin typeface="Arial" pitchFamily="34" charset="0"/>
                <a:cs typeface="Arial" pitchFamily="34" charset="0"/>
              </a:rPr>
              <a:t>Облік  та документування показників :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200" dirty="0" smtClean="0">
                <a:latin typeface="Arial" pitchFamily="34" charset="0"/>
                <a:cs typeface="Arial" pitchFamily="34" charset="0"/>
              </a:rPr>
              <a:t>- витрат енергії – щомісяця;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200" dirty="0" smtClean="0">
                <a:latin typeface="Arial" pitchFamily="34" charset="0"/>
                <a:cs typeface="Arial" pitchFamily="34" charset="0"/>
              </a:rPr>
              <a:t>- витрат води – щомісяця;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200" dirty="0" smtClean="0">
                <a:latin typeface="Arial" pitchFamily="34" charset="0"/>
                <a:cs typeface="Arial" pitchFamily="34" charset="0"/>
              </a:rPr>
              <a:t>- утворення відходів – щокварталу (в т.ч. відсоток від загального обсягу ТПВ що здається на переробку в якості вторинної сировини)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uk-UA" sz="2400" dirty="0" smtClean="0"/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4427984" y="836712"/>
            <a:ext cx="4464495" cy="57606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ru-RU" altLang="ru-RU" sz="2400" b="1" i="1" kern="0" dirty="0" err="1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Додаткові</a:t>
            </a:r>
            <a:r>
              <a:rPr lang="ru-RU" altLang="ru-RU" sz="2400" b="1" i="1" kern="0" dirty="0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uk-UA" sz="2400" dirty="0" smtClean="0"/>
              <a:t>облік споживання енергії, отриманої з відновлюваних джерел </a:t>
            </a:r>
          </a:p>
          <a:p>
            <a:r>
              <a:rPr lang="uk-UA" sz="2400" dirty="0" smtClean="0"/>
              <a:t>У разі забезпечення можливості відвідувачів приймати участь в роздільному зборі не менш одного виду ТПВ та/або електричних батарейок, визначаються  обсяги та ведеться облік сортованих у такий спосіб відходів</a:t>
            </a:r>
            <a:endParaRPr lang="uk-UA" altLang="ru-RU" b="0" kern="0" dirty="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60350"/>
            <a:ext cx="9144000" cy="503238"/>
          </a:xfrm>
          <a:prstGeom prst="rect">
            <a:avLst/>
          </a:prstGeom>
          <a:solidFill>
            <a:srgbClr val="059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</a:rPr>
              <a:t>9. ОБЛІК ДАНИХ ТА ДОКУМЕНТУВАННЯ</a:t>
            </a:r>
            <a:endParaRPr lang="uk-UA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3048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428868"/>
            <a:ext cx="1000125" cy="126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4" eaLnBrk="1" hangingPunct="1">
              <a:buFontTx/>
              <a:buNone/>
            </a:pPr>
            <a:endParaRPr lang="ru-RU" dirty="0" smtClean="0"/>
          </a:p>
          <a:p>
            <a:pPr lvl="4" eaLnBrk="1" hangingPunct="1">
              <a:buFontTx/>
              <a:buNone/>
            </a:pPr>
            <a:endParaRPr lang="ru-RU" dirty="0" smtClean="0"/>
          </a:p>
          <a:p>
            <a:pPr lvl="4" eaLnBrk="1" hangingPunct="1">
              <a:buFontTx/>
              <a:buNone/>
            </a:pPr>
            <a:endParaRPr lang="ru-RU" dirty="0" smtClean="0"/>
          </a:p>
          <a:p>
            <a:pPr lvl="4" eaLnBrk="1" hangingPunct="1">
              <a:buFontTx/>
              <a:buNone/>
            </a:pPr>
            <a:endParaRPr lang="uk-UA" dirty="0" smtClean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85720" y="0"/>
            <a:ext cx="8858280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Основні</a:t>
            </a:r>
            <a:r>
              <a:rPr lang="ru-RU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переваги</a:t>
            </a:r>
            <a:r>
              <a:rPr lang="ru-RU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uk-UA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214282" y="571480"/>
            <a:ext cx="507209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Мінімальний</a:t>
            </a: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вплив</a:t>
            </a: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навколишнє</a:t>
            </a: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природне</a:t>
            </a: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середовище</a:t>
            </a: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Раціональне</a:t>
            </a: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використання</a:t>
            </a: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ресурсів</a:t>
            </a:r>
            <a:endParaRPr lang="uk-UA" sz="16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357158" y="3929066"/>
            <a:ext cx="1500198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Створення</a:t>
            </a: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оптимально здорового </a:t>
            </a:r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комфортного </a:t>
            </a:r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середовища</a:t>
            </a: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для </a:t>
            </a:r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колективу</a:t>
            </a:r>
            <a:endParaRPr lang="uk-UA" sz="16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6572264" y="2714620"/>
            <a:ext cx="221454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Економія</a:t>
            </a:r>
            <a:r>
              <a:rPr lang="ru-RU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фінансових</a:t>
            </a:r>
            <a:endParaRPr lang="ru-RU" sz="1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ресурсів</a:t>
            </a:r>
            <a:endParaRPr lang="uk-UA" sz="16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AutoShape 10"/>
          <p:cNvSpPr>
            <a:spLocks noChangeArrowheads="1"/>
          </p:cNvSpPr>
          <p:nvPr/>
        </p:nvSpPr>
        <p:spPr bwMode="auto">
          <a:xfrm>
            <a:off x="5143504" y="642918"/>
            <a:ext cx="690561" cy="357189"/>
          </a:xfrm>
          <a:prstGeom prst="rightArrow">
            <a:avLst>
              <a:gd name="adj1" fmla="val 50000"/>
              <a:gd name="adj2" fmla="val 72115"/>
            </a:avLst>
          </a:prstGeom>
          <a:solidFill>
            <a:srgbClr val="05952B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pic>
        <p:nvPicPr>
          <p:cNvPr id="14344" name="Picture 14" descr="Зображення 17 з 90797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214290"/>
            <a:ext cx="313372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4" descr="Картинка 10 из 17897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3929066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6" descr="Картинка 43 из 79441"/>
          <p:cNvPicPr>
            <a:picLocks noChangeAspect="1" noChangeArrowheads="1"/>
          </p:cNvPicPr>
          <p:nvPr/>
        </p:nvPicPr>
        <p:blipFill>
          <a:blip r:embed="rId6"/>
          <a:srcRect l="5670" t="1260" r="6445" b="11801"/>
          <a:stretch>
            <a:fillRect/>
          </a:stretch>
        </p:blipFill>
        <p:spPr bwMode="auto">
          <a:xfrm>
            <a:off x="5643570" y="4143380"/>
            <a:ext cx="3348038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AutoShape 12"/>
          <p:cNvSpPr>
            <a:spLocks noChangeArrowheads="1"/>
          </p:cNvSpPr>
          <p:nvPr/>
        </p:nvSpPr>
        <p:spPr bwMode="auto">
          <a:xfrm rot="10800000">
            <a:off x="4071934" y="1928802"/>
            <a:ext cx="928694" cy="500066"/>
          </a:xfrm>
          <a:prstGeom prst="rightArrow">
            <a:avLst>
              <a:gd name="adj1" fmla="val 50000"/>
              <a:gd name="adj2" fmla="val 59755"/>
            </a:avLst>
          </a:prstGeom>
          <a:solidFill>
            <a:srgbClr val="05952B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4348" name="AutoShape 11"/>
          <p:cNvSpPr>
            <a:spLocks noChangeArrowheads="1"/>
          </p:cNvSpPr>
          <p:nvPr/>
        </p:nvSpPr>
        <p:spPr bwMode="auto">
          <a:xfrm>
            <a:off x="642910" y="5857892"/>
            <a:ext cx="904875" cy="428628"/>
          </a:xfrm>
          <a:prstGeom prst="rightArrow">
            <a:avLst>
              <a:gd name="adj1" fmla="val 50000"/>
              <a:gd name="adj2" fmla="val 78297"/>
            </a:avLst>
          </a:prstGeom>
          <a:solidFill>
            <a:srgbClr val="05952B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pic>
        <p:nvPicPr>
          <p:cNvPr id="14" name="Picture 11" descr="Glueckliche_Familie_2494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142984"/>
            <a:ext cx="3571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1"/>
          <p:cNvSpPr>
            <a:spLocks noChangeArrowheads="1"/>
          </p:cNvSpPr>
          <p:nvPr/>
        </p:nvSpPr>
        <p:spPr bwMode="auto">
          <a:xfrm rot="5400000">
            <a:off x="7286644" y="3571876"/>
            <a:ext cx="642941" cy="357190"/>
          </a:xfrm>
          <a:prstGeom prst="rightArrow">
            <a:avLst>
              <a:gd name="adj1" fmla="val 50000"/>
              <a:gd name="adj2" fmla="val 78297"/>
            </a:avLst>
          </a:prstGeom>
          <a:solidFill>
            <a:srgbClr val="05952B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786182" y="1357298"/>
            <a:ext cx="17859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Турбота про здоров'я дітей</a:t>
            </a:r>
            <a:endParaRPr lang="uk-UA" sz="16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3929058" y="2643182"/>
            <a:ext cx="17859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Підвищення ефективності закладу</a:t>
            </a:r>
            <a:endPara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4"/>
          <p:cNvSpPr txBox="1">
            <a:spLocks/>
          </p:cNvSpPr>
          <p:nvPr/>
        </p:nvSpPr>
        <p:spPr>
          <a:xfrm>
            <a:off x="142844" y="857232"/>
            <a:ext cx="4258816" cy="55451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endParaRPr lang="uk-UA" sz="2400" dirty="0" smtClean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928694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ЕТАПИ ВПРОВАДЖЕННЯ:</a:t>
            </a:r>
            <a:endParaRPr lang="uk-UA" altLang="ru-RU" sz="3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1. Етап інформування та мотивації щодо упровадження</a:t>
            </a:r>
          </a:p>
          <a:p>
            <a:pPr marL="514350" indent="-514350">
              <a:buNone/>
            </a:pPr>
            <a:endParaRPr lang="uk-UA" sz="1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2. Етап самооцінки навчального закладу</a:t>
            </a:r>
          </a:p>
          <a:p>
            <a:pPr>
              <a:buNone/>
            </a:pPr>
            <a:endParaRPr lang="uk-UA" sz="1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3. Етап «коригувальні дії» на шляху досягнення вимог стандарту</a:t>
            </a:r>
          </a:p>
          <a:p>
            <a:pPr>
              <a:buNone/>
            </a:pPr>
            <a:endParaRPr lang="uk-UA" sz="1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4. Етап стратегічного планування розвитку навчального закладу</a:t>
            </a:r>
          </a:p>
          <a:p>
            <a:pPr>
              <a:buNone/>
            </a:pPr>
            <a:endParaRPr lang="uk-UA" sz="1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5. Етап оцінювання відповідності незалежною третьою стороною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93048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929718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Екологічний стандарт «Зелений клас»</a:t>
            </a:r>
            <a:endParaRPr lang="ru-RU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71490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3800" dirty="0" smtClean="0">
                <a:latin typeface="Arial" pitchFamily="34" charset="0"/>
                <a:cs typeface="Arial" pitchFamily="34" charset="0"/>
              </a:rPr>
              <a:t>є </a:t>
            </a:r>
            <a:r>
              <a:rPr lang="uk-UA" sz="3800" b="1" dirty="0" smtClean="0">
                <a:latin typeface="Arial" pitchFamily="34" charset="0"/>
                <a:cs typeface="Arial" pitchFamily="34" charset="0"/>
              </a:rPr>
              <a:t>екологічними критеріями</a:t>
            </a:r>
            <a:r>
              <a:rPr lang="uk-UA" sz="3800" dirty="0" smtClean="0">
                <a:latin typeface="Arial" pitchFamily="34" charset="0"/>
                <a:cs typeface="Arial" pitchFamily="34" charset="0"/>
              </a:rPr>
              <a:t>, що розроблені в межах </a:t>
            </a:r>
            <a:r>
              <a:rPr lang="uk-UA" sz="3800" b="1" dirty="0" smtClean="0">
                <a:latin typeface="Arial" pitchFamily="34" charset="0"/>
                <a:cs typeface="Arial" pitchFamily="34" charset="0"/>
              </a:rPr>
              <a:t>добровільної </a:t>
            </a:r>
            <a:r>
              <a:rPr lang="uk-UA" sz="3800" dirty="0" smtClean="0">
                <a:latin typeface="Arial" pitchFamily="34" charset="0"/>
                <a:cs typeface="Arial" pitchFamily="34" charset="0"/>
              </a:rPr>
              <a:t>екологічної сертифікаційної системи згідно ISO 14024:2018 Екологічні маркування та декларації. Екологічне маркування типу I. Принципи та методи</a:t>
            </a:r>
            <a:endParaRPr lang="uk-UA" sz="3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uk-UA" sz="3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ISO 14024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3800" dirty="0" smtClean="0">
                <a:latin typeface="Arial" pitchFamily="34" charset="0"/>
                <a:cs typeface="Arial" pitchFamily="34" charset="0"/>
              </a:rPr>
              <a:t>встановлює вимоги до добровільних екологічних сертифікаційних систем, метою яких є визначення поліпшених екологічних характеристик товарів чи послуг та їх ідентифікація шляхом екологічного маркування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979613" y="6165850"/>
            <a:ext cx="4679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3200">
                <a:solidFill>
                  <a:srgbClr val="000000"/>
                </a:solidFill>
              </a:rPr>
              <a:t>www.ecolabel.org.ua</a:t>
            </a:r>
            <a:r>
              <a:rPr lang="ru-RU" altLang="ru-RU" sz="3200"/>
              <a:t> </a:t>
            </a:r>
            <a:endParaRPr lang="uk-UA" altLang="ru-RU" sz="32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16824" cy="592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1746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uk-UA" altLang="ru-RU" smtClean="0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476375" y="260350"/>
            <a:ext cx="7667625" cy="549275"/>
          </a:xfrm>
          <a:prstGeom prst="rect">
            <a:avLst/>
          </a:prstGeom>
          <a:solidFill>
            <a:srgbClr val="059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3" rIns="91427" bIns="45713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r>
              <a:rPr lang="en-US" altLang="ru-RU" sz="3000">
                <a:solidFill>
                  <a:srgbClr val="FFFFFF"/>
                </a:solidFill>
              </a:rPr>
              <a:t>GLOBAL ECOLABELLING NETWORK</a:t>
            </a:r>
            <a:r>
              <a:rPr lang="en-US" altLang="ru-RU" sz="3000" b="0">
                <a:solidFill>
                  <a:srgbClr val="FFFFFF"/>
                </a:solidFill>
              </a:rPr>
              <a:t> </a:t>
            </a:r>
            <a:endParaRPr lang="ru-RU" altLang="ru-RU" sz="3000" b="0">
              <a:solidFill>
                <a:srgbClr val="FFFFFF"/>
              </a:solidFill>
            </a:endParaRPr>
          </a:p>
        </p:txBody>
      </p:sp>
      <p:pic>
        <p:nvPicPr>
          <p:cNvPr id="19460" name="Picture 4" descr="GEN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(Map of member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8064500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763713" y="6021388"/>
            <a:ext cx="5838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uk-UA" altLang="ru-RU" sz="2800">
                <a:solidFill>
                  <a:srgbClr val="000000"/>
                </a:solidFill>
              </a:rPr>
              <a:t>http://www.globalecolabelling.net</a:t>
            </a: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 rot="2841698">
            <a:off x="4223543" y="2697957"/>
            <a:ext cx="1344613" cy="215900"/>
          </a:xfrm>
          <a:prstGeom prst="rightArrow">
            <a:avLst>
              <a:gd name="adj1" fmla="val 50000"/>
              <a:gd name="adj2" fmla="val 155699"/>
            </a:avLst>
          </a:prstGeom>
          <a:solidFill>
            <a:srgbClr val="047E2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5602" name="Рисунок 8" descr="C:\Users\Boo\Desktop\ECOLABEL\Копия EcoSertif_Page_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7563" y="985064"/>
            <a:ext cx="1573174" cy="151384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023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-242888"/>
            <a:ext cx="8604250" cy="1368426"/>
          </a:xfrm>
        </p:spPr>
        <p:txBody>
          <a:bodyPr>
            <a:normAutofit fontScale="90000"/>
          </a:bodyPr>
          <a:lstStyle/>
          <a:p>
            <a:r>
              <a:rPr lang="en-US" altLang="ru-RU" sz="800" b="1" smtClean="0">
                <a:solidFill>
                  <a:srgbClr val="F3F5B1"/>
                </a:solidFill>
              </a:rPr>
              <a:t/>
            </a:r>
            <a:br>
              <a:rPr lang="en-US" altLang="ru-RU" sz="800" b="1" smtClean="0">
                <a:solidFill>
                  <a:srgbClr val="F3F5B1"/>
                </a:solidFill>
              </a:rPr>
            </a:br>
            <a:r>
              <a:rPr lang="en-US" altLang="ru-RU" sz="4000" smtClean="0">
                <a:solidFill>
                  <a:srgbClr val="A7FFA7"/>
                </a:solidFill>
              </a:rPr>
              <a:t> </a:t>
            </a:r>
            <a:r>
              <a:rPr lang="ru-RU" altLang="ru-RU" sz="4000" smtClean="0">
                <a:solidFill>
                  <a:srgbClr val="A7FFA7"/>
                </a:solidFill>
              </a:rPr>
              <a:t/>
            </a:r>
            <a:br>
              <a:rPr lang="ru-RU" altLang="ru-RU" sz="4000" smtClean="0">
                <a:solidFill>
                  <a:srgbClr val="A7FFA7"/>
                </a:solidFill>
              </a:rPr>
            </a:br>
            <a:endParaRPr lang="ru-RU" altLang="ru-RU" sz="4000" smtClean="0">
              <a:solidFill>
                <a:srgbClr val="A7FFA7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476375" y="260350"/>
            <a:ext cx="7667625" cy="549275"/>
          </a:xfrm>
          <a:prstGeom prst="rect">
            <a:avLst/>
          </a:prstGeom>
          <a:solidFill>
            <a:srgbClr val="059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3" rIns="91427" bIns="45713">
            <a:spAutoFit/>
          </a:bodyPr>
          <a:lstStyle/>
          <a:p>
            <a:pPr eaLnBrk="0" hangingPunct="0"/>
            <a:r>
              <a:rPr lang="en-US" altLang="ru-RU" sz="3000" smtClean="0">
                <a:solidFill>
                  <a:srgbClr val="FFFFFF"/>
                </a:solidFill>
                <a:cs typeface="Arial" charset="0"/>
              </a:rPr>
              <a:t>GLOBAL ECOLABELLING NETWORK</a:t>
            </a:r>
            <a:r>
              <a:rPr lang="en-US" altLang="ru-RU" sz="3000" b="0" smtClean="0">
                <a:solidFill>
                  <a:srgbClr val="FFFFFF"/>
                </a:solidFill>
                <a:cs typeface="Arial" charset="0"/>
              </a:rPr>
              <a:t> </a:t>
            </a:r>
            <a:endParaRPr lang="ru-RU" altLang="ru-RU" sz="3000" b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46325" y="2022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7" tIns="45713" rIns="91427" bIns="45713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0" hangingPunct="0"/>
            <a:endParaRPr lang="uk-UA" altLang="ru-RU" sz="2400" b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584325" y="955675"/>
            <a:ext cx="573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3" rIns="91427" bIns="45713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0" hangingPunct="0"/>
            <a:endParaRPr lang="uk-UA" altLang="ru-RU" sz="2400" b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251325" y="1717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7" tIns="45713" rIns="91427" bIns="45713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0" hangingPunct="0"/>
            <a:endParaRPr lang="uk-UA" altLang="ru-RU" sz="2400" b="0" smtClean="0">
              <a:solidFill>
                <a:srgbClr val="000000"/>
              </a:solidFill>
              <a:latin typeface="Futura Lt BT" pitchFamily="34" charset="0"/>
              <a:cs typeface="Arial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175125" y="2784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7" tIns="45713" rIns="91427" bIns="45713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0" hangingPunct="0"/>
            <a:endParaRPr lang="uk-UA" altLang="ru-RU" sz="2400" b="0" smtClean="0">
              <a:solidFill>
                <a:srgbClr val="000000"/>
              </a:solidFill>
              <a:latin typeface="Futura Lt BT" pitchFamily="34" charset="0"/>
              <a:cs typeface="Arial" charset="0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492375"/>
            <a:ext cx="1392237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120967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25538"/>
            <a:ext cx="1463675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92375"/>
            <a:ext cx="1447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3500438"/>
            <a:ext cx="116681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068638"/>
            <a:ext cx="120967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05263"/>
            <a:ext cx="13843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052513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76700"/>
            <a:ext cx="14478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24400"/>
            <a:ext cx="15240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1439863" cy="139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3" name="Text Box 25"/>
          <p:cNvSpPr txBox="1">
            <a:spLocks noChangeArrowheads="1"/>
          </p:cNvSpPr>
          <p:nvPr/>
        </p:nvSpPr>
        <p:spPr bwMode="auto">
          <a:xfrm>
            <a:off x="395288" y="6165850"/>
            <a:ext cx="3097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7" tIns="45713" rIns="91427" bIns="45713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ru-RU" sz="1800" b="0" i="1" smtClean="0">
                <a:solidFill>
                  <a:srgbClr val="000000"/>
                </a:solidFill>
                <a:cs typeface="Arial" charset="0"/>
              </a:rPr>
              <a:t>GEN </a:t>
            </a:r>
            <a:r>
              <a:rPr lang="ru-RU" altLang="ru-RU" sz="1800" b="0" i="1" smtClean="0">
                <a:solidFill>
                  <a:srgbClr val="000000"/>
                </a:solidFill>
                <a:cs typeface="Arial" charset="0"/>
              </a:rPr>
              <a:t>основана в 1994 году.</a:t>
            </a:r>
          </a:p>
        </p:txBody>
      </p:sp>
      <p:pic>
        <p:nvPicPr>
          <p:cNvPr id="6164" name="Picture 26" descr="GEN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27" descr="nfenv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420938"/>
            <a:ext cx="15113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2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767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23" descr="ekopu%C4%B7%C4%ABt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196975"/>
            <a:ext cx="12969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24" descr="brazi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92600"/>
            <a:ext cx="11398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25" descr="green_lableisrael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565400"/>
            <a:ext cx="100806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0" name="Picture 26" descr="eco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052513"/>
            <a:ext cx="15335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1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125538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2" name="Picture 28" descr="listok_ecolabel_svetlo-zelenyi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97425"/>
            <a:ext cx="1277937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29" descr="tco_logo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516563"/>
            <a:ext cx="15843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30" descr="czech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373688"/>
            <a:ext cx="115093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34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5"/>
          <p:cNvSpPr txBox="1">
            <a:spLocks noChangeArrowheads="1"/>
          </p:cNvSpPr>
          <p:nvPr/>
        </p:nvSpPr>
        <p:spPr bwMode="auto">
          <a:xfrm>
            <a:off x="408112" y="332656"/>
            <a:ext cx="8268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ko-KR" sz="2400" b="1" dirty="0" smtClean="0">
                <a:solidFill>
                  <a:srgbClr val="05992C"/>
                </a:solidFill>
              </a:rPr>
              <a:t>ПРОЦЕДУРА </a:t>
            </a:r>
            <a:r>
              <a:rPr lang="uk-UA" altLang="ko-KR" sz="2400" b="1" dirty="0" smtClean="0">
                <a:solidFill>
                  <a:srgbClr val="05992C"/>
                </a:solidFill>
              </a:rPr>
              <a:t>ЕКОЛОГІЧНОЇ СЕРТИФІКАЦІЇ</a:t>
            </a:r>
            <a:endParaRPr lang="uk-UA" altLang="ru-RU" sz="2400" b="1" dirty="0" smtClean="0">
              <a:solidFill>
                <a:srgbClr val="05992C"/>
              </a:solidFill>
            </a:endParaRPr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45"/>
          <a:stretch/>
        </p:blipFill>
        <p:spPr bwMode="auto">
          <a:xfrm>
            <a:off x="426691" y="1163653"/>
            <a:ext cx="8370887" cy="243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 bwMode="auto">
          <a:xfrm>
            <a:off x="1403648" y="3284984"/>
            <a:ext cx="1152128" cy="28083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51" y="3594537"/>
            <a:ext cx="4824536" cy="352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/>
          <p:cNvSpPr/>
          <p:nvPr/>
        </p:nvSpPr>
        <p:spPr bwMode="auto">
          <a:xfrm flipV="1">
            <a:off x="2483768" y="5999856"/>
            <a:ext cx="1584176" cy="57606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22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0466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роект </a:t>
            </a:r>
            <a:r>
              <a:rPr lang="ru-RU" dirty="0"/>
              <a:t>«ЕКОСВІТ і ЕКОЛАД </a:t>
            </a:r>
            <a:r>
              <a:rPr lang="ru-RU" dirty="0" err="1"/>
              <a:t>обирає</a:t>
            </a:r>
            <a:r>
              <a:rPr lang="ru-RU" dirty="0"/>
              <a:t> «ЕКОНАД»! </a:t>
            </a:r>
          </a:p>
        </p:txBody>
      </p:sp>
      <p:pic>
        <p:nvPicPr>
          <p:cNvPr id="3074" name="Picture 2" descr="http://www.zhiva-planeta.org.ua/images/2018/2018-04-23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7"/>
            <a:ext cx="3969397" cy="336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01008"/>
            <a:ext cx="57150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22075"/>
            <a:ext cx="3172328" cy="253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981024"/>
            <a:ext cx="432047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253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://www.zhiva-planeta.org.ua/images/2018/2018-03-21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2492896"/>
            <a:ext cx="5715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165" y="141419"/>
            <a:ext cx="2969679" cy="220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" y="141419"/>
            <a:ext cx="5711825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4" y="3717032"/>
            <a:ext cx="279031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463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4"/>
          <p:cNvSpPr txBox="1">
            <a:spLocks/>
          </p:cNvSpPr>
          <p:nvPr/>
        </p:nvSpPr>
        <p:spPr>
          <a:xfrm>
            <a:off x="578797" y="908720"/>
            <a:ext cx="8229600" cy="53292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endParaRPr lang="uk-UA" altLang="ru-RU" b="0" kern="0" dirty="0" smtClean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8797" y="905232"/>
            <a:ext cx="80256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0" dirty="0" smtClean="0">
              <a:solidFill>
                <a:srgbClr val="000000"/>
              </a:solidFill>
            </a:endParaRPr>
          </a:p>
          <a:p>
            <a:endParaRPr lang="ru-RU" sz="1400" b="0" dirty="0" smtClean="0">
              <a:solidFill>
                <a:srgbClr val="000000"/>
              </a:solidFill>
            </a:endParaRPr>
          </a:p>
          <a:p>
            <a:endParaRPr lang="ru-RU" sz="1400" b="0" dirty="0" smtClean="0">
              <a:solidFill>
                <a:srgbClr val="000000"/>
              </a:solidFill>
            </a:endParaRPr>
          </a:p>
          <a:p>
            <a:endParaRPr lang="ru-RU" sz="1400" b="0" dirty="0">
              <a:solidFill>
                <a:srgbClr val="000000"/>
              </a:solidFill>
            </a:endParaRPr>
          </a:p>
          <a:p>
            <a:endParaRPr lang="ru-RU" sz="1400" b="0" dirty="0" smtClean="0">
              <a:solidFill>
                <a:srgbClr val="000000"/>
              </a:solidFill>
            </a:endParaRPr>
          </a:p>
          <a:p>
            <a:endParaRPr lang="ru-RU" sz="1400" b="0" dirty="0">
              <a:solidFill>
                <a:srgbClr val="000000"/>
              </a:solidFill>
            </a:endParaRPr>
          </a:p>
          <a:p>
            <a:endParaRPr lang="ru-RU" sz="1400" b="0" dirty="0">
              <a:solidFill>
                <a:srgbClr val="000000"/>
              </a:solidFill>
            </a:endParaRPr>
          </a:p>
          <a:p>
            <a:endParaRPr lang="ru-RU" sz="1400" b="0" dirty="0" smtClean="0">
              <a:solidFill>
                <a:srgbClr val="000000"/>
              </a:solidFill>
            </a:endParaRPr>
          </a:p>
          <a:p>
            <a:endParaRPr lang="ru-RU" sz="1400" b="0" dirty="0">
              <a:solidFill>
                <a:srgbClr val="000000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ПІДТВЕРДЖЕННЯ ВІДПОВІДНОСТІ</a:t>
            </a:r>
            <a:endParaRPr lang="ru-RU" sz="3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2584" y="1100064"/>
            <a:ext cx="2139776" cy="219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3" y="1196753"/>
            <a:ext cx="377363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08001"/>
            <a:ext cx="4721449" cy="304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48953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00298" y="1214422"/>
            <a:ext cx="6372212" cy="4500594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uk-UA" sz="9800" dirty="0" smtClean="0"/>
              <a:t/>
            </a:r>
            <a:br>
              <a:rPr lang="uk-UA" sz="9800" dirty="0" smtClean="0"/>
            </a:br>
            <a:r>
              <a:rPr lang="uk-UA" sz="9800" dirty="0" smtClean="0"/>
              <a:t/>
            </a:r>
            <a:br>
              <a:rPr lang="uk-UA" sz="9800" dirty="0" smtClean="0"/>
            </a:br>
            <a:r>
              <a:rPr lang="uk-UA" sz="9800" dirty="0" smtClean="0"/>
              <a:t/>
            </a:r>
            <a:br>
              <a:rPr lang="uk-UA" sz="9800" dirty="0" smtClean="0"/>
            </a:br>
            <a:r>
              <a:rPr lang="uk-UA" sz="6700" b="1" dirty="0" smtClean="0">
                <a:solidFill>
                  <a:srgbClr val="00B050"/>
                </a:solidFill>
              </a:rPr>
              <a:t>Дякую за увагу!</a:t>
            </a:r>
            <a:br>
              <a:rPr lang="uk-UA" sz="6700" b="1" dirty="0" smtClean="0">
                <a:solidFill>
                  <a:srgbClr val="00B050"/>
                </a:solidFill>
              </a:rPr>
            </a:br>
            <a:r>
              <a:rPr lang="uk-UA" sz="4000" b="1" dirty="0" smtClean="0">
                <a:solidFill>
                  <a:srgbClr val="00B050"/>
                </a:solidFill>
              </a:rPr>
              <a:t/>
            </a:r>
            <a:br>
              <a:rPr lang="uk-UA" sz="4000" b="1" dirty="0" smtClean="0">
                <a:solidFill>
                  <a:srgbClr val="00B050"/>
                </a:solidFill>
              </a:rPr>
            </a:br>
            <a:r>
              <a:rPr lang="ru-RU" altLang="ru-RU" sz="4000" dirty="0" smtClean="0"/>
              <a:t> +38 066 406 42 80</a:t>
            </a:r>
            <a:br>
              <a:rPr lang="ru-RU" altLang="ru-RU" sz="4000" dirty="0" smtClean="0"/>
            </a:br>
            <a:r>
              <a:rPr lang="ru-RU" altLang="ru-RU" sz="4000" dirty="0" smtClean="0"/>
              <a:t/>
            </a:r>
            <a:br>
              <a:rPr lang="ru-RU" altLang="ru-RU" sz="4000" dirty="0" smtClean="0"/>
            </a:br>
            <a:r>
              <a:rPr lang="en-US" altLang="ru-RU" sz="4000" dirty="0" smtClean="0">
                <a:hlinkClick r:id="rId2"/>
              </a:rPr>
              <a:t>galinabuzan@gmail.com</a:t>
            </a:r>
            <a:r>
              <a:rPr lang="uk-UA" altLang="ru-RU" sz="4000" dirty="0" smtClean="0"/>
              <a:t> </a:t>
            </a:r>
            <a:r>
              <a:rPr lang="en-US" sz="3600" dirty="0" smtClean="0"/>
              <a:t> </a:t>
            </a:r>
            <a:r>
              <a:rPr lang="uk-UA" sz="3600" dirty="0" smtClean="0"/>
              <a:t> </a:t>
            </a:r>
            <a:br>
              <a:rPr lang="uk-UA" sz="3600" dirty="0" smtClean="0"/>
            </a:br>
            <a:r>
              <a:rPr lang="uk-UA" sz="4000" b="1" dirty="0" smtClean="0">
                <a:solidFill>
                  <a:srgbClr val="00B050"/>
                </a:solidFill>
              </a:rPr>
              <a:t/>
            </a:r>
            <a:br>
              <a:rPr lang="uk-UA" sz="4000" b="1" dirty="0" smtClean="0">
                <a:solidFill>
                  <a:srgbClr val="00B050"/>
                </a:solidFill>
              </a:rPr>
            </a:br>
            <a:r>
              <a:rPr lang="ru-RU" altLang="ru-RU" sz="4000" dirty="0" smtClean="0"/>
              <a:t> </a:t>
            </a:r>
            <a:r>
              <a:rPr lang="uk-UA" sz="8900" b="1" dirty="0" smtClean="0">
                <a:solidFill>
                  <a:srgbClr val="00B050"/>
                </a:solidFill>
              </a:rPr>
              <a:t/>
            </a:r>
            <a:br>
              <a:rPr lang="uk-UA" sz="8900" b="1" dirty="0" smtClean="0">
                <a:solidFill>
                  <a:srgbClr val="00B050"/>
                </a:solidFill>
              </a:rPr>
            </a:br>
            <a:r>
              <a:rPr lang="uk-UA" sz="8900" b="1" dirty="0" smtClean="0">
                <a:solidFill>
                  <a:srgbClr val="00B050"/>
                </a:solidFill>
              </a:rPr>
              <a:t/>
            </a:r>
            <a:br>
              <a:rPr lang="uk-UA" sz="8900" b="1" dirty="0" smtClean="0">
                <a:solidFill>
                  <a:srgbClr val="00B050"/>
                </a:solidFill>
              </a:rPr>
            </a:b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285728"/>
            <a:ext cx="9144000" cy="503238"/>
          </a:xfrm>
          <a:prstGeom prst="rect">
            <a:avLst/>
          </a:prstGeom>
          <a:solidFill>
            <a:srgbClr val="059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uk-UA" altLang="ru-RU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www.ecolabel.org.ua/upload/2013-10-31-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778728"/>
            <a:ext cx="2055742" cy="3124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Основні екологічні аспекти, притаманні навчальним закладам</a:t>
            </a:r>
            <a:endParaRPr lang="ru-RU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00174"/>
            <a:ext cx="81724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http://www.expertrating.com/certifications/InstructorLed/courseimages/gg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4958" r="9583" b="3333"/>
          <a:stretch>
            <a:fillRect/>
          </a:stretch>
        </p:blipFill>
        <p:spPr bwMode="auto">
          <a:xfrm>
            <a:off x="3428992" y="214290"/>
            <a:ext cx="195897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9"/>
          <p:cNvSpPr txBox="1">
            <a:spLocks noChangeArrowheads="1"/>
          </p:cNvSpPr>
          <p:nvPr/>
        </p:nvSpPr>
        <p:spPr bwMode="auto">
          <a:xfrm>
            <a:off x="3643306" y="2428868"/>
            <a:ext cx="2357453" cy="2862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>
                <a:solidFill>
                  <a:schemeClr val="tx1"/>
                </a:solidFill>
                <a:cs typeface="Arial" charset="0"/>
              </a:rPr>
              <a:t>1) </a:t>
            </a:r>
            <a:r>
              <a:rPr lang="ru-RU" altLang="ru-RU" sz="1400" dirty="0" smtClean="0">
                <a:solidFill>
                  <a:schemeClr val="tx1"/>
                </a:solidFill>
                <a:cs typeface="Arial" charset="0"/>
              </a:rPr>
              <a:t>ЗАГАЛЬНІ ВИМОГИ</a:t>
            </a:r>
            <a:endParaRPr lang="ru-RU" altLang="ru-RU" sz="14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1268" name="Picture 4" descr="http://xvatit.com/upload/iblock/b81/b811b265a4b599177dded6936d8431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285728"/>
            <a:ext cx="23368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12"/>
          <p:cNvSpPr txBox="1">
            <a:spLocks noChangeArrowheads="1"/>
          </p:cNvSpPr>
          <p:nvPr/>
        </p:nvSpPr>
        <p:spPr bwMode="auto">
          <a:xfrm>
            <a:off x="6357950" y="1857364"/>
            <a:ext cx="2571736" cy="2862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tx1"/>
                </a:solidFill>
                <a:cs typeface="Arial" charset="0"/>
              </a:rPr>
              <a:t>2) ЕНЕРГОЕФЕКТИВНІСТЬ</a:t>
            </a:r>
            <a:endParaRPr lang="ru-RU" altLang="ru-RU" sz="14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1270" name="Picture 6" descr="Картинка 33 из 831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3116"/>
            <a:ext cx="1296987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14"/>
          <p:cNvSpPr txBox="1">
            <a:spLocks noChangeArrowheads="1"/>
          </p:cNvSpPr>
          <p:nvPr/>
        </p:nvSpPr>
        <p:spPr bwMode="auto">
          <a:xfrm>
            <a:off x="6823089" y="3714752"/>
            <a:ext cx="2320911" cy="2862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tx1"/>
                </a:solidFill>
                <a:cs typeface="Arial" charset="0"/>
              </a:rPr>
              <a:t>3) ВОДОЗБЕРЕЖЕННЯ</a:t>
            </a:r>
            <a:endParaRPr lang="uk-UA" altLang="ru-RU" sz="1100" i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1272" name="Picture 10" descr="http://www.techno-color.ru/img/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4071942"/>
            <a:ext cx="14033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14"/>
          <p:cNvSpPr txBox="1">
            <a:spLocks noChangeArrowheads="1"/>
          </p:cNvSpPr>
          <p:nvPr/>
        </p:nvSpPr>
        <p:spPr bwMode="auto">
          <a:xfrm>
            <a:off x="7358082" y="5500702"/>
            <a:ext cx="149544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tx1"/>
                </a:solidFill>
                <a:cs typeface="Arial" charset="0"/>
              </a:rPr>
              <a:t>4) ТЕПЛО-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tx1"/>
                </a:solidFill>
                <a:cs typeface="Arial" charset="0"/>
              </a:rPr>
              <a:t>ЗБЕРЕЖЕННЯ</a:t>
            </a:r>
            <a:endParaRPr lang="uk-UA" altLang="ru-RU" sz="1100" i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1279" name="Text Box 21"/>
          <p:cNvSpPr txBox="1">
            <a:spLocks noChangeArrowheads="1"/>
          </p:cNvSpPr>
          <p:nvPr/>
        </p:nvSpPr>
        <p:spPr bwMode="auto">
          <a:xfrm>
            <a:off x="0" y="2143116"/>
            <a:ext cx="2000263" cy="2862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tx1"/>
                </a:solidFill>
                <a:cs typeface="Arial" charset="0"/>
              </a:rPr>
              <a:t>8) ІНФОРМУВАННЯ</a:t>
            </a:r>
            <a:endParaRPr lang="uk-UA" altLang="ru-RU" sz="1100" i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1282" name="Picture 23" descr="inform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18"/>
            <a:ext cx="13350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Rectangle 23"/>
          <p:cNvSpPr>
            <a:spLocks noChangeArrowheads="1"/>
          </p:cNvSpPr>
          <p:nvPr/>
        </p:nvSpPr>
        <p:spPr bwMode="auto">
          <a:xfrm>
            <a:off x="2428860" y="2714620"/>
            <a:ext cx="448821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ln>
                  <a:solidFill>
                    <a:srgbClr val="00B050"/>
                  </a:solidFill>
                </a:ln>
              </a:rPr>
              <a:t>«</a:t>
            </a:r>
            <a:r>
              <a:rPr lang="ru-RU" altLang="ru-RU" sz="4000" dirty="0" err="1" smtClean="0">
                <a:ln>
                  <a:solidFill>
                    <a:srgbClr val="00B050"/>
                  </a:solidFill>
                </a:ln>
              </a:rPr>
              <a:t>Зелений</a:t>
            </a:r>
            <a:r>
              <a:rPr lang="ru-RU" altLang="ru-RU" sz="4000" dirty="0" smtClean="0">
                <a:ln>
                  <a:solidFill>
                    <a:srgbClr val="00B050"/>
                  </a:solidFill>
                </a:ln>
              </a:rPr>
              <a:t> </a:t>
            </a:r>
            <a:r>
              <a:rPr lang="ru-RU" altLang="ru-RU" sz="4000" dirty="0" err="1" smtClean="0">
                <a:ln>
                  <a:solidFill>
                    <a:srgbClr val="00B050"/>
                  </a:solidFill>
                </a:ln>
              </a:rPr>
              <a:t>клас</a:t>
            </a:r>
            <a:r>
              <a:rPr lang="ru-RU" altLang="ru-RU" sz="4000" dirty="0" smtClean="0">
                <a:ln>
                  <a:solidFill>
                    <a:srgbClr val="00B050"/>
                  </a:solidFill>
                </a:ln>
              </a:rPr>
              <a:t>»</a:t>
            </a:r>
          </a:p>
          <a:p>
            <a:pPr algn="ctr" eaLnBrk="1" hangingPunct="1"/>
            <a:endParaRPr lang="ru-RU" altLang="ru-RU" sz="1200" dirty="0" smtClean="0">
              <a:ln>
                <a:solidFill>
                  <a:srgbClr val="00B050"/>
                </a:solidFill>
              </a:ln>
            </a:endParaRPr>
          </a:p>
          <a:p>
            <a:pPr lvl="0" algn="ctr" eaLnBrk="1" hangingPunct="1"/>
            <a:r>
              <a:rPr lang="uk-UA" altLang="ru-RU" sz="2400" dirty="0">
                <a:ln>
                  <a:solidFill>
                    <a:srgbClr val="00B050"/>
                  </a:solidFill>
                </a:ln>
                <a:solidFill>
                  <a:srgbClr val="000000"/>
                </a:solidFill>
              </a:rPr>
              <a:t>СОУ ОЕМ </a:t>
            </a:r>
            <a:r>
              <a:rPr lang="uk-UA" altLang="ru-RU" sz="2400" dirty="0" smtClean="0">
                <a:ln>
                  <a:solidFill>
                    <a:srgbClr val="00B050"/>
                  </a:solidFill>
                </a:ln>
                <a:solidFill>
                  <a:srgbClr val="000000"/>
                </a:solidFill>
              </a:rPr>
              <a:t>08.002.37.078:2013</a:t>
            </a:r>
            <a:endParaRPr lang="ru-RU" altLang="ru-RU" sz="2400" dirty="0" smtClean="0">
              <a:ln>
                <a:solidFill>
                  <a:srgbClr val="00B050"/>
                </a:solidFill>
              </a:ln>
            </a:endParaRPr>
          </a:p>
          <a:p>
            <a:pPr eaLnBrk="1" hangingPunct="1"/>
            <a:r>
              <a:rPr lang="ru-RU" altLang="ru-RU" sz="800" dirty="0" smtClean="0"/>
              <a:t> </a:t>
            </a:r>
            <a:endParaRPr lang="ru-RU" altLang="ru-RU" sz="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/>
          <a:srcRect l="2419" t="9036" r="3225" b="6626"/>
          <a:stretch>
            <a:fillRect/>
          </a:stretch>
        </p:blipFill>
        <p:spPr bwMode="auto">
          <a:xfrm>
            <a:off x="4357686" y="4143380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2428868"/>
            <a:ext cx="2320290" cy="188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5" name="Text Box 21"/>
          <p:cNvSpPr txBox="1">
            <a:spLocks noChangeArrowheads="1"/>
          </p:cNvSpPr>
          <p:nvPr/>
        </p:nvSpPr>
        <p:spPr bwMode="auto">
          <a:xfrm>
            <a:off x="4714876" y="6072206"/>
            <a:ext cx="1295400" cy="2862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tx1"/>
                </a:solidFill>
                <a:cs typeface="Arial" charset="0"/>
              </a:rPr>
              <a:t>5) ВІДХОДИ</a:t>
            </a:r>
            <a:endParaRPr lang="uk-UA" altLang="ru-RU" sz="1100" i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3" name="il_fi" descr="sodas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13255" r="9821" b="12073"/>
          <a:stretch>
            <a:fillRect/>
          </a:stretch>
        </p:blipFill>
        <p:spPr bwMode="auto">
          <a:xfrm>
            <a:off x="1071538" y="4500570"/>
            <a:ext cx="3294922" cy="163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1714480" y="6143644"/>
            <a:ext cx="2500330" cy="2862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tx1"/>
                </a:solidFill>
                <a:cs typeface="Arial" charset="0"/>
              </a:rPr>
              <a:t>6) ПОБУТОВА ХІМІЯ</a:t>
            </a:r>
            <a:endParaRPr lang="uk-UA" altLang="ru-RU" sz="1100" i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71604" y="357166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8" name="Text Box 21"/>
          <p:cNvSpPr txBox="1">
            <a:spLocks noChangeArrowheads="1"/>
          </p:cNvSpPr>
          <p:nvPr/>
        </p:nvSpPr>
        <p:spPr bwMode="auto">
          <a:xfrm>
            <a:off x="214282" y="4429132"/>
            <a:ext cx="1357322" cy="2862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tx1"/>
                </a:solidFill>
                <a:cs typeface="Arial" charset="0"/>
              </a:rPr>
              <a:t>7) ЗАКУПІВЛІ</a:t>
            </a:r>
            <a:endParaRPr lang="uk-UA" altLang="ru-RU" sz="1100" i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571604" y="1571612"/>
            <a:ext cx="2000263" cy="480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 b="1">
                <a:solidFill>
                  <a:srgbClr val="336600"/>
                </a:solidFill>
                <a:latin typeface="Arial" charset="0"/>
              </a:defRPr>
            </a:lvl1pPr>
            <a:lvl2pPr marL="742950" indent="-28575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2pPr>
            <a:lvl3pPr marL="11430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3pPr>
            <a:lvl4pPr marL="16002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4pPr>
            <a:lvl5pPr marL="2057400" indent="-228600" eaLnBrk="0" hangingPunct="0">
              <a:defRPr sz="8000" b="1">
                <a:solidFill>
                  <a:srgbClr val="3366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3366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 smtClean="0">
                <a:solidFill>
                  <a:schemeClr val="tx1"/>
                </a:solidFill>
                <a:cs typeface="Arial" charset="0"/>
              </a:rPr>
              <a:t>9) ОБЛІК ТА ДОКУМЕНТУВАННЯ</a:t>
            </a:r>
            <a:endParaRPr lang="ru-RU" altLang="ru-RU" sz="1400" dirty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4"/>
          <p:cNvSpPr txBox="1">
            <a:spLocks/>
          </p:cNvSpPr>
          <p:nvPr/>
        </p:nvSpPr>
        <p:spPr>
          <a:xfrm>
            <a:off x="578797" y="1052736"/>
            <a:ext cx="8229600" cy="518522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uk-UA" sz="2800" dirty="0" smtClean="0"/>
              <a:t>Державні норми, правила, стандарти, що регламентують діяльність, вимоги природоохоронного  законодавства</a:t>
            </a:r>
          </a:p>
          <a:p>
            <a:pPr>
              <a:lnSpc>
                <a:spcPct val="80000"/>
              </a:lnSpc>
              <a:buNone/>
            </a:pPr>
            <a:endParaRPr lang="uk-UA" altLang="ru-RU" sz="1800" b="0" kern="0" dirty="0" smtClean="0"/>
          </a:p>
          <a:p>
            <a:pPr>
              <a:lnSpc>
                <a:spcPct val="80000"/>
              </a:lnSpc>
            </a:pPr>
            <a:r>
              <a:rPr lang="uk-UA" altLang="ru-RU" sz="2800" b="0" kern="0" dirty="0" smtClean="0"/>
              <a:t>Екологічна політика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1800" b="0" kern="0" dirty="0" smtClean="0"/>
          </a:p>
          <a:p>
            <a:pPr>
              <a:lnSpc>
                <a:spcPct val="80000"/>
              </a:lnSpc>
            </a:pPr>
            <a:r>
              <a:rPr lang="uk-UA" sz="2800" dirty="0" smtClean="0"/>
              <a:t>План заходів з реалізації екологічної політики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sz="1800" b="0" kern="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uk-UA" sz="2800" dirty="0" smtClean="0"/>
              <a:t>Заходи, спрямовані на інтеграцію екологічної складової до навчально-виховного або начального плану</a:t>
            </a:r>
          </a:p>
          <a:p>
            <a:pPr>
              <a:lnSpc>
                <a:spcPct val="80000"/>
              </a:lnSpc>
              <a:buNone/>
            </a:pPr>
            <a:endParaRPr lang="ru-RU" altLang="ru-RU" sz="1800" b="0" kern="0" dirty="0" smtClean="0"/>
          </a:p>
          <a:p>
            <a:pPr>
              <a:lnSpc>
                <a:spcPct val="80000"/>
              </a:lnSpc>
            </a:pPr>
            <a:r>
              <a:rPr lang="uk-UA" sz="2800" dirty="0" smtClean="0"/>
              <a:t>Постійно діючу робочу групу, відповідальну  за реалізацію екологічної політики</a:t>
            </a:r>
            <a:endParaRPr lang="uk-UA" altLang="ru-RU" sz="1800" b="0" kern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60350"/>
            <a:ext cx="9144000" cy="503238"/>
          </a:xfrm>
          <a:prstGeom prst="rect">
            <a:avLst/>
          </a:prstGeom>
          <a:solidFill>
            <a:srgbClr val="059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</a:rPr>
              <a:t>1. ЗАГАЛЬНІ ВИМОГИ</a:t>
            </a:r>
            <a:endParaRPr lang="uk-UA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07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4"/>
          <p:cNvSpPr txBox="1">
            <a:spLocks/>
          </p:cNvSpPr>
          <p:nvPr/>
        </p:nvSpPr>
        <p:spPr>
          <a:xfrm>
            <a:off x="142844" y="857232"/>
            <a:ext cx="4258816" cy="55451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uk-UA" altLang="ru-RU" sz="2400" b="1" u="sng" kern="0" dirty="0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Обов'язкові:</a:t>
            </a:r>
            <a:r>
              <a:rPr lang="uk-UA" altLang="ru-RU" sz="2400" b="1" u="sng" kern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altLang="ru-RU" sz="2200" b="0" kern="0" dirty="0" smtClean="0">
              <a:latin typeface="Arial" pitchFamily="34" charset="0"/>
              <a:cs typeface="Arial" pitchFamily="34" charset="0"/>
            </a:endParaRPr>
          </a:p>
          <a:p>
            <a:r>
              <a:rPr lang="ru-RU" altLang="ru-RU" sz="2200" b="0" kern="0" dirty="0" smtClean="0">
                <a:latin typeface="Arial" pitchFamily="34" charset="0"/>
                <a:cs typeface="Arial" pitchFamily="34" charset="0"/>
              </a:rPr>
              <a:t>Не м. 40% - </a:t>
            </a:r>
            <a:r>
              <a:rPr lang="ru-RU" altLang="ru-RU" sz="2200" b="0" kern="0" dirty="0" err="1" smtClean="0">
                <a:latin typeface="Arial" pitchFamily="34" charset="0"/>
                <a:cs typeface="Arial" pitchFamily="34" charset="0"/>
              </a:rPr>
              <a:t>енергозберігаючі</a:t>
            </a:r>
            <a:r>
              <a:rPr lang="ru-RU" altLang="ru-RU" sz="2200" b="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b="0" kern="0" dirty="0" err="1" smtClean="0">
                <a:latin typeface="Arial" pitchFamily="34" charset="0"/>
                <a:cs typeface="Arial" pitchFamily="34" charset="0"/>
              </a:rPr>
              <a:t>лампи</a:t>
            </a:r>
            <a:endParaRPr lang="ru-RU" altLang="ru-RU" sz="2200" b="0" kern="0" dirty="0" smtClean="0">
              <a:latin typeface="Arial" pitchFamily="34" charset="0"/>
              <a:cs typeface="Arial" pitchFamily="34" charset="0"/>
            </a:endParaRPr>
          </a:p>
          <a:p>
            <a:r>
              <a:rPr lang="ru-RU" altLang="ru-RU" sz="2200" b="0" kern="0" dirty="0" smtClean="0">
                <a:latin typeface="Arial" pitchFamily="34" charset="0"/>
                <a:cs typeface="Arial" pitchFamily="34" charset="0"/>
              </a:rPr>
              <a:t>Не м. 50% </a:t>
            </a:r>
            <a:r>
              <a:rPr lang="ru-RU" altLang="ru-RU" sz="2200" b="0" kern="0" dirty="0" err="1" smtClean="0">
                <a:latin typeface="Arial" pitchFamily="34" charset="0"/>
                <a:cs typeface="Arial" pitchFamily="34" charset="0"/>
              </a:rPr>
              <a:t>електрообладнання</a:t>
            </a:r>
            <a:r>
              <a:rPr lang="ru-RU" altLang="ru-RU" sz="2200" b="0" kern="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altLang="ru-RU" sz="2200" b="0" kern="0" dirty="0" err="1" smtClean="0">
                <a:latin typeface="Arial" pitchFamily="34" charset="0"/>
                <a:cs typeface="Arial" pitchFamily="34" charset="0"/>
              </a:rPr>
              <a:t>клас</a:t>
            </a:r>
            <a:r>
              <a:rPr lang="ru-RU" altLang="ru-RU" sz="2200" b="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b="0" kern="0" dirty="0" err="1" smtClean="0">
                <a:latin typeface="Arial" pitchFamily="34" charset="0"/>
                <a:cs typeface="Arial" pitchFamily="34" charset="0"/>
              </a:rPr>
              <a:t>енергозбереження</a:t>
            </a:r>
            <a:r>
              <a:rPr lang="ru-RU" altLang="ru-RU" sz="22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b="0" kern="0" dirty="0" smtClean="0">
                <a:latin typeface="Arial" pitchFamily="34" charset="0"/>
                <a:cs typeface="Arial" pitchFamily="34" charset="0"/>
              </a:rPr>
              <a:t>«А» </a:t>
            </a:r>
            <a:r>
              <a:rPr lang="ru-RU" altLang="ru-RU" sz="2200" b="0" kern="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altLang="ru-RU" sz="2200" b="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b="0" kern="0" dirty="0" err="1" smtClean="0">
                <a:latin typeface="Arial" pitchFamily="34" charset="0"/>
                <a:cs typeface="Arial" pitchFamily="34" charset="0"/>
              </a:rPr>
              <a:t>вище</a:t>
            </a:r>
            <a:endParaRPr lang="ru-RU" altLang="ru-RU" sz="2200" b="0" kern="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200" dirty="0" smtClean="0">
                <a:latin typeface="Arial" pitchFamily="34" charset="0"/>
                <a:cs typeface="Arial" pitchFamily="34" charset="0"/>
              </a:rPr>
              <a:t>Освітлення та електрообладнання </a:t>
            </a:r>
            <a:r>
              <a:rPr lang="uk-UA" sz="2200" dirty="0" err="1" smtClean="0">
                <a:latin typeface="Arial" pitchFamily="34" charset="0"/>
                <a:cs typeface="Arial" pitchFamily="34" charset="0"/>
              </a:rPr>
              <a:t>-вимкнене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 у неробочий час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altLang="ru-RU" sz="2200" b="0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4427984" y="836712"/>
            <a:ext cx="4464495" cy="57606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ru-RU" altLang="ru-RU" sz="2400" b="1" i="1" kern="0" dirty="0" err="1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Додаткові</a:t>
            </a:r>
            <a:r>
              <a:rPr lang="ru-RU" altLang="ru-RU" sz="2400" b="1" i="1" kern="0" dirty="0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ru-RU" altLang="ru-RU" sz="2200" i="1" kern="0" dirty="0" err="1" smtClean="0">
                <a:latin typeface="Arial" pitchFamily="34" charset="0"/>
                <a:cs typeface="Arial" pitchFamily="34" charset="0"/>
              </a:rPr>
              <a:t>Енергетичний</a:t>
            </a:r>
            <a:r>
              <a:rPr lang="ru-RU" altLang="ru-RU" sz="2200" i="1" kern="0" dirty="0" smtClean="0">
                <a:latin typeface="Arial" pitchFamily="34" charset="0"/>
                <a:cs typeface="Arial" pitchFamily="34" charset="0"/>
              </a:rPr>
              <a:t> аудит</a:t>
            </a:r>
          </a:p>
          <a:p>
            <a:r>
              <a:rPr lang="ru-RU" altLang="ru-RU" sz="2200" i="1" kern="0" dirty="0" err="1" smtClean="0">
                <a:latin typeface="Arial" pitchFamily="34" charset="0"/>
                <a:cs typeface="Arial" pitchFamily="34" charset="0"/>
              </a:rPr>
              <a:t>Відновлювальні</a:t>
            </a:r>
            <a:r>
              <a:rPr lang="ru-RU" altLang="ru-RU" sz="2200" i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i="1" kern="0" dirty="0" err="1" smtClean="0">
                <a:latin typeface="Arial" pitchFamily="34" charset="0"/>
                <a:cs typeface="Arial" pitchFamily="34" charset="0"/>
              </a:rPr>
              <a:t>джерела</a:t>
            </a:r>
            <a:r>
              <a:rPr lang="ru-RU" altLang="ru-RU" sz="2200" i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i="1" kern="0" dirty="0" err="1" smtClean="0">
                <a:latin typeface="Arial" pitchFamily="34" charset="0"/>
                <a:cs typeface="Arial" pitchFamily="34" charset="0"/>
              </a:rPr>
              <a:t>енергії</a:t>
            </a:r>
            <a:endParaRPr lang="ru-RU" altLang="ru-RU" sz="2200" i="1" kern="0" dirty="0" smtClean="0">
              <a:latin typeface="Arial" pitchFamily="34" charset="0"/>
              <a:cs typeface="Arial" pitchFamily="34" charset="0"/>
            </a:endParaRPr>
          </a:p>
          <a:p>
            <a:r>
              <a:rPr lang="ru-RU" altLang="ru-RU" sz="2200" b="0" i="1" kern="0" dirty="0" smtClean="0">
                <a:latin typeface="Arial" pitchFamily="34" charset="0"/>
                <a:cs typeface="Arial" pitchFamily="34" charset="0"/>
              </a:rPr>
              <a:t>Система </a:t>
            </a:r>
            <a:r>
              <a:rPr lang="ru-RU" altLang="ru-RU" sz="2200" b="0" i="1" kern="0" dirty="0" err="1" smtClean="0">
                <a:latin typeface="Arial" pitchFamily="34" charset="0"/>
                <a:cs typeface="Arial" pitchFamily="34" charset="0"/>
              </a:rPr>
              <a:t>вентиляції</a:t>
            </a:r>
            <a:r>
              <a:rPr lang="ru-RU" altLang="ru-RU" sz="2200" b="0" i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b="0" i="1" kern="0" dirty="0" err="1" smtClean="0">
                <a:latin typeface="Arial" pitchFamily="34" charset="0"/>
                <a:cs typeface="Arial" pitchFamily="34" charset="0"/>
              </a:rPr>
              <a:t>вмикається</a:t>
            </a:r>
            <a:r>
              <a:rPr lang="ru-RU" altLang="ru-RU" sz="2200" b="0" i="1" kern="0" dirty="0" smtClean="0">
                <a:latin typeface="Arial" pitchFamily="34" charset="0"/>
                <a:cs typeface="Arial" pitchFamily="34" charset="0"/>
              </a:rPr>
              <a:t> за потреби </a:t>
            </a:r>
            <a:r>
              <a:rPr lang="ru-RU" altLang="ru-RU" sz="2200" b="0" i="1" kern="0" dirty="0" err="1" smtClean="0">
                <a:latin typeface="Arial" pitchFamily="34" charset="0"/>
                <a:cs typeface="Arial" pitchFamily="34" charset="0"/>
              </a:rPr>
              <a:t>або</a:t>
            </a:r>
            <a:r>
              <a:rPr lang="ru-RU" altLang="ru-RU" sz="2200" b="0" i="1" kern="0" dirty="0" smtClean="0">
                <a:latin typeface="Arial" pitchFamily="34" charset="0"/>
                <a:cs typeface="Arial" pitchFamily="34" charset="0"/>
              </a:rPr>
              <a:t> по таймеру</a:t>
            </a:r>
          </a:p>
          <a:p>
            <a:r>
              <a:rPr lang="ru-RU" altLang="ru-RU" sz="2200" b="0" i="1" kern="0" dirty="0" smtClean="0">
                <a:latin typeface="Arial" pitchFamily="34" charset="0"/>
                <a:cs typeface="Arial" pitchFamily="34" charset="0"/>
              </a:rPr>
              <a:t>Чистота ламп та </a:t>
            </a:r>
            <a:r>
              <a:rPr lang="ru-RU" altLang="ru-RU" sz="2200" b="0" i="1" kern="0" dirty="0" err="1" smtClean="0">
                <a:latin typeface="Arial" pitchFamily="34" charset="0"/>
                <a:cs typeface="Arial" pitchFamily="34" charset="0"/>
              </a:rPr>
              <a:t>плафонів</a:t>
            </a:r>
            <a:endParaRPr lang="ru-RU" altLang="ru-RU" sz="2200" b="0" i="1" kern="0" dirty="0" smtClean="0">
              <a:latin typeface="Arial" pitchFamily="34" charset="0"/>
              <a:cs typeface="Arial" pitchFamily="34" charset="0"/>
            </a:endParaRPr>
          </a:p>
          <a:p>
            <a:r>
              <a:rPr lang="ru-RU" altLang="ru-RU" sz="2200" b="0" i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b="0" i="1" kern="0" dirty="0" err="1" smtClean="0">
                <a:latin typeface="Arial" pitchFamily="34" charset="0"/>
                <a:cs typeface="Arial" pitchFamily="34" charset="0"/>
              </a:rPr>
              <a:t>Максимальне</a:t>
            </a:r>
            <a:r>
              <a:rPr lang="ru-RU" altLang="ru-RU" sz="2200" b="0" i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b="0" i="1" kern="0" dirty="0" err="1" smtClean="0">
                <a:latin typeface="Arial" pitchFamily="34" charset="0"/>
                <a:cs typeface="Arial" pitchFamily="34" charset="0"/>
              </a:rPr>
              <a:t>природне</a:t>
            </a:r>
            <a:r>
              <a:rPr lang="ru-RU" altLang="ru-RU" sz="2200" b="0" i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b="0" i="1" kern="0" dirty="0" err="1" smtClean="0">
                <a:latin typeface="Arial" pitchFamily="34" charset="0"/>
                <a:cs typeface="Arial" pitchFamily="34" charset="0"/>
              </a:rPr>
              <a:t>освітлення</a:t>
            </a:r>
            <a:endParaRPr lang="ru-RU" altLang="ru-RU" sz="2200" b="0" i="1" kern="0" dirty="0" smtClean="0">
              <a:latin typeface="Arial" pitchFamily="34" charset="0"/>
              <a:cs typeface="Arial" pitchFamily="34" charset="0"/>
            </a:endParaRPr>
          </a:p>
          <a:p>
            <a:r>
              <a:rPr lang="ru-RU" altLang="ru-RU" sz="2200" b="0" i="1" kern="0" dirty="0" err="1" smtClean="0">
                <a:latin typeface="Arial" pitchFamily="34" charset="0"/>
                <a:cs typeface="Arial" pitchFamily="34" charset="0"/>
              </a:rPr>
              <a:t>Використання</a:t>
            </a:r>
            <a:r>
              <a:rPr lang="ru-RU" altLang="ru-RU" sz="2200" b="0" i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b="0" i="1" kern="0" dirty="0" err="1" smtClean="0">
                <a:latin typeface="Arial" pitchFamily="34" charset="0"/>
                <a:cs typeface="Arial" pitchFamily="34" charset="0"/>
              </a:rPr>
              <a:t>датчиків</a:t>
            </a:r>
            <a:r>
              <a:rPr lang="ru-RU" altLang="ru-RU" sz="2200" b="0" i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b="0" i="1" kern="0" dirty="0" err="1" smtClean="0">
                <a:latin typeface="Arial" pitchFamily="34" charset="0"/>
                <a:cs typeface="Arial" pitchFamily="34" charset="0"/>
              </a:rPr>
              <a:t>руху</a:t>
            </a:r>
            <a:endParaRPr lang="ru-RU" altLang="ru-RU" sz="2200" b="0" i="1" kern="0" dirty="0" smtClean="0">
              <a:latin typeface="Arial" pitchFamily="34" charset="0"/>
              <a:cs typeface="Arial" pitchFamily="34" charset="0"/>
            </a:endParaRPr>
          </a:p>
          <a:p>
            <a:endParaRPr lang="uk-UA" altLang="ru-RU" b="0" kern="0" dirty="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60350"/>
            <a:ext cx="9144000" cy="503238"/>
          </a:xfrm>
          <a:prstGeom prst="rect">
            <a:avLst/>
          </a:prstGeom>
          <a:solidFill>
            <a:srgbClr val="059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</a:rPr>
              <a:t>2. ЕНЕРГОЕФЕКТИВНІСТЬ</a:t>
            </a:r>
            <a:endParaRPr lang="uk-UA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304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4"/>
          <p:cNvSpPr txBox="1">
            <a:spLocks/>
          </p:cNvSpPr>
          <p:nvPr/>
        </p:nvSpPr>
        <p:spPr>
          <a:xfrm>
            <a:off x="142844" y="857232"/>
            <a:ext cx="3891281" cy="55901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spcBef>
                <a:spcPts val="528"/>
              </a:spcBef>
              <a:buFontTx/>
              <a:buNone/>
            </a:pPr>
            <a:r>
              <a:rPr lang="uk-UA" altLang="ru-RU" sz="2400" b="1" u="sng" kern="0" dirty="0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Обов'язкові:</a:t>
            </a:r>
          </a:p>
          <a:p>
            <a:pPr>
              <a:lnSpc>
                <a:spcPct val="80000"/>
              </a:lnSpc>
              <a:spcBef>
                <a:spcPts val="528"/>
              </a:spcBef>
              <a:buFontTx/>
              <a:buNone/>
            </a:pPr>
            <a:endParaRPr lang="uk-UA" altLang="ru-RU" sz="2400" b="1" u="sng" kern="0" dirty="0" smtClean="0">
              <a:ln>
                <a:solidFill>
                  <a:srgbClr val="00B050"/>
                </a:solidFill>
              </a:ln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528"/>
              </a:spcBef>
              <a:buFontTx/>
              <a:buNone/>
            </a:pPr>
            <a:r>
              <a:rPr lang="uk-UA" altLang="ru-RU" sz="2200" b="0" kern="0" dirty="0" smtClean="0">
                <a:latin typeface="Arial" pitchFamily="34" charset="0"/>
                <a:cs typeface="Arial" pitchFamily="34" charset="0"/>
              </a:rPr>
              <a:t>•   Справність сантехнічного обладнання</a:t>
            </a:r>
          </a:p>
          <a:p>
            <a:pPr>
              <a:spcBef>
                <a:spcPts val="528"/>
              </a:spcBef>
            </a:pPr>
            <a:r>
              <a:rPr lang="uk-UA" sz="2200" dirty="0" smtClean="0">
                <a:latin typeface="Arial" pitchFamily="34" charset="0"/>
                <a:cs typeface="Arial" pitchFamily="34" charset="0"/>
              </a:rPr>
              <a:t>Змішувачі для вмивальників мають бути обладнані насадками для збереження води та допускати максимальну витрату води 6 – 8 л/</a:t>
            </a:r>
            <a:r>
              <a:rPr lang="uk-UA" sz="2200" dirty="0" err="1" smtClean="0">
                <a:latin typeface="Arial" pitchFamily="34" charset="0"/>
                <a:cs typeface="Arial" pitchFamily="34" charset="0"/>
              </a:rPr>
              <a:t>хв</a:t>
            </a:r>
            <a:endParaRPr lang="uk-UA" sz="22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528"/>
              </a:spcBef>
            </a:pPr>
            <a:r>
              <a:rPr lang="uk-UA" sz="2200" dirty="0" smtClean="0">
                <a:latin typeface="Arial" pitchFamily="34" charset="0"/>
                <a:cs typeface="Arial" pitchFamily="34" charset="0"/>
              </a:rPr>
              <a:t>Унітази повинні використовувати не більше 6 л води на 1 змивання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endParaRPr lang="uk-UA" altLang="ru-RU" b="0" kern="0" dirty="0" smtClean="0"/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4071934" y="857232"/>
            <a:ext cx="4857784" cy="58579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altLang="ru-RU" sz="1800" b="1" i="1" kern="0" dirty="0" err="1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Додаткові</a:t>
            </a:r>
            <a:r>
              <a:rPr lang="ru-RU" altLang="ru-RU" sz="1800" b="1" i="1" kern="0" dirty="0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uk-UA" sz="1800" i="1" dirty="0" smtClean="0">
                <a:latin typeface="Arial" pitchFamily="34" charset="0"/>
                <a:cs typeface="Arial" pitchFamily="34" charset="0"/>
              </a:rPr>
              <a:t>Схема поливу зелених насаджень - раціональне використання водних ресурсів</a:t>
            </a:r>
            <a:endParaRPr lang="ru-RU" sz="1800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uk-UA" sz="1800" i="1" dirty="0" smtClean="0">
                <a:latin typeface="Arial" pitchFamily="34" charset="0"/>
                <a:cs typeface="Arial" pitchFamily="34" charset="0"/>
              </a:rPr>
              <a:t>Не м. 50 %  кранів - поворотного типу, мають одну ручку (важільний змішувач), термостат, або сенсорне управління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uk-UA" sz="1800" i="1" dirty="0" smtClean="0">
                <a:latin typeface="Arial" pitchFamily="34" charset="0"/>
                <a:cs typeface="Arial" pitchFamily="34" charset="0"/>
              </a:rPr>
              <a:t>Не м. 50 %  унітазів забезпечені функцією половинного змиву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uk-UA" sz="1800" i="1" dirty="0" smtClean="0">
                <a:latin typeface="Arial" pitchFamily="34" charset="0"/>
                <a:cs typeface="Arial" pitchFamily="34" charset="0"/>
              </a:rPr>
              <a:t>Споживання води на кухні , та басейні вимірюється й документується окремо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uk-UA" sz="1800" i="1" dirty="0" smtClean="0">
                <a:latin typeface="Arial" pitchFamily="34" charset="0"/>
                <a:cs typeface="Arial" pitchFamily="34" charset="0"/>
              </a:rPr>
              <a:t>Усі крани для миття посуду обладнані аварійним важелем (перекриватися при досягненні певного рівня води)  або мають сенсорне управління</a:t>
            </a:r>
          </a:p>
          <a:p>
            <a:pPr>
              <a:spcBef>
                <a:spcPts val="0"/>
              </a:spcBef>
            </a:pPr>
            <a:r>
              <a:rPr lang="uk-UA" sz="1800" i="1" dirty="0" smtClean="0">
                <a:latin typeface="Arial" pitchFamily="34" charset="0"/>
                <a:cs typeface="Arial" pitchFamily="34" charset="0"/>
              </a:rPr>
              <a:t>Споживання води під час останнього ополіскування основною посудомийною машиною :</a:t>
            </a:r>
            <a:endParaRPr lang="ru-RU" sz="1800" i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uk-UA" sz="1800" i="1" dirty="0" smtClean="0">
                <a:latin typeface="Arial" pitchFamily="34" charset="0"/>
                <a:cs typeface="Arial" pitchFamily="34" charset="0"/>
              </a:rPr>
              <a:t>- камерна посудомийна машина – 4,5 л/кошик;</a:t>
            </a:r>
            <a:endParaRPr lang="ru-RU" sz="1800" i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uk-UA" sz="1800" i="1" dirty="0" smtClean="0">
                <a:latin typeface="Arial" pitchFamily="34" charset="0"/>
                <a:cs typeface="Arial" pitchFamily="34" charset="0"/>
              </a:rPr>
              <a:t>- посудомийна машина проточного типу – 2,5 л/кошик.</a:t>
            </a:r>
            <a:endParaRPr lang="ru-RU" sz="1800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endParaRPr lang="ru-RU" altLang="ru-RU" sz="1800" b="0" i="1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60350"/>
            <a:ext cx="9144000" cy="503238"/>
          </a:xfrm>
          <a:prstGeom prst="rect">
            <a:avLst/>
          </a:prstGeom>
          <a:solidFill>
            <a:srgbClr val="059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</a:rPr>
              <a:t>3. ВОДОЗБЕРЕЖЕННЯ</a:t>
            </a:r>
            <a:endParaRPr lang="uk-UA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3605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4"/>
          <p:cNvSpPr txBox="1">
            <a:spLocks/>
          </p:cNvSpPr>
          <p:nvPr/>
        </p:nvSpPr>
        <p:spPr>
          <a:xfrm>
            <a:off x="142844" y="857232"/>
            <a:ext cx="4258816" cy="55451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uk-UA" altLang="ru-RU" sz="2400" b="1" u="sng" kern="0" dirty="0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Обов'язкові:</a:t>
            </a:r>
            <a:r>
              <a:rPr lang="uk-UA" altLang="ru-RU" sz="2400" b="1" u="sng" kern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Система теплоізоляції </a:t>
            </a: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Поверхні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тепло-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холодо-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обмінників вентиляційної системи утримуються у чистоті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altLang="ru-RU" sz="2200" b="0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4427984" y="836712"/>
            <a:ext cx="4464495" cy="57606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ru-RU" altLang="ru-RU" sz="2400" b="1" i="1" kern="0" dirty="0" err="1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Додаткові</a:t>
            </a:r>
            <a:r>
              <a:rPr lang="ru-RU" altLang="ru-RU" sz="2400" b="1" i="1" kern="0" dirty="0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Жалюзі на вікнах </a:t>
            </a: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Тепловідбивні</a:t>
            </a: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екрани між радіатором системи опалення та стіною приміщення </a:t>
            </a: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Система вентиляції передбачає наявність системи рекуперації тепла </a:t>
            </a: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Автономна енергозберігаюча система опалення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uk-UA" altLang="ru-RU" b="0" kern="0" dirty="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60350"/>
            <a:ext cx="9144000" cy="503238"/>
          </a:xfrm>
          <a:prstGeom prst="rect">
            <a:avLst/>
          </a:prstGeom>
          <a:solidFill>
            <a:srgbClr val="059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</a:rPr>
              <a:t>4. ТЕПЛОЗБЕРЕЖЕННЯ</a:t>
            </a:r>
            <a:endParaRPr lang="uk-UA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3048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4"/>
          <p:cNvSpPr txBox="1">
            <a:spLocks/>
          </p:cNvSpPr>
          <p:nvPr/>
        </p:nvSpPr>
        <p:spPr>
          <a:xfrm>
            <a:off x="142844" y="857232"/>
            <a:ext cx="4258816" cy="55451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uk-UA" altLang="ru-RU" sz="2400" b="1" u="sng" kern="0" dirty="0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Обов'язкові:</a:t>
            </a:r>
            <a:r>
              <a:rPr lang="uk-UA" altLang="ru-RU" sz="2400" b="1" u="sng" kern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uk-UA" sz="2200" dirty="0" smtClean="0">
                <a:latin typeface="Arial" pitchFamily="34" charset="0"/>
                <a:cs typeface="Arial" pitchFamily="34" charset="0"/>
              </a:rPr>
              <a:t>Електронна  система документообігу </a:t>
            </a:r>
          </a:p>
          <a:p>
            <a:r>
              <a:rPr lang="uk-UA" sz="2200" dirty="0" smtClean="0">
                <a:latin typeface="Arial" pitchFamily="34" charset="0"/>
                <a:cs typeface="Arial" pitchFamily="34" charset="0"/>
              </a:rPr>
              <a:t>Двосторонній друк документації</a:t>
            </a:r>
          </a:p>
          <a:p>
            <a:r>
              <a:rPr lang="uk-UA" sz="2200" dirty="0" smtClean="0">
                <a:latin typeface="Arial" pitchFamily="34" charset="0"/>
                <a:cs typeface="Arial" pitchFamily="34" charset="0"/>
              </a:rPr>
              <a:t>Не менше одного виду ТПВ роздільно збирається, зберігається належним чином та здається в якості вторинної сировини</a:t>
            </a:r>
          </a:p>
          <a:p>
            <a:r>
              <a:rPr lang="uk-UA" sz="2200" dirty="0" smtClean="0">
                <a:latin typeface="Arial" pitchFamily="34" charset="0"/>
                <a:cs typeface="Arial" pitchFamily="34" charset="0"/>
              </a:rPr>
              <a:t>Небезпечні відходи зберігаються належним чином та передаються на утилізацію або знешкодження</a:t>
            </a:r>
            <a:endParaRPr lang="ru-RU" altLang="ru-RU" sz="2200" b="0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4427984" y="836712"/>
            <a:ext cx="4464495" cy="57606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ru-RU" altLang="ru-RU" sz="2400" b="1" i="1" kern="0" dirty="0" err="1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Додаткові</a:t>
            </a:r>
            <a:r>
              <a:rPr lang="ru-RU" altLang="ru-RU" sz="2400" b="1" i="1" kern="0" dirty="0" smtClean="0">
                <a:ln>
                  <a:solidFill>
                    <a:srgbClr val="00B050"/>
                  </a:solidFill>
                </a:ln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uk-UA" sz="2200" dirty="0" smtClean="0">
                <a:latin typeface="Arial" pitchFamily="34" charset="0"/>
                <a:cs typeface="Arial" pitchFamily="34" charset="0"/>
              </a:rPr>
              <a:t>Технічно забезпечена можливість відвідувачів приймати участь в роздільному зборі не м. одного виду ТПВ </a:t>
            </a:r>
          </a:p>
          <a:p>
            <a:r>
              <a:rPr lang="uk-UA" sz="2200" dirty="0" smtClean="0">
                <a:latin typeface="Arial" pitchFamily="34" charset="0"/>
                <a:cs typeface="Arial" pitchFamily="34" charset="0"/>
              </a:rPr>
              <a:t>Технічно забезпечена можливість відвідувачів приймати участь в зборі електричних батарейок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uk-UA" altLang="ru-RU" b="0" kern="0" dirty="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60350"/>
            <a:ext cx="9144000" cy="503238"/>
          </a:xfrm>
          <a:prstGeom prst="rect">
            <a:avLst/>
          </a:prstGeom>
          <a:solidFill>
            <a:srgbClr val="059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</a:rPr>
              <a:t>5. ПОВОДЖЕННЯ З ВІДХОДАМИ</a:t>
            </a:r>
            <a:endParaRPr lang="uk-UA" alt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3048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903</Words>
  <Application>Microsoft Office PowerPoint</Application>
  <PresentationFormat>Экран (4:3)</PresentationFormat>
  <Paragraphs>160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Стандарт «Зелений клас» досвід та переваги впровадження </vt:lpstr>
      <vt:lpstr>Екологічний стандарт «Зелений клас»</vt:lpstr>
      <vt:lpstr>Основні екологічні аспекти, притаманні навчальним закладам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ЕТАПИ ВПРОВАДЖЕННЯ: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ПІДТВЕРДЖЕННЯ ВІДПОВІДНОСТІ</vt:lpstr>
      <vt:lpstr>   Дякую за увагу!   +38 066 406 42 80  galinabuzan@gmail.com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</dc:title>
  <dc:creator>g</dc:creator>
  <cp:lastModifiedBy>Presentator</cp:lastModifiedBy>
  <cp:revision>55</cp:revision>
  <dcterms:modified xsi:type="dcterms:W3CDTF">2018-11-23T10:06:46Z</dcterms:modified>
</cp:coreProperties>
</file>