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61" r:id="rId5"/>
    <p:sldId id="312" r:id="rId6"/>
    <p:sldId id="313" r:id="rId7"/>
    <p:sldId id="315" r:id="rId8"/>
    <p:sldId id="314" r:id="rId9"/>
    <p:sldId id="316" r:id="rId10"/>
    <p:sldId id="317" r:id="rId11"/>
    <p:sldId id="318" r:id="rId12"/>
    <p:sldId id="330" r:id="rId13"/>
    <p:sldId id="319" r:id="rId14"/>
    <p:sldId id="320" r:id="rId15"/>
    <p:sldId id="321" r:id="rId16"/>
    <p:sldId id="322" r:id="rId17"/>
    <p:sldId id="326" r:id="rId18"/>
    <p:sldId id="327" r:id="rId19"/>
    <p:sldId id="328" r:id="rId20"/>
    <p:sldId id="329" r:id="rId2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99F9"/>
    <a:srgbClr val="FCFC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8" autoAdjust="0"/>
  </p:normalViewPr>
  <p:slideViewPr>
    <p:cSldViewPr>
      <p:cViewPr>
        <p:scale>
          <a:sx n="117" d="100"/>
          <a:sy n="117" d="100"/>
        </p:scale>
        <p:origin x="-78" y="1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085638-F0C7-495C-AFFC-D3BB30DC24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504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7EE07-84F1-494D-9A50-6FF24DC5FF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7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968B4-E25A-469B-8FB8-89CD7841144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451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27895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10779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2983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99810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69247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3787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672719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34494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416912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647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424AD-E5E1-4CAA-B8A5-F98787C2E177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843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D5A1E-B14F-4F2C-A0ED-0FBA0D5ECD37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63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2BE5D-017F-4D4C-B1AF-E9E0A7F5ADF9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631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34228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0346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82311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1450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59755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97E-746D-4C9C-AA89-6F0520ABE282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5730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11500" y="933450"/>
            <a:ext cx="5726113" cy="10556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altLang="en-US" noProof="0" smtClean="0"/>
              <a:t>Titelmasterformat durch Klicken bearbeiten</a:t>
            </a:r>
            <a:endParaRPr lang="en-US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2547938"/>
            <a:ext cx="5726113" cy="2301875"/>
          </a:xfrm>
        </p:spPr>
        <p:txBody>
          <a:bodyPr/>
          <a:lstStyle>
            <a:lvl1pPr algn="r">
              <a:spcBef>
                <a:spcPct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  <a:endParaRPr lang="en-US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9538" y="3906838"/>
            <a:ext cx="1392237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www.csd.ch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E4B28-AE22-46B5-BBC0-2D4C20D6D500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29618908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6575" y="166688"/>
            <a:ext cx="1951038" cy="5422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33463" y="166688"/>
            <a:ext cx="5700712" cy="5422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97F429-D815-4B00-8EA1-7623D9E3DB44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17301376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1195388"/>
            <a:ext cx="7794625" cy="212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2988" y="3468688"/>
            <a:ext cx="7794625" cy="212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584B80E1-9BD9-4F07-8AB3-D6B8F32CB016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40773916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42988" y="1195388"/>
            <a:ext cx="7794625" cy="212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2988" y="3468688"/>
            <a:ext cx="7794625" cy="212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534C4C79-8D7B-427C-8D3B-9C8961D8F8FA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16877758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42988" y="1195388"/>
            <a:ext cx="3821112" cy="439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6500" y="1195388"/>
            <a:ext cx="3821113" cy="439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D074A797-8CDC-4C0E-8858-AB84E523F6C6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7623407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E0682-AB51-49A3-A232-12C3AF3FFED2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23231926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BC22-740E-4A8B-B944-E213D0A9F9AA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3388096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1195388"/>
            <a:ext cx="3821112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6500" y="1195388"/>
            <a:ext cx="3821113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7DB171-E049-4041-8FDF-9599403FBFB6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11782223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55F43E-B495-478A-B9C2-48609D7FCB3A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4970851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3D19CA-F77B-483D-B9B1-BD78768117FD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4530020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DD53A-9AE6-43B8-BB0A-40DDA789266E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3428395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F762C-A3E9-4E98-B211-3A627BDCAE46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22414647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EA9FD-FB2E-4A45-85ED-BC4B8E53D164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xmlns="" val="2888136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66688"/>
            <a:ext cx="7804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5388"/>
            <a:ext cx="779462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6688" y="6532563"/>
            <a:ext cx="62769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ACE3ACF-7D86-42EC-B26D-BFFE1A0F99DE}" type="slidenum">
              <a:rPr lang="en-US" altLang="en-US"/>
              <a:pPr/>
              <a:t>‹#›</a:t>
            </a:fld>
            <a:r>
              <a:rPr lang="en-US" altLang="en-US" dirty="0"/>
              <a:t> | www.csd.ch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ts val="2000"/>
        </a:spcBef>
        <a:spcAft>
          <a:spcPct val="0"/>
        </a:spcAft>
        <a:defRPr sz="2000" b="1">
          <a:solidFill>
            <a:srgbClr val="00254A"/>
          </a:solidFill>
          <a:latin typeface="+mn-lt"/>
          <a:ea typeface="+mn-ea"/>
          <a:cs typeface="+mn-cs"/>
        </a:defRPr>
      </a:lvl1pPr>
      <a:lvl2pPr marL="182563" indent="-180975" algn="l" rtl="0" eaLnBrk="1" fontAlgn="base" hangingPunct="1">
        <a:spcBef>
          <a:spcPts val="2000"/>
        </a:spcBef>
        <a:spcAft>
          <a:spcPct val="0"/>
        </a:spcAft>
        <a:buClr>
          <a:srgbClr val="6E6E6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357188" indent="-173038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3pPr>
      <a:lvl4pPr marL="539750" indent="-174625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4pPr>
      <a:lvl5pPr marL="7127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5pPr>
      <a:lvl6pPr marL="11699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6pPr>
      <a:lvl7pPr marL="16271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7pPr>
      <a:lvl8pPr marL="20843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8pPr>
      <a:lvl9pPr marL="25415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itchFamily="34" charset="0"/>
        <a:buChar char="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www.csd.ch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933450"/>
            <a:ext cx="6569870" cy="1055688"/>
          </a:xfrm>
        </p:spPr>
        <p:txBody>
          <a:bodyPr/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>The International Forum for Sustainable Business Development - Energy Efficiency and Cleaner Production (RECP) Round Table</a:t>
            </a:r>
            <a:r>
              <a:rPr lang="fr-CH" sz="160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2500306"/>
            <a:ext cx="5480059" cy="2349507"/>
          </a:xfrm>
        </p:spPr>
        <p:txBody>
          <a:bodyPr/>
          <a:lstStyle/>
          <a:p>
            <a:pPr algn="l"/>
            <a:r>
              <a:rPr lang="uk-UA" sz="3200" b="1" dirty="0" smtClean="0"/>
              <a:t>Цінність та використання промислових індикаторів РЕЧВ</a:t>
            </a:r>
            <a:endParaRPr lang="fr-CH" altLang="en-US" sz="32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9538" y="4195763"/>
            <a:ext cx="13922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8 </a:t>
            </a:r>
            <a:r>
              <a:rPr lang="uk-UA" altLang="en-US" sz="1200" dirty="0" smtClean="0"/>
              <a:t>жовтня</a:t>
            </a:r>
            <a:r>
              <a:rPr lang="en-US" altLang="en-US" sz="1200" dirty="0" smtClean="0"/>
              <a:t>2014</a:t>
            </a:r>
            <a:endParaRPr lang="en-US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7821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1"/>
          <p:cNvPicPr/>
          <p:nvPr/>
        </p:nvPicPr>
        <p:blipFill>
          <a:blip r:embed="rId4" cstate="print"/>
          <a:srcRect l="16568" t="10526" r="7692" b="5921"/>
          <a:stretch>
            <a:fillRect/>
          </a:stretch>
        </p:blipFill>
        <p:spPr bwMode="auto">
          <a:xfrm>
            <a:off x="3960838" y="5478214"/>
            <a:ext cx="889345" cy="796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856984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</a:t>
            </a:r>
            <a:r>
              <a:rPr lang="en-US" altLang="en-US" dirty="0" smtClean="0">
                <a:solidFill>
                  <a:schemeClr val="tx1"/>
                </a:solidFill>
              </a:rPr>
              <a:t>1: </a:t>
            </a:r>
            <a:r>
              <a:rPr lang="uk-UA" altLang="en-US" dirty="0" smtClean="0">
                <a:solidFill>
                  <a:schemeClr val="tx1"/>
                </a:solidFill>
              </a:rPr>
              <a:t>Використання енергії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uk-UA" altLang="en-US" dirty="0" smtClean="0">
                <a:solidFill>
                  <a:schemeClr val="tx1"/>
                </a:solidFill>
              </a:rPr>
              <a:t>вимірювання ефективності  інвестиційного проекту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Пр.</a:t>
            </a:r>
            <a:r>
              <a:rPr lang="de-CH" altLang="en-US" dirty="0" smtClean="0">
                <a:solidFill>
                  <a:schemeClr val="tx1"/>
                </a:solidFill>
              </a:rPr>
              <a:t> 1. </a:t>
            </a:r>
            <a:r>
              <a:rPr lang="uk-UA" altLang="en-US" dirty="0" smtClean="0">
                <a:solidFill>
                  <a:schemeClr val="tx1"/>
                </a:solidFill>
              </a:rPr>
              <a:t>Повторне лиття сталі</a:t>
            </a: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Пр. </a:t>
            </a:r>
            <a:r>
              <a:rPr lang="de-CH" altLang="en-US" dirty="0" smtClean="0">
                <a:solidFill>
                  <a:schemeClr val="tx1"/>
                </a:solidFill>
              </a:rPr>
              <a:t>2. </a:t>
            </a:r>
            <a:r>
              <a:rPr lang="uk-UA" altLang="en-US" dirty="0" smtClean="0">
                <a:solidFill>
                  <a:schemeClr val="tx1"/>
                </a:solidFill>
              </a:rPr>
              <a:t>Камера згорання для біомаси з псевдозрідженим шаром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214282" y="1714488"/>
            <a:ext cx="3689236" cy="1368152"/>
            <a:chOff x="171152" y="1988840"/>
            <a:chExt cx="3689236" cy="13681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52" y="1988840"/>
              <a:ext cx="1826295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03890"/>
              <a:ext cx="1808668" cy="135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939122"/>
              </p:ext>
            </p:extLst>
          </p:nvPr>
        </p:nvGraphicFramePr>
        <p:xfrm>
          <a:off x="4211960" y="1556792"/>
          <a:ext cx="4608512" cy="1483360"/>
        </p:xfrm>
        <a:graphic>
          <a:graphicData uri="http://schemas.openxmlformats.org/drawingml/2006/table">
            <a:tbl>
              <a:tblPr firstRow="1" bandRow="1"/>
              <a:tblGrid>
                <a:gridCol w="1080120"/>
                <a:gridCol w="1008112"/>
                <a:gridCol w="93610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Показник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Прогноз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Факт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Зменшення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день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кВт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1429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856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Кг </a:t>
                      </a:r>
                      <a:r>
                        <a:rPr lang="de-CH" sz="1600" dirty="0" smtClean="0"/>
                        <a:t>CO</a:t>
                      </a:r>
                      <a:r>
                        <a:rPr lang="de-CH" sz="1600" baseline="-25000" dirty="0" smtClean="0"/>
                        <a:t>2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853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511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342</a:t>
                      </a:r>
                      <a:r>
                        <a:rPr lang="de-CH" sz="1600" baseline="0" dirty="0" smtClean="0"/>
                        <a:t> (</a:t>
                      </a:r>
                      <a:r>
                        <a:rPr lang="de-CH" sz="1600" dirty="0" smtClean="0"/>
                        <a:t>6457 </a:t>
                      </a:r>
                      <a:r>
                        <a:rPr lang="uk-UA" sz="1600" dirty="0" smtClean="0"/>
                        <a:t>т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р</a:t>
                      </a:r>
                      <a:r>
                        <a:rPr lang="de-CH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iger Pfeil 5"/>
          <p:cNvSpPr/>
          <p:nvPr/>
        </p:nvSpPr>
        <p:spPr bwMode="auto">
          <a:xfrm rot="10800000">
            <a:off x="7112894" y="3068960"/>
            <a:ext cx="813816" cy="345008"/>
          </a:xfrm>
          <a:prstGeom prst="ben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844" y="3140968"/>
            <a:ext cx="694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 smtClean="0">
                <a:solidFill>
                  <a:srgbClr val="00B0F0"/>
                </a:solidFill>
              </a:rPr>
              <a:t>145,500USD </a:t>
            </a:r>
            <a:r>
              <a:rPr lang="uk-UA" b="1" u="sng" dirty="0" smtClean="0">
                <a:solidFill>
                  <a:srgbClr val="00B0F0"/>
                </a:solidFill>
              </a:rPr>
              <a:t>відшкодування від СЕКО, що не підлягає поверненню</a:t>
            </a:r>
            <a:endParaRPr lang="en-US" b="1" u="sng" dirty="0">
              <a:solidFill>
                <a:srgbClr val="00B0F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14282" y="3857628"/>
            <a:ext cx="3827917" cy="1412776"/>
            <a:chOff x="251520" y="4221087"/>
            <a:chExt cx="3827917" cy="1412776"/>
          </a:xfrm>
        </p:grpSpPr>
        <p:pic>
          <p:nvPicPr>
            <p:cNvPr id="1028" name="Picture 4" descr="W:\BSL\Aufträge\BL08338-Green Credit Lines Vietnam\Green Credit Trust Fund\Companies\Bac Giang ExIm_Xuong Giang Paper\Photos\P1000698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7"/>
              <a:ext cx="1872208" cy="140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W:\BSL\Aufträge\BL08338-Green Credit Lines Vietnam\Green Credit Trust Fund\Companies\Bac Giang ExIm_Xuong Giang Paper\Photos\P1000648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221087"/>
              <a:ext cx="1883701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7641012"/>
              </p:ext>
            </p:extLst>
          </p:nvPr>
        </p:nvGraphicFramePr>
        <p:xfrm>
          <a:off x="4211960" y="3861048"/>
          <a:ext cx="4608512" cy="2062480"/>
        </p:xfrm>
        <a:graphic>
          <a:graphicData uri="http://schemas.openxmlformats.org/drawingml/2006/table">
            <a:tbl>
              <a:tblPr firstRow="1" bandRow="1"/>
              <a:tblGrid>
                <a:gridCol w="1080120"/>
                <a:gridCol w="1008112"/>
                <a:gridCol w="93610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Показник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Прогноз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Факт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Зменшення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міс.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1337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1337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Кг вугілля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488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135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(72%)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кВт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58%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Кг </a:t>
                      </a:r>
                      <a:r>
                        <a:rPr lang="de-CH" sz="1600" dirty="0" smtClean="0"/>
                        <a:t>CO</a:t>
                      </a:r>
                      <a:r>
                        <a:rPr lang="de-CH" sz="1600" baseline="-25000" dirty="0" smtClean="0"/>
                        <a:t>2</a:t>
                      </a:r>
                      <a:r>
                        <a:rPr lang="de-CH" sz="1600" dirty="0" smtClean="0"/>
                        <a:t>/</a:t>
                      </a:r>
                      <a:r>
                        <a:rPr lang="uk-UA" sz="1600" dirty="0" smtClean="0"/>
                        <a:t>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344 (5519 t/a)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hteckiger Pfeil 17"/>
          <p:cNvSpPr/>
          <p:nvPr/>
        </p:nvSpPr>
        <p:spPr bwMode="auto">
          <a:xfrm rot="10800000">
            <a:off x="6786578" y="6000768"/>
            <a:ext cx="813816" cy="345008"/>
          </a:xfrm>
          <a:prstGeom prst="bentArrow">
            <a:avLst>
              <a:gd name="adj1" fmla="val 25000"/>
              <a:gd name="adj2" fmla="val 20859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0" y="5929330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>
                <a:solidFill>
                  <a:srgbClr val="00B0F0"/>
                </a:solidFill>
              </a:rPr>
              <a:t>68,875USD </a:t>
            </a:r>
            <a:r>
              <a:rPr lang="uk-UA" b="1" u="sng" dirty="0" smtClean="0">
                <a:solidFill>
                  <a:srgbClr val="00B0F0"/>
                </a:solidFill>
              </a:rPr>
              <a:t>відшкодування від СЕКО, що не підлягає поверненню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9769" y="5301208"/>
            <a:ext cx="196195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sz="1100" b="0" kern="0" dirty="0" smtClean="0">
                <a:solidFill>
                  <a:schemeClr val="tx1"/>
                </a:solidFill>
              </a:rPr>
              <a:t>Джерело</a:t>
            </a:r>
            <a:r>
              <a:rPr lang="en-US" altLang="en-US" sz="1100" b="0" kern="0" dirty="0" smtClean="0">
                <a:solidFill>
                  <a:schemeClr val="tx1"/>
                </a:solidFill>
              </a:rPr>
              <a:t>: CSD Engineers</a:t>
            </a: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kern="0" dirty="0" smtClean="0">
                <a:solidFill>
                  <a:schemeClr val="tx1"/>
                </a:solidFill>
              </a:rPr>
              <a:t>		</a:t>
            </a:r>
            <a:br>
              <a:rPr lang="en-US" altLang="en-US" kern="0" dirty="0" smtClean="0">
                <a:solidFill>
                  <a:schemeClr val="tx1"/>
                </a:solidFill>
              </a:rPr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3478777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672"/>
            <a:ext cx="9036496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1: </a:t>
            </a:r>
            <a:r>
              <a:rPr lang="uk-UA" altLang="en-US" dirty="0" smtClean="0">
                <a:solidFill>
                  <a:schemeClr val="tx1"/>
                </a:solidFill>
              </a:rPr>
              <a:t>Використання енергії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uk-UA" altLang="en-US" dirty="0" smtClean="0">
                <a:solidFill>
                  <a:schemeClr val="tx1"/>
                </a:solidFill>
              </a:rPr>
              <a:t>визначення потенціалу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uk-UA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lang="en-US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.: </a:t>
            </a:r>
            <a:r>
              <a:rPr lang="uk-UA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Потенціал збереження енергії в різних частинах систем промислових котлів</a:t>
            </a:r>
          </a:p>
          <a:p>
            <a:pPr lvl="0">
              <a:spcBef>
                <a:spcPct val="0"/>
              </a:spcBef>
            </a:pPr>
            <a:r>
              <a:rPr lang="en-US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джерело</a:t>
            </a:r>
            <a:r>
              <a:rPr lang="en-US" altLang="en-US" sz="1600" b="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SAACKE)</a:t>
            </a:r>
            <a:endParaRPr lang="en-US" altLang="en-US" sz="1600" b="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769202"/>
              </p:ext>
            </p:extLst>
          </p:nvPr>
        </p:nvGraphicFramePr>
        <p:xfrm>
          <a:off x="357158" y="1428736"/>
          <a:ext cx="8424937" cy="46265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1564"/>
                <a:gridCol w="4144677"/>
                <a:gridCol w="2218696"/>
              </a:tblGrid>
              <a:tr h="2189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Втрати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Спосіб</a:t>
                      </a:r>
                      <a:r>
                        <a:rPr lang="uk-UA" sz="14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виправлення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Збереження енергії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Втрати відпрацьованого</a:t>
                      </a:r>
                      <a:r>
                        <a:rPr lang="uk-UA" sz="1400" b="1" baseline="0" dirty="0" smtClean="0">
                          <a:effectLst/>
                          <a:latin typeface="+mj-lt"/>
                          <a:ea typeface="Times New Roman"/>
                        </a:rPr>
                        <a:t> газу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Нагрівач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Повітронагрівач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Технологія конденсування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3-15%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Втрати на поверхні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Відповідна ізоляція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Нижчий тиск в паровому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котлі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Повітря в камері згорання із верхньої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частини котельні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0.3-1%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Втрати під</a:t>
                      </a:r>
                      <a:r>
                        <a:rPr lang="uk-UA" sz="1400" b="1" baseline="0" dirty="0" smtClean="0">
                          <a:effectLst/>
                          <a:latin typeface="+mj-lt"/>
                          <a:ea typeface="Times New Roman"/>
                        </a:rPr>
                        <a:t> час прочистки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Оптимізація роботи електричних мереж управління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Оперативний резерв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Установлений ширший діапазон змін коефіцієнта камери згорання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0.2-5%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Окалина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Змінити підготовку питної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води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Чистий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бойлер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Оптимізувати температуру відпрацьованого газу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до</a:t>
                      </a:r>
                      <a:r>
                        <a:rPr lang="en-GB" sz="1400" b="1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10%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Втрати води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Заміна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труб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Оновлення ізоляції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Заміна клапанів та кранів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0.2-1%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Втрати під</a:t>
                      </a:r>
                      <a:r>
                        <a:rPr lang="uk-UA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час продування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Модернізація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постійно регульованого продування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Установка теплообмінників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для продування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Правильно налаштувати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клапан продування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0.5-5%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j-lt"/>
                          <a:ea typeface="Times New Roman"/>
                        </a:rPr>
                        <a:t>Надлишкове повітря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Модернізація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електронних складних стабілізаторів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j-lt"/>
                          <a:ea typeface="Times New Roman"/>
                        </a:rPr>
                        <a:t>Модернізація</a:t>
                      </a:r>
                      <a:r>
                        <a:rPr lang="uk-UA" sz="1200" b="0" baseline="0" dirty="0" smtClean="0">
                          <a:effectLst/>
                          <a:latin typeface="+mj-lt"/>
                          <a:ea typeface="Times New Roman"/>
                        </a:rPr>
                        <a:t> системи моніторингу </a:t>
                      </a:r>
                      <a:r>
                        <a:rPr lang="en-GB" sz="1200" b="0" dirty="0" smtClean="0">
                          <a:effectLst/>
                          <a:latin typeface="+mj-lt"/>
                          <a:ea typeface="Times New Roman"/>
                        </a:rPr>
                        <a:t>O</a:t>
                      </a:r>
                      <a:r>
                        <a:rPr lang="en-GB" sz="1200" b="0" baseline="-250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n-GB" sz="1200" b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GB" sz="1200" b="0" dirty="0">
                          <a:effectLst/>
                          <a:latin typeface="+mj-lt"/>
                          <a:ea typeface="Times New Roman"/>
                        </a:rPr>
                        <a:t>and </a:t>
                      </a:r>
                      <a:r>
                        <a:rPr lang="en-GB" sz="1200" b="0" dirty="0" smtClean="0">
                          <a:effectLst/>
                          <a:latin typeface="+mj-lt"/>
                          <a:ea typeface="Times New Roman"/>
                        </a:rPr>
                        <a:t>CO</a:t>
                      </a:r>
                      <a:endParaRPr lang="en-US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0.5-1.5%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21" marR="685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638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672"/>
            <a:ext cx="2916816" cy="21602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1: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uk-UA" altLang="en-US" dirty="0" smtClean="0">
                <a:solidFill>
                  <a:schemeClr val="tx1"/>
                </a:solidFill>
              </a:rPr>
              <a:t>Використання енергії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uk-UA" altLang="en-US" dirty="0" smtClean="0">
                <a:solidFill>
                  <a:schemeClr val="tx1"/>
                </a:solidFill>
              </a:rPr>
              <a:t>визначення потенціалу на металургійному заводі та сталепрокатному процес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312" y="195139"/>
            <a:ext cx="615619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496" y="6021288"/>
            <a:ext cx="29168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sz="1100" b="0" kern="0" dirty="0" smtClean="0">
                <a:solidFill>
                  <a:schemeClr val="tx1"/>
                </a:solidFill>
              </a:rPr>
              <a:t>Джерело</a:t>
            </a:r>
            <a:r>
              <a:rPr lang="en-US" altLang="en-US" sz="1100" b="0" kern="0" dirty="0" smtClean="0">
                <a:solidFill>
                  <a:schemeClr val="tx1"/>
                </a:solidFill>
              </a:rPr>
              <a:t>: VDMA, Metallurgical plants&amp; Rolling mills</a:t>
            </a: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kern="0" dirty="0" smtClean="0">
                <a:solidFill>
                  <a:schemeClr val="tx1"/>
                </a:solidFill>
              </a:rPr>
              <a:t>		</a:t>
            </a:r>
            <a:br>
              <a:rPr lang="en-US" altLang="en-US" kern="0" dirty="0" smtClean="0">
                <a:solidFill>
                  <a:schemeClr val="tx1"/>
                </a:solidFill>
              </a:rPr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991658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2: </a:t>
            </a:r>
            <a:r>
              <a:rPr lang="uk-UA" altLang="en-US" dirty="0" smtClean="0">
                <a:solidFill>
                  <a:schemeClr val="tx1"/>
                </a:solidFill>
              </a:rPr>
              <a:t>Використання матеріалів</a:t>
            </a:r>
            <a:r>
              <a:rPr lang="en-US" altLang="en-US" dirty="0" smtClean="0">
                <a:solidFill>
                  <a:schemeClr val="tx1"/>
                </a:solidFill>
              </a:rPr>
              <a:t>Materials use</a:t>
            </a: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altLang="en-US" sz="1400" dirty="0" smtClean="0">
                <a:solidFill>
                  <a:srgbClr val="000000"/>
                </a:solidFill>
              </a:rPr>
              <a:t>Виклики/ рішення</a:t>
            </a:r>
            <a:r>
              <a:rPr lang="de-CH" altLang="en-US" sz="1400" dirty="0" smtClean="0">
                <a:solidFill>
                  <a:srgbClr val="000000"/>
                </a:solidFill>
              </a:rPr>
              <a:t>: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000000"/>
                </a:solidFill>
              </a:rPr>
              <a:t>Велика кількість видів матеріалів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: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Матеріали, що використовуються, часто включають в себе різні види та різну їх кількість. Опція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: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вилучити всі типи матеріалів, що використовуються в об'ємі менше ніж 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0.1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чи 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0.5 </a:t>
            </a:r>
            <a:r>
              <a:rPr lang="en-US" altLang="en-US" sz="1400" b="0" dirty="0">
                <a:solidFill>
                  <a:srgbClr val="000000"/>
                </a:solidFill>
              </a:rPr>
              <a:t>%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від загальної кількості матеріалів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000000"/>
                </a:solidFill>
              </a:rPr>
              <a:t>Повторне використання матеріалів</a:t>
            </a:r>
            <a:r>
              <a:rPr lang="en-US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Якщо вторинна сировина іде на продаж, тоді ці дані мають включатись у загальну суму. Однак, якщо переробка відбувається на місці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,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тоді ці дані мають включатись у загальну суму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, </a:t>
            </a:r>
            <a:r>
              <a:rPr lang="uk-UA" altLang="en-US" sz="1400" b="0" dirty="0" smtClean="0">
                <a:solidFill>
                  <a:srgbClr val="000000"/>
                </a:solidFill>
              </a:rPr>
              <a:t>оскільки вони вже були включені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1" y="1124744"/>
            <a:ext cx="9045663" cy="23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9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54868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3, 4: </a:t>
            </a:r>
            <a:r>
              <a:rPr lang="uk-UA" altLang="en-US" dirty="0" smtClean="0">
                <a:solidFill>
                  <a:schemeClr val="tx1"/>
                </a:solidFill>
              </a:rPr>
              <a:t>Стічні води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uk-UA" altLang="en-US" dirty="0" smtClean="0">
                <a:solidFill>
                  <a:schemeClr val="tx1"/>
                </a:solidFill>
              </a:rPr>
              <a:t>забруднення повітря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" y="3446830"/>
            <a:ext cx="9107862" cy="30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6312"/>
            <a:ext cx="9107862" cy="21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693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3: </a:t>
            </a:r>
            <a:r>
              <a:rPr lang="uk-UA" altLang="en-US" dirty="0" smtClean="0">
                <a:solidFill>
                  <a:schemeClr val="tx1"/>
                </a:solidFill>
              </a:rPr>
              <a:t>Стічні води </a:t>
            </a:r>
            <a:r>
              <a:rPr lang="en-US" altLang="en-US" dirty="0" smtClean="0">
                <a:solidFill>
                  <a:schemeClr val="tx1"/>
                </a:solidFill>
              </a:rPr>
              <a:t>Water use</a:t>
            </a:r>
          </a:p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Пр.</a:t>
            </a:r>
            <a:r>
              <a:rPr lang="de-CH" altLang="en-US" dirty="0" smtClean="0">
                <a:solidFill>
                  <a:schemeClr val="tx1"/>
                </a:solidFill>
              </a:rPr>
              <a:t>: </a:t>
            </a:r>
            <a:r>
              <a:rPr lang="uk-UA" altLang="en-US" dirty="0" smtClean="0">
                <a:solidFill>
                  <a:schemeClr val="tx1"/>
                </a:solidFill>
              </a:rPr>
              <a:t>Флотація розчиненим повітрям для повторного використання води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07504" y="1844824"/>
            <a:ext cx="7609818" cy="2767363"/>
            <a:chOff x="107504" y="1511407"/>
            <a:chExt cx="7609818" cy="2767363"/>
          </a:xfrm>
        </p:grpSpPr>
        <p:pic>
          <p:nvPicPr>
            <p:cNvPr id="11266" name="Picture 2" descr="W:\BSL\Aufträge\BL08338-Green Credit Lines Vietnam\Green Credit Trust Fund\Companies\Bac Giang ExIm_Xuong Giang Paper\Photos\P100074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11407"/>
              <a:ext cx="2664295" cy="199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W:\BSL\Aufträge\BL08338-Green Credit Lines Vietnam\Green Credit Trust Fund\Companies\Bac Giang ExIm_Xuong Giang Paper\Photos\P100072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11407"/>
              <a:ext cx="2664295" cy="199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W:\BSL\Aufträge\BL08338-Green Credit Lines Vietnam\Green Credit Trust Fund\Companies\Bac Giang ExIm_Xuong Giang Paper\Photos\P100071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95879" y="1857328"/>
              <a:ext cx="2767363" cy="207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055009"/>
              </p:ext>
            </p:extLst>
          </p:nvPr>
        </p:nvGraphicFramePr>
        <p:xfrm>
          <a:off x="467543" y="4221088"/>
          <a:ext cx="5040561" cy="2204720"/>
        </p:xfrm>
        <a:graphic>
          <a:graphicData uri="http://schemas.openxmlformats.org/drawingml/2006/table">
            <a:tbl>
              <a:tblPr firstRow="1" bandRow="1"/>
              <a:tblGrid>
                <a:gridCol w="1417659"/>
                <a:gridCol w="1102622"/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Показник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Прогноз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Факт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Зменшення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</a:t>
                      </a:r>
                      <a:r>
                        <a:rPr lang="de-CH" sz="1400" dirty="0" smtClean="0"/>
                        <a:t>/</a:t>
                      </a:r>
                      <a:r>
                        <a:rPr lang="uk-UA" sz="1400" dirty="0" smtClean="0"/>
                        <a:t>день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</a:t>
                      </a:r>
                      <a:r>
                        <a:rPr lang="de-CH" sz="1400" baseline="30000" dirty="0" smtClean="0"/>
                        <a:t>3</a:t>
                      </a:r>
                      <a:r>
                        <a:rPr lang="de-CH" sz="1400" dirty="0" smtClean="0"/>
                        <a:t>/</a:t>
                      </a:r>
                      <a:r>
                        <a:rPr lang="uk-UA" sz="1400" dirty="0" smtClean="0"/>
                        <a:t>т чистої води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53%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мг</a:t>
                      </a:r>
                      <a:r>
                        <a:rPr kumimoji="0" lang="de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 </a:t>
                      </a:r>
                      <a:r>
                        <a:rPr kumimoji="0" lang="de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Загальна кількість зважених речовин (</a:t>
                      </a:r>
                      <a:r>
                        <a:rPr kumimoji="0" lang="de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TSS)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0.034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0.003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91%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215074" y="4714884"/>
            <a:ext cx="287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 smtClean="0">
                <a:solidFill>
                  <a:srgbClr val="00B0F0"/>
                </a:solidFill>
              </a:rPr>
              <a:t>31,250USD </a:t>
            </a:r>
            <a:r>
              <a:rPr lang="uk-UA" b="1" u="sng" dirty="0" smtClean="0">
                <a:solidFill>
                  <a:srgbClr val="00B0F0"/>
                </a:solidFill>
              </a:rPr>
              <a:t>відшкодування від СЕКО, що не підлягає поверненню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5641798" y="5305563"/>
            <a:ext cx="586385" cy="29238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7504" y="3843045"/>
            <a:ext cx="239279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sz="1100" b="0" kern="0" dirty="0" smtClean="0">
                <a:solidFill>
                  <a:schemeClr val="tx1"/>
                </a:solidFill>
              </a:rPr>
              <a:t>Джерело</a:t>
            </a:r>
            <a:r>
              <a:rPr lang="en-US" altLang="en-US" sz="1100" b="0" kern="0" dirty="0" smtClean="0">
                <a:solidFill>
                  <a:schemeClr val="tx1"/>
                </a:solidFill>
              </a:rPr>
              <a:t>: CSD Engineers</a:t>
            </a: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kern="0" dirty="0" smtClean="0">
                <a:solidFill>
                  <a:schemeClr val="tx1"/>
                </a:solidFill>
              </a:rPr>
              <a:t>		</a:t>
            </a:r>
            <a:br>
              <a:rPr lang="en-US" altLang="en-US" kern="0" dirty="0" smtClean="0">
                <a:solidFill>
                  <a:schemeClr val="tx1"/>
                </a:solidFill>
              </a:rPr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357567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 </a:t>
            </a:r>
            <a:r>
              <a:rPr lang="en-US" altLang="en-US" dirty="0" smtClean="0">
                <a:solidFill>
                  <a:schemeClr val="tx1"/>
                </a:solidFill>
              </a:rPr>
              <a:t>5, 6: </a:t>
            </a:r>
            <a:r>
              <a:rPr lang="uk-UA" altLang="en-US" dirty="0" smtClean="0">
                <a:solidFill>
                  <a:schemeClr val="tx1"/>
                </a:solidFill>
              </a:rPr>
              <a:t>Стічні води, відходи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8947"/>
            <a:ext cx="9082160" cy="232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" y="3717032"/>
            <a:ext cx="9111554" cy="21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120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548680"/>
            <a:ext cx="7776864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Ресурсоефективність </a:t>
            </a:r>
            <a:r>
              <a:rPr lang="en-US" altLang="en-US" dirty="0" smtClean="0">
                <a:solidFill>
                  <a:schemeClr val="tx1"/>
                </a:solidFill>
              </a:rPr>
              <a:t>&amp; </a:t>
            </a:r>
            <a:r>
              <a:rPr lang="uk-UA" altLang="en-US" dirty="0" smtClean="0">
                <a:solidFill>
                  <a:schemeClr val="tx1"/>
                </a:solidFill>
              </a:rPr>
              <a:t>ступінь забруднення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uk-UA" altLang="en-US" b="0" dirty="0" smtClean="0">
                <a:solidFill>
                  <a:schemeClr val="tx1"/>
                </a:solidFill>
              </a:rPr>
              <a:t>Повторне рафінування свинцю </a:t>
            </a:r>
            <a:r>
              <a:rPr lang="de-CH" altLang="en-US" b="0" dirty="0" smtClean="0">
                <a:solidFill>
                  <a:schemeClr val="tx1"/>
                </a:solidFill>
              </a:rPr>
              <a:t>– </a:t>
            </a:r>
            <a:r>
              <a:rPr lang="uk-UA" altLang="en-US" b="0" dirty="0" smtClean="0">
                <a:solidFill>
                  <a:schemeClr val="tx1"/>
                </a:solidFill>
              </a:rPr>
              <a:t>втілені опції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844393"/>
            <a:ext cx="5656985" cy="18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8498333"/>
              </p:ext>
            </p:extLst>
          </p:nvPr>
        </p:nvGraphicFramePr>
        <p:xfrm>
          <a:off x="179513" y="1397000"/>
          <a:ext cx="8856984" cy="3501400"/>
        </p:xfrm>
        <a:graphic>
          <a:graphicData uri="http://schemas.openxmlformats.org/drawingml/2006/table">
            <a:tbl>
              <a:tblPr firstRow="1" bandRow="1"/>
              <a:tblGrid>
                <a:gridCol w="2880319"/>
                <a:gridCol w="726350"/>
                <a:gridCol w="1217866"/>
                <a:gridCol w="1944216"/>
                <a:gridCol w="2088233"/>
              </a:tblGrid>
              <a:tr h="303808">
                <a:tc rowSpan="3">
                  <a:txBody>
                    <a:bodyPr/>
                    <a:lstStyle/>
                    <a:p>
                      <a:r>
                        <a:rPr lang="uk-UA" sz="1200" b="1" dirty="0" smtClean="0"/>
                        <a:t>Основні втілені</a:t>
                      </a:r>
                      <a:r>
                        <a:rPr lang="uk-UA" sz="1200" b="1" baseline="0" dirty="0" smtClean="0"/>
                        <a:t> опції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Вигода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200" b="1" baseline="0" dirty="0" smtClean="0">
                          <a:solidFill>
                            <a:schemeClr val="accent3"/>
                          </a:solidFill>
                        </a:rPr>
                        <a:t>Економічна</a:t>
                      </a:r>
                      <a:endParaRPr lang="en-US" sz="1200" b="1" baseline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baseline="0" dirty="0" smtClean="0">
                          <a:solidFill>
                            <a:schemeClr val="accent3"/>
                          </a:solidFill>
                        </a:rPr>
                        <a:t>Використання ресурсів</a:t>
                      </a:r>
                      <a:endParaRPr lang="en-US" sz="1200" b="1" baseline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baseline="0" dirty="0" smtClean="0">
                          <a:solidFill>
                            <a:schemeClr val="accent3"/>
                          </a:solidFill>
                        </a:rPr>
                        <a:t>Створені відходи</a:t>
                      </a:r>
                      <a:endParaRPr lang="en-US" sz="1200" b="1" baseline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63727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Інвестиції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de-CH" sz="1100" dirty="0" smtClean="0"/>
                        <a:t>[USD]</a:t>
                      </a:r>
                      <a:endParaRPr lang="en-US" sz="1100" dirty="0" smtClean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Зниження витрат </a:t>
                      </a:r>
                      <a:r>
                        <a:rPr lang="de-CH" sz="1100" dirty="0" smtClean="0"/>
                        <a:t> [USD/</a:t>
                      </a:r>
                      <a:r>
                        <a:rPr lang="uk-UA" sz="1100" dirty="0" smtClean="0"/>
                        <a:t>р</a:t>
                      </a:r>
                      <a:r>
                        <a:rPr lang="de-CH" sz="1100" dirty="0" smtClean="0"/>
                        <a:t>]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Зменшення використання енергії, води та матеріалів</a:t>
                      </a:r>
                    </a:p>
                    <a:p>
                      <a:r>
                        <a:rPr lang="de-CH" sz="1100" dirty="0" smtClean="0"/>
                        <a:t>(</a:t>
                      </a:r>
                      <a:r>
                        <a:rPr lang="uk-UA" sz="1100" dirty="0" smtClean="0"/>
                        <a:t>в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рік</a:t>
                      </a:r>
                      <a:r>
                        <a:rPr lang="de-CH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Зменшення стічних вод, забруднення повітря та утворення відводів</a:t>
                      </a:r>
                      <a:r>
                        <a:rPr lang="de-CH" sz="1100" dirty="0" smtClean="0"/>
                        <a:t> (</a:t>
                      </a:r>
                      <a:r>
                        <a:rPr lang="uk-UA" sz="1100" dirty="0" smtClean="0"/>
                        <a:t>в рік</a:t>
                      </a:r>
                      <a:r>
                        <a:rPr lang="de-CH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Заміна частки алюмінію оксиду </a:t>
                      </a:r>
                      <a:r>
                        <a:rPr lang="en-US" sz="1200" dirty="0" smtClean="0"/>
                        <a:t>(Al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O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dirty="0" smtClean="0"/>
                        <a:t>) </a:t>
                      </a:r>
                      <a:r>
                        <a:rPr lang="uk-UA" sz="1200" dirty="0" smtClean="0"/>
                        <a:t> </a:t>
                      </a:r>
                      <a:r>
                        <a:rPr lang="uk-UA" sz="1200" baseline="0" dirty="0" smtClean="0"/>
                        <a:t>з </a:t>
                      </a:r>
                      <a:r>
                        <a:rPr lang="en-US" sz="1200" dirty="0" smtClean="0"/>
                        <a:t>31% </a:t>
                      </a:r>
                      <a:r>
                        <a:rPr lang="uk-UA" sz="1200" dirty="0" smtClean="0"/>
                        <a:t>до</a:t>
                      </a:r>
                      <a:r>
                        <a:rPr lang="en-US" sz="1200" dirty="0" smtClean="0"/>
                        <a:t> 50%</a:t>
                      </a:r>
                      <a:r>
                        <a:rPr lang="uk-UA" sz="1200" dirty="0" smtClean="0"/>
                        <a:t> у</a:t>
                      </a:r>
                      <a:r>
                        <a:rPr lang="en-US" sz="1200" dirty="0" smtClean="0"/>
                        <a:t> </a:t>
                      </a:r>
                      <a:r>
                        <a:rPr lang="uk-UA" sz="1200" dirty="0" smtClean="0"/>
                        <a:t>складі </a:t>
                      </a:r>
                      <a:r>
                        <a:rPr lang="uk-UA" sz="1200" b="1" dirty="0" smtClean="0"/>
                        <a:t>вогнестійкої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="1" baseline="0" dirty="0" smtClean="0"/>
                        <a:t>цегли</a:t>
                      </a:r>
                      <a:r>
                        <a:rPr lang="uk-UA" sz="1200" baseline="0" dirty="0" smtClean="0"/>
                        <a:t> та встановлення захисного ковпака на печі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2,470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16,986 </a:t>
                      </a:r>
                      <a:br>
                        <a:rPr lang="de-CH" sz="1200" dirty="0" smtClean="0"/>
                      </a:br>
                      <a:r>
                        <a:rPr lang="de-CH" sz="1200" dirty="0" smtClean="0"/>
                        <a:t>(</a:t>
                      </a:r>
                      <a:r>
                        <a:rPr lang="uk-UA" sz="1200" dirty="0" smtClean="0"/>
                        <a:t>свинцю продано</a:t>
                      </a:r>
                      <a:r>
                        <a:rPr lang="de-CH" sz="1200" dirty="0" smtClean="0"/>
                        <a:t>)</a:t>
                      </a:r>
                    </a:p>
                    <a:p>
                      <a:r>
                        <a:rPr lang="de-CH" sz="1200" dirty="0" smtClean="0"/>
                        <a:t>450 (</a:t>
                      </a:r>
                      <a:r>
                        <a:rPr lang="uk-UA" sz="1200" dirty="0" smtClean="0"/>
                        <a:t>пальне</a:t>
                      </a:r>
                      <a:r>
                        <a:rPr lang="de-CH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Додаткове</a:t>
                      </a:r>
                      <a:r>
                        <a:rPr lang="uk-UA" sz="1200" baseline="0" dirty="0" smtClean="0"/>
                        <a:t> відновлення </a:t>
                      </a:r>
                      <a:r>
                        <a:rPr lang="en-US" sz="1200" dirty="0" smtClean="0"/>
                        <a:t>34.7 </a:t>
                      </a:r>
                      <a:r>
                        <a:rPr lang="uk-UA" sz="1200" dirty="0" smtClean="0"/>
                        <a:t>тон свинцю</a:t>
                      </a:r>
                      <a:r>
                        <a:rPr lang="en-US" sz="1200" dirty="0" smtClean="0"/>
                        <a:t>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 </a:t>
                      </a:r>
                      <a:r>
                        <a:rPr lang="en-US" sz="1200" dirty="0" smtClean="0"/>
                        <a:t>19% </a:t>
                      </a:r>
                      <a:r>
                        <a:rPr lang="uk-UA" sz="1200" dirty="0" smtClean="0"/>
                        <a:t>менше свинцю</a:t>
                      </a:r>
                      <a:r>
                        <a:rPr lang="uk-UA" sz="1200" baseline="0" dirty="0" smtClean="0"/>
                        <a:t> в шлаках</a:t>
                      </a:r>
                      <a:r>
                        <a:rPr lang="en-US" sz="1200" dirty="0" smtClean="0"/>
                        <a:t>,</a:t>
                      </a:r>
                      <a:r>
                        <a:rPr lang="uk-UA" sz="1200" dirty="0" smtClean="0"/>
                        <a:t> менша кількість відходів</a:t>
                      </a:r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Заміна камери згорання та оптимізація залишкового пального та дизеля</a:t>
                      </a:r>
                      <a:r>
                        <a:rPr lang="uk-UA" sz="1200" baseline="0" dirty="0" smtClean="0"/>
                        <a:t>, покращення сумішей пального у процесі очистки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965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1,215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Зменшення використання залишкового пального на </a:t>
                      </a:r>
                      <a:r>
                        <a:rPr lang="en-US" sz="1200" dirty="0" smtClean="0"/>
                        <a:t>2.66%. 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200" dirty="0" smtClean="0"/>
                        <a:t>Зменшення</a:t>
                      </a:r>
                      <a:r>
                        <a:rPr lang="uk-UA" sz="1200" baseline="0" dirty="0" smtClean="0"/>
                        <a:t> забруднення повітря майже на </a:t>
                      </a:r>
                      <a:r>
                        <a:rPr lang="en-US" sz="1200" dirty="0" smtClean="0"/>
                        <a:t>240 </a:t>
                      </a:r>
                      <a:r>
                        <a:rPr lang="uk-UA" sz="1200" dirty="0" smtClean="0"/>
                        <a:t>т</a:t>
                      </a:r>
                      <a:r>
                        <a:rPr lang="en-US" sz="1200" dirty="0" smtClean="0"/>
                        <a:t> CO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uk-UA" sz="1200" baseline="-25000" dirty="0" smtClean="0"/>
                        <a:t> </a:t>
                      </a:r>
                      <a:r>
                        <a:rPr lang="en-US" sz="1200" dirty="0" smtClean="0"/>
                        <a:t>.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Нагрівання </a:t>
                      </a:r>
                      <a:r>
                        <a:rPr lang="uk-UA" sz="1200" b="1" dirty="0" smtClean="0"/>
                        <a:t>пального</a:t>
                      </a:r>
                      <a:r>
                        <a:rPr lang="uk-UA" sz="1200" dirty="0" smtClean="0"/>
                        <a:t> за рахунок залишкового тепла</a:t>
                      </a:r>
                      <a:r>
                        <a:rPr lang="uk-UA" sz="1200" baseline="0" dirty="0" smtClean="0"/>
                        <a:t> печі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280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/>
                        <a:t>Зменшення використання </a:t>
                      </a:r>
                      <a:r>
                        <a:rPr lang="uk-UA" sz="1050" spc="-30" baseline="0" dirty="0" smtClean="0"/>
                        <a:t>електроенергії на </a:t>
                      </a:r>
                      <a:r>
                        <a:rPr lang="en-US" sz="1050" spc="-30" baseline="0" dirty="0" smtClean="0"/>
                        <a:t>5,760 </a:t>
                      </a:r>
                      <a:r>
                        <a:rPr lang="uk-UA" sz="1050" spc="-30" baseline="0" dirty="0" smtClean="0"/>
                        <a:t>МДж.</a:t>
                      </a:r>
                      <a:endParaRPr lang="en-US" sz="1050" spc="-3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308304" y="4941168"/>
            <a:ext cx="172819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sz="1100" b="0" kern="0" dirty="0" smtClean="0">
                <a:solidFill>
                  <a:schemeClr val="tx1"/>
                </a:solidFill>
              </a:rPr>
              <a:t>Джерело</a:t>
            </a:r>
            <a:r>
              <a:rPr lang="en-US" altLang="en-US" sz="1100" b="0" kern="0" dirty="0" smtClean="0">
                <a:solidFill>
                  <a:schemeClr val="tx1"/>
                </a:solidFill>
              </a:rPr>
              <a:t>: UNIDO, CER</a:t>
            </a: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kern="0" dirty="0" smtClean="0">
                <a:solidFill>
                  <a:schemeClr val="tx1"/>
                </a:solidFill>
              </a:rPr>
              <a:t>		</a:t>
            </a:r>
            <a:br>
              <a:rPr lang="en-US" altLang="en-US" kern="0" dirty="0" smtClean="0">
                <a:solidFill>
                  <a:schemeClr val="tx1"/>
                </a:solidFill>
              </a:rPr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47444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404664"/>
            <a:ext cx="7776864" cy="40324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Профіль РЕЧВ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748503"/>
              </p:ext>
            </p:extLst>
          </p:nvPr>
        </p:nvGraphicFramePr>
        <p:xfrm>
          <a:off x="785786" y="785794"/>
          <a:ext cx="7344816" cy="3866112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387440"/>
                <a:gridCol w="2032940"/>
                <a:gridCol w="1836204"/>
              </a:tblGrid>
              <a:tr h="28286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Абсолютний</a:t>
                      </a:r>
                      <a:r>
                        <a:rPr lang="uk-UA" sz="1200" b="1" baseline="0" dirty="0" smtClean="0"/>
                        <a:t> індикатор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Зміна </a:t>
                      </a:r>
                      <a:r>
                        <a:rPr lang="de-CH" sz="1200" b="1" dirty="0" smtClean="0"/>
                        <a:t>(%)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Відносний</a:t>
                      </a:r>
                      <a:r>
                        <a:rPr lang="uk-UA" sz="1200" b="1" baseline="0" dirty="0" smtClean="0"/>
                        <a:t> індикатор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Зміна</a:t>
                      </a:r>
                      <a:r>
                        <a:rPr lang="de-CH" sz="1200" b="1" dirty="0" smtClean="0"/>
                        <a:t>(%)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Використання</a:t>
                      </a:r>
                      <a:r>
                        <a:rPr lang="uk-UA" sz="1200" b="1" baseline="0" dirty="0" smtClean="0"/>
                        <a:t> ресурсів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Ресурсо-</a:t>
                      </a:r>
                    </a:p>
                    <a:p>
                      <a:r>
                        <a:rPr lang="uk-UA" sz="1200" b="1" dirty="0" smtClean="0"/>
                        <a:t>ефективність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Використання енергії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-16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Ефективність використання енергії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46</a:t>
                      </a:r>
                      <a:endParaRPr lang="en-US" sz="1200" dirty="0"/>
                    </a:p>
                  </a:txBody>
                  <a:tcPr/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Використання матеріалів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Ефективність використання матеріалів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Використання води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Ефективність використання води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Забруднення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Ступінь забруднення</a:t>
                      </a:r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Викиди в повітря </a:t>
                      </a:r>
                      <a:r>
                        <a:rPr lang="de-CH" sz="1200" dirty="0" smtClean="0"/>
                        <a:t>(CO</a:t>
                      </a:r>
                      <a:r>
                        <a:rPr lang="de-CH" sz="1200" baseline="-25000" dirty="0" smtClean="0"/>
                        <a:t>2</a:t>
                      </a:r>
                      <a:r>
                        <a:rPr lang="de-CH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-16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Інтенсивність викиду вуглецю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-31</a:t>
                      </a:r>
                      <a:endParaRPr lang="en-US" sz="1200" dirty="0"/>
                    </a:p>
                  </a:txBody>
                  <a:tcPr/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Стічні води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Інтенсивність</a:t>
                      </a:r>
                      <a:r>
                        <a:rPr lang="uk-UA" sz="1200" baseline="0" dirty="0" smtClean="0"/>
                        <a:t> забруднення стічних вод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828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Відходи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-4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Інтенсивність</a:t>
                      </a:r>
                      <a:r>
                        <a:rPr lang="uk-UA" sz="1200" baseline="0" dirty="0" smtClean="0"/>
                        <a:t> відходів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-22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232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Виготовлена продукція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/>
                        <a:t>23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643446"/>
            <a:ext cx="6605356" cy="20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9850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692696"/>
            <a:ext cx="7776864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Поширення результатів</a:t>
            </a:r>
            <a:r>
              <a:rPr lang="en-US" altLang="en-US" dirty="0" smtClean="0">
                <a:solidFill>
                  <a:schemeClr val="tx1"/>
                </a:solidFill>
              </a:rPr>
              <a:t>: </a:t>
            </a:r>
            <a:r>
              <a:rPr lang="uk-UA" altLang="en-US" dirty="0" smtClean="0">
                <a:solidFill>
                  <a:schemeClr val="tx1"/>
                </a:solidFill>
              </a:rPr>
              <a:t>розгляд компанії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CH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087432"/>
              </p:ext>
            </p:extLst>
          </p:nvPr>
        </p:nvGraphicFramePr>
        <p:xfrm>
          <a:off x="107504" y="1368152"/>
          <a:ext cx="8928992" cy="3693160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59046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Зацікавлена сторона/</a:t>
                      </a:r>
                      <a:r>
                        <a:rPr lang="uk-UA" sz="1400" b="1" baseline="0" dirty="0" smtClean="0"/>
                        <a:t> цільова аудиторія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Мета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Персонал</a:t>
                      </a:r>
                      <a:r>
                        <a:rPr lang="uk-UA" sz="1400" b="1" baseline="0" dirty="0" smtClean="0"/>
                        <a:t> компанії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Поширити результати та</a:t>
                      </a:r>
                      <a:r>
                        <a:rPr lang="uk-UA" sz="1400" baseline="0" dirty="0" smtClean="0"/>
                        <a:t> досягнення, проінформувати, пояснити, змотивувати та залучити до подальшої роботи з РЕЧВ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Зацікавлені сторони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Показати результати та покращення, підтвердити доцільність витрат та обґрунтувати</a:t>
                      </a:r>
                      <a:r>
                        <a:rPr lang="uk-UA" sz="1400" baseline="0" dirty="0" smtClean="0"/>
                        <a:t> подальші інвестиції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Державні органи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Показати активну роботу</a:t>
                      </a:r>
                      <a:r>
                        <a:rPr lang="uk-UA" sz="1400" baseline="0" dirty="0" smtClean="0"/>
                        <a:t> в сфері екологічних питань. Звернути увагу на проблему місцевого забруднення. </a:t>
                      </a:r>
                      <a:r>
                        <a:rPr lang="uk-UA" sz="1400" dirty="0" smtClean="0"/>
                        <a:t>Реагувати на представлені</a:t>
                      </a:r>
                      <a:r>
                        <a:rPr lang="uk-UA" sz="1400" baseline="0" dirty="0" smtClean="0"/>
                        <a:t> потреби.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Місцеві жителі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Показати виконану роботу, спрямовану на зменшення впливу на навколишнє середовище. Створити нематеріальні активи діяльності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Існуючі та нові клієнти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Маркетинг</a:t>
                      </a:r>
                      <a:r>
                        <a:rPr lang="de-CH" sz="1400" dirty="0" smtClean="0"/>
                        <a:t>. </a:t>
                      </a:r>
                      <a:r>
                        <a:rPr lang="uk-UA" sz="1400" dirty="0" smtClean="0"/>
                        <a:t>Бути конкурентоспроможними</a:t>
                      </a:r>
                      <a:r>
                        <a:rPr lang="uk-UA" sz="1400" baseline="0" dirty="0" smtClean="0"/>
                        <a:t> на фоні інших</a:t>
                      </a:r>
                      <a:r>
                        <a:rPr lang="de-CH" sz="1400" dirty="0" smtClean="0"/>
                        <a:t>. </a:t>
                      </a:r>
                      <a:r>
                        <a:rPr lang="uk-UA" sz="1400" dirty="0" smtClean="0"/>
                        <a:t>Знаходити нових клієнтів</a:t>
                      </a:r>
                      <a:r>
                        <a:rPr lang="de-CH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Медіа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Маркетинг</a:t>
                      </a:r>
                      <a:r>
                        <a:rPr lang="de-CH" sz="1400" dirty="0" smtClean="0"/>
                        <a:t>. </a:t>
                      </a:r>
                      <a:r>
                        <a:rPr lang="uk-UA" sz="1400" dirty="0" smtClean="0"/>
                        <a:t>Розповсюдження інформації ширшій цільовій аудиторії.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5496" y="532501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uk-UA" alt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Джерела галузевих індикаторів:</a:t>
            </a:r>
            <a:endParaRPr lang="en-US" alt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European </a:t>
            </a:r>
            <a:r>
              <a:rPr lang="en-US" sz="1400" dirty="0"/>
              <a:t>Integrated Pollution Prevention and Control (IPPC) Bureau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Global </a:t>
            </a:r>
            <a:r>
              <a:rPr lang="en-US" sz="1400" dirty="0"/>
              <a:t>Reporting Initiative (2006). Indicator Protocols Set Environment (EN</a:t>
            </a:r>
            <a:r>
              <a:rPr lang="en-US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UNCTAD (</a:t>
            </a:r>
            <a:r>
              <a:rPr lang="en-US" sz="1400" dirty="0" smtClean="0"/>
              <a:t>2004) Manual </a:t>
            </a:r>
            <a:r>
              <a:rPr lang="en-US" sz="1400" dirty="0"/>
              <a:t>for the Preparers and Users of Eco-efficiency </a:t>
            </a:r>
            <a:r>
              <a:rPr lang="en-US" sz="1400" dirty="0" smtClean="0"/>
              <a:t>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UNIDO (2010) </a:t>
            </a:r>
            <a:r>
              <a:rPr lang="en-US" sz="1400" dirty="0"/>
              <a:t>Enterprise-Level </a:t>
            </a:r>
            <a:r>
              <a:rPr lang="en-US" sz="1400" dirty="0" smtClean="0"/>
              <a:t>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0704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9F9337E-2420-4802-A9CB-4EA8C794444A}" type="slidenum">
              <a:rPr lang="en-US" altLang="en-US"/>
              <a:pPr/>
              <a:t>2</a:t>
            </a:fld>
            <a:r>
              <a:rPr lang="en-US" altLang="en-US" dirty="0"/>
              <a:t> | www.csd.ch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en-US" dirty="0" smtClean="0"/>
              <a:t>Зміст</a:t>
            </a:r>
            <a:endParaRPr lang="en-US" altLang="en-US" dirty="0" smtClean="0"/>
          </a:p>
          <a:p>
            <a:pPr lvl="1"/>
            <a:r>
              <a:rPr lang="uk-UA" altLang="en-US" dirty="0" smtClean="0"/>
              <a:t>Загальна інформація</a:t>
            </a:r>
            <a:endParaRPr lang="en-US" altLang="en-US" dirty="0" smtClean="0"/>
          </a:p>
          <a:p>
            <a:pPr lvl="1"/>
            <a:r>
              <a:rPr lang="uk-UA" altLang="en-US" dirty="0" smtClean="0"/>
              <a:t>Використання індикаторів РЕЧВ</a:t>
            </a:r>
            <a:endParaRPr lang="de-CH" altLang="en-US" dirty="0" smtClean="0"/>
          </a:p>
          <a:p>
            <a:pPr lvl="1"/>
            <a:r>
              <a:rPr lang="uk-UA" altLang="en-US" dirty="0" smtClean="0"/>
              <a:t>Робота керівництва</a:t>
            </a:r>
            <a:endParaRPr lang="de-CH" altLang="en-US" dirty="0" smtClean="0"/>
          </a:p>
          <a:p>
            <a:pPr lvl="1"/>
            <a:r>
              <a:rPr lang="uk-UA" altLang="en-US" dirty="0" smtClean="0"/>
              <a:t>Система показників РЕЧВ</a:t>
            </a:r>
            <a:endParaRPr lang="de-CH" altLang="en-US" dirty="0" smtClean="0"/>
          </a:p>
          <a:p>
            <a:pPr lvl="1"/>
            <a:r>
              <a:rPr lang="uk-UA" altLang="en-US" dirty="0" smtClean="0"/>
              <a:t>Ресурсоефективність та ступінь забруднення</a:t>
            </a:r>
            <a:endParaRPr lang="de-CH" altLang="en-US" dirty="0" smtClean="0"/>
          </a:p>
          <a:p>
            <a:pPr lvl="1"/>
            <a:endParaRPr lang="de-CH" altLang="en-US" dirty="0" smtClean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1EE0F03-9F1B-4AFE-9891-C23A99A64343}" type="slidenum">
              <a:rPr lang="en-US" altLang="en-US"/>
              <a:pPr/>
              <a:t>20</a:t>
            </a:fld>
            <a:r>
              <a:rPr lang="en-US" altLang="en-US" dirty="0"/>
              <a:t> | www.csd.ch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en-US" sz="3200" dirty="0" smtClean="0"/>
              <a:t>Дякую за увагу</a:t>
            </a:r>
            <a:endParaRPr lang="en-US" altLang="en-US" sz="3200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25525" y="2367098"/>
            <a:ext cx="602194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ct val="40000"/>
              </a:spcAft>
            </a:pPr>
            <a:r>
              <a:rPr lang="uk-UA" altLang="en-US" sz="2000" b="1" dirty="0" smtClean="0">
                <a:solidFill>
                  <a:srgbClr val="00254A"/>
                </a:solidFill>
              </a:rPr>
              <a:t>Доповідач:</a:t>
            </a:r>
            <a:endParaRPr lang="en-US" altLang="en-US" sz="2000" b="1" dirty="0">
              <a:solidFill>
                <a:srgbClr val="00254A"/>
              </a:solidFill>
            </a:endParaRPr>
          </a:p>
          <a:p>
            <a:pPr lvl="1"/>
            <a:r>
              <a:rPr lang="uk-UA" altLang="en-US" sz="1800" dirty="0" smtClean="0"/>
              <a:t>Юрг Вальдер</a:t>
            </a:r>
            <a:endParaRPr lang="en-US" altLang="en-US" sz="1800" dirty="0"/>
          </a:p>
          <a:p>
            <a:pPr lvl="1"/>
            <a:r>
              <a:rPr lang="uk-UA" altLang="en-US" sz="1800" dirty="0" smtClean="0"/>
              <a:t>Голова підрозділу енерго- та ресурсоефективності</a:t>
            </a:r>
            <a:endParaRPr lang="en-US" altLang="en-US" sz="18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25525" y="3716338"/>
            <a:ext cx="3746836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sz="2000" b="1" dirty="0">
                <a:solidFill>
                  <a:srgbClr val="00254A"/>
                </a:solidFill>
              </a:rPr>
              <a:t>CSD </a:t>
            </a:r>
            <a:r>
              <a:rPr lang="en-US" altLang="en-US" sz="2000" b="1" dirty="0" smtClean="0">
                <a:solidFill>
                  <a:srgbClr val="00254A"/>
                </a:solidFill>
              </a:rPr>
              <a:t>Engineers AG</a:t>
            </a:r>
            <a:endParaRPr lang="en-US" altLang="en-US" sz="2000" b="1" dirty="0">
              <a:solidFill>
                <a:srgbClr val="00254A"/>
              </a:solidFill>
            </a:endParaRPr>
          </a:p>
          <a:p>
            <a:pPr lvl="1"/>
            <a:r>
              <a:rPr lang="en-US" altLang="en-US" sz="1800" dirty="0" smtClean="0"/>
              <a:t>Hohenrainstrasse</a:t>
            </a:r>
            <a:r>
              <a:rPr lang="en-US" altLang="en-US" sz="1800" dirty="0" smtClean="0"/>
              <a:t> 12c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CH-4133, </a:t>
            </a:r>
            <a:r>
              <a:rPr lang="en-US" altLang="en-US" sz="1800" dirty="0" smtClean="0"/>
              <a:t>Pratteln</a:t>
            </a:r>
            <a:r>
              <a:rPr lang="en-US" altLang="en-US" sz="1800" dirty="0" smtClean="0"/>
              <a:t>/Switzerland</a:t>
            </a:r>
            <a:endParaRPr lang="en-US" altLang="en-US" sz="1800" dirty="0"/>
          </a:p>
          <a:p>
            <a:pPr lvl="1"/>
            <a:r>
              <a:rPr lang="en-US" altLang="en-US" sz="1800" dirty="0"/>
              <a:t>t	</a:t>
            </a:r>
            <a:r>
              <a:rPr lang="en-US" altLang="en-US" sz="1800" dirty="0" smtClean="0"/>
              <a:t>0041 61 813 53 63</a:t>
            </a:r>
          </a:p>
          <a:p>
            <a:pPr lvl="1"/>
            <a:r>
              <a:rPr lang="en-US" altLang="en-US" sz="1800" dirty="0" smtClean="0"/>
              <a:t>f	0041 61 813 53 54</a:t>
            </a:r>
          </a:p>
          <a:p>
            <a:pPr lvl="1"/>
            <a:r>
              <a:rPr lang="en-US" altLang="en-US" sz="1800" dirty="0" smtClean="0"/>
              <a:t>e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j.walder@csd.ch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55413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2CA9DA-AC3B-4792-BBFB-4B62046FE530}" type="slidenum">
              <a:rPr lang="en-US" altLang="en-US"/>
              <a:pPr/>
              <a:t>3</a:t>
            </a:fld>
            <a:r>
              <a:rPr lang="en-US" altLang="en-US" dirty="0"/>
              <a:t> | www.csd.ch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Загальна інформація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5" y="571480"/>
            <a:ext cx="7794625" cy="4608512"/>
          </a:xfrm>
        </p:spPr>
        <p:txBody>
          <a:bodyPr/>
          <a:lstStyle/>
          <a:p>
            <a:r>
              <a:rPr lang="uk-UA" altLang="en-US" dirty="0" smtClean="0">
                <a:solidFill>
                  <a:schemeClr val="tx1"/>
                </a:solidFill>
              </a:rPr>
              <a:t>Макро </a:t>
            </a:r>
            <a:r>
              <a:rPr lang="uk-UA" altLang="en-US" dirty="0" smtClean="0">
                <a:solidFill>
                  <a:schemeClr val="tx1"/>
                </a:solidFill>
              </a:rPr>
              <a:t>перспектива</a:t>
            </a:r>
            <a:r>
              <a:rPr lang="en-US" altLang="en-US" dirty="0" smtClean="0">
                <a:solidFill>
                  <a:schemeClr val="tx1"/>
                </a:solidFill>
              </a:rPr>
              <a:t>: </a:t>
            </a:r>
            <a:r>
              <a:rPr lang="uk-UA" altLang="en-US" dirty="0" smtClean="0">
                <a:solidFill>
                  <a:schemeClr val="tx1"/>
                </a:solidFill>
              </a:rPr>
              <a:t>показники зеленого розвитку </a:t>
            </a:r>
            <a:r>
              <a:rPr lang="en-US" altLang="en-US" dirty="0" smtClean="0">
                <a:solidFill>
                  <a:schemeClr val="tx1"/>
                </a:solidFill>
              </a:rPr>
              <a:t>2014, </a:t>
            </a:r>
            <a:r>
              <a:rPr lang="uk-UA" altLang="en-US" dirty="0" smtClean="0">
                <a:solidFill>
                  <a:schemeClr val="tx1"/>
                </a:solidFill>
              </a:rPr>
              <a:t>ОЕСР</a:t>
            </a:r>
            <a:endParaRPr lang="en-US" altLang="en-US" dirty="0" smtClean="0"/>
          </a:p>
          <a:p>
            <a:pPr lvl="1"/>
            <a:r>
              <a:rPr lang="uk-UA" altLang="en-US" dirty="0" smtClean="0"/>
              <a:t>Центральним елементом зеленого розвитку є екологічна та ресурсоефективність </a:t>
            </a:r>
            <a:r>
              <a:rPr lang="uk-UA" altLang="en-US" b="1" dirty="0" smtClean="0"/>
              <a:t>промислового виробництва </a:t>
            </a:r>
            <a:r>
              <a:rPr lang="uk-UA" altLang="en-US" dirty="0" smtClean="0"/>
              <a:t>і те, як вона змінюється залежно від часу, місця та сектору промисловості </a:t>
            </a:r>
          </a:p>
          <a:p>
            <a:pPr lvl="1"/>
            <a:r>
              <a:rPr lang="uk-UA" altLang="en-US" b="1" dirty="0" smtClean="0"/>
              <a:t>Моніторинг</a:t>
            </a:r>
            <a:r>
              <a:rPr lang="uk-UA" altLang="en-US" dirty="0" smtClean="0"/>
              <a:t> прогресу в досягненні зеленого розвитку може відбуватись</a:t>
            </a:r>
            <a:r>
              <a:rPr lang="uk-UA" altLang="en-US" b="1" dirty="0" smtClean="0"/>
              <a:t> </a:t>
            </a:r>
            <a:r>
              <a:rPr lang="uk-UA" altLang="en-US" dirty="0" smtClean="0"/>
              <a:t>шляхом використання екологічних послуг на виробництві із пропозицією результату</a:t>
            </a:r>
          </a:p>
          <a:p>
            <a:pPr lvl="1"/>
            <a:r>
              <a:rPr lang="uk-UA" altLang="en-US" dirty="0" smtClean="0"/>
              <a:t>Відстеження </a:t>
            </a:r>
            <a:r>
              <a:rPr lang="uk-UA" altLang="en-US" b="1" dirty="0" smtClean="0"/>
              <a:t>розмежування</a:t>
            </a:r>
            <a:r>
              <a:rPr lang="uk-UA" altLang="en-US" dirty="0" smtClean="0"/>
              <a:t> вхідних матеріалів у ході виробництва від галузевого зростання є важливим моментом при моніторингу</a:t>
            </a:r>
          </a:p>
          <a:p>
            <a:pPr lvl="1"/>
            <a:r>
              <a:rPr lang="uk-UA" altLang="en-US" dirty="0" smtClean="0"/>
              <a:t>Індикатори ОЕСР включають</a:t>
            </a:r>
            <a:r>
              <a:rPr lang="de-CH" altLang="en-US" dirty="0" smtClean="0"/>
              <a:t>: </a:t>
            </a:r>
            <a:r>
              <a:rPr lang="uk-UA" altLang="en-US" b="1" dirty="0" smtClean="0"/>
              <a:t>ефективність використання вуглецю та енергії, ресурсів</a:t>
            </a:r>
            <a:r>
              <a:rPr lang="de-CH" altLang="en-US" b="1" dirty="0" smtClean="0"/>
              <a:t>, </a:t>
            </a:r>
            <a:r>
              <a:rPr lang="uk-UA" altLang="en-US" b="1" dirty="0" smtClean="0"/>
              <a:t>екологічна ефективність</a:t>
            </a:r>
            <a:endParaRPr lang="en-US" altLang="en-US" b="1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1588" lvl="1" indent="0">
              <a:buNone/>
            </a:pP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1" y="1556792"/>
            <a:ext cx="119538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bgerundetes Rechteck 2048"/>
          <p:cNvSpPr/>
          <p:nvPr/>
        </p:nvSpPr>
        <p:spPr bwMode="auto">
          <a:xfrm>
            <a:off x="6293635" y="1268760"/>
            <a:ext cx="2742861" cy="2590241"/>
          </a:xfrm>
          <a:prstGeom prst="roundRect">
            <a:avLst/>
          </a:prstGeom>
          <a:solidFill>
            <a:srgbClr val="A099F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Abgerundetes Rechteck 2047"/>
          <p:cNvSpPr/>
          <p:nvPr/>
        </p:nvSpPr>
        <p:spPr bwMode="auto">
          <a:xfrm>
            <a:off x="35496" y="1124744"/>
            <a:ext cx="5040560" cy="4392488"/>
          </a:xfrm>
          <a:prstGeom prst="roundRect">
            <a:avLst/>
          </a:prstGeom>
          <a:solidFill>
            <a:srgbClr val="A099F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/>
              <a:pPr/>
              <a:t>4</a:t>
            </a:fld>
            <a:r>
              <a:rPr lang="en-US" altLang="en-US" dirty="0"/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Використання індикаторів різними зацікавленими сторонами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42889" y="620688"/>
            <a:ext cx="7217941" cy="4394200"/>
          </a:xfrm>
        </p:spPr>
        <p:txBody>
          <a:bodyPr/>
          <a:lstStyle/>
          <a:p>
            <a:r>
              <a:rPr lang="uk-UA" altLang="en-US" dirty="0" smtClean="0">
                <a:solidFill>
                  <a:schemeClr val="tx1"/>
                </a:solidFill>
              </a:rPr>
              <a:t>Мезо</a:t>
            </a:r>
            <a:r>
              <a:rPr lang="en-US" altLang="en-US" dirty="0" smtClean="0">
                <a:solidFill>
                  <a:schemeClr val="tx1"/>
                </a:solidFill>
              </a:rPr>
              <a:t> / </a:t>
            </a:r>
            <a:r>
              <a:rPr lang="uk-UA" altLang="en-US" dirty="0" smtClean="0">
                <a:solidFill>
                  <a:schemeClr val="tx1"/>
                </a:solidFill>
              </a:rPr>
              <a:t>Макро перспективи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/>
          </a:p>
          <a:p>
            <a:pPr marL="1588" lvl="1" indent="0">
              <a:buNone/>
            </a:pPr>
            <a:endParaRPr lang="en-US" altLang="en-US" dirty="0" smtClean="0"/>
          </a:p>
          <a:p>
            <a:pPr marL="458788" lvl="1" indent="-457200">
              <a:buFont typeface="+mj-lt"/>
              <a:buAutoNum type="arabicPeriod"/>
            </a:pPr>
            <a:endParaRPr lang="en-US" altLang="en-US" dirty="0"/>
          </a:p>
          <a:p>
            <a:pPr lvl="1"/>
            <a:endParaRPr lang="en-US" altLang="en-US" dirty="0" smtClean="0"/>
          </a:p>
          <a:p>
            <a:pPr marL="1588" lvl="1" indent="0">
              <a:buNone/>
            </a:pPr>
            <a:endParaRPr lang="en-US" altLang="en-US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107504" y="1532806"/>
            <a:ext cx="2448272" cy="50405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Міністерство екології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2915816" y="1537395"/>
            <a:ext cx="1872208" cy="50405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Міністерство енергетики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95536" y="3356992"/>
            <a:ext cx="1800200" cy="50405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Міністерство здоров'я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2771800" y="3356992"/>
            <a:ext cx="2086298" cy="50405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Міністерство економіки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4817113" y="5145839"/>
            <a:ext cx="4320480" cy="64807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Різні стимули для підтримки втілення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практики зеленого виробництва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7134" y="2052137"/>
            <a:ext cx="217269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Проблема</a:t>
            </a:r>
            <a:r>
              <a:rPr lang="de-CH" sz="1400" dirty="0" smtClean="0"/>
              <a:t>: </a:t>
            </a:r>
            <a:r>
              <a:rPr lang="uk-UA" sz="1400" dirty="0" smtClean="0"/>
              <a:t>споживання води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2846165" y="2048927"/>
            <a:ext cx="194185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sz="1400" dirty="0" smtClean="0"/>
              <a:t>Проблема: споживання енергії</a:t>
            </a:r>
            <a:endParaRPr lang="en-US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251942" y="2636912"/>
            <a:ext cx="2157883" cy="5232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Індикатор</a:t>
            </a:r>
            <a:r>
              <a:rPr lang="de-CH" sz="1400" dirty="0" smtClean="0"/>
              <a:t>: </a:t>
            </a:r>
            <a:r>
              <a:rPr lang="uk-UA" sz="1400" dirty="0" smtClean="0"/>
              <a:t>важкі метали у стічній воді</a:t>
            </a:r>
            <a:endParaRPr lang="en-US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00298" y="2636913"/>
            <a:ext cx="2571768" cy="5232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sz="1400" dirty="0" smtClean="0"/>
              <a:t>Індикатор: підвищення рівня споживання електрики</a:t>
            </a:r>
            <a:endParaRPr lang="en-US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2844" y="3861048"/>
            <a:ext cx="2571768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sz="1400" dirty="0" smtClean="0"/>
              <a:t>Проблема</a:t>
            </a:r>
            <a:r>
              <a:rPr lang="de-CH" sz="1400" dirty="0" smtClean="0"/>
              <a:t>: </a:t>
            </a:r>
            <a:r>
              <a:rPr lang="uk-UA" sz="1400" dirty="0" smtClean="0"/>
              <a:t>хвороби, спричинені забрудненням води</a:t>
            </a:r>
            <a:endParaRPr lang="en-US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00034" y="4643446"/>
            <a:ext cx="2157883" cy="830997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sz="1200" dirty="0" smtClean="0"/>
              <a:t>Надходження в лікарню хворих з причини захворювань від забрудненої води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2773734" y="3861048"/>
            <a:ext cx="215830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dirty="0" smtClean="0"/>
              <a:t>Проблема: безробіття</a:t>
            </a:r>
            <a:endParaRPr lang="de-CH" dirty="0" smtClean="0"/>
          </a:p>
          <a:p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2786051" y="4714885"/>
            <a:ext cx="1928826" cy="5232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uk-UA" sz="1400" dirty="0" smtClean="0"/>
              <a:t>Індикатор: кількість безробітних</a:t>
            </a:r>
            <a:endParaRPr lang="en-US" sz="1400" dirty="0"/>
          </a:p>
        </p:txBody>
      </p:sp>
      <p:grpSp>
        <p:nvGrpSpPr>
          <p:cNvPr id="2050" name="Gruppieren 2049"/>
          <p:cNvGrpSpPr/>
          <p:nvPr/>
        </p:nvGrpSpPr>
        <p:grpSpPr>
          <a:xfrm>
            <a:off x="6516217" y="1556792"/>
            <a:ext cx="2304255" cy="1818784"/>
            <a:chOff x="6372200" y="1556792"/>
            <a:chExt cx="2304255" cy="1818784"/>
          </a:xfrm>
        </p:grpSpPr>
        <p:sp>
          <p:nvSpPr>
            <p:cNvPr id="13" name="Abgerundetes Rechteck 12"/>
            <p:cNvSpPr/>
            <p:nvPr/>
          </p:nvSpPr>
          <p:spPr bwMode="auto">
            <a:xfrm>
              <a:off x="6372200" y="1556792"/>
              <a:ext cx="2304255" cy="50405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Компанія/</a:t>
              </a:r>
              <a:r>
                <a:rPr kumimoji="0" lang="uk-UA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Підприємство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443785" y="2060848"/>
              <a:ext cx="2158306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uk-UA" dirty="0" smtClean="0"/>
                <a:t>Проблема: конкуренція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444208" y="2636912"/>
              <a:ext cx="2157883" cy="738664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uk-UA" sz="1400" dirty="0" smtClean="0"/>
                <a:t>Індикатори</a:t>
              </a:r>
              <a:r>
                <a:rPr lang="de-CH" sz="1400" dirty="0" smtClean="0"/>
                <a:t>: </a:t>
              </a:r>
              <a:r>
                <a:rPr lang="uk-UA" sz="1400" dirty="0" smtClean="0"/>
                <a:t>наприклад, прибуток</a:t>
              </a:r>
              <a:r>
                <a:rPr lang="de-CH" sz="1400" dirty="0" smtClean="0"/>
                <a:t>, (</a:t>
              </a:r>
              <a:r>
                <a:rPr lang="uk-UA" sz="1400" dirty="0" smtClean="0"/>
                <a:t>екологічна</a:t>
              </a:r>
              <a:r>
                <a:rPr lang="de-CH" sz="1400" dirty="0" smtClean="0"/>
                <a:t>) </a:t>
              </a:r>
              <a:r>
                <a:rPr lang="uk-UA" sz="1400" dirty="0" smtClean="0"/>
                <a:t>вартість</a:t>
              </a:r>
              <a:r>
                <a:rPr lang="de-CH" sz="1400" dirty="0" smtClean="0"/>
                <a:t>, </a:t>
              </a:r>
              <a:r>
                <a:rPr lang="uk-UA" sz="1400" dirty="0" smtClean="0"/>
                <a:t>дохід тощо</a:t>
              </a:r>
              <a:endParaRPr lang="en-US" sz="1400" dirty="0"/>
            </a:p>
          </p:txBody>
        </p:sp>
      </p:grpSp>
      <p:sp>
        <p:nvSpPr>
          <p:cNvPr id="8" name="Pfeil nach unten 7"/>
          <p:cNvSpPr/>
          <p:nvPr/>
        </p:nvSpPr>
        <p:spPr bwMode="auto">
          <a:xfrm rot="8714168">
            <a:off x="5396211" y="2775767"/>
            <a:ext cx="432048" cy="2166469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 rot="17580194">
            <a:off x="7084481" y="3950885"/>
            <a:ext cx="1306933" cy="38911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11235239">
            <a:off x="3273290" y="5219405"/>
            <a:ext cx="1458429" cy="429143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 nach links und rechts 30"/>
          <p:cNvSpPr/>
          <p:nvPr/>
        </p:nvSpPr>
        <p:spPr bwMode="auto">
          <a:xfrm>
            <a:off x="4929190" y="1785926"/>
            <a:ext cx="1571636" cy="729371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/>
              <a:t>Порівняння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3107" y="908720"/>
            <a:ext cx="7000893" cy="4896544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Tx/>
              <a:buNone/>
            </a:pPr>
            <a:r>
              <a:rPr lang="uk-UA" altLang="en-US" b="1" dirty="0" smtClean="0"/>
              <a:t>Робота керівництва компанії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endParaRPr lang="en-US" altLang="en-US" dirty="0" smtClean="0"/>
          </a:p>
          <a:p>
            <a:pPr lvl="1">
              <a:spcBef>
                <a:spcPts val="0"/>
              </a:spcBef>
            </a:pPr>
            <a:r>
              <a:rPr lang="uk-UA" altLang="en-US" dirty="0" smtClean="0">
                <a:solidFill>
                  <a:srgbClr val="000000"/>
                </a:solidFill>
              </a:rPr>
              <a:t>Моніторинг та вимірювання продуктивності допоможе: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b="1" dirty="0" smtClean="0"/>
              <a:t>Порівняти</a:t>
            </a:r>
            <a:r>
              <a:rPr lang="uk-UA" altLang="en-US" sz="1800" dirty="0" smtClean="0"/>
              <a:t> ресурсоефективність та екологічні показники</a:t>
            </a:r>
          </a:p>
          <a:p>
            <a:pPr lvl="1">
              <a:spcBef>
                <a:spcPts val="0"/>
              </a:spcBef>
              <a:buNone/>
            </a:pPr>
            <a:r>
              <a:rPr lang="uk-UA" altLang="en-US" sz="1800" dirty="0" smtClean="0"/>
              <a:t>   </a:t>
            </a:r>
            <a:r>
              <a:rPr lang="uk-UA" altLang="en-US" sz="1800" b="1" dirty="0" smtClean="0"/>
              <a:t>в часі</a:t>
            </a:r>
            <a:r>
              <a:rPr lang="uk-UA" altLang="en-US" sz="1800" dirty="0" smtClean="0"/>
              <a:t>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b="1" dirty="0" smtClean="0"/>
              <a:t>Виявити</a:t>
            </a:r>
            <a:r>
              <a:rPr lang="uk-UA" altLang="en-US" sz="1800" dirty="0" smtClean="0"/>
              <a:t> та налаштувати подальшу діяльність стосовно продуктивності ресурсів та екологічних </a:t>
            </a:r>
            <a:r>
              <a:rPr lang="uk-UA" altLang="en-US" sz="1800" b="1" dirty="0" smtClean="0"/>
              <a:t>цілей;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b="1" dirty="0" smtClean="0"/>
              <a:t>Відкрити</a:t>
            </a:r>
            <a:r>
              <a:rPr lang="uk-UA" altLang="en-US" sz="1800" dirty="0" smtClean="0"/>
              <a:t> ринкові можливості та </a:t>
            </a:r>
            <a:r>
              <a:rPr lang="uk-UA" altLang="en-US" sz="1800" b="1" dirty="0" smtClean="0"/>
              <a:t>потенціал зниження витрат</a:t>
            </a:r>
            <a:r>
              <a:rPr lang="uk-UA" altLang="en-US" sz="1800" dirty="0" smtClean="0"/>
              <a:t>;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b="1" dirty="0" smtClean="0"/>
              <a:t>Поширити</a:t>
            </a:r>
            <a:r>
              <a:rPr lang="uk-UA" altLang="en-US" sz="1800" dirty="0" smtClean="0"/>
              <a:t> інформацію про результати зовнішнім зацікавленим сторонам;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dirty="0" smtClean="0"/>
              <a:t>Залучати, проводити навчання і </a:t>
            </a:r>
            <a:r>
              <a:rPr lang="uk-UA" altLang="en-US" sz="1800" b="1" dirty="0" smtClean="0"/>
              <a:t>мотивувати персонал</a:t>
            </a:r>
            <a:r>
              <a:rPr lang="uk-UA" altLang="en-US" sz="1800" dirty="0" smtClean="0"/>
              <a:t>;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dirty="0" smtClean="0"/>
              <a:t>Сприяти проведення організаційного </a:t>
            </a:r>
            <a:r>
              <a:rPr lang="uk-UA" altLang="en-US" sz="1800" b="1" dirty="0" smtClean="0"/>
              <a:t>навчання</a:t>
            </a:r>
            <a:r>
              <a:rPr lang="uk-UA" altLang="en-US" sz="1800" dirty="0" smtClean="0"/>
              <a:t>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uk-UA" altLang="en-US" sz="1800" dirty="0" smtClean="0"/>
              <a:t>Підтримувати </a:t>
            </a:r>
            <a:r>
              <a:rPr lang="uk-UA" altLang="en-US" sz="1800" b="1" dirty="0" smtClean="0"/>
              <a:t>процес прийняття рішень</a:t>
            </a:r>
            <a:r>
              <a:rPr lang="uk-UA" altLang="en-US" sz="1800" dirty="0" smtClean="0"/>
              <a:t>, надаючи коротку інформацію про поточний стан і тенденції використання ресурсів та їх продуктивності</a:t>
            </a:r>
          </a:p>
          <a:p>
            <a:pPr marL="184150" lvl="2" indent="0">
              <a:buNone/>
            </a:pPr>
            <a:endParaRPr lang="de-CH" altLang="en-US" dirty="0" smtClean="0">
              <a:solidFill>
                <a:srgbClr val="000000"/>
              </a:solidFill>
            </a:endParaRPr>
          </a:p>
          <a:p>
            <a:pPr marL="1588" lvl="1" indent="0">
              <a:buNone/>
            </a:pPr>
            <a:endParaRPr lang="en-US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1509"/>
            <a:ext cx="2052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0526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8420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Показники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08720"/>
            <a:ext cx="8532441" cy="11521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Приклад</a:t>
            </a:r>
            <a:r>
              <a:rPr lang="en-US" altLang="en-US" dirty="0" smtClean="0">
                <a:solidFill>
                  <a:schemeClr val="tx1"/>
                </a:solidFill>
              </a:rPr>
              <a:t>: CO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uk-UA" altLang="en-US" dirty="0" smtClean="0">
                <a:solidFill>
                  <a:schemeClr val="tx1"/>
                </a:solidFill>
              </a:rPr>
              <a:t>цільова угода для промислового сектору в Швейцарії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altLang="en-US" b="0" dirty="0" smtClean="0">
                <a:solidFill>
                  <a:schemeClr val="tx1"/>
                </a:solidFill>
              </a:rPr>
              <a:t>Обов'язково для кожної компанії</a:t>
            </a:r>
            <a:r>
              <a:rPr lang="de-CH" altLang="en-US" b="0" dirty="0" smtClean="0">
                <a:solidFill>
                  <a:schemeClr val="tx1"/>
                </a:solidFill>
              </a:rPr>
              <a:t>&gt;5 </a:t>
            </a:r>
            <a:r>
              <a:rPr lang="uk-UA" altLang="en-US" b="0" dirty="0" smtClean="0">
                <a:solidFill>
                  <a:schemeClr val="tx1"/>
                </a:solidFill>
              </a:rPr>
              <a:t>ГВт</a:t>
            </a:r>
            <a:r>
              <a:rPr lang="de-CH" altLang="en-US" b="0" dirty="0" smtClean="0">
                <a:solidFill>
                  <a:schemeClr val="tx1"/>
                </a:solidFill>
              </a:rPr>
              <a:t>/</a:t>
            </a:r>
            <a:r>
              <a:rPr lang="uk-UA" altLang="en-US" b="0" dirty="0" smtClean="0">
                <a:solidFill>
                  <a:schemeClr val="tx1"/>
                </a:solidFill>
              </a:rPr>
              <a:t>год споживання пального</a:t>
            </a:r>
            <a:endParaRPr lang="en-US" alt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999" y="2204864"/>
            <a:ext cx="53054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6027" y="2204864"/>
            <a:ext cx="35888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uk-UA" altLang="en-US" sz="1400" kern="0" dirty="0" smtClean="0">
                <a:solidFill>
                  <a:schemeClr val="tx1"/>
                </a:solidFill>
              </a:rPr>
              <a:t>1. Визначення енергоносіїв корисних копалин: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uk-UA" altLang="en-US" sz="1400" b="0" kern="0" dirty="0" smtClean="0">
                <a:solidFill>
                  <a:schemeClr val="tx1"/>
                </a:solidFill>
              </a:rPr>
              <a:t>Дизельне пальне, природний газ, вугілля, пропан, бутан і т.д. </a:t>
            </a:r>
          </a:p>
          <a:p>
            <a:pPr marL="342900" indent="-342900">
              <a:spcBef>
                <a:spcPts val="600"/>
              </a:spcBef>
            </a:pPr>
            <a:r>
              <a:rPr lang="uk-UA" altLang="en-US" sz="1400" kern="0" dirty="0" smtClean="0">
                <a:solidFill>
                  <a:schemeClr val="tx1"/>
                </a:solidFill>
              </a:rPr>
              <a:t>2. Визначення енергетичних індикаторів, наприклад МВт/год </a:t>
            </a:r>
          </a:p>
          <a:p>
            <a:pPr marL="342900" indent="-342900">
              <a:spcBef>
                <a:spcPts val="600"/>
              </a:spcBef>
            </a:pPr>
            <a:r>
              <a:rPr lang="uk-UA" altLang="en-US" sz="1400" kern="0" dirty="0" smtClean="0">
                <a:solidFill>
                  <a:schemeClr val="tx1"/>
                </a:solidFill>
              </a:rPr>
              <a:t>3. Визначення цільових індикаторів викидів </a:t>
            </a:r>
            <a:r>
              <a:rPr lang="de-CH" altLang="en-US" sz="1400" kern="0" dirty="0" smtClean="0">
                <a:solidFill>
                  <a:schemeClr val="tx1"/>
                </a:solidFill>
              </a:rPr>
              <a:t>CO2 / </a:t>
            </a:r>
            <a:r>
              <a:rPr lang="uk-UA" altLang="en-US" sz="1400" kern="0" dirty="0" smtClean="0">
                <a:solidFill>
                  <a:schemeClr val="tx1"/>
                </a:solidFill>
              </a:rPr>
              <a:t>год.</a:t>
            </a:r>
            <a:endParaRPr lang="de-CH" altLang="en-US" sz="1400" kern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uk-UA" altLang="en-US" sz="1400" kern="0" dirty="0" smtClean="0">
                <a:solidFill>
                  <a:schemeClr val="tx1"/>
                </a:solidFill>
              </a:rPr>
              <a:t>4. Проведення замірів</a:t>
            </a:r>
          </a:p>
          <a:p>
            <a:pPr marL="342900" indent="-342900">
              <a:spcBef>
                <a:spcPts val="600"/>
              </a:spcBef>
            </a:pPr>
            <a:r>
              <a:rPr lang="uk-UA" altLang="en-US" sz="1400" kern="0" dirty="0" smtClean="0">
                <a:solidFill>
                  <a:schemeClr val="tx1"/>
                </a:solidFill>
              </a:rPr>
              <a:t>5. Річні заміри індикаторів</a:t>
            </a:r>
            <a:endParaRPr lang="de-CH" altLang="en-US" sz="1400" kern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altLang="en-US" sz="1400" kern="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6587" y="5826356"/>
            <a:ext cx="1878234" cy="584775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Повернення податку на </a:t>
            </a:r>
            <a:r>
              <a:rPr lang="de-CH" b="1" dirty="0" smtClean="0"/>
              <a:t>CO</a:t>
            </a:r>
            <a:r>
              <a:rPr lang="de-CH" b="1" baseline="-25000" dirty="0" smtClean="0"/>
              <a:t>2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59732" y="5834318"/>
            <a:ext cx="936104" cy="584775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Шт</a:t>
            </a:r>
            <a:r>
              <a:rPr lang="ru-RU" b="1" dirty="0" smtClean="0"/>
              <a:t>р</a:t>
            </a:r>
            <a:r>
              <a:rPr lang="uk-UA" b="1" dirty="0" smtClean="0"/>
              <a:t>аф</a:t>
            </a:r>
            <a:endParaRPr lang="de-CH" b="1" dirty="0" smtClean="0"/>
          </a:p>
          <a:p>
            <a:endParaRPr lang="en-US" b="1" dirty="0"/>
          </a:p>
        </p:txBody>
      </p:sp>
      <p:sp>
        <p:nvSpPr>
          <p:cNvPr id="5" name="Gestreifter Pfeil nach rechts 4"/>
          <p:cNvSpPr/>
          <p:nvPr/>
        </p:nvSpPr>
        <p:spPr bwMode="auto">
          <a:xfrm rot="6805630">
            <a:off x="947261" y="5174961"/>
            <a:ext cx="792088" cy="4669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estreifter Pfeil nach rechts 5"/>
          <p:cNvSpPr/>
          <p:nvPr/>
        </p:nvSpPr>
        <p:spPr bwMode="auto">
          <a:xfrm rot="4591146">
            <a:off x="3193455" y="5180930"/>
            <a:ext cx="772058" cy="43204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85272" y="5834544"/>
            <a:ext cx="1142711" cy="830997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Податок на </a:t>
            </a:r>
            <a:r>
              <a:rPr lang="de-CH" b="1" dirty="0" smtClean="0"/>
              <a:t>CO</a:t>
            </a:r>
            <a:r>
              <a:rPr lang="de-CH" b="1" baseline="-25000" dirty="0" smtClean="0"/>
              <a:t>2</a:t>
            </a:r>
            <a:endParaRPr lang="de-CH" b="1" dirty="0" smtClean="0"/>
          </a:p>
          <a:p>
            <a:endParaRPr lang="en-US" b="1" dirty="0"/>
          </a:p>
        </p:txBody>
      </p:sp>
      <p:sp>
        <p:nvSpPr>
          <p:cNvPr id="14" name="Gestreifter Pfeil nach rechts 13"/>
          <p:cNvSpPr/>
          <p:nvPr/>
        </p:nvSpPr>
        <p:spPr bwMode="auto">
          <a:xfrm rot="5097759">
            <a:off x="2135393" y="5128250"/>
            <a:ext cx="792088" cy="4669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427984" y="5733256"/>
            <a:ext cx="1215586" cy="2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1699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271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0843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415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itchFamily="34" charset="0"/>
              <a:buChar char="‒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sz="1100" b="0" kern="0" dirty="0" smtClean="0">
                <a:solidFill>
                  <a:schemeClr val="tx1"/>
                </a:solidFill>
              </a:rPr>
              <a:t>Джерело</a:t>
            </a:r>
            <a:r>
              <a:rPr lang="en-US" altLang="en-US" sz="1100" b="0" kern="0" dirty="0" smtClean="0">
                <a:solidFill>
                  <a:schemeClr val="tx1"/>
                </a:solidFill>
              </a:rPr>
              <a:t>: </a:t>
            </a:r>
            <a:r>
              <a:rPr lang="uk-UA" altLang="en-US" sz="1100" b="0" kern="0" dirty="0" smtClean="0">
                <a:solidFill>
                  <a:schemeClr val="tx1"/>
                </a:solidFill>
              </a:rPr>
              <a:t>акт</a:t>
            </a:r>
            <a:endParaRPr lang="en-US" altLang="en-US" sz="1100" b="0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kern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kern="0" dirty="0" smtClean="0">
                <a:solidFill>
                  <a:schemeClr val="tx1"/>
                </a:solidFill>
              </a:rPr>
              <a:t>		</a:t>
            </a:r>
            <a:br>
              <a:rPr lang="en-US" altLang="en-US" kern="0" dirty="0" smtClean="0">
                <a:solidFill>
                  <a:schemeClr val="tx1"/>
                </a:solidFill>
              </a:rPr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1588882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692696"/>
            <a:ext cx="702027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Типи індикаторів</a:t>
            </a:r>
            <a:r>
              <a:rPr lang="en-US" altLang="en-US" dirty="0" smtClean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 smtClean="0"/>
          </a:p>
          <a:p>
            <a:pPr marL="1588" lvl="1" indent="0">
              <a:spcBef>
                <a:spcPts val="0"/>
              </a:spcBef>
              <a:buNone/>
            </a:pPr>
            <a:r>
              <a:rPr lang="uk-UA" altLang="en-US" b="1" dirty="0" smtClean="0">
                <a:solidFill>
                  <a:srgbClr val="000000"/>
                </a:solidFill>
              </a:rPr>
              <a:t>Абсолютні індикатори: </a:t>
            </a:r>
            <a:r>
              <a:rPr lang="uk-UA" altLang="en-US" dirty="0" smtClean="0">
                <a:solidFill>
                  <a:srgbClr val="000000"/>
                </a:solidFill>
              </a:rPr>
              <a:t>вимірювання основних даних у заданий часовий проміжок, зазвичай, за 1 рік, наприклад</a:t>
            </a:r>
            <a:r>
              <a:rPr lang="en-US" altLang="en-US" dirty="0" smtClean="0">
                <a:solidFill>
                  <a:srgbClr val="000000"/>
                </a:solidFill>
              </a:rPr>
              <a:t>: </a:t>
            </a:r>
            <a:endParaRPr lang="en-US" altLang="en-US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uk-UA" altLang="en-US" dirty="0" smtClean="0">
                <a:solidFill>
                  <a:srgbClr val="000000"/>
                </a:solidFill>
              </a:rPr>
              <a:t>Тони викидів вуглекислого газу</a:t>
            </a:r>
            <a:r>
              <a:rPr lang="en-US" altLang="en-US" dirty="0" smtClean="0">
                <a:solidFill>
                  <a:srgbClr val="000000"/>
                </a:solidFill>
              </a:rPr>
              <a:t> (</a:t>
            </a:r>
            <a:r>
              <a:rPr lang="en-US" altLang="en-US" dirty="0">
                <a:solidFill>
                  <a:srgbClr val="000000"/>
                </a:solidFill>
              </a:rPr>
              <a:t>CO</a:t>
            </a:r>
            <a:r>
              <a:rPr lang="en-US" altLang="en-US" baseline="-25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) </a:t>
            </a:r>
            <a:r>
              <a:rPr lang="uk-UA" altLang="en-US" dirty="0" smtClean="0">
                <a:solidFill>
                  <a:srgbClr val="000000"/>
                </a:solidFill>
              </a:rPr>
              <a:t>за рік</a:t>
            </a:r>
            <a:r>
              <a:rPr lang="en-US" altLang="en-US" dirty="0" smtClean="0">
                <a:solidFill>
                  <a:srgbClr val="000000"/>
                </a:solidFill>
              </a:rPr>
              <a:t> [</a:t>
            </a:r>
            <a:r>
              <a:rPr lang="uk-UA" altLang="en-US" dirty="0" smtClean="0">
                <a:solidFill>
                  <a:srgbClr val="000000"/>
                </a:solidFill>
              </a:rPr>
              <a:t>т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  <a:r>
              <a:rPr lang="uk-UA" altLang="en-US" dirty="0" smtClean="0">
                <a:solidFill>
                  <a:srgbClr val="000000"/>
                </a:solidFill>
              </a:rPr>
              <a:t>р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altLang="en-US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uk-UA" altLang="en-US" dirty="0" smtClean="0">
                <a:solidFill>
                  <a:srgbClr val="000000"/>
                </a:solidFill>
              </a:rPr>
              <a:t>Тони відходів за рік </a:t>
            </a:r>
            <a:r>
              <a:rPr lang="en-US" altLang="en-US" dirty="0" smtClean="0">
                <a:solidFill>
                  <a:srgbClr val="000000"/>
                </a:solidFill>
              </a:rPr>
              <a:t>[</a:t>
            </a:r>
            <a:r>
              <a:rPr lang="uk-UA" altLang="en-US" dirty="0" smtClean="0">
                <a:solidFill>
                  <a:srgbClr val="000000"/>
                </a:solidFill>
              </a:rPr>
              <a:t>т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  <a:r>
              <a:rPr lang="uk-UA" altLang="en-US" dirty="0" smtClean="0">
                <a:solidFill>
                  <a:srgbClr val="000000"/>
                </a:solidFill>
              </a:rPr>
              <a:t>р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altLang="en-US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uk-UA" altLang="en-US" dirty="0" smtClean="0">
                <a:solidFill>
                  <a:srgbClr val="000000"/>
                </a:solidFill>
              </a:rPr>
              <a:t>Річний обсяг виробництва</a:t>
            </a:r>
            <a:r>
              <a:rPr lang="de-CH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[</a:t>
            </a:r>
            <a:r>
              <a:rPr lang="uk-UA" altLang="en-US" dirty="0" smtClean="0">
                <a:solidFill>
                  <a:srgbClr val="000000"/>
                </a:solidFill>
              </a:rPr>
              <a:t>т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  <a:r>
              <a:rPr lang="uk-UA" altLang="en-US" dirty="0" smtClean="0">
                <a:solidFill>
                  <a:srgbClr val="000000"/>
                </a:solidFill>
              </a:rPr>
              <a:t>р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de-CH" altLang="en-US" dirty="0">
              <a:solidFill>
                <a:srgbClr val="000000"/>
              </a:solidFill>
            </a:endParaRPr>
          </a:p>
          <a:p>
            <a:pPr marL="1588" lvl="1" indent="0">
              <a:buNone/>
            </a:pPr>
            <a:r>
              <a:rPr lang="uk-UA" altLang="en-US" b="1" dirty="0" smtClean="0"/>
              <a:t>Коефіцієнт ресурсоефективності: </a:t>
            </a:r>
            <a:r>
              <a:rPr lang="uk-UA" altLang="en-US" dirty="0" smtClean="0"/>
              <a:t>кількість випущеної продукції на одиницю використаних ресурсів</a:t>
            </a:r>
            <a:r>
              <a:rPr lang="en-US" altLang="en-US" dirty="0" smtClean="0"/>
              <a:t>,</a:t>
            </a:r>
            <a:r>
              <a:rPr lang="uk-UA" altLang="en-US" dirty="0" smtClean="0"/>
              <a:t> наприклад</a:t>
            </a:r>
            <a:r>
              <a:rPr lang="en-US" altLang="en-US" dirty="0" smtClean="0"/>
              <a:t>,</a:t>
            </a:r>
            <a:r>
              <a:rPr lang="uk-UA" altLang="en-US" dirty="0" smtClean="0"/>
              <a:t> тони випущеної продукції на одиницю використаних матеріалів</a:t>
            </a:r>
            <a:r>
              <a:rPr lang="en-US" altLang="en-US" dirty="0" smtClean="0"/>
              <a:t>. [</a:t>
            </a:r>
            <a:r>
              <a:rPr lang="uk-UA" altLang="en-US" dirty="0" smtClean="0"/>
              <a:t>т</a:t>
            </a:r>
            <a:r>
              <a:rPr lang="en-US" altLang="en-US" dirty="0" smtClean="0"/>
              <a:t>/</a:t>
            </a:r>
            <a:r>
              <a:rPr lang="uk-UA" altLang="en-US" dirty="0" smtClean="0"/>
              <a:t>т</a:t>
            </a:r>
            <a:r>
              <a:rPr lang="en-US" altLang="en-US" dirty="0" smtClean="0"/>
              <a:t>]</a:t>
            </a:r>
          </a:p>
          <a:p>
            <a:pPr marL="1588" lvl="1" indent="0">
              <a:buNone/>
            </a:pPr>
            <a:r>
              <a:rPr lang="uk-UA" altLang="en-US" b="1" dirty="0" smtClean="0"/>
              <a:t>Коефіцієнт ступеня забруднення: </a:t>
            </a:r>
            <a:r>
              <a:rPr lang="uk-UA" altLang="en-US" dirty="0" smtClean="0"/>
              <a:t>кількість використаних ресурсів або кількість викидів на одиницю продукції</a:t>
            </a:r>
            <a:r>
              <a:rPr lang="en-US" altLang="en-US" dirty="0" smtClean="0"/>
              <a:t>, </a:t>
            </a:r>
            <a:r>
              <a:rPr lang="uk-UA" altLang="en-US" dirty="0" smtClean="0"/>
              <a:t>наприклад, викиди </a:t>
            </a:r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r>
              <a:rPr lang="uk-UA" altLang="en-US" baseline="-25000" dirty="0" smtClean="0"/>
              <a:t> </a:t>
            </a:r>
            <a:r>
              <a:rPr lang="en-US" altLang="en-US" dirty="0" smtClean="0"/>
              <a:t> </a:t>
            </a:r>
            <a:r>
              <a:rPr lang="uk-UA" altLang="en-US" dirty="0" smtClean="0"/>
              <a:t>на одиницю продукції</a:t>
            </a:r>
            <a:r>
              <a:rPr lang="en-US" altLang="en-US" dirty="0" smtClean="0"/>
              <a:t>. [</a:t>
            </a:r>
            <a:r>
              <a:rPr lang="uk-UA" altLang="en-US" dirty="0" smtClean="0"/>
              <a:t>т</a:t>
            </a:r>
            <a:r>
              <a:rPr lang="en-US" altLang="en-US" dirty="0" smtClean="0"/>
              <a:t>/</a:t>
            </a:r>
            <a:r>
              <a:rPr lang="uk-UA" altLang="en-US" dirty="0" smtClean="0"/>
              <a:t>т</a:t>
            </a:r>
            <a:r>
              <a:rPr lang="en-US" altLang="en-US" dirty="0" smtClean="0"/>
              <a:t>]</a:t>
            </a:r>
            <a:endParaRPr lang="en-US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0" y="1988840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8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 smtClean="0"/>
              <a:t>Індикатори РЕЧВ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892480" cy="5776664"/>
          </a:xfrm>
        </p:spPr>
        <p:txBody>
          <a:bodyPr/>
          <a:lstStyle/>
          <a:p>
            <a:pPr marL="1588" lvl="1" indent="0">
              <a:spcBef>
                <a:spcPts val="0"/>
              </a:spcBef>
              <a:buNone/>
            </a:pPr>
            <a:r>
              <a:rPr lang="uk-UA" altLang="en-US" b="1" dirty="0" smtClean="0"/>
              <a:t>Обмеження та вихідні дані</a:t>
            </a:r>
          </a:p>
          <a:p>
            <a:pPr marL="1588" lvl="1" indent="0">
              <a:spcBef>
                <a:spcPts val="0"/>
              </a:spcBef>
            </a:pPr>
            <a:r>
              <a:rPr lang="uk-UA" altLang="en-US" dirty="0" smtClean="0"/>
              <a:t> Системні обмеження мають бути запущені на місці, що знаходиться під контролем підприємства</a:t>
            </a:r>
          </a:p>
          <a:p>
            <a:pPr marL="1588" lvl="1" indent="0">
              <a:spcBef>
                <a:spcPts val="0"/>
              </a:spcBef>
            </a:pPr>
            <a:r>
              <a:rPr lang="uk-UA" altLang="en-US" dirty="0" smtClean="0"/>
              <a:t> Оцінка вихідних даних є відправною точкою для ефективного здійснення вашої системи індикаторів. В основному, це результат першого застосування набору показників</a:t>
            </a:r>
          </a:p>
          <a:p>
            <a:pPr marL="1588" lvl="1" indent="0">
              <a:spcBef>
                <a:spcPts val="0"/>
              </a:spcBef>
            </a:pPr>
            <a:r>
              <a:rPr lang="uk-UA" altLang="en-US" dirty="0" smtClean="0"/>
              <a:t> Вихідні дані, в ідеалі, мають бути зібрані за один повний рік</a:t>
            </a:r>
            <a:endParaRPr lang="uk-UA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6912"/>
            <a:ext cx="5819729" cy="3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767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0BDD20-862F-4876-BC3D-1E63D38EFCD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r>
              <a:rPr lang="en-US" altLang="en-US" dirty="0">
                <a:solidFill>
                  <a:srgbClr val="000000"/>
                </a:solidFill>
              </a:rPr>
              <a:t> | www.csd.ch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RECP indicators</a:t>
            </a:r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en-US" dirty="0" smtClean="0">
                <a:solidFill>
                  <a:schemeClr val="tx1"/>
                </a:solidFill>
              </a:rPr>
              <a:t>Індикатор</a:t>
            </a:r>
            <a:r>
              <a:rPr lang="en-US" altLang="en-US" dirty="0" smtClean="0">
                <a:solidFill>
                  <a:schemeClr val="tx1"/>
                </a:solidFill>
              </a:rPr>
              <a:t>1: </a:t>
            </a:r>
            <a:r>
              <a:rPr lang="uk-UA" altLang="en-US" dirty="0" smtClean="0">
                <a:solidFill>
                  <a:schemeClr val="tx1"/>
                </a:solidFill>
              </a:rPr>
              <a:t>Використання енергії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uk-UA" altLang="en-US" sz="1400" dirty="0" smtClean="0">
                <a:solidFill>
                  <a:schemeClr val="tx1"/>
                </a:solidFill>
              </a:rPr>
              <a:t>Виклики/ рішення</a:t>
            </a:r>
            <a:r>
              <a:rPr lang="de-CH" altLang="en-US" sz="1400" dirty="0" smtClean="0">
                <a:solidFill>
                  <a:schemeClr val="tx1"/>
                </a:solidFill>
              </a:rPr>
              <a:t>: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chemeClr val="tx1"/>
                </a:solidFill>
              </a:rPr>
              <a:t>Різні види енергії</a:t>
            </a:r>
            <a:r>
              <a:rPr lang="en-US" altLang="en-US" sz="1400" b="0" dirty="0" smtClean="0">
                <a:solidFill>
                  <a:schemeClr val="tx1"/>
                </a:solidFill>
              </a:rPr>
              <a:t>: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 різні джерела енергії підраховуються в різних одиницях (природний газ в м3 або в БТО</a:t>
            </a:r>
            <a:r>
              <a:rPr lang="en-US" altLang="en-US" sz="1400" b="0" dirty="0" smtClean="0">
                <a:solidFill>
                  <a:schemeClr val="tx1"/>
                </a:solidFill>
              </a:rPr>
              <a:t>,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дизельне пальне в літрах або тоннах, вугілля в тоннах) і тому повинні бути перетворені в одну одиницю. Має застосовуватись нижча теплота згоряння.</a:t>
            </a:r>
            <a:endParaRPr lang="en-US" altLang="en-US" sz="1400" b="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chemeClr val="tx1"/>
                </a:solidFill>
              </a:rPr>
              <a:t>Виробництво електроенергії на місці: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з відновлюваних джерел енергії (вітер, сонце, вода), які будуть включені в розрахунок загальної кількості енергії. Електрика, отримана з корисних копалин в рамках обмежень </a:t>
            </a:r>
            <a:r>
              <a:rPr lang="en-US" altLang="en-US" sz="1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включає тільки паливо в рамках обмеження.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chemeClr val="tx1"/>
                </a:solidFill>
              </a:rPr>
              <a:t>Перетворення біопалива: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енергетична цінність біопалива повинна бути перетворена в кВт/год або МДж. Коефіцієнти перерахунку відрізняються залежно від типу біомаси і її якості (вологість і зольність)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chemeClr val="tx1"/>
                </a:solidFill>
              </a:rPr>
              <a:t>Недостовірна інформація: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інформація, наприклад, від постачальник а електроенергії не є достовірною </a:t>
            </a:r>
            <a:r>
              <a:rPr lang="en-US" altLang="en-US" sz="1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uk-UA" altLang="en-US" sz="1400" b="0" dirty="0" smtClean="0">
                <a:solidFill>
                  <a:schemeClr val="tx1"/>
                </a:solidFill>
              </a:rPr>
              <a:t>встановити лічильники і проводити контроль.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17049" cy="193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2922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D_E">
  <a:themeElements>
    <a:clrScheme name="CSD_E 1">
      <a:dk1>
        <a:srgbClr val="000000"/>
      </a:dk1>
      <a:lt1>
        <a:srgbClr val="FFFFFF"/>
      </a:lt1>
      <a:dk2>
        <a:srgbClr val="77A140"/>
      </a:dk2>
      <a:lt2>
        <a:srgbClr val="D31245"/>
      </a:lt2>
      <a:accent1>
        <a:srgbClr val="C2CDC5"/>
      </a:accent1>
      <a:accent2>
        <a:srgbClr val="00254A"/>
      </a:accent2>
      <a:accent3>
        <a:srgbClr val="FFFFFF"/>
      </a:accent3>
      <a:accent4>
        <a:srgbClr val="000000"/>
      </a:accent4>
      <a:accent5>
        <a:srgbClr val="DDE3DF"/>
      </a:accent5>
      <a:accent6>
        <a:srgbClr val="002042"/>
      </a:accent6>
      <a:hlink>
        <a:srgbClr val="4A82A1"/>
      </a:hlink>
      <a:folHlink>
        <a:srgbClr val="A2958A"/>
      </a:folHlink>
    </a:clrScheme>
    <a:fontScheme name="CSD_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SD_E 1">
        <a:dk1>
          <a:srgbClr val="000000"/>
        </a:dk1>
        <a:lt1>
          <a:srgbClr val="FFFFFF"/>
        </a:lt1>
        <a:dk2>
          <a:srgbClr val="77A140"/>
        </a:dk2>
        <a:lt2>
          <a:srgbClr val="D31245"/>
        </a:lt2>
        <a:accent1>
          <a:srgbClr val="C2CDC5"/>
        </a:accent1>
        <a:accent2>
          <a:srgbClr val="00254A"/>
        </a:accent2>
        <a:accent3>
          <a:srgbClr val="FFFFFF"/>
        </a:accent3>
        <a:accent4>
          <a:srgbClr val="000000"/>
        </a:accent4>
        <a:accent5>
          <a:srgbClr val="DDE3DF"/>
        </a:accent5>
        <a:accent6>
          <a:srgbClr val="002042"/>
        </a:accent6>
        <a:hlink>
          <a:srgbClr val="4A82A1"/>
        </a:hlink>
        <a:folHlink>
          <a:srgbClr val="A295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1515</Words>
  <Application>Microsoft Office PowerPoint</Application>
  <PresentationFormat>Экран (4:3)</PresentationFormat>
  <Paragraphs>475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CSD_E</vt:lpstr>
      <vt:lpstr>The International Forum for Sustainable Business Development - Energy Efficiency and Cleaner Production (RECP) Round Table </vt:lpstr>
      <vt:lpstr>Слайд 2</vt:lpstr>
      <vt:lpstr>Загальна інформація</vt:lpstr>
      <vt:lpstr>Використання індикаторів різними зацікавленими сторонами</vt:lpstr>
      <vt:lpstr>Індикатори РЕЧВ</vt:lpstr>
      <vt:lpstr>Показники РЕЧВ</vt:lpstr>
      <vt:lpstr>Індикатори РЕЧВ</vt:lpstr>
      <vt:lpstr>Індикатори РЕЧВ</vt:lpstr>
      <vt:lpstr>RECP indicators</vt:lpstr>
      <vt:lpstr>RECP indicators</vt:lpstr>
      <vt:lpstr>RECP indicators</vt:lpstr>
      <vt:lpstr>RECP indicators</vt:lpstr>
      <vt:lpstr>Індикатори РЕЧВ</vt:lpstr>
      <vt:lpstr>Індикатори РЕЧВ</vt:lpstr>
      <vt:lpstr>RECP indicators</vt:lpstr>
      <vt:lpstr>RECP indicators</vt:lpstr>
      <vt:lpstr>Індикатори РЕЧВ</vt:lpstr>
      <vt:lpstr>RECP indicators</vt:lpstr>
      <vt:lpstr>Індикатори РЕЧВ</vt:lpstr>
      <vt:lpstr>Дякую за увагу</vt:lpstr>
    </vt:vector>
  </TitlesOfParts>
  <Manager>J.Walder@csd.ch</Manager>
  <Company>CSD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CSD;J.Walder@csd.ch</dc:creator>
  <cp:lastModifiedBy>777</cp:lastModifiedBy>
  <cp:revision>363</cp:revision>
  <cp:lastPrinted>2014-10-01T13:42:38Z</cp:lastPrinted>
  <dcterms:created xsi:type="dcterms:W3CDTF">2013-08-23T14:56:19Z</dcterms:created>
  <dcterms:modified xsi:type="dcterms:W3CDTF">2014-10-08T10:58:41Z</dcterms:modified>
</cp:coreProperties>
</file>