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80" r:id="rId3"/>
  </p:sldMasterIdLst>
  <p:notesMasterIdLst>
    <p:notesMasterId r:id="rId29"/>
  </p:notesMasterIdLst>
  <p:sldIdLst>
    <p:sldId id="256" r:id="rId4"/>
    <p:sldId id="269" r:id="rId5"/>
    <p:sldId id="282" r:id="rId6"/>
    <p:sldId id="284" r:id="rId7"/>
    <p:sldId id="285" r:id="rId8"/>
    <p:sldId id="286" r:id="rId9"/>
    <p:sldId id="287" r:id="rId10"/>
    <p:sldId id="288" r:id="rId11"/>
    <p:sldId id="291" r:id="rId12"/>
    <p:sldId id="300" r:id="rId13"/>
    <p:sldId id="302" r:id="rId14"/>
    <p:sldId id="301" r:id="rId15"/>
    <p:sldId id="293" r:id="rId16"/>
    <p:sldId id="296" r:id="rId17"/>
    <p:sldId id="295" r:id="rId18"/>
    <p:sldId id="294" r:id="rId19"/>
    <p:sldId id="275" r:id="rId20"/>
    <p:sldId id="277" r:id="rId21"/>
    <p:sldId id="281" r:id="rId22"/>
    <p:sldId id="278" r:id="rId23"/>
    <p:sldId id="279" r:id="rId24"/>
    <p:sldId id="297" r:id="rId25"/>
    <p:sldId id="280" r:id="rId26"/>
    <p:sldId id="303" r:id="rId27"/>
    <p:sldId id="298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9900"/>
    <a:srgbClr val="68AE5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59" autoAdjust="0"/>
    <p:restoredTop sz="86007" autoAdjust="0"/>
  </p:normalViewPr>
  <p:slideViewPr>
    <p:cSldViewPr>
      <p:cViewPr varScale="1">
        <p:scale>
          <a:sx n="64" d="100"/>
          <a:sy n="64" d="100"/>
        </p:scale>
        <p:origin x="-72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.11650385786895201"/>
          <c:y val="9.6435450704431325E-2"/>
          <c:w val="0.85553146617369114"/>
          <c:h val="0.7516784244221032"/>
        </c:manualLayout>
      </c:layout>
      <c:lineChart>
        <c:grouping val="standard"/>
        <c:ser>
          <c:idx val="0"/>
          <c:order val="0"/>
          <c:tx>
            <c:strRef>
              <c:f>Sheet1!$B$1</c:f>
              <c:strCache>
                <c:ptCount val="1"/>
                <c:pt idx="0">
                  <c:v>hl/hlH</c:v>
                </c:pt>
              </c:strCache>
            </c:strRef>
          </c:tx>
          <c:cat>
            <c:numRef>
              <c:f>Sheet1!$A$2:$A$6</c:f>
              <c:numCache>
                <c:formatCode>General</c:formatCode>
                <c:ptCount val="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4.4400000000000004</c:v>
                </c:pt>
                <c:pt idx="1">
                  <c:v>4.13</c:v>
                </c:pt>
                <c:pt idx="2">
                  <c:v>3.8099999999999996</c:v>
                </c:pt>
                <c:pt idx="3">
                  <c:v>3.56</c:v>
                </c:pt>
                <c:pt idx="4">
                  <c:v>3.4299999999999997</c:v>
                </c:pt>
              </c:numCache>
            </c:numRef>
          </c:val>
        </c:ser>
        <c:dLbls/>
        <c:marker val="1"/>
        <c:axId val="109865216"/>
        <c:axId val="109875200"/>
      </c:lineChart>
      <c:catAx>
        <c:axId val="1098652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en-US" sz="10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09875200"/>
        <c:crosses val="autoZero"/>
        <c:auto val="1"/>
        <c:lblAlgn val="ctr"/>
        <c:lblOffset val="100"/>
      </c:catAx>
      <c:valAx>
        <c:axId val="109875200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0986521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3760544257277561"/>
          <c:y val="0.11158174636839401"/>
          <c:w val="0.32173252852529499"/>
          <c:h val="0.12347231980422299"/>
        </c:manualLayout>
      </c:layout>
      <c:txPr>
        <a:bodyPr/>
        <a:lstStyle/>
        <a:p>
          <a:pPr>
            <a:defRPr lang="en-US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0705F-2548-425D-8658-3E5D00582A97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BDACA-B91D-46CB-8C32-B6DFF278CC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1583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день, меня</a:t>
            </a:r>
            <a:r>
              <a:rPr lang="ru-RU" baseline="0" dirty="0" smtClean="0"/>
              <a:t> зовут Николай </a:t>
            </a:r>
            <a:r>
              <a:rPr lang="ru-RU" baseline="0" dirty="0" err="1" smtClean="0"/>
              <a:t>Карахтанов</a:t>
            </a:r>
            <a:r>
              <a:rPr lang="ru-RU" baseline="0" dirty="0" smtClean="0"/>
              <a:t>, я являюсь директором Черниговского отделения компании</a:t>
            </a:r>
            <a:endParaRPr lang="ru-RU" dirty="0" smtClean="0"/>
          </a:p>
          <a:p>
            <a:r>
              <a:rPr lang="ru-RU" dirty="0" smtClean="0"/>
              <a:t>Сегодня я вам расскажу о том, как мы прошли</a:t>
            </a:r>
            <a:r>
              <a:rPr lang="ru-RU" baseline="0" dirty="0" smtClean="0"/>
              <a:t> эко-сертификацию</a:t>
            </a:r>
            <a:endParaRPr lang="ru-RU" dirty="0" smtClean="0"/>
          </a:p>
          <a:p>
            <a:r>
              <a:rPr lang="ru-RU" dirty="0" smtClean="0"/>
              <a:t>Прежде</a:t>
            </a:r>
            <a:r>
              <a:rPr lang="ru-RU" baseline="0" dirty="0" smtClean="0"/>
              <a:t> несколько слов о компании </a:t>
            </a:r>
            <a:r>
              <a:rPr lang="ru-RU" dirty="0" smtClean="0"/>
              <a:t>Сан </a:t>
            </a:r>
            <a:r>
              <a:rPr lang="ru-RU" dirty="0" err="1" smtClean="0"/>
              <a:t>Инбев</a:t>
            </a:r>
            <a:r>
              <a:rPr lang="ru-RU" dirty="0" smtClean="0"/>
              <a:t>.</a:t>
            </a:r>
            <a:r>
              <a:rPr lang="ru-RU" baseline="0" dirty="0" smtClean="0"/>
              <a:t>  Глобально мы лидер пивоварения, лидер и в Украине, сегодня наша доля на рынке 3</a:t>
            </a:r>
            <a:r>
              <a:rPr lang="en-US" baseline="0" dirty="0" smtClean="0"/>
              <a:t>2.5% </a:t>
            </a:r>
            <a:r>
              <a:rPr lang="ru-RU" baseline="0" dirty="0" smtClean="0"/>
              <a:t>по данным </a:t>
            </a:r>
            <a:r>
              <a:rPr lang="ru-RU" baseline="0" dirty="0" err="1" smtClean="0"/>
              <a:t>Нильсен</a:t>
            </a:r>
            <a:endParaRPr lang="ru-RU" baseline="0" dirty="0" smtClean="0"/>
          </a:p>
          <a:p>
            <a:r>
              <a:rPr lang="ru-RU" baseline="0" dirty="0" smtClean="0"/>
              <a:t>Наш флагманский бренд – Черниговское. Кроме этого у нас в портфеле присутствует глобальные марки -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Bud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Stella Artois,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Beck's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международные: Staropramen, TALLER, Hoegaarden, Leffe,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Lowenbrau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Franziskaner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Spaten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локальные </a:t>
            </a:r>
            <a:r>
              <a:rPr lang="ru-RU" sz="120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Чеzz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«Рогань», «Янтарь», «Жигулевское», DAO</a:t>
            </a:r>
            <a:endParaRPr lang="ru-RU" i="0" baseline="0" dirty="0" smtClean="0"/>
          </a:p>
          <a:p>
            <a:r>
              <a:rPr lang="ru-RU" baseline="0" dirty="0" smtClean="0"/>
              <a:t>В Украине у нас есть 3 пивоварни в Николаеве, Чернигове и Харькове.</a:t>
            </a:r>
          </a:p>
          <a:p>
            <a:r>
              <a:rPr lang="ru-RU" baseline="0" dirty="0" smtClean="0"/>
              <a:t>А теперь подробнее  о нашем достижении, о том как мы инициируем новый стандарт в индустрии пива в Украине.</a:t>
            </a:r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  <a:p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87776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2009 года мы снизили энергопотребление на 7%</a:t>
            </a:r>
          </a:p>
          <a:p>
            <a:r>
              <a:rPr lang="ru-RU" dirty="0" smtClean="0"/>
              <a:t>До 2017 должны снизить еще на 10% от показателей 2012</a:t>
            </a:r>
            <a:r>
              <a:rPr lang="ru-RU" baseline="0" dirty="0" smtClean="0"/>
              <a:t> года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6418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 2009 года мы снизили выбросы на 7,27%</a:t>
            </a:r>
          </a:p>
          <a:p>
            <a:r>
              <a:rPr lang="ru-RU" dirty="0" smtClean="0"/>
              <a:t>До</a:t>
            </a:r>
            <a:r>
              <a:rPr lang="ru-RU" baseline="0" dirty="0" smtClean="0"/>
              <a:t> 2017 наша цель снизить еще на 10% от показателей 2012 года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6418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 утилизируем 99.5%</a:t>
            </a:r>
            <a:r>
              <a:rPr lang="ru-RU" baseline="0" dirty="0" smtClean="0"/>
              <a:t> наших отходов</a:t>
            </a:r>
          </a:p>
          <a:p>
            <a:r>
              <a:rPr lang="ru-RU" baseline="0" dirty="0" smtClean="0"/>
              <a:t>Также есть табличка , где можно </a:t>
            </a:r>
            <a:r>
              <a:rPr lang="ru-RU" b="0" baseline="0" dirty="0" smtClean="0"/>
              <a:t>увидеть 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изменение веса  на единицу продукции</a:t>
            </a:r>
            <a:r>
              <a:rPr lang="ru-RU" b="0" dirty="0" smtClean="0"/>
              <a:t> в процентах, ежегодно мы увеличиваем переработку более чем на 2%</a:t>
            </a:r>
            <a:endParaRPr lang="ru-RU" b="0" baseline="0" dirty="0" smtClean="0"/>
          </a:p>
          <a:p>
            <a:endParaRPr lang="ru-R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6418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Это</a:t>
            </a:r>
            <a:r>
              <a:rPr lang="ru-RU" baseline="0" dirty="0" smtClean="0"/>
              <a:t> и является нашим подходом к тому, как мы делаем бизнес. Аудит, который провели специалисты «Живой Планеты», дал нам подтверждение того, что мы все делаем правильно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76407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Мы</a:t>
            </a:r>
            <a:r>
              <a:rPr lang="ru-RU" baseline="0" dirty="0" smtClean="0"/>
              <a:t> прошли оценку по множеству критериев и, первыми в индустрии пива получили ЭКО сертификатю. </a:t>
            </a:r>
          </a:p>
          <a:p>
            <a:r>
              <a:rPr lang="ru-RU" baseline="0" dirty="0" smtClean="0"/>
              <a:t>Проверен весь Жизненный Цикл пива.</a:t>
            </a:r>
            <a:endParaRPr lang="en-US" baseline="0" dirty="0" smtClean="0"/>
          </a:p>
          <a:p>
            <a:r>
              <a:rPr lang="ru-RU" baseline="0" dirty="0" smtClean="0"/>
              <a:t>наш продукт изменился внутренне и внешне</a:t>
            </a:r>
            <a:endParaRPr lang="en-US" baseline="0" dirty="0" smtClean="0"/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732771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ЧТО МЫ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СДЕЛАЛИ?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привели рецептуру Черниговское в соответствие с международным экологическим стандартом ISO 14024.  Рецептура претерпела изменения в пользу более традиционного подхода. Она стала проще без ингридиентов,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которые не всегда могли быть исполльзованы при варке пива. 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НЕ используются хоть и натуральные, но не традиционные для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восприятия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потребителем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ингредиенты, такие как мальтозная патока или солодовый экстракт, карамельный краситель.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0743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defTabSz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None/>
            </a:pP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Вот такие внешние трансформации произошли с нашим продуктом</a:t>
            </a:r>
          </a:p>
          <a:p>
            <a: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Внешние</a:t>
            </a:r>
            <a:r>
              <a:rPr lang="ru-RU" sz="12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изменения</a:t>
            </a:r>
          </a:p>
          <a:p>
            <a: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Украинский орнамент Черниговщины олицетворяет «национальную Гордость и Традиции» региона</a:t>
            </a:r>
          </a:p>
          <a:p>
            <a:pPr marL="285750" marR="0" indent="-28575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lang="ru-RU" sz="1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ЭКО сигналы, печасть сертификата,</a:t>
            </a:r>
            <a:r>
              <a:rPr lang="ru-RU" sz="1200" baseline="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обозначения на этикетке и верхней коляретке</a:t>
            </a:r>
            <a:endParaRPr lang="ru-RU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00000"/>
              <a:buFont typeface="Wingdings" panose="05000000000000000000" pitchFamily="2" charset="2"/>
              <a:buChar char="§"/>
            </a:pPr>
            <a:endParaRPr lang="ru-RU" sz="1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8881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касается внутренних изменений:</a:t>
            </a:r>
          </a:p>
          <a:p>
            <a:r>
              <a:rPr lang="ru-RU" dirty="0" smtClean="0"/>
              <a:t>Здесь</a:t>
            </a:r>
            <a:r>
              <a:rPr lang="ru-RU" baseline="0" dirty="0" smtClean="0"/>
              <a:t> вы можете видеть полный жизненный цикл пива. КАЖДЫЙ ИЗ ЭТИХ этапов оценивался экспертами. </a:t>
            </a:r>
          </a:p>
          <a:p>
            <a:r>
              <a:rPr lang="ru-RU" baseline="0" dirty="0" smtClean="0"/>
              <a:t>Я хотел бы остановиться на нескольких важнейших, который определяют качества продукта </a:t>
            </a:r>
          </a:p>
          <a:p>
            <a:r>
              <a:rPr lang="ru-RU" baseline="0" dirty="0" smtClean="0"/>
              <a:t>Сырье и производство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088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Это контроль ингредиентов, безопасность продуктов и вода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652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2082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Давайте посмотрим</a:t>
            </a:r>
            <a:r>
              <a:rPr lang="en-US" dirty="0" smtClean="0"/>
              <a:t> </a:t>
            </a:r>
            <a:r>
              <a:rPr lang="ru-RU" dirty="0" smtClean="0"/>
              <a:t>на</a:t>
            </a:r>
            <a:r>
              <a:rPr lang="ru-RU" baseline="0" dirty="0" smtClean="0"/>
              <a:t> то</a:t>
            </a:r>
            <a:r>
              <a:rPr lang="ru-RU" dirty="0" smtClean="0"/>
              <a:t>, что у</a:t>
            </a:r>
            <a:r>
              <a:rPr lang="ru-RU" baseline="0" dirty="0" smtClean="0"/>
              <a:t> нас в холодильнике?</a:t>
            </a:r>
            <a:endParaRPr lang="ru-RU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Сегодня мы</a:t>
            </a:r>
            <a:r>
              <a:rPr lang="ru-RU" baseline="0" dirty="0" smtClean="0"/>
              <a:t> живем в очень высоком темпе. Кроме того мы много работаем, много времени проводим в пробках по дороге с работы и обратно. У нас действительно не всегда хватает времени сделать качественный ужин из натуральных продуктов.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baseline="0" dirty="0" smtClean="0"/>
              <a:t>Быстрая еда была изобретена из лучших побуждений – быстро разогреть и употребить, но со временем она начинала занимать больше и больше места в нашей жизни. Люди стали выбирать то, на что не нужно тратить много времени.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71755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4855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Здесь сравнительная характеристика, что требует</a:t>
            </a:r>
            <a:r>
              <a:rPr lang="ru-RU" baseline="0" dirty="0" smtClean="0"/>
              <a:t> ДСТУ , а вторая колонка, что делаем мы, какие тесты мы проговариваем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6459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 здесь наглядно видим то, что от нас требует законодательство и требования</a:t>
            </a:r>
            <a:r>
              <a:rPr lang="ru-RU" baseline="0" dirty="0" smtClean="0"/>
              <a:t> САН </a:t>
            </a:r>
            <a:r>
              <a:rPr lang="ru-RU" baseline="0" dirty="0" err="1" smtClean="0"/>
              <a:t>ИнБев</a:t>
            </a:r>
            <a:r>
              <a:rPr lang="ru-RU" baseline="0" dirty="0" smtClean="0"/>
              <a:t> Украина в отношении солода.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149583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0230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97414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870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100" dirty="0" smtClean="0"/>
              <a:t>Но некоторое</a:t>
            </a:r>
            <a:r>
              <a:rPr lang="ru-RU" sz="1100" baseline="0" dirty="0" smtClean="0"/>
              <a:t> время назад все изменилось. Сейчас мы переживаем непростое время. Тем не менее эта общая ситуация очень сильно изменила наше общество в лучшую сторону. Многие из нас стараются внести полезный вклад. Не меньшее внимание обращают и на то,  как</a:t>
            </a:r>
            <a:r>
              <a:rPr lang="en-US" sz="1100" baseline="0" dirty="0" smtClean="0"/>
              <a:t> </a:t>
            </a:r>
            <a:r>
              <a:rPr lang="ru-RU" sz="1100" baseline="0" dirty="0" smtClean="0"/>
              <a:t>компания ведет себя по отношению к окружающей среде. Мы стараемся вернуться к тому, что нам давно знакомо и сейчас особенно ценно – это наши традиции и натуральные продукты – без добавок и </a:t>
            </a:r>
            <a:r>
              <a:rPr lang="ru-RU" sz="1100" baseline="0" dirty="0" err="1" smtClean="0"/>
              <a:t>гмо</a:t>
            </a:r>
            <a:r>
              <a:rPr lang="ru-RU" sz="1100" baseline="0" dirty="0" smtClean="0"/>
              <a:t>.</a:t>
            </a:r>
          </a:p>
          <a:p>
            <a:r>
              <a:rPr lang="ru-RU" sz="1100" baseline="0" dirty="0" smtClean="0"/>
              <a:t>В последнем исследовании </a:t>
            </a:r>
            <a:r>
              <a:rPr lang="en-US" sz="1100" baseline="0" dirty="0" err="1" smtClean="0"/>
              <a:t>Trendwat</a:t>
            </a:r>
            <a:r>
              <a:rPr lang="uk-UA" sz="1100" baseline="0" dirty="0" smtClean="0"/>
              <a:t>с</a:t>
            </a:r>
            <a:r>
              <a:rPr lang="en-US" sz="1100" baseline="0" dirty="0" err="1" smtClean="0"/>
              <a:t>hing</a:t>
            </a:r>
            <a:r>
              <a:rPr lang="en-US" sz="1100" baseline="0" dirty="0" smtClean="0"/>
              <a:t> </a:t>
            </a:r>
            <a:r>
              <a:rPr lang="ru-RU" sz="1100" baseline="0" dirty="0" smtClean="0"/>
              <a:t>особенно выделил эти тренды, это:</a:t>
            </a:r>
          </a:p>
          <a:p>
            <a:pPr marL="171450" indent="-171450">
              <a:buFontTx/>
              <a:buChar char="-"/>
            </a:pPr>
            <a:r>
              <a:rPr lang="ru-RU" sz="1100" baseline="0" dirty="0" smtClean="0"/>
              <a:t>Ретро – возврат к своему наследию тому, что знакомо нам с детства</a:t>
            </a:r>
          </a:p>
          <a:p>
            <a:pPr marL="171450" indent="-171450">
              <a:buFontTx/>
              <a:buChar char="-"/>
            </a:pPr>
            <a:r>
              <a:rPr lang="ru-RU" sz="1100" baseline="0" dirty="0" smtClean="0"/>
              <a:t>Природность и натуральность, в том числе, использование переработанных материалов</a:t>
            </a:r>
          </a:p>
          <a:p>
            <a:pPr marL="171450" indent="-171450">
              <a:buFontTx/>
              <a:buChar char="-"/>
            </a:pPr>
            <a:r>
              <a:rPr lang="ru-RU" sz="1100" baseline="0" dirty="0" smtClean="0"/>
              <a:t>Локальность  - мы хотим употреблять продукты из нашей страны, нашего региона</a:t>
            </a:r>
          </a:p>
          <a:p>
            <a:pPr marL="171450" indent="-171450">
              <a:buFontTx/>
              <a:buChar char="-"/>
            </a:pPr>
            <a:r>
              <a:rPr lang="ru-RU" sz="1100" baseline="0" dirty="0" smtClean="0"/>
              <a:t>Волонтерство - многие сейчас участвуют в гражданской жизни общества, у нас нет статистики, но по субъективной оценке, можно сказать, что этот показатель увеличился в разы, если не десятки раз</a:t>
            </a:r>
          </a:p>
          <a:p>
            <a:pPr marL="0" indent="0">
              <a:buFontTx/>
              <a:buNone/>
            </a:pPr>
            <a:r>
              <a:rPr lang="ru-RU" sz="1100" baseline="0" dirty="0" smtClean="0"/>
              <a:t>Нас как компанию, которая давно работает в этом направлении – такие тенденции радуют, так как мы давно работаем в этом направлении. Давайте расскажу об это подробнее</a:t>
            </a:r>
            <a:endParaRPr lang="ru-RU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15694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</a:t>
            </a:r>
            <a:r>
              <a:rPr lang="ru-RU" baseline="0" dirty="0" smtClean="0"/>
              <a:t> нас в компании есть программа </a:t>
            </a:r>
            <a:r>
              <a:rPr lang="en-US" baseline="0" dirty="0" smtClean="0"/>
              <a:t>Better World.</a:t>
            </a:r>
            <a:r>
              <a:rPr lang="ru-RU" baseline="0" dirty="0" smtClean="0"/>
              <a:t> Её цель</a:t>
            </a:r>
            <a:r>
              <a:rPr lang="en-US" baseline="0" dirty="0" smtClean="0"/>
              <a:t> </a:t>
            </a:r>
            <a:r>
              <a:rPr lang="ru-RU" dirty="0" smtClean="0">
                <a:effectLst/>
              </a:rPr>
              <a:t>построить компанию с богатым наследием, которым можно гордиться. Для людей, которые работают в компании. Для будущих поколений и общества</a:t>
            </a:r>
            <a:r>
              <a:rPr lang="ru-RU" baseline="0" dirty="0" smtClean="0">
                <a:effectLst/>
              </a:rPr>
              <a:t> и </a:t>
            </a:r>
            <a:r>
              <a:rPr lang="ru-RU" dirty="0" smtClean="0">
                <a:effectLst/>
              </a:rPr>
              <a:t>самое главное – для потребителей, которые будут гордиться тем, что выбрали именно продукт «САН ИнБев» так же, как сотрудники компании гордятся тем, что создали его.</a:t>
            </a:r>
          </a:p>
          <a:p>
            <a:r>
              <a:rPr lang="ru-RU" dirty="0" smtClean="0">
                <a:effectLst/>
              </a:rPr>
              <a:t>Для</a:t>
            </a:r>
            <a:r>
              <a:rPr lang="ru-RU" baseline="0" dirty="0" smtClean="0">
                <a:effectLst/>
              </a:rPr>
              <a:t> этого мы внедрили несколько программ.</a:t>
            </a:r>
          </a:p>
          <a:p>
            <a:r>
              <a:rPr lang="ru-RU" baseline="0" dirty="0" smtClean="0">
                <a:effectLst/>
              </a:rPr>
              <a:t>Это во-первых, пропаганда ответственного потребления алкоголя. Во-вторых, бережное отношение к окружающей среде.</a:t>
            </a:r>
            <a:endParaRPr lang="en-US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510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нас  это знаковый день, когда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мы призываем родителей, педагогов, сотрудников торговых точек становиться нашими союзниками в борьбе за то, чтобы наши дети не употребляли алкоголь до совершеннолетия.</a:t>
            </a:r>
          </a:p>
          <a:p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Ежегодно в 24 странах мы выходим в «поля», чтобы проводить образовательную работу с продавцами. Мы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распространяем информационные материалы вблизи торговых точек, а также проводим беседы.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Всего в этом году такую образовательную </a:t>
            </a:r>
            <a:r>
              <a:rPr lang="ru-RU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работу и наклейки 18+ мы оставили в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50.000 торговых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точках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розничной торговли по всей Украине.</a:t>
            </a:r>
            <a:endParaRPr lang="ru-RU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82934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Эта вторая наша ежегодная инициатива направленная на ответственное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употребление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«ВЫПИЛ?! За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руль не садись». Здесь мы проводим множество активностей – и с заправочными комплексами, и на автомобильных мероприятиях и фестивалях. В этом году наша задача – охватить не менее 38 человек всеми нашими активностями.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2625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Международный день окружающей среды все сотрудники нашей в Николаеве, Харькове, Чернигове и Харькове выходят на субботники – убирают окружающую территорию, парки.</a:t>
            </a:r>
          </a:p>
          <a:p>
            <a:r>
              <a:rPr lang="ru-RU" baseline="0" dirty="0" smtClean="0"/>
              <a:t>В этом году мы несколько расширили наш функционал – покрасили лавочки, бордюры, высадили деревья 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5930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Бережное</a:t>
            </a:r>
            <a:r>
              <a:rPr lang="ru-RU" baseline="0" dirty="0" smtClean="0"/>
              <a:t> отношение к окружающей среде – это наш основной приоритет.</a:t>
            </a:r>
            <a:endParaRPr lang="ru-RU" dirty="0" smtClean="0"/>
          </a:p>
          <a:p>
            <a:r>
              <a:rPr lang="ru-RU" dirty="0" smtClean="0"/>
              <a:t>Например очистные сооружения,</a:t>
            </a:r>
            <a:r>
              <a:rPr lang="ru-RU" baseline="0" dirty="0" smtClean="0"/>
              <a:t> которые мы внедрили на 3х заводах компании…</a:t>
            </a:r>
          </a:p>
          <a:p>
            <a:r>
              <a:rPr lang="ru-RU" baseline="0" dirty="0" smtClean="0"/>
              <a:t>Черниговский завод вырабатывает 20.300 </a:t>
            </a:r>
            <a:r>
              <a:rPr lang="ru-RU" baseline="0" dirty="0" err="1" smtClean="0"/>
              <a:t>кВТ</a:t>
            </a:r>
            <a:r>
              <a:rPr lang="ru-RU" baseline="0" dirty="0" smtClean="0"/>
              <a:t>\день - электроэнергии</a:t>
            </a:r>
          </a:p>
          <a:p>
            <a:r>
              <a:rPr lang="ru-RU" altLang="ru-RU" sz="1200" b="0" dirty="0" smtClean="0"/>
              <a:t>В марте 2013 года проект Очистные сооружения Черниговского отделения ПАО «САН ИнБев» был удостоен высшей награды престижного национального конкурса экологических практик </a:t>
            </a:r>
            <a:r>
              <a:rPr lang="en-US" altLang="ru-RU" sz="1200" b="0" dirty="0" smtClean="0">
                <a:solidFill>
                  <a:srgbClr val="009900"/>
                </a:solidFill>
              </a:rPr>
              <a:t>Green Awards Ukraine </a:t>
            </a:r>
            <a:r>
              <a:rPr lang="ru-RU" altLang="ru-RU" sz="1200" b="0" dirty="0" smtClean="0"/>
              <a:t>в номинации «Лучшая программа устойчивого развития на предприятии</a:t>
            </a:r>
            <a:endParaRPr lang="ru-R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6418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Сейчас мы используем 3,43 на 1 л</a:t>
            </a:r>
          </a:p>
          <a:p>
            <a:r>
              <a:rPr lang="ru-RU" dirty="0" smtClean="0"/>
              <a:t>Цель до 2017 года 3,2 литра на единицу продукции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FBDACA-B91D-46CB-8C32-B6DFF278CCAC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641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2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ED25-E67E-488F-A6CA-EBFD04CB0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6F08-A775-460F-BDCA-0909CB3FC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6956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3" y="457306"/>
            <a:ext cx="8229601" cy="12255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3" y="1673742"/>
            <a:ext cx="8229601" cy="45730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4" y="6310821"/>
            <a:ext cx="514484" cy="365210"/>
          </a:xfrm>
        </p:spPr>
        <p:txBody>
          <a:bodyPr/>
          <a:lstStyle/>
          <a:p>
            <a:fld id="{68EBFDC6-06DD-D748-8C1C-67587893E8E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67231" y="6310821"/>
            <a:ext cx="6516797" cy="365210"/>
          </a:xfr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Our Dream, Our Purpose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1" y="6310821"/>
            <a:ext cx="342989" cy="365210"/>
          </a:xfrm>
        </p:spPr>
        <p:txBody>
          <a:bodyPr/>
          <a:lstStyle/>
          <a:p>
            <a:fld id="{EFFBFFE6-92C4-D64E-BC08-EB31C7853F4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540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ED25-E67E-488F-A6CA-EBFD04CB0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6F08-A775-460F-BDCA-0909CB3FC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128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2" y="1600205"/>
            <a:ext cx="540702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69028" y="1600205"/>
            <a:ext cx="54086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ED25-E67E-488F-A6CA-EBFD04CB0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6F08-A775-460F-BDCA-0909CB3FC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349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3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ED25-E67E-488F-A6CA-EBFD04CB0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6F08-A775-460F-BDCA-0909CB3FC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0783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ED25-E67E-488F-A6CA-EBFD04CB0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6F08-A775-460F-BDCA-0909CB3FC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6252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ED25-E67E-488F-A6CA-EBFD04CB0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6F08-A775-460F-BDCA-0909CB3FC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4918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2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ED25-E67E-488F-A6CA-EBFD04CB0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6F08-A775-460F-BDCA-0909CB3FC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882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91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91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91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ED25-E67E-488F-A6CA-EBFD04CB0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6F08-A775-460F-BDCA-0909CB3FC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442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ED25-E67E-488F-A6CA-EBFD04CB0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6F08-A775-460F-BDCA-0909CB3FC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02572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6026" y="274640"/>
            <a:ext cx="2741613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74025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6ED25-E67E-488F-A6CA-EBFD04CB0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D6F08-A775-460F-BDCA-0909CB3FC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4224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ontent Slide Bullet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beerjobs.org/files/2009/05/budweiser-jobs.jpg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488324" y="6532730"/>
            <a:ext cx="572910" cy="25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10"/>
          <p:cNvCxnSpPr/>
          <p:nvPr/>
        </p:nvCxnSpPr>
        <p:spPr>
          <a:xfrm>
            <a:off x="441776" y="6670108"/>
            <a:ext cx="0" cy="188119"/>
          </a:xfrm>
          <a:prstGeom prst="line">
            <a:avLst/>
          </a:prstGeom>
          <a:noFill/>
          <a:ln w="9525" cap="flat" cmpd="sng" algn="ctr">
            <a:gradFill>
              <a:gsLst>
                <a:gs pos="100000">
                  <a:srgbClr val="5091CD">
                    <a:lumMod val="0"/>
                    <a:lumOff val="100000"/>
                  </a:srgbClr>
                </a:gs>
                <a:gs pos="0">
                  <a:srgbClr val="5091CD">
                    <a:alpha val="0"/>
                  </a:srgbClr>
                </a:gs>
              </a:gsLst>
              <a:lin ang="5400000" scaled="0"/>
            </a:gradFill>
            <a:prstDash val="solid"/>
          </a:ln>
          <a:effectLst/>
        </p:spPr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6032" y="228600"/>
            <a:ext cx="8518398" cy="740664"/>
          </a:xfrm>
          <a:prstGeom prst="rect">
            <a:avLst/>
          </a:prstGeom>
        </p:spPr>
        <p:txBody>
          <a:bodyPr lIns="90653" tIns="45318" rIns="90653" bIns="45318"/>
          <a:lstStyle>
            <a:lvl1pPr>
              <a:defRPr b="1">
                <a:latin typeface="Franklin Gothic Medium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82334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N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982564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_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Myroniuk\Desktop\New\cover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artw-file\newdata\COMMON\01. AGENCY\01. AGENCY\Rebranding HAVAS\Logos\HAVASWW_Ukraine_w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64464" y="6315077"/>
            <a:ext cx="11144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>
          <a:xfrm>
            <a:off x="301625" y="6296026"/>
            <a:ext cx="5530850" cy="3619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/>
            </a:lvl1pPr>
          </a:lstStyle>
          <a:p>
            <a:pPr lvl="0"/>
            <a:r>
              <a:rPr lang="ru-RU" dirty="0" smtClean="0"/>
              <a:t>Образец текста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243558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Myroniuk\Desktop\New\page_perebivka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7"/>
          <p:cNvGrpSpPr>
            <a:grpSpLocks noChangeAspect="1"/>
          </p:cNvGrpSpPr>
          <p:nvPr userDrawn="1"/>
        </p:nvGrpSpPr>
        <p:grpSpPr bwMode="auto">
          <a:xfrm>
            <a:off x="930275" y="1963738"/>
            <a:ext cx="141288" cy="557212"/>
            <a:chOff x="931039" y="2479856"/>
            <a:chExt cx="142923" cy="566555"/>
          </a:xfrm>
        </p:grpSpPr>
        <p:sp>
          <p:nvSpPr>
            <p:cNvPr id="6" name="Rectangle 8"/>
            <p:cNvSpPr/>
            <p:nvPr userDrawn="1"/>
          </p:nvSpPr>
          <p:spPr>
            <a:xfrm>
              <a:off x="931039" y="2479856"/>
              <a:ext cx="142923" cy="25180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7" name="Rectangle 13"/>
            <p:cNvSpPr/>
            <p:nvPr userDrawn="1"/>
          </p:nvSpPr>
          <p:spPr>
            <a:xfrm>
              <a:off x="931039" y="2801065"/>
              <a:ext cx="142923" cy="2453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37311" y="1988245"/>
            <a:ext cx="7539963" cy="580085"/>
          </a:xfrm>
        </p:spPr>
        <p:txBody>
          <a:bodyPr/>
          <a:lstStyle>
            <a:lvl1pPr>
              <a:defRPr sz="5900" b="0">
                <a:solidFill>
                  <a:schemeClr val="tx2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47421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u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</a:t>
            </a:r>
            <a:endParaRPr lang="en-GB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571500" y="1600200"/>
            <a:ext cx="7124700" cy="4143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664940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lus Graphic: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Myroniuk\Desktop\New\page_for_imag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исунок 4"/>
          <p:cNvSpPr>
            <a:spLocks noGrp="1"/>
          </p:cNvSpPr>
          <p:nvPr>
            <p:ph type="pic" sz="quarter" idx="10"/>
          </p:nvPr>
        </p:nvSpPr>
        <p:spPr>
          <a:xfrm>
            <a:off x="0" y="962025"/>
            <a:ext cx="9134476" cy="54102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8164" y="377711"/>
            <a:ext cx="8359775" cy="581025"/>
          </a:xfrm>
        </p:spPr>
        <p:txBody>
          <a:bodyPr/>
          <a:lstStyle>
            <a:lvl1pPr algn="r">
              <a:defRPr/>
            </a:lvl1pPr>
          </a:lstStyle>
          <a:p>
            <a:r>
              <a:rPr lang="en-GB" dirty="0" smtClean="0"/>
              <a:t>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126741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1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6ED25-E67E-488F-A6CA-EBFD04CB0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10/9/2014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3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D6F08-A775-460F-BDCA-0909CB3FC03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Powerpoint_temp_2014-internal_2_white.png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0745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Myroniuk\Desktop\New\page_text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8164" y="863486"/>
            <a:ext cx="8359775" cy="5810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 smtClean="0"/>
              <a:t>Click to edit Master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238635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3200" b="1" kern="1200" spc="-150">
          <a:solidFill>
            <a:schemeClr val="tx2"/>
          </a:solidFill>
          <a:latin typeface="+mj-lt"/>
          <a:ea typeface="+mj-ea"/>
          <a:cs typeface="+mj-cs"/>
        </a:defRPr>
      </a:lvl1pPr>
      <a:lvl2pPr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defTabSz="457200" rtl="0" fontAlgn="base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222250" indent="-222250" algn="l" defTabSz="457200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Lucida Grande"/>
        <a:buChar char="−"/>
        <a:defRPr sz="2000" b="1" kern="1200" spc="-80">
          <a:solidFill>
            <a:schemeClr val="accent2"/>
          </a:solidFill>
          <a:latin typeface="+mn-lt"/>
          <a:ea typeface="+mn-ea"/>
          <a:cs typeface="+mn-cs"/>
        </a:defRPr>
      </a:lvl1pPr>
      <a:lvl2pPr marL="222250" indent="-222250" algn="l" defTabSz="457200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Lucida Grande"/>
        <a:buChar char="−"/>
        <a:defRPr kern="1200" spc="-70">
          <a:solidFill>
            <a:schemeClr val="accent2"/>
          </a:solidFill>
          <a:latin typeface="+mn-lt"/>
          <a:ea typeface="+mn-ea"/>
          <a:cs typeface="+mn-cs"/>
        </a:defRPr>
      </a:lvl2pPr>
      <a:lvl3pPr marL="452438" indent="-222250" algn="l" defTabSz="457200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Lucida Grande"/>
        <a:buChar char="−"/>
        <a:defRPr kern="1200" spc="-70">
          <a:solidFill>
            <a:schemeClr val="accent2"/>
          </a:solidFill>
          <a:latin typeface="+mn-lt"/>
          <a:ea typeface="+mn-ea"/>
          <a:cs typeface="+mn-cs"/>
        </a:defRPr>
      </a:lvl3pPr>
      <a:lvl4pPr marL="684213" indent="-223838" algn="l" defTabSz="457200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Lucida Grande"/>
        <a:buChar char="−"/>
        <a:defRPr kern="1200" spc="-70">
          <a:solidFill>
            <a:schemeClr val="accent2"/>
          </a:solidFill>
          <a:latin typeface="+mn-lt"/>
          <a:ea typeface="+mn-ea"/>
          <a:cs typeface="+mn-cs"/>
        </a:defRPr>
      </a:lvl4pPr>
      <a:lvl5pPr marL="914400" indent="-222250" algn="l" defTabSz="457200" rtl="0" fontAlgn="base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Lucida Grande"/>
        <a:buChar char="−"/>
        <a:defRPr kern="1200" spc="-7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hyperlink" Target="http://greenmind.com.ua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25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25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25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hyperlink" Target="http://www.ecolabel.org.ua/ekologichna-sertifikatsiya-ta-markuvannya/ekologichna-sertifikatsiya-ta-markuvannya-harchovih-produktiv/pivo.html?layout=default" TargetMode="Externa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hyperlink" Target="http://www.google.com/url?sa=i&amp;rct=j&amp;q=&amp;esrc=s&amp;frm=1&amp;source=images&amp;cd=&amp;cad=rja&amp;uact=8&amp;docid=uWEDa_B3ytGBrM&amp;tbnid=DG8jJsHx3w8wtM:&amp;ved=0CAcQjRw&amp;url=http://www.phillymag.com/foobooz/2014/08/14/sours-galore-devils-den/&amp;ei=R7cyVJ2bCISrPJnogIAG&amp;bvm=bv.76802529,d.bGQ&amp;psig=AFQjCNGiY8RxWwJTeaXCo2CowYwX3Rg1xA&amp;ust=1412696245520734" TargetMode="External"/><Relationship Id="rId7" Type="http://schemas.openxmlformats.org/officeDocument/2006/relationships/hyperlink" Target="http://www.google.com/url?sa=i&amp;rct=j&amp;q=&amp;esrc=s&amp;frm=1&amp;source=images&amp;cd=&amp;cad=rja&amp;uact=8&amp;docid=xDGIcdBOLFyxUM&amp;tbnid=u3AP0Qxdk44qcM:&amp;ved=0CAcQjRw&amp;url=http://loveleelifestyle.com/is-your-water-clean/&amp;ei=zbcyVOrECYuqPMbOgIgF&amp;bvm=bv.76802529,d.bGQ&amp;psig=AFQjCNGbXCdiSF1LfrTtrl7V69mEe3D7Ng&amp;ust=1412696386197102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jpeg"/><Relationship Id="rId5" Type="http://schemas.openxmlformats.org/officeDocument/2006/relationships/hyperlink" Target="http://www.google.com/url?sa=i&amp;rct=j&amp;q=&amp;esrc=s&amp;frm=1&amp;source=images&amp;cd=&amp;cad=rja&amp;uact=8&amp;docid=2Lh4UvJ2_getmM&amp;tbnid=TF2JiSsk9rsZSM:&amp;ved=0CAcQjRw&amp;url=http://www.cpe.rutgers.edu/courses/current/lf0401ca.html&amp;ei=e7cyVJO9O4XXPbSmgOAN&amp;bvm=bv.76802529,d.bGQ&amp;psig=AFQjCNHcYaWn0D8P_0nnHHt6JxZOaYA5Cg&amp;ust=1412696297928789" TargetMode="External"/><Relationship Id="rId4" Type="http://schemas.openxmlformats.org/officeDocument/2006/relationships/image" Target="../media/image40.jpeg"/><Relationship Id="rId9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uWEDa_B3ytGBrM&amp;tbnid=DG8jJsHx3w8wtM:&amp;ved=0CAcQjRw&amp;url=http://www.phillymag.com/foobooz/2014/08/14/sours-galore-devils-den/&amp;ei=R7cyVJ2bCISrPJnogIAG&amp;bvm=bv.76802529,d.bGQ&amp;psig=AFQjCNGiY8RxWwJTeaXCo2CowYwX3Rg1xA&amp;ust=1412696245520734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frm=1&amp;source=images&amp;cd=&amp;cad=rja&amp;uact=8&amp;docid=2Lh4UvJ2_getmM&amp;tbnid=TF2JiSsk9rsZSM:&amp;ved=0CAcQjRw&amp;url=http://www.cpe.rutgers.edu/courses/current/lf0401ca.html&amp;ei=e7cyVJO9O4XXPbSmgOAN&amp;bvm=bv.76802529,d.bGQ&amp;psig=AFQjCNHcYaWn0D8P_0nnHHt6JxZOaYA5Cg&amp;ust=1412696297928789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openxmlformats.org/officeDocument/2006/relationships/hyperlink" Target="http://www.profi-forex.org/system/news/34_ukraina_2.jpg" TargetMode="Externa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25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27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2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3933056"/>
            <a:ext cx="8712968" cy="22322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Лидер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пивоварения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инициирует </a:t>
            </a:r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новый 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стандарт качества пива</a:t>
            </a:r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314" b="8947"/>
          <a:stretch/>
        </p:blipFill>
        <p:spPr bwMode="auto">
          <a:xfrm>
            <a:off x="1772572" y="620688"/>
            <a:ext cx="567086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://greenmind.com.ua/templates/template/images/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371600" cy="106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687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lyudmila.nesterenko\Pictures\DDD_logo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4" r="11713" b="44884"/>
          <a:stretch/>
        </p:blipFill>
        <p:spPr bwMode="auto">
          <a:xfrm>
            <a:off x="460745" y="2204864"/>
            <a:ext cx="614379" cy="5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11934" y="2284861"/>
            <a:ext cx="2599032" cy="3965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ВИПИЛ? ЗА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РУЛЬ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НЕ САДИСЬ!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\\WEBRECM1\BRE01_Shareddata\CA\Corporate Affairs\West Europa\Nienke Dokter\Logos\BW Logo Environ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03195"/>
            <a:ext cx="794182" cy="66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11934" y="2864208"/>
            <a:ext cx="2599032" cy="5076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ОКРУЖАЮЩЕЙ СРЕДЫ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lyudmila.nesterenko\Pictures\Eco_stiker (3)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83517"/>
            <a:ext cx="864095" cy="77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85936" y="1556832"/>
            <a:ext cx="2525030" cy="4320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ДЕНЬ ОТВЕТСТВЕННОГО ПОТРЕБЛЕНИЯ ПИВА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ТРЕНДЫ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РЕАЛИЗОВАННЫЕ В КОМПАНИИ САН ИНБЕВ УКРАИНА</a:t>
            </a:r>
            <a:endParaRPr lang="ru-RU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4" descr="фон завод.jpg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828" b="16693"/>
          <a:stretch/>
        </p:blipFill>
        <p:spPr bwMode="auto">
          <a:xfrm>
            <a:off x="476825" y="3573016"/>
            <a:ext cx="783113" cy="7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322665" y="3645024"/>
            <a:ext cx="2588301" cy="3770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ОЧИСТНЫЕ СООРУЖЕНИЯ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6825" y="5229201"/>
            <a:ext cx="6759471" cy="108012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ЦЕЛИ ПО ЭКОЛОГИЧНОСТИ ПРОИЗВОДСТВА: ЭНЕРГОПОТРЕБЛЕНИЕ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Группа 13"/>
          <p:cNvGrpSpPr>
            <a:grpSpLocks/>
          </p:cNvGrpSpPr>
          <p:nvPr/>
        </p:nvGrpSpPr>
        <p:grpSpPr bwMode="auto">
          <a:xfrm>
            <a:off x="4219378" y="1927711"/>
            <a:ext cx="2637064" cy="1933337"/>
            <a:chOff x="3461923" y="1088590"/>
            <a:chExt cx="3102975" cy="2698416"/>
          </a:xfrm>
        </p:grpSpPr>
        <p:pic>
          <p:nvPicPr>
            <p:cNvPr id="33" name="Picture 7" descr="C:\Documents and Settings\dima\Рабочий стол\фото\витряк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0987" y="2076468"/>
              <a:ext cx="1485193" cy="171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Box 35"/>
            <p:cNvSpPr txBox="1">
              <a:spLocks noChangeArrowheads="1"/>
            </p:cNvSpPr>
            <p:nvPr/>
          </p:nvSpPr>
          <p:spPr bwMode="auto">
            <a:xfrm>
              <a:off x="3461923" y="1088590"/>
              <a:ext cx="3102975" cy="4295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  <a:buFontTx/>
                <a:buNone/>
              </a:pPr>
              <a:r>
                <a:rPr lang="ru-RU" altLang="ru-RU" b="1" dirty="0" smtClean="0">
                  <a:solidFill>
                    <a:srgbClr val="F88D18"/>
                  </a:solidFill>
                  <a:latin typeface="Arial" panose="020B0604020202020204" pitchFamily="34" charset="0"/>
                </a:rPr>
                <a:t>Энергопотребление</a:t>
              </a:r>
              <a:endParaRPr lang="ru-RU" altLang="ru-RU" b="1" dirty="0">
                <a:solidFill>
                  <a:srgbClr val="FD4B1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183018" y="1466067"/>
              <a:ext cx="1355209" cy="4510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  <a:buFontTx/>
                <a:buNone/>
              </a:pPr>
              <a:r>
                <a:rPr lang="ru-RU" altLang="ru-RU" sz="1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-7%</a:t>
              </a:r>
              <a:endParaRPr lang="ru-RU" alt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42" name="Группа 13"/>
          <p:cNvGrpSpPr>
            <a:grpSpLocks/>
          </p:cNvGrpSpPr>
          <p:nvPr/>
        </p:nvGrpSpPr>
        <p:grpSpPr bwMode="auto">
          <a:xfrm>
            <a:off x="6506936" y="1916832"/>
            <a:ext cx="2457552" cy="1944216"/>
            <a:chOff x="3461923" y="1088590"/>
            <a:chExt cx="3102975" cy="2713600"/>
          </a:xfrm>
        </p:grpSpPr>
        <p:pic>
          <p:nvPicPr>
            <p:cNvPr id="43" name="Picture 7" descr="C:\Documents and Settings\dima\Рабочий стол\фото\витряк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1224" y="2091652"/>
              <a:ext cx="1557004" cy="171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TextBox 35"/>
            <p:cNvSpPr txBox="1">
              <a:spLocks noChangeArrowheads="1"/>
            </p:cNvSpPr>
            <p:nvPr/>
          </p:nvSpPr>
          <p:spPr bwMode="auto">
            <a:xfrm>
              <a:off x="3461923" y="1088590"/>
              <a:ext cx="3102975" cy="429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  <a:buFontTx/>
                <a:buNone/>
              </a:pPr>
              <a:r>
                <a:rPr lang="ru-RU" altLang="ru-RU" b="1" dirty="0" smtClean="0">
                  <a:solidFill>
                    <a:srgbClr val="F88D18"/>
                  </a:solidFill>
                  <a:latin typeface="Arial" panose="020B0604020202020204" pitchFamily="34" charset="0"/>
                </a:rPr>
                <a:t>Цель </a:t>
              </a:r>
              <a:r>
                <a:rPr lang="ru-RU" altLang="ru-RU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до 2017</a:t>
              </a:r>
              <a:endParaRPr lang="ru-RU" altLang="ru-RU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183018" y="1466066"/>
              <a:ext cx="1355209" cy="45105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  <a:buFontTx/>
                <a:buNone/>
              </a:pPr>
              <a:r>
                <a:rPr lang="ru-RU" altLang="ru-RU" sz="1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-10%</a:t>
              </a:r>
              <a:endParaRPr lang="ru-RU" alt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4048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lyudmila.nesterenko\Pictures\DDD_logo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4" r="11713" b="44884"/>
          <a:stretch/>
        </p:blipFill>
        <p:spPr bwMode="auto">
          <a:xfrm>
            <a:off x="460745" y="2204864"/>
            <a:ext cx="614379" cy="5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11934" y="2284861"/>
            <a:ext cx="2599032" cy="3965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ВИПИЛ? ЗА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РУЛЬ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САДИСЬ!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\\WEBRECM1\BRE01_Shareddata\CA\Corporate Affairs\West Europa\Nienke Dokter\Logos\BW Logo Environ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03195"/>
            <a:ext cx="794182" cy="66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11934" y="2864208"/>
            <a:ext cx="2599032" cy="5076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ОКРУЖАЮЩЕЙ СРЕДЫ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lyudmila.nesterenko\Pictures\Eco_stiker (3)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83517"/>
            <a:ext cx="864095" cy="77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85936" y="1556832"/>
            <a:ext cx="2525030" cy="4320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ОТВЕТСТВЕННОГО ПОТРЕБЛЕНИЯ ПИВА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ТРЕНДЫ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РЕАЛИЗОВАННЫЕ В КОМПАНИИ САН ИНБЕВ УКРАИНА</a:t>
            </a: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4" descr="фон завод.jpg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828" b="16693"/>
          <a:stretch/>
        </p:blipFill>
        <p:spPr bwMode="auto">
          <a:xfrm>
            <a:off x="476825" y="3573016"/>
            <a:ext cx="783113" cy="7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322665" y="3645024"/>
            <a:ext cx="2588301" cy="3770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ОЧИСТНЫЕ СООРУЖЕНИЯ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6825" y="5445223"/>
            <a:ext cx="6759471" cy="864097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ПО ЭКОЛОГИЧНОСТИ ПРОИЗВОДСТВА: ВЫБРОСЫ УГЛЕКИСЛОГО ГАЗА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Группа 10"/>
          <p:cNvGrpSpPr>
            <a:grpSpLocks/>
          </p:cNvGrpSpPr>
          <p:nvPr/>
        </p:nvGrpSpPr>
        <p:grpSpPr bwMode="auto">
          <a:xfrm>
            <a:off x="4383543" y="1844824"/>
            <a:ext cx="2212656" cy="2267381"/>
            <a:chOff x="6575802" y="2328580"/>
            <a:chExt cx="3815430" cy="3086362"/>
          </a:xfrm>
        </p:grpSpPr>
        <p:pic>
          <p:nvPicPr>
            <p:cNvPr id="38" name="Picture 4" descr="http://transcenter.com.ua/wp-content/uploads/2011/05/CO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73277" y="3086939"/>
              <a:ext cx="2346180" cy="1749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39"/>
            <p:cNvSpPr txBox="1">
              <a:spLocks noChangeArrowheads="1"/>
            </p:cNvSpPr>
            <p:nvPr/>
          </p:nvSpPr>
          <p:spPr bwMode="auto">
            <a:xfrm>
              <a:off x="6575802" y="2328580"/>
              <a:ext cx="3550014" cy="71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</a:pPr>
              <a:r>
                <a:rPr lang="ru-RU" altLang="ru-RU" b="1" dirty="0">
                  <a:solidFill>
                    <a:srgbClr val="F88D18"/>
                  </a:solidFill>
                  <a:latin typeface="Arial" panose="020B0604020202020204" pitchFamily="34" charset="0"/>
                </a:rPr>
                <a:t>Выбросы углекислого газа</a:t>
              </a:r>
              <a:endParaRPr lang="ru-RU" altLang="ru-RU" b="1" dirty="0">
                <a:solidFill>
                  <a:srgbClr val="FD4B1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772744" y="4975049"/>
              <a:ext cx="3618488" cy="439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  <a:buClr>
                  <a:srgbClr val="FF0000"/>
                </a:buClr>
              </a:pPr>
              <a:r>
                <a:rPr lang="ru-RU" altLang="ru-RU" sz="1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-7.27%</a:t>
              </a:r>
              <a:r>
                <a:rPr lang="ru-RU" altLang="ru-RU" sz="900" b="1" dirty="0" smtClean="0">
                  <a:solidFill>
                    <a:srgbClr val="FA5F1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endParaRPr lang="ru-RU" alt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pSp>
        <p:nvGrpSpPr>
          <p:cNvPr id="41" name="Группа 10"/>
          <p:cNvGrpSpPr>
            <a:grpSpLocks/>
          </p:cNvGrpSpPr>
          <p:nvPr/>
        </p:nvGrpSpPr>
        <p:grpSpPr bwMode="auto">
          <a:xfrm>
            <a:off x="6811445" y="1890025"/>
            <a:ext cx="2212656" cy="2187047"/>
            <a:chOff x="6575802" y="2390108"/>
            <a:chExt cx="3815430" cy="2977014"/>
          </a:xfrm>
        </p:grpSpPr>
        <p:pic>
          <p:nvPicPr>
            <p:cNvPr id="42" name="Picture 4" descr="http://transcenter.com.ua/wp-content/uploads/2011/05/CO2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401" y="3210738"/>
              <a:ext cx="2076832" cy="1625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" name="TextBox 39"/>
            <p:cNvSpPr txBox="1">
              <a:spLocks noChangeArrowheads="1"/>
            </p:cNvSpPr>
            <p:nvPr/>
          </p:nvSpPr>
          <p:spPr bwMode="auto">
            <a:xfrm>
              <a:off x="6575802" y="2390108"/>
              <a:ext cx="3550014" cy="4189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</a:pPr>
              <a:r>
                <a:rPr lang="ru-RU" altLang="ru-RU" b="1" dirty="0" smtClean="0">
                  <a:solidFill>
                    <a:srgbClr val="F88D18"/>
                  </a:solidFill>
                  <a:latin typeface="Arial" panose="020B0604020202020204" pitchFamily="34" charset="0"/>
                </a:rPr>
                <a:t>Цель </a:t>
              </a:r>
              <a:r>
                <a:rPr lang="ru-RU" altLang="ru-RU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до 2017 года</a:t>
              </a:r>
              <a:endParaRPr lang="ru-RU" altLang="ru-RU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772744" y="4927229"/>
              <a:ext cx="3618488" cy="4398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  <a:buClr>
                  <a:srgbClr val="FF0000"/>
                </a:buClr>
              </a:pPr>
              <a:r>
                <a:rPr lang="ru-RU" altLang="ru-RU" sz="1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-10%</a:t>
              </a:r>
              <a:r>
                <a:rPr lang="ru-RU" altLang="ru-RU" sz="900" b="1" dirty="0" smtClean="0">
                  <a:solidFill>
                    <a:srgbClr val="FA5F1A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 </a:t>
              </a:r>
              <a:endParaRPr lang="ru-RU" alt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4048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lyudmila.nesterenko\Pictures\DDD_logo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4" r="11713" b="44884"/>
          <a:stretch/>
        </p:blipFill>
        <p:spPr bwMode="auto">
          <a:xfrm>
            <a:off x="460745" y="2204864"/>
            <a:ext cx="614379" cy="5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11934" y="2284861"/>
            <a:ext cx="2599032" cy="3965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ВИПИЛ? ЗА </a:t>
            </a:r>
            <a:r>
              <a:rPr lang="ru-RU" sz="1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РУЛЬ</a:t>
            </a:r>
            <a:r>
              <a:rPr lang="ru-RU" sz="12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НЕ САДИСЬ!</a:t>
            </a:r>
            <a:endParaRPr lang="ru-RU" sz="1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\\WEBRECM1\BRE01_Shareddata\CA\Corporate Affairs\West Europa\Nienke Dokter\Logos\BW Logo Environ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03195"/>
            <a:ext cx="794182" cy="66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11934" y="2864208"/>
            <a:ext cx="2599032" cy="5076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ОКРУЖАЮЩЕЙ СРЕДЫ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lyudmila.nesterenko\Pictures\Eco_stiker (3)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83517"/>
            <a:ext cx="864095" cy="77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85936" y="1556832"/>
            <a:ext cx="2525030" cy="4320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ДЕНЬ ОТВЕТСТВЕННОГО ПОТРЕБЛЕНИЯ ПИВА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ТРЕНДЫ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РЕАЛИЗОВАННЫЕ В КОМПАНИИ САН ИНБЕВ УКРАИНА</a:t>
            </a:r>
            <a:endParaRPr lang="ru-RU" sz="2000" b="1" dirty="0">
              <a:solidFill>
                <a:prstClr val="white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4" descr="фон завод.jpg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828" b="16693"/>
          <a:stretch/>
        </p:blipFill>
        <p:spPr bwMode="auto">
          <a:xfrm>
            <a:off x="476825" y="3573016"/>
            <a:ext cx="783113" cy="7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322665" y="3645024"/>
            <a:ext cx="2588301" cy="37709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ОЧИСТНЫЕ СООРУЖЕНИЯ</a:t>
            </a:r>
            <a:endParaRPr lang="ru-RU" sz="11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1230" y="5229201"/>
            <a:ext cx="6759471" cy="108012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ПО ЭКОЛОГИЧНОСТИ ПРОИЗВОДСТВА: УТИЛИЗАЦИЯ ОТХОДОВ</a:t>
            </a:r>
            <a:endParaRPr lang="ru-RU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Группа 11"/>
          <p:cNvGrpSpPr>
            <a:grpSpLocks/>
          </p:cNvGrpSpPr>
          <p:nvPr/>
        </p:nvGrpSpPr>
        <p:grpSpPr bwMode="auto">
          <a:xfrm>
            <a:off x="5165623" y="1196752"/>
            <a:ext cx="3150793" cy="2258765"/>
            <a:chOff x="5922315" y="602871"/>
            <a:chExt cx="3284241" cy="2619474"/>
          </a:xfrm>
        </p:grpSpPr>
        <p:pic>
          <p:nvPicPr>
            <p:cNvPr id="28" name="Picture 8" descr="C:\Documents and Settings\dima\Рабочий стол\фото\значк.p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094" y="1318405"/>
              <a:ext cx="1208682" cy="12784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Box 36"/>
            <p:cNvSpPr txBox="1">
              <a:spLocks noChangeArrowheads="1"/>
            </p:cNvSpPr>
            <p:nvPr/>
          </p:nvSpPr>
          <p:spPr bwMode="auto">
            <a:xfrm>
              <a:off x="5922315" y="602871"/>
              <a:ext cx="3284241" cy="60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</a:pPr>
              <a:r>
                <a:rPr lang="ru-RU" altLang="ru-RU" b="1" dirty="0">
                  <a:solidFill>
                    <a:srgbClr val="F88D18"/>
                  </a:solidFill>
                  <a:latin typeface="Arial" panose="020B0604020202020204" pitchFamily="34" charset="0"/>
                </a:rPr>
                <a:t>Утилизация твердых отходов и побочных продуктов</a:t>
              </a:r>
              <a:endParaRPr lang="ru-RU" altLang="ru-RU" b="1" dirty="0">
                <a:solidFill>
                  <a:srgbClr val="FD4B1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73719" y="2794033"/>
              <a:ext cx="2781431" cy="428312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</a:pPr>
              <a:r>
                <a:rPr lang="ru-RU" altLang="ru-RU" sz="18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99,5%</a:t>
              </a:r>
              <a:endParaRPr lang="ru-RU" alt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7398465"/>
              </p:ext>
            </p:extLst>
          </p:nvPr>
        </p:nvGraphicFramePr>
        <p:xfrm>
          <a:off x="4139953" y="3501008"/>
          <a:ext cx="4921028" cy="16466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17652"/>
                <a:gridCol w="900844"/>
                <a:gridCol w="900844"/>
                <a:gridCol w="900844"/>
                <a:gridCol w="900844"/>
              </a:tblGrid>
              <a:tr h="260378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Изменение веса на единицу продукции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Общий итог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0378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алюминий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0,37%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0,40%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0,38%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0378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бумага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0,55%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0,56%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0,62%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0378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ПЭТ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2,48%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2,50%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2,61%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2,52%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0378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стекло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37,36%</a:t>
                      </a:r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37,93%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37,62%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37,62%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60378">
                <a:tc>
                  <a:txBody>
                    <a:bodyPr/>
                    <a:lstStyle/>
                    <a:p>
                      <a:pPr algn="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2,44%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2,42%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2,43%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auto"/>
                      <a:r>
                        <a:rPr lang="ru-RU" sz="11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2,43%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44048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7314" b="8947"/>
          <a:stretch/>
        </p:blipFill>
        <p:spPr bwMode="auto">
          <a:xfrm>
            <a:off x="1043608" y="870760"/>
            <a:ext cx="7092246" cy="378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579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ПОЛУЧИЛИ СЕРТИФИКАТ</a:t>
            </a:r>
            <a:endParaRPr lang="ru-RU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906" t="8973" r="6369"/>
          <a:stretch/>
        </p:blipFill>
        <p:spPr bwMode="auto">
          <a:xfrm>
            <a:off x="177140" y="836712"/>
            <a:ext cx="7285813" cy="486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5" y="1116173"/>
            <a:ext cx="3168352" cy="465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6694" y="5914610"/>
            <a:ext cx="49013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www.ecolabel.org.ua/ekologichna-sertifikatsiya-ta-markuvannya/ekologichna-sertifikatsiya-ta-markuvannya-harchovih-produktiv/pivo.html?layout=default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65" t="3915" r="79136" b="70124"/>
          <a:stretch/>
        </p:blipFill>
        <p:spPr bwMode="auto">
          <a:xfrm>
            <a:off x="98537" y="1116173"/>
            <a:ext cx="873063" cy="982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055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ОЧИСТИЛИ РЕЦЕПТУРУ</a:t>
            </a:r>
            <a:endParaRPr lang="ru-RU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C:\Users\anna.rudenko\Documents\My files\ECO\PR\Ане\Old\Che Svitle_kontr_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63542"/>
            <a:ext cx="3041804" cy="408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anna.rudenko\Documents\My files\ECO\PR\Ане\New\Svitle-LabelEco_05_v4_Cont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0386"/>
            <a:ext cx="3827044" cy="396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699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ИЗМЕНИЛСЯ ВНЕШНИЙ ВВИД</a:t>
            </a:r>
            <a:endParaRPr lang="ru-RU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531056" y="1062073"/>
            <a:ext cx="4155743" cy="4525963"/>
          </a:xfrm>
          <a:prstGeom prst="rect">
            <a:avLst/>
          </a:prstGeom>
        </p:spPr>
        <p:txBody>
          <a:bodyPr>
            <a:noAutofit/>
          </a:bodyPr>
          <a:lstStyle>
            <a:lvl1pPr marL="222250" indent="-222250" algn="l" defTabSz="457200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−"/>
              <a:defRPr sz="2000" b="1" kern="1200" spc="-8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22250" indent="-222250" algn="l" defTabSz="457200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−"/>
              <a:defRPr kern="1200" spc="-7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452438" indent="-222250" algn="l" defTabSz="457200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−"/>
              <a:defRPr kern="1200" spc="-7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457200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−"/>
              <a:defRPr kern="1200" spc="-7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914400" indent="-222250" algn="l" defTabSz="457200" rtl="0" fontAlgn="base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Lucida Grande"/>
              <a:buChar char="−"/>
              <a:defRPr kern="1200" spc="-7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Clr>
                <a:srgbClr val="FF0000"/>
              </a:buClr>
              <a:buFont typeface="Lucida Grande"/>
              <a:buNone/>
            </a:pPr>
            <a:endParaRPr lang="ru-RU" sz="3200" dirty="0">
              <a:solidFill>
                <a:prstClr val="black">
                  <a:lumMod val="50000"/>
                  <a:lumOff val="50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384" r="88111"/>
          <a:stretch/>
        </p:blipFill>
        <p:spPr bwMode="auto">
          <a:xfrm>
            <a:off x="2411760" y="1052736"/>
            <a:ext cx="1802763" cy="518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4214523" y="1247834"/>
            <a:ext cx="2235273" cy="4702628"/>
            <a:chOff x="4214523" y="1247834"/>
            <a:chExt cx="2235273" cy="4702628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2428" t="4636" r="4635" b="7880"/>
            <a:stretch/>
          </p:blipFill>
          <p:spPr bwMode="auto">
            <a:xfrm>
              <a:off x="5214762" y="1247834"/>
              <a:ext cx="1235034" cy="4702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Стрелка вправо 1"/>
            <p:cNvSpPr/>
            <p:nvPr/>
          </p:nvSpPr>
          <p:spPr>
            <a:xfrm>
              <a:off x="4214523" y="3573016"/>
              <a:ext cx="789525" cy="504056"/>
            </a:xfrm>
            <a:prstGeom prst="rightArrow">
              <a:avLst>
                <a:gd name="adj1" fmla="val 50000"/>
                <a:gd name="adj2" fmla="val 87062"/>
              </a:avLst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xmlns="" val="221285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85788" y="328613"/>
            <a:ext cx="7997825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НАШ ЖИЗНЕННЫЙ ЦИКЛ</a:t>
            </a:r>
          </a:p>
        </p:txBody>
      </p:sp>
      <p:sp>
        <p:nvSpPr>
          <p:cNvPr id="3" name="Rectangle 40"/>
          <p:cNvSpPr>
            <a:spLocks noChangeArrowheads="1"/>
          </p:cNvSpPr>
          <p:nvPr/>
        </p:nvSpPr>
        <p:spPr bwMode="auto">
          <a:xfrm>
            <a:off x="152400" y="1963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277319" y="3770452"/>
            <a:ext cx="1362928" cy="807243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000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ВЫРАЩИВАНИЕ СЫРЬЯ</a:t>
            </a: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643521" y="2748551"/>
            <a:ext cx="1512018" cy="735659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sz="1000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ХРАНЕНИЕ </a:t>
            </a:r>
            <a:r>
              <a:rPr lang="uk-UA" altLang="ru-RU" sz="1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ПИВА</a:t>
            </a: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5594374" y="2436614"/>
            <a:ext cx="1589822" cy="623210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000" dirty="0" smtClean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ТРАНСПОРТИРОВКА</a:t>
            </a:r>
            <a:r>
              <a:rPr kumimoji="0" lang="uk-UA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ХРАНЕНИЕ</a:t>
            </a:r>
            <a:br>
              <a:rPr lang="uk-UA" altLang="ru-RU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lang="uk-UA" altLang="ru-RU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ТОРГОВЛЯ</a:t>
            </a:r>
            <a:endParaRPr kumimoji="0" lang="uk-UA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045440" y="3292496"/>
            <a:ext cx="1275735" cy="841945"/>
          </a:xfrm>
          <a:prstGeom prst="rect">
            <a:avLst/>
          </a:prstGeom>
          <a:solidFill>
            <a:srgbClr val="FFFFFF"/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ru-RU" sz="1000" dirty="0"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ПРОИЗВОДСТВО</a:t>
            </a:r>
          </a:p>
        </p:txBody>
      </p:sp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302182" y="4789508"/>
            <a:ext cx="1362928" cy="75860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Удобрения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Пестициды 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Горючее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Земля, вода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4"/>
          <p:cNvSpPr>
            <a:spLocks noChangeArrowheads="1"/>
          </p:cNvSpPr>
          <p:nvPr/>
        </p:nvSpPr>
        <p:spPr bwMode="auto">
          <a:xfrm>
            <a:off x="395547" y="2057360"/>
            <a:ext cx="1453599" cy="1491512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marR="0" lvl="0" indent="-1714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ru-RU" altLang="ru-RU" sz="1000" dirty="0" smtClean="0">
                <a:latin typeface="Arial" panose="020B0604020202020204" pitchFamily="34" charset="0"/>
                <a:cs typeface="Arial" pitchFamily="34" charset="0"/>
              </a:rPr>
              <a:t>Сточные воды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Парниковые газы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171450" marR="0" lvl="0" indent="-17145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Истощенные </a:t>
            </a:r>
            <a:r>
              <a:rPr lang="ru-RU" altLang="ru-RU" sz="1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и загрязненные грунты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2045440" y="4378301"/>
            <a:ext cx="1430823" cy="74959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00" dirty="0" smtClean="0">
                <a:latin typeface="Arial" panose="020B0604020202020204" pitchFamily="34" charset="0"/>
                <a:cs typeface="Arial" pitchFamily="34" charset="0"/>
              </a:rPr>
              <a:t>Вспомогательные материалы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Электроэнергия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sz="1000" dirty="0" smtClean="0">
                <a:latin typeface="Arial" pitchFamily="34" charset="0"/>
                <a:cs typeface="Arial" pitchFamily="34" charset="0"/>
              </a:rPr>
              <a:t>Вода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2045440" y="5182036"/>
            <a:ext cx="1430823" cy="415473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Упаковочные материалы</a:t>
            </a:r>
            <a:endParaRPr kumimoji="0" lang="ru-RU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7"/>
          <p:cNvSpPr>
            <a:spLocks noChangeArrowheads="1"/>
          </p:cNvSpPr>
          <p:nvPr/>
        </p:nvSpPr>
        <p:spPr bwMode="auto">
          <a:xfrm>
            <a:off x="2045440" y="1860337"/>
            <a:ext cx="1430823" cy="1184506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Сточные воды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Выбросы в атмосферу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altLang="ru-RU" sz="1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Органические и технические отходы </a:t>
            </a:r>
          </a:p>
        </p:txBody>
      </p:sp>
      <p:sp>
        <p:nvSpPr>
          <p:cNvPr id="13" name="Rectangle 22"/>
          <p:cNvSpPr>
            <a:spLocks noChangeArrowheads="1"/>
          </p:cNvSpPr>
          <p:nvPr/>
        </p:nvSpPr>
        <p:spPr bwMode="auto">
          <a:xfrm>
            <a:off x="7477897" y="1806860"/>
            <a:ext cx="1399353" cy="625485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УТИЛИЗАЦИЯ</a:t>
            </a:r>
            <a:endParaRPr kumimoji="0" lang="uk-UA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728064" y="1384080"/>
            <a:ext cx="5161968" cy="388736"/>
          </a:xfrm>
          <a:prstGeom prst="triangle">
            <a:avLst>
              <a:gd name="adj" fmla="val 50000"/>
            </a:avLst>
          </a:prstGeom>
          <a:solidFill>
            <a:srgbClr val="00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ВЫБРОСЫ</a:t>
            </a:r>
            <a:endParaRPr kumimoji="0" lang="uk-UA" altLang="ru-RU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25"/>
          <p:cNvSpPr>
            <a:spLocks noChangeArrowheads="1"/>
          </p:cNvSpPr>
          <p:nvPr/>
        </p:nvSpPr>
        <p:spPr bwMode="auto">
          <a:xfrm>
            <a:off x="1367018" y="5645864"/>
            <a:ext cx="5022267" cy="37546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itchFamily="18" charset="0"/>
                <a:cs typeface="Arial" pitchFamily="34" charset="0"/>
              </a:rPr>
              <a:t>ЭНЕРГИЯ И РЕСУРСЫ</a:t>
            </a:r>
            <a:endParaRPr kumimoji="0" lang="uk-UA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AutoShape 27"/>
          <p:cNvSpPr>
            <a:spLocks noChangeShapeType="1"/>
          </p:cNvSpPr>
          <p:nvPr/>
        </p:nvSpPr>
        <p:spPr bwMode="auto">
          <a:xfrm flipV="1">
            <a:off x="7196367" y="2179574"/>
            <a:ext cx="265492" cy="568976"/>
          </a:xfrm>
          <a:prstGeom prst="bentConnector3">
            <a:avLst>
              <a:gd name="adj1" fmla="val 49898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utoShape 28"/>
          <p:cNvSpPr>
            <a:spLocks noChangeShapeType="1"/>
          </p:cNvSpPr>
          <p:nvPr/>
        </p:nvSpPr>
        <p:spPr bwMode="auto">
          <a:xfrm flipV="1">
            <a:off x="1665110" y="3809325"/>
            <a:ext cx="368159" cy="541860"/>
          </a:xfrm>
          <a:prstGeom prst="bentConnector3">
            <a:avLst>
              <a:gd name="adj1" fmla="val 49926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AutoShape 29"/>
          <p:cNvSpPr>
            <a:spLocks noChangeShapeType="1"/>
          </p:cNvSpPr>
          <p:nvPr/>
        </p:nvSpPr>
        <p:spPr bwMode="auto">
          <a:xfrm flipV="1">
            <a:off x="3321175" y="3267465"/>
            <a:ext cx="310175" cy="541860"/>
          </a:xfrm>
          <a:prstGeom prst="bentConnector3">
            <a:avLst>
              <a:gd name="adj1" fmla="val 49824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utoShape 30"/>
          <p:cNvSpPr>
            <a:spLocks noChangeShapeType="1"/>
          </p:cNvSpPr>
          <p:nvPr/>
        </p:nvSpPr>
        <p:spPr bwMode="auto">
          <a:xfrm flipV="1">
            <a:off x="5167622" y="2748551"/>
            <a:ext cx="414581" cy="518915"/>
          </a:xfrm>
          <a:prstGeom prst="bentConnector3">
            <a:avLst>
              <a:gd name="adj1" fmla="val 49935"/>
            </a:avLst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AutoShape 36"/>
          <p:cNvSpPr>
            <a:spLocks noChangeShapeType="1"/>
          </p:cNvSpPr>
          <p:nvPr/>
        </p:nvSpPr>
        <p:spPr bwMode="auto">
          <a:xfrm flipV="1">
            <a:off x="2588595" y="4147715"/>
            <a:ext cx="609" cy="22157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AutoShape 37"/>
          <p:cNvSpPr>
            <a:spLocks noChangeShapeType="1"/>
          </p:cNvSpPr>
          <p:nvPr/>
        </p:nvSpPr>
        <p:spPr bwMode="auto">
          <a:xfrm flipV="1">
            <a:off x="2728295" y="4147715"/>
            <a:ext cx="522" cy="22157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utoShape 40"/>
          <p:cNvSpPr>
            <a:spLocks noChangeShapeType="1"/>
          </p:cNvSpPr>
          <p:nvPr/>
        </p:nvSpPr>
        <p:spPr bwMode="auto">
          <a:xfrm flipV="1">
            <a:off x="880109" y="4567929"/>
            <a:ext cx="522" cy="22157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AutoShape 41"/>
          <p:cNvSpPr>
            <a:spLocks noChangeShapeType="1"/>
          </p:cNvSpPr>
          <p:nvPr/>
        </p:nvSpPr>
        <p:spPr bwMode="auto">
          <a:xfrm flipV="1">
            <a:off x="1019810" y="4567929"/>
            <a:ext cx="522" cy="22157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355267" y="749201"/>
            <a:ext cx="6119936" cy="349702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400" b="1" dirty="0">
                <a:solidFill>
                  <a:schemeClr val="l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ЭТАПЫ ПРОВЕРЕНЫ СЕРТИФИКАЦИОННОЙ КОМИССИЕЙ</a:t>
            </a:r>
          </a:p>
        </p:txBody>
      </p:sp>
      <p:sp>
        <p:nvSpPr>
          <p:cNvPr id="26" name="AutoShape 36"/>
          <p:cNvSpPr>
            <a:spLocks noChangeShapeType="1"/>
          </p:cNvSpPr>
          <p:nvPr/>
        </p:nvSpPr>
        <p:spPr bwMode="auto">
          <a:xfrm flipV="1">
            <a:off x="956578" y="3538395"/>
            <a:ext cx="609" cy="22157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AutoShape 36"/>
          <p:cNvSpPr>
            <a:spLocks noChangeShapeType="1"/>
          </p:cNvSpPr>
          <p:nvPr/>
        </p:nvSpPr>
        <p:spPr bwMode="auto">
          <a:xfrm flipV="1">
            <a:off x="2627784" y="3063405"/>
            <a:ext cx="609" cy="22157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2"/>
          <p:cNvSpPr>
            <a:spLocks noChangeArrowheads="1"/>
          </p:cNvSpPr>
          <p:nvPr/>
        </p:nvSpPr>
        <p:spPr bwMode="auto">
          <a:xfrm>
            <a:off x="7474030" y="1806861"/>
            <a:ext cx="1399353" cy="625485"/>
          </a:xfrm>
          <a:prstGeom prst="rect">
            <a:avLst/>
          </a:prstGeom>
          <a:solidFill>
            <a:srgbClr val="456A1C">
              <a:alpha val="24000"/>
            </a:srgbClr>
          </a:solidFill>
          <a:ln w="19050">
            <a:solidFill>
              <a:srgbClr val="00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2045440" y="3275615"/>
            <a:ext cx="1275735" cy="841945"/>
          </a:xfrm>
          <a:prstGeom prst="rect">
            <a:avLst/>
          </a:prstGeom>
          <a:solidFill>
            <a:srgbClr val="456A1C">
              <a:alpha val="17000"/>
            </a:srgb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sz="1000" dirty="0">
              <a:latin typeface="Arial" panose="020B0604020202020204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31" name="Rectangle 8"/>
          <p:cNvSpPr>
            <a:spLocks noChangeArrowheads="1"/>
          </p:cNvSpPr>
          <p:nvPr/>
        </p:nvSpPr>
        <p:spPr bwMode="auto">
          <a:xfrm>
            <a:off x="275114" y="3770452"/>
            <a:ext cx="1362928" cy="807243"/>
          </a:xfrm>
          <a:prstGeom prst="rect">
            <a:avLst/>
          </a:prstGeom>
          <a:solidFill>
            <a:srgbClr val="456A1C">
              <a:alpha val="18000"/>
            </a:srgbClr>
          </a:solidFill>
          <a:ln w="2857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uk-UA" altLang="ru-RU" sz="1000" dirty="0">
              <a:latin typeface="Arial" panose="020B0604020202020204" pitchFamily="34" charset="0"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9914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85788" y="328613"/>
            <a:ext cx="7997825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КОНТРОЛЬ ПРОДУКТА И ИНГРЕДИЕНТОВ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encrypted-tbn1.gstatic.com/images?q=tbn:ANd9GcSxJBTpbKPrsLyGerAqxhh0mpiK4tXI2ezHK-zxnYdynHGqS-b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556791"/>
            <a:ext cx="3147382" cy="159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encrypted-tbn1.gstatic.com/images?q=tbn:ANd9GcQho5N-Wu-18M9l8x_n3-Q7Za6gZtf26kA2PrbJJghM12GNsJVv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33056"/>
            <a:ext cx="3096344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3.gstatic.com/images?q=tbn:ANd9GcQEP9JdCEIb49d2chV0bunyY8kAS-vd8rDyuAwR3DsFEWAJi7HgqA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3096344" cy="159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71600" y="1196752"/>
            <a:ext cx="3096344" cy="360040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0033" y="1196752"/>
            <a:ext cx="3147380" cy="360040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ОРГАНАЛЕПТИКА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2" descr="http://i.biz-gid.com/img/products/800/16434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4796" y="4077072"/>
            <a:ext cx="3142617" cy="211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860032" y="3734376"/>
            <a:ext cx="3147381" cy="342695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БЕЗОПАСНОСТЬ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1600" y="3717032"/>
            <a:ext cx="3096344" cy="360040"/>
          </a:xfrm>
          <a:prstGeom prst="rect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МИКРОБИОЛОГИЯ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1913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95936" y="3501007"/>
            <a:ext cx="4824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Вода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добывается из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артезианских скважин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глубиной 687 м сеноманского горизонта.</a:t>
            </a:r>
            <a:endParaRPr lang="ru-RU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39552" y="235496"/>
            <a:ext cx="7997825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ВОДА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http://sustainablepath.org/wp-content/gallery/collective-impact/water-circl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328" y="3178134"/>
            <a:ext cx="3347210" cy="33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39552" y="2045565"/>
            <a:ext cx="478419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показатели по безопасности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показателей 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тяжелых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металлов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показателей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пестицидов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7704" y="908605"/>
            <a:ext cx="5832648" cy="83099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Собственная водоподготовка</a:t>
            </a:r>
          </a:p>
          <a:p>
            <a:pPr lvl="0" algn="ctr"/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женедельно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проводятся 32 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40784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240"/>
            <a:ext cx="9144000" cy="682752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996952"/>
            <a:ext cx="914400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ЧТО МЫ ЕДИМ СЕГОДНЯ?</a:t>
            </a:r>
            <a:endParaRPr lang="ru-RU" sz="32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680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3337" y="352975"/>
            <a:ext cx="7997825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ОРГАНОЛЕПТИКА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46920402"/>
              </p:ext>
            </p:extLst>
          </p:nvPr>
        </p:nvGraphicFramePr>
        <p:xfrm>
          <a:off x="755576" y="1196752"/>
          <a:ext cx="8064895" cy="346131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75056"/>
                <a:gridCol w="3301541"/>
                <a:gridCol w="2688298"/>
              </a:tblGrid>
              <a:tr h="718114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ДСТУ 3888</a:t>
                      </a:r>
                    </a:p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по 3 показателям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 ИнБев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</a:tr>
              <a:tr h="933548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Вкусовые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критерии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Описательно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Сенсорно-вкусовой анализ по критериям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шкал каждого сорта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6550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Внешний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вид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Описательно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показателей  на специальных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приборах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7351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Аромат</a:t>
                      </a:r>
                    </a:p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писательно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Профиль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пива на каждый сорт  по 35 ароматам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4" name="Picture 2" descr="https://encrypted-tbn1.gstatic.com/images?q=tbn:ANd9GcSxJBTpbKPrsLyGerAqxhh0mpiK4tXI2ezHK-zxnYdynHGqS-b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085184"/>
            <a:ext cx="3003366" cy="152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7964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28785079"/>
              </p:ext>
            </p:extLst>
          </p:nvPr>
        </p:nvGraphicFramePr>
        <p:xfrm>
          <a:off x="1524000" y="1397000"/>
          <a:ext cx="6648399" cy="18051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15952"/>
                <a:gridCol w="2016224"/>
                <a:gridCol w="2016223"/>
              </a:tblGrid>
              <a:tr h="735856"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ДСТУ 3888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ИнБев</a:t>
                      </a:r>
                      <a:endPara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</a:tr>
              <a:tr h="50405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Анализ показателей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65264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Тесты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973337" y="352975"/>
            <a:ext cx="7997825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МИКРОБИОЛОГИЯ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s://encrypted-tbn1.gstatic.com/images?q=tbn:ANd9GcQho5N-Wu-18M9l8x_n3-Q7Za6gZtf26kA2PrbJJghM12GNsJVv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645024"/>
            <a:ext cx="3282925" cy="244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071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552" y="235496"/>
            <a:ext cx="7997825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БЕЗОПАСНОСТЬ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ТОКСИЧНЫЕ ЭЛЕМЕНТЫ 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87014643"/>
              </p:ext>
            </p:extLst>
          </p:nvPr>
        </p:nvGraphicFramePr>
        <p:xfrm>
          <a:off x="539552" y="1268760"/>
          <a:ext cx="7992888" cy="310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88232"/>
                <a:gridCol w="2952328"/>
                <a:gridCol w="2952328"/>
              </a:tblGrid>
              <a:tr h="720078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ДСТУ 3888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 ИнБев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</a:tr>
              <a:tr h="39766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Свинец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0,11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97667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Кадмий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0,02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9766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Медь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10,0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3,56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97667">
                <a:tc>
                  <a:txBody>
                    <a:bodyPr/>
                    <a:lstStyle/>
                    <a:p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Цинк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15,31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9766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Ртуть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0,03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0,001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9766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Мышьяк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0,025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7180" name="Picture 12" descr="http://i.biz-gid.com/img/products/800/164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1920" y="4488760"/>
            <a:ext cx="3268272" cy="218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07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6927223"/>
              </p:ext>
            </p:extLst>
          </p:nvPr>
        </p:nvGraphicFramePr>
        <p:xfrm>
          <a:off x="683568" y="1268760"/>
          <a:ext cx="7992888" cy="26852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304256"/>
                <a:gridCol w="2736304"/>
                <a:gridCol w="2952328"/>
              </a:tblGrid>
              <a:tr h="648072"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ДСТУ 3888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 ИнБев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</a:tr>
              <a:tr h="1008112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Требования безопасности к 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зерну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показателей по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микотоксинам</a:t>
                      </a:r>
                      <a:endParaRPr lang="ru-RU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показателей по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микотоксинам</a:t>
                      </a:r>
                      <a:endParaRPr lang="ru-RU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1029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Требования безопасности к </a:t>
                      </a:r>
                    </a:p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солоду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показателя по </a:t>
                      </a:r>
                      <a:r>
                        <a:rPr lang="ru-RU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микотоксинам</a:t>
                      </a:r>
                      <a:endParaRPr lang="ru-RU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показателей по </a:t>
                      </a:r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микотоксинам</a:t>
                      </a:r>
                      <a:endParaRPr lang="ru-RU" baseline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539552" y="235496"/>
            <a:ext cx="7997825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БЕЗОПАСНОСТЬ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АНАЛИЗ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2" descr="http://i.biz-gid.com/img/products/800/1643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077072"/>
            <a:ext cx="3140440" cy="209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001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39552" y="235496"/>
            <a:ext cx="7997825" cy="4572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БЕЗОПАСНОСТЬ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СОДЕРЖАНИЕ ПЕСТИЦИДОВ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7812108"/>
              </p:ext>
            </p:extLst>
          </p:nvPr>
        </p:nvGraphicFramePr>
        <p:xfrm>
          <a:off x="683568" y="1196751"/>
          <a:ext cx="7992888" cy="33843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08312"/>
                <a:gridCol w="2808312"/>
                <a:gridCol w="2376264"/>
              </a:tblGrid>
              <a:tr h="608943">
                <a:tc>
                  <a:txBody>
                    <a:bodyPr/>
                    <a:lstStyle/>
                    <a:p>
                      <a:pPr algn="ctr"/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ДСТУ 3888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 ИнБев</a:t>
                      </a:r>
                    </a:p>
                  </a:txBody>
                  <a:tcPr anchor="ctr">
                    <a:solidFill>
                      <a:srgbClr val="009900"/>
                    </a:solidFill>
                  </a:tcPr>
                </a:tc>
              </a:tr>
              <a:tr h="428246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ГХЦГ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Y- 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изомер</a:t>
                      </a:r>
                      <a:r>
                        <a:rPr lang="en-US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Менее 0,001</a:t>
                      </a:r>
                    </a:p>
                  </a:txBody>
                  <a:tcPr anchor="ctr"/>
                </a:tc>
              </a:tr>
              <a:tr h="4339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ДДТ(сума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метаболитов)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Менее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0,001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78299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Байлетон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Менее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0,01</a:t>
                      </a:r>
                      <a:endParaRPr lang="ru-RU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78299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Карбофос</a:t>
                      </a: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3,0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Менее</a:t>
                      </a: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0,01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78299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Фостоксин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Менее 0,01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78299">
                <a:tc>
                  <a:txBody>
                    <a:bodyPr/>
                    <a:lstStyle/>
                    <a:p>
                      <a:r>
                        <a:rPr lang="ru-RU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Децис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 более 0,01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ru-RU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Менее 0,01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Picture 12" descr="http://i.biz-gid.com/img/products/800/1643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4288" y="4860485"/>
            <a:ext cx="2348352" cy="156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80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916832"/>
            <a:ext cx="6192688" cy="17281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i="1" dirty="0">
                <a:solidFill>
                  <a:prstClr val="black"/>
                </a:solidFill>
              </a:rPr>
              <a:t>С</a:t>
            </a:r>
            <a:r>
              <a:rPr lang="ru-RU" sz="3600" i="1" dirty="0" smtClean="0">
                <a:solidFill>
                  <a:prstClr val="black"/>
                </a:solidFill>
              </a:rPr>
              <a:t> новым продуктом и новым имиджем мы готовы</a:t>
            </a:r>
            <a:r>
              <a:rPr lang="ru-RU" sz="3600" i="1" dirty="0">
                <a:solidFill>
                  <a:prstClr val="black"/>
                </a:solidFill>
              </a:rPr>
              <a:t> </a:t>
            </a:r>
            <a:r>
              <a:rPr lang="ru-RU" sz="3600" i="1" dirty="0" smtClean="0">
                <a:solidFill>
                  <a:prstClr val="black"/>
                </a:solidFill>
              </a:rPr>
              <a:t>к НОВОЙ ЖИЗНИ</a:t>
            </a:r>
            <a:endParaRPr lang="ru-RU" sz="36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1885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6501006"/>
            <a:ext cx="7704856" cy="3123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1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Trendwatching</a:t>
            </a:r>
            <a:r>
              <a:rPr lang="en-US" sz="11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Trends Reports ‘2013-2014,  Q&amp;Q Cultural &amp; communication trends Report ‘2013</a:t>
            </a:r>
            <a:endParaRPr lang="ru-RU" sz="11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21" t="4784" r="9241" b="8913"/>
          <a:stretch/>
        </p:blipFill>
        <p:spPr bwMode="auto">
          <a:xfrm>
            <a:off x="467542" y="3840006"/>
            <a:ext cx="3946161" cy="268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00" t="4435" r="9743" b="8373"/>
          <a:stretch/>
        </p:blipFill>
        <p:spPr bwMode="auto">
          <a:xfrm>
            <a:off x="467543" y="764703"/>
            <a:ext cx="3946160" cy="300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ТРЕНДЫ</a:t>
            </a:r>
            <a:endParaRPr lang="ru-RU" sz="24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67543" y="760899"/>
            <a:ext cx="3946161" cy="50786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РЕТРО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7544" y="3840005"/>
            <a:ext cx="3946161" cy="50786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ПРИРОДНОСТЬ И НАТУРАЛЬНОСТЬ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В Украине готовят повышение цен на социальные продукты питания – СМИ">
            <a:hlinkClick r:id="rId5" tooltip="В Украине готовят повышение цен на социальные продукты питания – СМИ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3" y="1245847"/>
            <a:ext cx="3796296" cy="2475623"/>
          </a:xfrm>
          <a:prstGeom prst="rect">
            <a:avLst/>
          </a:prstGeom>
          <a:noFill/>
          <a:ln w="1047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860033" y="791351"/>
            <a:ext cx="3796296" cy="50786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ЛОКАЛЬНЫЕ ПРОДУКТЫ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Как все устроено на &quot;кухне Евромайдана&quot; (19 фото)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816"/>
          <a:stretch/>
        </p:blipFill>
        <p:spPr bwMode="auto">
          <a:xfrm>
            <a:off x="4860033" y="4213937"/>
            <a:ext cx="3888431" cy="2310228"/>
          </a:xfrm>
          <a:prstGeom prst="rect">
            <a:avLst/>
          </a:prstGeom>
          <a:noFill/>
          <a:ln w="104775"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860033" y="3840004"/>
            <a:ext cx="3888431" cy="50786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СОЦИАЛЬНАЯ ПОДДЕРЖКА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32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ТРЕНДЫ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РЕАЛИЗОВАННЫЕ В КОМПАНИИ САН ИНБЕВ УКРАИНА</a:t>
            </a:r>
            <a:endParaRPr lang="ru-RU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:\Users\lyudmila.nesterenko\Pictures\Eco_stiker (3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38" t="24701" r="48301" b="25456"/>
          <a:stretch/>
        </p:blipFill>
        <p:spPr bwMode="auto">
          <a:xfrm>
            <a:off x="755576" y="1369254"/>
            <a:ext cx="1152128" cy="835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55776" y="1399084"/>
            <a:ext cx="4896544" cy="79208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ОТВЕТСТВЕННОГО ПОТРЕБЛЕНИЯ ПИВА</a:t>
            </a:r>
          </a:p>
        </p:txBody>
      </p:sp>
      <p:pic>
        <p:nvPicPr>
          <p:cNvPr id="2051" name="Picture 3" descr="C:\Users\lyudmila.nesterenko\Pictures\DDD_log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4" r="11713" b="44884"/>
          <a:stretch/>
        </p:blipFill>
        <p:spPr bwMode="auto">
          <a:xfrm>
            <a:off x="467544" y="2420888"/>
            <a:ext cx="1723178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55776" y="2420888"/>
            <a:ext cx="4896544" cy="79208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ВИПИЛ? ЗА РУЛЬ НЕ САДИСЬ!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\\WEBRECM1\BRE01_Shareddata\CA\Corporate Affairs\West Europa\Nienke Dokter\Logos\BW Logo Envir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71453"/>
            <a:ext cx="1436688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55776" y="3501008"/>
            <a:ext cx="4896544" cy="79208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ОКРУЖАЮЩЕЙ СРЕДЫ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4" descr="фон завод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828" b="16693"/>
          <a:stretch/>
        </p:blipFill>
        <p:spPr bwMode="auto">
          <a:xfrm>
            <a:off x="467544" y="4675336"/>
            <a:ext cx="1762267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555776" y="4653136"/>
            <a:ext cx="4896544" cy="79208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ОЧИСТНЫЕ СООРУЖЕНИЯ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5776" y="5648571"/>
            <a:ext cx="4896544" cy="79208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ЦЕЛИ ПО ЭКОЛОГИЧНОСТИ ПРОИЗВОДСТВА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390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lyudmila.nesterenko\Pictures\Eco_stiker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38436"/>
            <a:ext cx="432048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ТРЕНДЫ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РЕАЛИЗОВАННЫЕ В КОМПАНИИ САН ИНБЕВ УКРАИНА</a:t>
            </a:r>
            <a:endParaRPr lang="ru-RU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C:\Users\lyudmila.nesterenko\Pictures\DDD_logo.jpg"/>
          <p:cNvPicPr>
            <a:picLocks noChangeAspect="1" noChangeArrowheads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4" r="11713" b="44884"/>
          <a:stretch/>
        </p:blipFill>
        <p:spPr bwMode="auto">
          <a:xfrm>
            <a:off x="683513" y="3760771"/>
            <a:ext cx="1008112" cy="46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35696" y="4039059"/>
            <a:ext cx="2808312" cy="3260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ВИПИЛ? ЗА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РУЛЬ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НЕ САДИСЬ!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 descr="\\WEBRECM1\BRE01_Shareddata\CA\Corporate Affairs\West Europa\Nienke Dokter\Logos\BW Logo Environ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296" y="4259101"/>
            <a:ext cx="1066631" cy="89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835696" y="4581128"/>
            <a:ext cx="2880320" cy="346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ОКРУЖАЮЩЕЙ СРЕДЫ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4" descr="фон завод.jpg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828" b="16693"/>
          <a:stretch/>
        </p:blipFill>
        <p:spPr bwMode="auto">
          <a:xfrm>
            <a:off x="829813" y="5159176"/>
            <a:ext cx="783113" cy="7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35696" y="5157192"/>
            <a:ext cx="288032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ОЧИСТНЫЕ СООРУЖЕНИЯ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35696" y="5648572"/>
            <a:ext cx="2880320" cy="3007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ЦЕЛИ ПО ЭКОЛОГИЧНОСТИ ПРОИЗВОДСТВА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427984" y="1452774"/>
            <a:ext cx="4716016" cy="968114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ОТВЕТСТВЕННОГО ПОТРЕБЛЕНИЯ ПИВА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2040" y="2996952"/>
            <a:ext cx="4211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50 000</a:t>
            </a:r>
          </a:p>
          <a:p>
            <a:r>
              <a:rPr lang="ru-RU" sz="48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4800" b="1" dirty="0" smtClean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орговых точек</a:t>
            </a:r>
            <a:endParaRPr lang="ru-RU" sz="4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42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lyudmila.nesterenko\Pictures\Eco_stiker (3)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38436"/>
            <a:ext cx="1210645" cy="60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ТРЕНДЫ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РЕАЛИЗОВАННЫЕ В КОМПАНИИ САН ИНБЕВ УКРАИНА</a:t>
            </a:r>
            <a:endParaRPr lang="ru-RU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\\WEBRECM1\BRE01_Shareddata\CA\Corporate Affairs\West Europa\Nienke Dokter\Logos\BW Logo Environ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61048"/>
            <a:ext cx="1066631" cy="89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91680" y="4077072"/>
            <a:ext cx="2880320" cy="346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ОКРУЖАЮЩЕЙ СРЕДЫ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4" descr="фон завод.jpg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828" b="16693"/>
          <a:stretch/>
        </p:blipFill>
        <p:spPr bwMode="auto">
          <a:xfrm>
            <a:off x="683568" y="4869160"/>
            <a:ext cx="783113" cy="7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91680" y="4653136"/>
            <a:ext cx="288032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ОЧИСТНЫЕ СООРУЖЕНИЯ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91680" y="5144516"/>
            <a:ext cx="2880320" cy="3007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ЦЕЛИ ПО ЭКОЛОГИЧНОСТИ ПРОИЗВОДСТВА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22205" y="1363495"/>
            <a:ext cx="2952328" cy="3552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ДЕНЬ ОТВЕТСТВЕННОГО ПОТРЕБЛЕНИЯ ПИВА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32040" y="2996952"/>
            <a:ext cx="4211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38,3 млн</a:t>
            </a:r>
          </a:p>
          <a:p>
            <a:r>
              <a:rPr lang="ru-RU" sz="7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sz="48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3" descr="C:\Users\lyudmila.nesterenko\Pictures\DDD_log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4" r="11713" b="44884"/>
          <a:stretch/>
        </p:blipFill>
        <p:spPr bwMode="auto">
          <a:xfrm>
            <a:off x="596315" y="1952836"/>
            <a:ext cx="375966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355976" y="1952836"/>
            <a:ext cx="4788024" cy="79208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ВИПИЛ? ЗА РУЛЬ НЕ САДИСЬ!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9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lyudmila.nesterenko\Pictures\Eco_stiker (3)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059" y="1239501"/>
            <a:ext cx="1210645" cy="60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ТРЕНДЫ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РЕАЛИЗОВАННЫЕ В КОМПАНИИ САН ИНБЕВ УКРАИНА</a:t>
            </a:r>
            <a:endParaRPr lang="ru-RU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4" descr="фон завод.jpg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828" b="16693"/>
          <a:stretch/>
        </p:blipFill>
        <p:spPr bwMode="auto">
          <a:xfrm>
            <a:off x="683568" y="5387876"/>
            <a:ext cx="783113" cy="7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673424" y="5405837"/>
            <a:ext cx="2880320" cy="2880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ОЧИСТНЫЕ СООРУЖЕНИЯ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73424" y="5877272"/>
            <a:ext cx="2880320" cy="30070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ЦЕЛИ ПО ЭКОЛОГИЧНОСТИ ПРОИЗВОДСТВА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94213" y="1363495"/>
            <a:ext cx="2893811" cy="3552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ДЕНЬ ОТВЕТСТВЕННОГО ПОТРЕБЛЕНИЯ ПИВА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88023" y="1363495"/>
            <a:ext cx="424847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2000 </a:t>
            </a:r>
          </a:p>
          <a:p>
            <a:r>
              <a:rPr lang="ru-RU" sz="5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волонтеров</a:t>
            </a:r>
            <a:endParaRPr lang="ru-RU" sz="5400" b="1" dirty="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95936" y="3501008"/>
            <a:ext cx="5184576" cy="79208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ОКРУЖАЮЩЕЙ СРЕДЫ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 descr="C:\Users\lyudmila.nesterenko\Pictures\DDD_logo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4" r="11713" b="44884"/>
          <a:stretch/>
        </p:blipFill>
        <p:spPr bwMode="auto">
          <a:xfrm>
            <a:off x="697004" y="1916832"/>
            <a:ext cx="1138692" cy="52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907704" y="2094843"/>
            <a:ext cx="2808312" cy="3260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ВИПИЛ? ЗА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РУЛЬ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НЕ САДИСЬ!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657" y="2718880"/>
            <a:ext cx="3533279" cy="2356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5222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36334" y="3859260"/>
            <a:ext cx="5924098" cy="1133462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ОЧИСТНЫЕ СООРУЖЕНИЯ НА 3 ПИВОВАРНЯХ</a:t>
            </a:r>
          </a:p>
          <a:p>
            <a:pPr lvl="1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Харьков, Чернигов, Николаев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 descr="C:\Users\lyudmila.nesterenko\Pictures\DDD_logo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4" r="11713" b="44884"/>
          <a:stretch/>
        </p:blipFill>
        <p:spPr bwMode="auto">
          <a:xfrm>
            <a:off x="460745" y="2204864"/>
            <a:ext cx="614379" cy="5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11934" y="2284861"/>
            <a:ext cx="2599032" cy="39658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ВИПИЛ? ЗА </a:t>
            </a:r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РУЛЬ</a:t>
            </a:r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НЕ САДИСЬ!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\\WEBRECM1\BRE01_Shareddata\CA\Corporate Affairs\West Europa\Nienke Dokter\Logos\BW Logo Environ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03195"/>
            <a:ext cx="794182" cy="66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11934" y="2864208"/>
            <a:ext cx="2599032" cy="50767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ОКРУЖАЮЩЕЙ СРЕДЫ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lyudmila.nesterenko\Pictures\Eco_stiker (3)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1383517"/>
            <a:ext cx="864095" cy="778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85936" y="1556832"/>
            <a:ext cx="2525030" cy="4320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ДЕНЬ ОТВЕТСТВЕННОГО ПОТРЕБЛЕНИЯ ПИВА</a:t>
            </a:r>
          </a:p>
        </p:txBody>
      </p:sp>
      <p:pic>
        <p:nvPicPr>
          <p:cNvPr id="11" name="Рисунок 4" descr="фон завод.jpg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828" b="16693"/>
          <a:stretch/>
        </p:blipFill>
        <p:spPr bwMode="auto">
          <a:xfrm>
            <a:off x="539552" y="5375200"/>
            <a:ext cx="783113" cy="79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403648" y="5517232"/>
            <a:ext cx="2363302" cy="5040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ЦЕЛИ ПО ЭКОЛОГИЧНОСТИ ПРОИЗВОДСТВА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ТРЕНДЫ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РЕАЛИЗОВАННЫЕ В КОМПАНИИ САН ИНБЕВ УКРАИНА</a:t>
            </a:r>
            <a:endParaRPr lang="ru-RU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984" y="3432209"/>
            <a:ext cx="2292350" cy="156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55666" y="1517885"/>
            <a:ext cx="426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7200" b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$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30.5 млн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инвестиций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74858" y="2449989"/>
            <a:ext cx="426075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7200" b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UAH 2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.5 млн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 год от замены природного газа биологическим на 1 заводе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74858" y="5199873"/>
            <a:ext cx="4260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7200" b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20.300 кВт/день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объем производимого газа на 1 заводе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172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lyudmila.nesterenko\Pictures\DDD_logo.jpg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4" r="11713" b="44884"/>
          <a:stretch/>
        </p:blipFill>
        <p:spPr bwMode="auto">
          <a:xfrm>
            <a:off x="460745" y="2204865"/>
            <a:ext cx="601465" cy="49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311934" y="2284861"/>
            <a:ext cx="2544400" cy="33974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ВИПИЛ? ЗА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РУЛЬ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НЕ САДИСЬ!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5" descr="\\WEBRECM1\BRE01_Shareddata\CA\Corporate Affairs\West Europa\Nienke Dokter\Logos\BW Logo Environ.png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9" y="2703195"/>
            <a:ext cx="777488" cy="65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311934" y="2864208"/>
            <a:ext cx="2544400" cy="43088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ДЕНЬ ОКРУЖАЮЩЕЙ СРЕДЫ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lyudmila.nesterenko\Pictures\Eco_stiker (3)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8" y="1383517"/>
            <a:ext cx="845932" cy="76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311934" y="1556832"/>
            <a:ext cx="2545956" cy="37012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>
                <a:latin typeface="Arial" panose="020B0604020202020204" pitchFamily="34" charset="0"/>
                <a:cs typeface="Arial" panose="020B0604020202020204" pitchFamily="34" charset="0"/>
              </a:rPr>
              <a:t>ДЕНЬ ОТВЕТСТВЕННОГО ПОТРЕБЛЕНИЯ ПИВА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536" y="188640"/>
            <a:ext cx="8352928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ТРЕНДЫ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РЕАЛИЗОВАННЫЕ В КОМПАНИИ САН ИНБЕВ УКРАИНА</a:t>
            </a:r>
            <a:endParaRPr lang="ru-RU" sz="2000" b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4" descr="фон завод.jpg"/>
          <p:cNvPicPr>
            <a:picLocks noChangeAspect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4828" b="16693"/>
          <a:stretch/>
        </p:blipFill>
        <p:spPr bwMode="auto">
          <a:xfrm>
            <a:off x="476826" y="3573016"/>
            <a:ext cx="766652" cy="773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322665" y="3645025"/>
            <a:ext cx="2533895" cy="32304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ОЧИСТНЫЕ СООРУЖЕНИЯ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17705" y="5085184"/>
            <a:ext cx="6759471" cy="108012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ЦЕЛИ ПО ЭКОЛОГИЧНОСТИ ПРОИЗВОДСТВА: ВОДА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Группа 8"/>
          <p:cNvGrpSpPr>
            <a:grpSpLocks/>
          </p:cNvGrpSpPr>
          <p:nvPr/>
        </p:nvGrpSpPr>
        <p:grpSpPr bwMode="auto">
          <a:xfrm>
            <a:off x="3836185" y="1268760"/>
            <a:ext cx="2929019" cy="1488133"/>
            <a:chOff x="-172995" y="1150858"/>
            <a:chExt cx="4413100" cy="2303053"/>
          </a:xfrm>
        </p:grpSpPr>
        <p:pic>
          <p:nvPicPr>
            <p:cNvPr id="24" name="Picture 7" descr="C:\Documents and Settings\dima\Рабочий стол\фото\Water (5)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134" y="1972421"/>
              <a:ext cx="2492841" cy="106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-172995" y="2953777"/>
              <a:ext cx="4413100" cy="500134"/>
            </a:xfrm>
            <a:prstGeom prst="rect">
              <a:avLst/>
            </a:prstGeom>
            <a:noFill/>
          </p:spPr>
          <p:txBody>
            <a:bodyPr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  <a:buFontTx/>
                <a:buNone/>
              </a:pPr>
              <a:r>
                <a:rPr lang="ru-RU" altLang="ru-RU" sz="15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anose="020B0604020202020204" pitchFamily="34" charset="0"/>
                </a:rPr>
                <a:t>3,43 л</a:t>
              </a:r>
              <a:endParaRPr lang="ru-RU" altLang="ru-RU" sz="15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endParaRPr>
            </a:p>
          </p:txBody>
        </p:sp>
        <p:sp>
          <p:nvSpPr>
            <p:cNvPr id="26" name="TextBox 31"/>
            <p:cNvSpPr txBox="1">
              <a:spLocks noChangeArrowheads="1"/>
            </p:cNvSpPr>
            <p:nvPr/>
          </p:nvSpPr>
          <p:spPr bwMode="auto">
            <a:xfrm>
              <a:off x="192809" y="1150858"/>
              <a:ext cx="3681488" cy="69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l" eaLnBrk="0" hangingPunct="0">
                <a:spcAft>
                  <a:spcPct val="40000"/>
                </a:spcAft>
                <a:defRPr sz="14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1pPr>
              <a:lvl2pPr marL="742950" indent="-28575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2pPr>
              <a:lvl3pPr marL="11430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3pPr>
              <a:lvl4pPr marL="16002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4pPr>
              <a:lvl5pPr marL="2057400" indent="-228600" algn="l" eaLnBrk="0" hangingPunct="0">
                <a:spcAft>
                  <a:spcPct val="40000"/>
                </a:spcAft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40000"/>
                </a:spcAft>
                <a:buClr>
                  <a:schemeClr val="folHlink"/>
                </a:buClr>
                <a:buChar char="•"/>
                <a:defRPr sz="120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Aft>
                  <a:spcPct val="100000"/>
                </a:spcAft>
              </a:pPr>
              <a:r>
                <a:rPr lang="ru-RU" altLang="ru-RU" sz="1100" b="1" dirty="0">
                  <a:solidFill>
                    <a:srgbClr val="F88D18"/>
                  </a:solidFill>
                  <a:latin typeface="Arial" panose="020B0604020202020204" pitchFamily="34" charset="0"/>
                </a:rPr>
                <a:t>Потребление воды (л) * 1л </a:t>
              </a:r>
              <a:r>
                <a:rPr lang="ru-RU" altLang="ru-RU" sz="1100" b="1" dirty="0" smtClean="0">
                  <a:solidFill>
                    <a:srgbClr val="F88D18"/>
                  </a:solidFill>
                  <a:latin typeface="Arial" panose="020B0604020202020204" pitchFamily="34" charset="0"/>
                </a:rPr>
                <a:t>продукции </a:t>
              </a:r>
              <a:r>
                <a:rPr lang="ru-RU" altLang="ru-RU" sz="12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в 2013</a:t>
              </a:r>
            </a:p>
          </p:txBody>
        </p:sp>
      </p:grpSp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xmlns="" val="966580774"/>
              </p:ext>
            </p:extLst>
          </p:nvPr>
        </p:nvGraphicFramePr>
        <p:xfrm>
          <a:off x="6012160" y="3006515"/>
          <a:ext cx="2736304" cy="1982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" name="Down Arrow 3"/>
          <p:cNvSpPr/>
          <p:nvPr/>
        </p:nvSpPr>
        <p:spPr>
          <a:xfrm>
            <a:off x="4026091" y="3573016"/>
            <a:ext cx="360040" cy="806447"/>
          </a:xfrm>
          <a:prstGeom prst="downArrow">
            <a:avLst>
              <a:gd name="adj1" fmla="val 50000"/>
              <a:gd name="adj2" fmla="val 121003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1303707"/>
            <a:ext cx="2374578" cy="15234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algn="l" eaLnBrk="0" hangingPunct="0">
              <a:spcAft>
                <a:spcPct val="40000"/>
              </a:spcAft>
              <a:defRPr sz="14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1pPr>
            <a:lvl2pPr marL="742950" indent="-285750" algn="l" eaLnBrk="0" hangingPunct="0">
              <a:spcAft>
                <a:spcPct val="40000"/>
              </a:spcAft>
              <a:defRPr sz="12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2pPr>
            <a:lvl3pPr marL="1143000" indent="-228600" algn="l" eaLnBrk="0" hangingPunct="0">
              <a:spcAft>
                <a:spcPct val="40000"/>
              </a:spcAft>
              <a:defRPr sz="12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3pPr>
            <a:lvl4pPr marL="1600200" indent="-228600" algn="l" eaLnBrk="0" hangingPunct="0">
              <a:spcAft>
                <a:spcPct val="40000"/>
              </a:spcAft>
              <a:defRPr sz="12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4pPr>
            <a:lvl5pPr marL="2057400" indent="-228600" algn="l" eaLnBrk="0" hangingPunct="0">
              <a:spcAft>
                <a:spcPct val="40000"/>
              </a:spcAft>
              <a:defRPr sz="12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folHlink"/>
              </a:buClr>
              <a:buChar char="•"/>
              <a:defRPr sz="12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folHlink"/>
              </a:buClr>
              <a:buChar char="•"/>
              <a:defRPr sz="12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folHlink"/>
              </a:buClr>
              <a:buChar char="•"/>
              <a:defRPr sz="12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buClr>
                <a:schemeClr val="folHlink"/>
              </a:buClr>
              <a:buChar char="•"/>
              <a:defRPr sz="1200">
                <a:solidFill>
                  <a:srgbClr val="000000"/>
                </a:solidFill>
                <a:latin typeface="Verdana" pitchFamily="34" charset="0"/>
                <a:cs typeface="Arial" pitchFamily="34" charset="0"/>
              </a:defRPr>
            </a:lvl9pPr>
          </a:lstStyle>
          <a:p>
            <a:pPr algn="ctr" eaLnBrk="1" hangingPunct="1">
              <a:spcAft>
                <a:spcPct val="100000"/>
              </a:spcAft>
              <a:buFontTx/>
              <a:buNone/>
            </a:pPr>
            <a:r>
              <a:rPr lang="ru-RU" altLang="ru-RU" sz="1100" b="1" dirty="0">
                <a:solidFill>
                  <a:srgbClr val="F88D18"/>
                </a:solidFill>
                <a:latin typeface="Arial" panose="020B0604020202020204" pitchFamily="34" charset="0"/>
              </a:rPr>
              <a:t>Цель до </a:t>
            </a:r>
            <a:r>
              <a:rPr lang="ru-RU" altLang="ru-RU" sz="12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2017</a:t>
            </a:r>
            <a:r>
              <a:rPr lang="ru-RU" altLang="ru-RU" sz="900" b="1" dirty="0" smtClean="0">
                <a:solidFill>
                  <a:srgbClr val="FA5F1A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100" b="1" dirty="0">
                <a:solidFill>
                  <a:srgbClr val="F88D18"/>
                </a:solidFill>
                <a:latin typeface="Arial" panose="020B0604020202020204" pitchFamily="34" charset="0"/>
              </a:rPr>
              <a:t>года:</a:t>
            </a:r>
          </a:p>
          <a:p>
            <a:pPr algn="ctr" eaLnBrk="1" hangingPunct="1">
              <a:spcAft>
                <a:spcPct val="100000"/>
              </a:spcAft>
              <a:buFontTx/>
              <a:buNone/>
            </a:pPr>
            <a:endParaRPr lang="ru-RU" altLang="ru-RU" sz="900" b="1" dirty="0" smtClean="0">
              <a:solidFill>
                <a:srgbClr val="FA5F1A"/>
              </a:solidFill>
              <a:latin typeface="Arial" panose="020B0604020202020204" pitchFamily="34" charset="0"/>
            </a:endParaRPr>
          </a:p>
          <a:p>
            <a:pPr algn="ctr" eaLnBrk="1" hangingPunct="1">
              <a:spcAft>
                <a:spcPct val="100000"/>
              </a:spcAft>
              <a:buFontTx/>
              <a:buNone/>
            </a:pPr>
            <a:endParaRPr lang="ru-RU" altLang="ru-RU" sz="900" b="1" dirty="0">
              <a:solidFill>
                <a:srgbClr val="FA5F1A"/>
              </a:solidFill>
              <a:latin typeface="Arial" panose="020B0604020202020204" pitchFamily="34" charset="0"/>
            </a:endParaRPr>
          </a:p>
          <a:p>
            <a:pPr algn="ctr" eaLnBrk="1" hangingPunct="1">
              <a:spcAft>
                <a:spcPct val="100000"/>
              </a:spcAft>
              <a:buFontTx/>
              <a:buNone/>
            </a:pPr>
            <a:r>
              <a:rPr lang="ru-RU" altLang="ru-RU" sz="900" b="1" dirty="0" smtClean="0">
                <a:solidFill>
                  <a:srgbClr val="FA5F1A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Aft>
                <a:spcPct val="100000"/>
              </a:spcAft>
              <a:buFontTx/>
              <a:buNone/>
            </a:pPr>
            <a:r>
              <a:rPr lang="ru-RU" altLang="ru-RU" sz="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3,2л</a:t>
            </a:r>
            <a:endParaRPr lang="ru-RU" altLang="ru-RU" sz="900" b="1" dirty="0">
              <a:solidFill>
                <a:srgbClr val="FA5F1A"/>
              </a:solidFill>
              <a:latin typeface="Arial" panose="020B0604020202020204" pitchFamily="34" charset="0"/>
            </a:endParaRPr>
          </a:p>
        </p:txBody>
      </p:sp>
      <p:pic>
        <p:nvPicPr>
          <p:cNvPr id="36" name="Picture 7" descr="C:\Documents and Settings\dima\Рабочий стол\фото\Water (5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7657" y="1767921"/>
            <a:ext cx="1654524" cy="68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83877" y="3544340"/>
            <a:ext cx="1482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22.7%</a:t>
            </a:r>
            <a:endParaRPr lang="ru-RU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836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HAVAS_FINAL">
      <a:dk1>
        <a:sysClr val="windowText" lastClr="000000"/>
      </a:dk1>
      <a:lt1>
        <a:sysClr val="window" lastClr="FFFFFF"/>
      </a:lt1>
      <a:dk2>
        <a:srgbClr val="DC002E"/>
      </a:dk2>
      <a:lt2>
        <a:srgbClr val="FFFFFF"/>
      </a:lt2>
      <a:accent1>
        <a:srgbClr val="DC002E"/>
      </a:accent1>
      <a:accent2>
        <a:srgbClr val="878787"/>
      </a:accent2>
      <a:accent3>
        <a:srgbClr val="C6C6C6"/>
      </a:accent3>
      <a:accent4>
        <a:srgbClr val="DC002E"/>
      </a:accent4>
      <a:accent5>
        <a:srgbClr val="878787"/>
      </a:accent5>
      <a:accent6>
        <a:srgbClr val="C6C6C6"/>
      </a:accent6>
      <a:hlink>
        <a:srgbClr val="878787"/>
      </a:hlink>
      <a:folHlink>
        <a:srgbClr val="87878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1797</Words>
  <Application>Microsoft Macintosh PowerPoint</Application>
  <PresentationFormat>Экран (4:3)</PresentationFormat>
  <Paragraphs>332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Тема Office</vt:lpstr>
      <vt:lpstr>1_Larissa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198</cp:revision>
  <cp:lastPrinted>2014-10-03T14:04:00Z</cp:lastPrinted>
  <dcterms:created xsi:type="dcterms:W3CDTF">2014-08-27T09:16:05Z</dcterms:created>
  <dcterms:modified xsi:type="dcterms:W3CDTF">2014-10-09T11:39:24Z</dcterms:modified>
</cp:coreProperties>
</file>