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61" r:id="rId3"/>
    <p:sldId id="257" r:id="rId4"/>
    <p:sldId id="258" r:id="rId5"/>
    <p:sldId id="259" r:id="rId6"/>
    <p:sldId id="260" r:id="rId7"/>
    <p:sldId id="263" r:id="rId8"/>
    <p:sldId id="264" r:id="rId9"/>
    <p:sldId id="265" r:id="rId10"/>
    <p:sldId id="266" r:id="rId11"/>
    <p:sldId id="267" r:id="rId12"/>
    <p:sldId id="268" r:id="rId13"/>
    <p:sldId id="269" r:id="rId14"/>
    <p:sldId id="270" r:id="rId15"/>
    <p:sldId id="273" r:id="rId16"/>
    <p:sldId id="272"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A0C38-7673-474E-B6B4-CDDC3B763300}" type="datetimeFigureOut">
              <a:rPr lang="ru-RU" smtClean="0"/>
              <a:t>15.10.2013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39F4D-4859-4B54-9BED-49DC2A2B35F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C039F4D-4859-4B54-9BED-49DC2A2B35FC}" type="slidenum">
              <a:rPr lang="ru-RU" smtClean="0"/>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F56C6E8-EA4F-4164-BF79-7E82ED6DEDAB}" type="datetimeFigureOut">
              <a:rPr lang="ru-RU" smtClean="0"/>
              <a:t>15.10.2013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41DA5D8-F8E9-4C66-94F2-45F689A4D23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6C6E8-EA4F-4164-BF79-7E82ED6DEDAB}"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6C6E8-EA4F-4164-BF79-7E82ED6DEDAB}"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6C6E8-EA4F-4164-BF79-7E82ED6DEDAB}"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F56C6E8-EA4F-4164-BF79-7E82ED6DEDAB}" type="datetimeFigureOut">
              <a:rPr lang="ru-RU" smtClean="0"/>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1DA5D8-F8E9-4C66-94F2-45F689A4D23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56C6E8-EA4F-4164-BF79-7E82ED6DEDAB}" type="datetimeFigureOut">
              <a:rPr lang="ru-RU" smtClean="0"/>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F56C6E8-EA4F-4164-BF79-7E82ED6DEDAB}" type="datetimeFigureOut">
              <a:rPr lang="ru-RU" smtClean="0"/>
              <a:t>15.10.2013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56C6E8-EA4F-4164-BF79-7E82ED6DEDAB}" type="datetimeFigureOut">
              <a:rPr lang="ru-RU" smtClean="0"/>
              <a:t>15.10.2013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56C6E8-EA4F-4164-BF79-7E82ED6DEDAB}" type="datetimeFigureOut">
              <a:rPr lang="ru-RU" smtClean="0"/>
              <a:t>15.10.2013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56C6E8-EA4F-4164-BF79-7E82ED6DEDAB}" type="datetimeFigureOut">
              <a:rPr lang="ru-RU" smtClean="0"/>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1DA5D8-F8E9-4C66-94F2-45F689A4D23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56C6E8-EA4F-4164-BF79-7E82ED6DEDAB}" type="datetimeFigureOut">
              <a:rPr lang="ru-RU" smtClean="0"/>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41DA5D8-F8E9-4C66-94F2-45F689A4D239}"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56C6E8-EA4F-4164-BF79-7E82ED6DEDAB}" type="datetimeFigureOut">
              <a:rPr lang="ru-RU" smtClean="0"/>
              <a:t>15.10.2013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1DA5D8-F8E9-4C66-94F2-45F689A4D239}"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endParaRPr lang="ru-RU" dirty="0"/>
          </a:p>
        </p:txBody>
      </p:sp>
      <p:sp>
        <p:nvSpPr>
          <p:cNvPr id="3" name="Подзаголовок 2"/>
          <p:cNvSpPr>
            <a:spLocks noGrp="1"/>
          </p:cNvSpPr>
          <p:nvPr>
            <p:ph type="subTitle" idx="1"/>
          </p:nvPr>
        </p:nvSpPr>
        <p:spPr>
          <a:xfrm>
            <a:off x="714348" y="3357562"/>
            <a:ext cx="7854696" cy="1357322"/>
          </a:xfrm>
        </p:spPr>
        <p:txBody>
          <a:bodyPr>
            <a:normAutofit/>
          </a:bodyPr>
          <a:lstStyle/>
          <a:p>
            <a:pPr algn="ctr"/>
            <a:r>
              <a:rPr lang="uk-UA" sz="3300" b="1" dirty="0" smtClean="0"/>
              <a:t>ІІ МІЖНАРОДНИЙ ФОРУМ </a:t>
            </a:r>
            <a:endParaRPr lang="uk-UA" sz="3300" b="1" dirty="0" smtClean="0"/>
          </a:p>
          <a:p>
            <a:pPr algn="ctr"/>
            <a:r>
              <a:rPr lang="uk-UA" sz="3300" b="1" dirty="0" smtClean="0"/>
              <a:t>для </a:t>
            </a:r>
            <a:r>
              <a:rPr lang="uk-UA" sz="3300" b="1" dirty="0" smtClean="0"/>
              <a:t>стійкого розвитку </a:t>
            </a:r>
            <a:r>
              <a:rPr lang="uk-UA" sz="3300" b="1" dirty="0" smtClean="0"/>
              <a:t>бізнесу</a:t>
            </a:r>
          </a:p>
        </p:txBody>
      </p:sp>
      <p:pic>
        <p:nvPicPr>
          <p:cNvPr id="6" name="Рисунок 5" descr="Дерево з емблеми.jpg"/>
          <p:cNvPicPr>
            <a:picLocks noChangeAspect="1"/>
          </p:cNvPicPr>
          <p:nvPr/>
        </p:nvPicPr>
        <p:blipFill>
          <a:blip r:embed="rId2"/>
          <a:stretch>
            <a:fillRect/>
          </a:stretch>
        </p:blipFill>
        <p:spPr>
          <a:xfrm>
            <a:off x="2071670" y="928670"/>
            <a:ext cx="4886325" cy="216217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04088"/>
            <a:ext cx="8572560" cy="1143000"/>
          </a:xfrm>
        </p:spPr>
        <p:txBody>
          <a:bodyPr anchor="t">
            <a:normAutofit fontScale="90000"/>
          </a:bodyPr>
          <a:lstStyle/>
          <a:p>
            <a:pPr algn="just"/>
            <a:r>
              <a:rPr lang="uk-UA"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Різні </a:t>
            </a:r>
            <a:r>
              <a:rPr lang="uk-UA" sz="1800" dirty="0" smtClean="0">
                <a:solidFill>
                  <a:schemeClr val="tx1"/>
                </a:solidFill>
                <a:latin typeface="Times New Roman" pitchFamily="18" charset="0"/>
                <a:cs typeface="Times New Roman" pitchFamily="18" charset="0"/>
              </a:rPr>
              <a:t>країни і регіони надають перевагу різним видам </a:t>
            </a:r>
            <a:r>
              <a:rPr lang="uk-UA" sz="1800" dirty="0" smtClean="0">
                <a:solidFill>
                  <a:schemeClr val="tx1"/>
                </a:solidFill>
                <a:latin typeface="Times New Roman" pitchFamily="18" charset="0"/>
                <a:cs typeface="Times New Roman" pitchFamily="18" charset="0"/>
              </a:rPr>
              <a:t>альтернативної енергії, </a:t>
            </a:r>
            <a:r>
              <a:rPr lang="uk-UA" sz="1800" dirty="0" smtClean="0">
                <a:solidFill>
                  <a:schemeClr val="tx1"/>
                </a:solidFill>
                <a:latin typeface="Times New Roman" pitchFamily="18" charset="0"/>
                <a:cs typeface="Times New Roman" pitchFamily="18" charset="0"/>
              </a:rPr>
              <a:t>адаптуючи їх використання до місцевих умов. Найбільш динамічно розвиваються такі види </a:t>
            </a:r>
            <a:r>
              <a:rPr lang="uk-UA" sz="1800" dirty="0" smtClean="0">
                <a:solidFill>
                  <a:schemeClr val="tx1"/>
                </a:solidFill>
                <a:latin typeface="Times New Roman" pitchFamily="18" charset="0"/>
                <a:cs typeface="Times New Roman" pitchFamily="18" charset="0"/>
              </a:rPr>
              <a:t>відновлювальних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як</a:t>
            </a:r>
            <a:r>
              <a:rPr lang="uk-UA" sz="1800" dirty="0" smtClean="0">
                <a:solidFill>
                  <a:schemeClr val="tx1"/>
                </a:solidFill>
                <a:latin typeface="Times New Roman" pitchFamily="18" charset="0"/>
                <a:cs typeface="Times New Roman" pitchFamily="18" charset="0"/>
              </a:rPr>
              <a:t>: </a:t>
            </a:r>
            <a:r>
              <a:rPr lang="uk-UA" sz="1800" u="sng" dirty="0" smtClean="0">
                <a:solidFill>
                  <a:schemeClr val="tx1"/>
                </a:solidFill>
                <a:latin typeface="Times New Roman" pitchFamily="18" charset="0"/>
                <a:cs typeface="Times New Roman" pitchFamily="18" charset="0"/>
              </a:rPr>
              <a:t>вітроенергетика, біоенергетика, сонячна енергетика та використання </a:t>
            </a:r>
            <a:r>
              <a:rPr lang="uk-UA" sz="1800" u="sng" dirty="0" err="1" smtClean="0">
                <a:solidFill>
                  <a:schemeClr val="tx1"/>
                </a:solidFill>
                <a:latin typeface="Times New Roman" pitchFamily="18" charset="0"/>
                <a:cs typeface="Times New Roman" pitchFamily="18" charset="0"/>
              </a:rPr>
              <a:t>низькопотенційної</a:t>
            </a:r>
            <a:r>
              <a:rPr lang="uk-UA" sz="1800" u="sng" dirty="0" smtClean="0">
                <a:solidFill>
                  <a:schemeClr val="tx1"/>
                </a:solidFill>
                <a:latin typeface="Times New Roman" pitchFamily="18" charset="0"/>
                <a:cs typeface="Times New Roman" pitchFamily="18" charset="0"/>
              </a:rPr>
              <a:t> енергії із застосуванням теплових насосів</a:t>
            </a:r>
            <a:r>
              <a:rPr lang="uk-UA" sz="1800"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У </a:t>
            </a:r>
            <a:r>
              <a:rPr lang="uk-UA" sz="1800" dirty="0" smtClean="0">
                <a:solidFill>
                  <a:schemeClr val="tx1"/>
                </a:solidFill>
                <a:latin typeface="Times New Roman" pitchFamily="18" charset="0"/>
                <a:cs typeface="Times New Roman" pitchFamily="18" charset="0"/>
              </a:rPr>
              <a:t>вітроенергетичному секторі на даний час працюють біля 70 країн світу. Серед країн з найбільшими потужностями вітроенергетики – Німеччина, США, Іспанія, Індія, Китай, Данія.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Для виробництва електроенергії за рахунок вітру, вдосконалюються турбіни, розширюється діапазон швидкостей вітру, які можуть бути використані вітроустановками.</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Біомаса  відіграє домінуючу роль серед інших видів альтернативних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формуючи біля </a:t>
            </a:r>
            <a:r>
              <a:rPr lang="uk-UA" sz="1800" dirty="0" smtClean="0">
                <a:solidFill>
                  <a:schemeClr val="tx1"/>
                </a:solidFill>
                <a:latin typeface="Times New Roman" pitchFamily="18" charset="0"/>
                <a:cs typeface="Times New Roman" pitchFamily="18" charset="0"/>
              </a:rPr>
              <a:t>46% </a:t>
            </a:r>
            <a:r>
              <a:rPr lang="uk-UA" sz="1800" dirty="0" smtClean="0">
                <a:solidFill>
                  <a:schemeClr val="tx1"/>
                </a:solidFill>
                <a:latin typeface="Times New Roman" pitchFamily="18" charset="0"/>
                <a:cs typeface="Times New Roman" pitchFamily="18" charset="0"/>
              </a:rPr>
              <a:t>ринку відновлюваних джерел енергії.</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a:r>
            <a:br>
              <a:rPr lang="en-US" sz="1800" dirty="0" smtClean="0">
                <a:solidFill>
                  <a:schemeClr val="tx1"/>
                </a:solidFill>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ru-RU" sz="1800" dirty="0"/>
          </a:p>
        </p:txBody>
      </p:sp>
      <p:pic>
        <p:nvPicPr>
          <p:cNvPr id="3" name="Рисунок 2" descr="11.jpg"/>
          <p:cNvPicPr>
            <a:picLocks noChangeAspect="1"/>
          </p:cNvPicPr>
          <p:nvPr/>
        </p:nvPicPr>
        <p:blipFill>
          <a:blip r:embed="rId2"/>
          <a:stretch>
            <a:fillRect/>
          </a:stretch>
        </p:blipFill>
        <p:spPr>
          <a:xfrm>
            <a:off x="2143108" y="3325609"/>
            <a:ext cx="4714908" cy="3532391"/>
          </a:xfrm>
          <a:prstGeom prst="rect">
            <a:avLst/>
          </a:prstGeom>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04088"/>
            <a:ext cx="8501122" cy="1143000"/>
          </a:xfrm>
        </p:spPr>
        <p:txBody>
          <a:bodyPr anchor="t">
            <a:normAutofit fontScale="90000"/>
          </a:bodyPr>
          <a:lstStyle/>
          <a:p>
            <a:pPr algn="just"/>
            <a:r>
              <a:rPr lang="uk-UA" sz="1800" dirty="0" smtClean="0">
                <a:latin typeface="Times New Roman" pitchFamily="18" charset="0"/>
                <a:cs typeface="Times New Roman" pitchFamily="18" charset="0"/>
              </a:rPr>
              <a:t>   </a:t>
            </a:r>
            <a:r>
              <a:rPr lang="uk-UA" sz="1800" u="sng" dirty="0" smtClean="0">
                <a:solidFill>
                  <a:schemeClr val="tx1"/>
                </a:solidFill>
                <a:latin typeface="Times New Roman" pitchFamily="18" charset="0"/>
                <a:cs typeface="Times New Roman" pitchFamily="18" charset="0"/>
              </a:rPr>
              <a:t>Сонячна </a:t>
            </a:r>
            <a:r>
              <a:rPr lang="uk-UA" sz="1800" u="sng" dirty="0" smtClean="0">
                <a:solidFill>
                  <a:schemeClr val="tx1"/>
                </a:solidFill>
                <a:latin typeface="Times New Roman" pitchFamily="18" charset="0"/>
                <a:cs typeface="Times New Roman" pitchFamily="18" charset="0"/>
              </a:rPr>
              <a:t>енергетика </a:t>
            </a:r>
            <a:r>
              <a:rPr lang="uk-UA" sz="1800" dirty="0" smtClean="0">
                <a:solidFill>
                  <a:schemeClr val="tx1"/>
                </a:solidFill>
                <a:latin typeface="Times New Roman" pitchFamily="18" charset="0"/>
                <a:cs typeface="Times New Roman" pitchFamily="18" charset="0"/>
              </a:rPr>
              <a:t>має дещо обмежені можливості використання (залежить від погоди, широти розташування </a:t>
            </a:r>
            <a:r>
              <a:rPr lang="uk-UA" sz="1800" dirty="0" smtClean="0">
                <a:solidFill>
                  <a:schemeClr val="tx1"/>
                </a:solidFill>
                <a:latin typeface="Times New Roman" pitchFamily="18" charset="0"/>
                <a:cs typeface="Times New Roman" pitchFamily="18" charset="0"/>
              </a:rPr>
              <a:t>території, пори </a:t>
            </a:r>
            <a:r>
              <a:rPr lang="uk-UA" sz="1800" dirty="0" smtClean="0">
                <a:solidFill>
                  <a:schemeClr val="tx1"/>
                </a:solidFill>
                <a:latin typeface="Times New Roman" pitchFamily="18" charset="0"/>
                <a:cs typeface="Times New Roman" pitchFamily="18" charset="0"/>
              </a:rPr>
              <a:t>року та ін.), </a:t>
            </a:r>
            <a:r>
              <a:rPr lang="uk-UA" sz="1800" u="sng" dirty="0" smtClean="0">
                <a:solidFill>
                  <a:schemeClr val="tx1"/>
                </a:solidFill>
                <a:latin typeface="Times New Roman" pitchFamily="18" charset="0"/>
                <a:cs typeface="Times New Roman" pitchFamily="18" charset="0"/>
              </a:rPr>
              <a:t>зате розвивається </a:t>
            </a:r>
            <a:r>
              <a:rPr lang="uk-UA" sz="1800" u="sng" dirty="0" smtClean="0">
                <a:solidFill>
                  <a:schemeClr val="tx1"/>
                </a:solidFill>
                <a:latin typeface="Times New Roman" pitchFamily="18" charset="0"/>
                <a:cs typeface="Times New Roman" pitchFamily="18" charset="0"/>
              </a:rPr>
              <a:t>досить інтенсивно </a:t>
            </a:r>
            <a:r>
              <a:rPr lang="uk-UA" sz="1800" dirty="0" smtClean="0">
                <a:solidFill>
                  <a:schemeClr val="tx1"/>
                </a:solidFill>
                <a:latin typeface="Times New Roman" pitchFamily="18" charset="0"/>
                <a:cs typeface="Times New Roman" pitchFamily="18" charset="0"/>
              </a:rPr>
              <a:t>(до 50 % в рік). В країнах ЄС широко використовуються так називані </a:t>
            </a:r>
            <a:r>
              <a:rPr lang="uk-UA" sz="1800" dirty="0" err="1" smtClean="0">
                <a:solidFill>
                  <a:schemeClr val="tx1"/>
                </a:solidFill>
                <a:latin typeface="Times New Roman" pitchFamily="18" charset="0"/>
                <a:cs typeface="Times New Roman" pitchFamily="18" charset="0"/>
              </a:rPr>
              <a:t>„сонячні</a:t>
            </a:r>
            <a:r>
              <a:rPr lang="uk-UA" sz="1800" dirty="0" smtClean="0">
                <a:solidFill>
                  <a:schemeClr val="tx1"/>
                </a:solidFill>
                <a:latin typeface="Times New Roman" pitchFamily="18" charset="0"/>
                <a:cs typeface="Times New Roman" pitchFamily="18" charset="0"/>
              </a:rPr>
              <a:t> </a:t>
            </a:r>
            <a:r>
              <a:rPr lang="uk-UA" sz="1800" dirty="0" err="1" smtClean="0">
                <a:solidFill>
                  <a:schemeClr val="tx1"/>
                </a:solidFill>
                <a:latin typeface="Times New Roman" pitchFamily="18" charset="0"/>
                <a:cs typeface="Times New Roman" pitchFamily="18" charset="0"/>
              </a:rPr>
              <a:t>зобов’язання”</a:t>
            </a:r>
            <a:r>
              <a:rPr lang="uk-UA" sz="1800" dirty="0" smtClean="0">
                <a:solidFill>
                  <a:schemeClr val="tx1"/>
                </a:solidFill>
                <a:latin typeface="Times New Roman" pitchFamily="18" charset="0"/>
                <a:cs typeface="Times New Roman" pitchFamily="18" charset="0"/>
              </a:rPr>
              <a:t> відносно будівництва з використанням нових сонячних технологій. Це сприяє істотним змінам у житловому фонді, готуючи його до неминучого дефіциту викопного палива, дає потужний сигнал для користувачів і для будівельного бізнесу. Серед </a:t>
            </a:r>
            <a:r>
              <a:rPr lang="uk-UA" sz="1800" dirty="0" err="1" smtClean="0">
                <a:solidFill>
                  <a:schemeClr val="tx1"/>
                </a:solidFill>
                <a:latin typeface="Times New Roman" pitchFamily="18" charset="0"/>
                <a:cs typeface="Times New Roman" pitchFamily="18" charset="0"/>
              </a:rPr>
              <a:t>заслуговуючих</a:t>
            </a:r>
            <a:r>
              <a:rPr lang="uk-UA" sz="1800" dirty="0" smtClean="0">
                <a:solidFill>
                  <a:schemeClr val="tx1"/>
                </a:solidFill>
                <a:latin typeface="Times New Roman" pitchFamily="18" charset="0"/>
                <a:cs typeface="Times New Roman" pitchFamily="18" charset="0"/>
              </a:rPr>
              <a:t> уваги останніх ініціатив можна назвати проект </a:t>
            </a:r>
            <a:r>
              <a:rPr lang="uk-UA" sz="1800" u="sng" dirty="0" err="1" smtClean="0">
                <a:solidFill>
                  <a:schemeClr val="tx1"/>
                </a:solidFill>
                <a:latin typeface="Times New Roman" pitchFamily="18" charset="0"/>
                <a:cs typeface="Times New Roman" pitchFamily="18" charset="0"/>
              </a:rPr>
              <a:t>„Тисяча</a:t>
            </a:r>
            <a:r>
              <a:rPr lang="uk-UA" sz="1800" u="sng" dirty="0" smtClean="0">
                <a:solidFill>
                  <a:schemeClr val="tx1"/>
                </a:solidFill>
                <a:latin typeface="Times New Roman" pitchFamily="18" charset="0"/>
                <a:cs typeface="Times New Roman" pitchFamily="18" charset="0"/>
              </a:rPr>
              <a:t> </a:t>
            </a:r>
            <a:r>
              <a:rPr lang="uk-UA" sz="1800" u="sng" dirty="0" err="1" smtClean="0">
                <a:solidFill>
                  <a:schemeClr val="tx1"/>
                </a:solidFill>
                <a:latin typeface="Times New Roman" pitchFamily="18" charset="0"/>
                <a:cs typeface="Times New Roman" pitchFamily="18" charset="0"/>
              </a:rPr>
              <a:t>дахів”</a:t>
            </a:r>
            <a:r>
              <a:rPr lang="uk-UA" sz="1800" u="sng" dirty="0" smtClean="0">
                <a:solidFill>
                  <a:schemeClr val="tx1"/>
                </a:solidFill>
                <a:latin typeface="Times New Roman" pitchFamily="18" charset="0"/>
                <a:cs typeface="Times New Roman" pitchFamily="18" charset="0"/>
              </a:rPr>
              <a:t> у Німеччині (2250 будинків були обладнані фотоелектричними установками) та програма </a:t>
            </a:r>
            <a:r>
              <a:rPr lang="uk-UA" sz="1800" u="sng" dirty="0" err="1" smtClean="0">
                <a:solidFill>
                  <a:schemeClr val="tx1"/>
                </a:solidFill>
                <a:latin typeface="Times New Roman" pitchFamily="18" charset="0"/>
                <a:cs typeface="Times New Roman" pitchFamily="18" charset="0"/>
              </a:rPr>
              <a:t>„Мільйон</a:t>
            </a:r>
            <a:r>
              <a:rPr lang="uk-UA" sz="1800" u="sng" dirty="0" smtClean="0">
                <a:solidFill>
                  <a:schemeClr val="tx1"/>
                </a:solidFill>
                <a:latin typeface="Times New Roman" pitchFamily="18" charset="0"/>
                <a:cs typeface="Times New Roman" pitchFamily="18" charset="0"/>
              </a:rPr>
              <a:t> сонячних </a:t>
            </a:r>
            <a:r>
              <a:rPr lang="uk-UA" sz="1800" u="sng" dirty="0" err="1" smtClean="0">
                <a:solidFill>
                  <a:schemeClr val="tx1"/>
                </a:solidFill>
                <a:latin typeface="Times New Roman" pitchFamily="18" charset="0"/>
                <a:cs typeface="Times New Roman" pitchFamily="18" charset="0"/>
              </a:rPr>
              <a:t>дахів”</a:t>
            </a:r>
            <a:r>
              <a:rPr lang="uk-UA" sz="1800" u="sng" dirty="0" smtClean="0">
                <a:solidFill>
                  <a:schemeClr val="tx1"/>
                </a:solidFill>
                <a:latin typeface="Times New Roman" pitchFamily="18" charset="0"/>
                <a:cs typeface="Times New Roman" pitchFamily="18" charset="0"/>
              </a:rPr>
              <a:t> у США</a:t>
            </a:r>
            <a:r>
              <a:rPr lang="uk-UA" sz="1800" dirty="0" smtClean="0">
                <a:solidFill>
                  <a:schemeClr val="tx1"/>
                </a:solidFill>
                <a:latin typeface="Times New Roman" pitchFamily="18" charset="0"/>
                <a:cs typeface="Times New Roman" pitchFamily="18" charset="0"/>
              </a:rPr>
              <a:t>. Серед лідерів сонячної енергетики також є Японія та Італія. З огляду на довгострокову перспективу сонячна енергетика в значній частині може забезпечити розв’язання енергетичних проблем у житловому фонді.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p>
        </p:txBody>
      </p:sp>
      <p:pic>
        <p:nvPicPr>
          <p:cNvPr id="3" name="Рисунок 2" descr="12.jpg"/>
          <p:cNvPicPr>
            <a:picLocks noChangeAspect="1"/>
          </p:cNvPicPr>
          <p:nvPr/>
        </p:nvPicPr>
        <p:blipFill>
          <a:blip r:embed="rId2"/>
          <a:stretch>
            <a:fillRect/>
          </a:stretch>
        </p:blipFill>
        <p:spPr>
          <a:xfrm>
            <a:off x="1357290" y="3214686"/>
            <a:ext cx="6485481" cy="3643314"/>
          </a:xfrm>
          <a:prstGeom prst="rect">
            <a:avLst/>
          </a:prstGeom>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fontScale="90000"/>
          </a:bodyPr>
          <a:lstStyle/>
          <a:p>
            <a:pPr algn="just"/>
            <a:r>
              <a:rPr lang="en-US"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Іншим </a:t>
            </a:r>
            <a:r>
              <a:rPr lang="uk-UA" sz="1800" dirty="0" smtClean="0">
                <a:solidFill>
                  <a:schemeClr val="tx1"/>
                </a:solidFill>
                <a:latin typeface="Times New Roman" pitchFamily="18" charset="0"/>
                <a:cs typeface="Times New Roman" pitchFamily="18" charset="0"/>
              </a:rPr>
              <a:t>видом альтернативних джерел </a:t>
            </a:r>
            <a:r>
              <a:rPr lang="uk-UA" sz="1800" dirty="0" smtClean="0">
                <a:solidFill>
                  <a:schemeClr val="tx1"/>
                </a:solidFill>
                <a:latin typeface="Times New Roman" pitchFamily="18" charset="0"/>
                <a:cs typeface="Times New Roman" pitchFamily="18" charset="0"/>
              </a:rPr>
              <a:t>енергії, який </a:t>
            </a:r>
            <a:r>
              <a:rPr lang="uk-UA" sz="1800" dirty="0" smtClean="0">
                <a:solidFill>
                  <a:schemeClr val="tx1"/>
                </a:solidFill>
                <a:latin typeface="Times New Roman" pitchFamily="18" charset="0"/>
                <a:cs typeface="Times New Roman" pitchFamily="18" charset="0"/>
              </a:rPr>
              <a:t>вже сьогодні в окремих країнах та регіонах забезпечує вагомий внесок в обігрівання житлового фонду є </a:t>
            </a:r>
            <a:r>
              <a:rPr lang="uk-UA" sz="1800" u="sng" dirty="0" smtClean="0">
                <a:solidFill>
                  <a:schemeClr val="tx1"/>
                </a:solidFill>
                <a:latin typeface="Times New Roman" pitchFamily="18" charset="0"/>
                <a:cs typeface="Times New Roman" pitchFamily="18" charset="0"/>
              </a:rPr>
              <a:t>теплова енергія довкілля (води, ґрунту, повітря), яка за допомогою </a:t>
            </a:r>
            <a:r>
              <a:rPr lang="uk-UA" sz="1800" u="sng" dirty="0" err="1" smtClean="0">
                <a:solidFill>
                  <a:schemeClr val="tx1"/>
                </a:solidFill>
                <a:latin typeface="Times New Roman" pitchFamily="18" charset="0"/>
                <a:cs typeface="Times New Roman" pitchFamily="18" charset="0"/>
              </a:rPr>
              <a:t>теплонасосних</a:t>
            </a:r>
            <a:r>
              <a:rPr lang="uk-UA" sz="1800" u="sng" dirty="0" smtClean="0">
                <a:solidFill>
                  <a:schemeClr val="tx1"/>
                </a:solidFill>
                <a:latin typeface="Times New Roman" pitchFamily="18" charset="0"/>
                <a:cs typeface="Times New Roman" pitchFamily="18" charset="0"/>
              </a:rPr>
              <a:t> установок (ТНУ) </a:t>
            </a:r>
            <a:r>
              <a:rPr lang="uk-UA" sz="1800" dirty="0" smtClean="0">
                <a:solidFill>
                  <a:schemeClr val="tx1"/>
                </a:solidFill>
                <a:latin typeface="Times New Roman" pitchFamily="18" charset="0"/>
                <a:cs typeface="Times New Roman" pitchFamily="18" charset="0"/>
              </a:rPr>
              <a:t>переводить енергію </a:t>
            </a:r>
            <a:r>
              <a:rPr lang="uk-UA" sz="1800" dirty="0" err="1" smtClean="0">
                <a:solidFill>
                  <a:schemeClr val="tx1"/>
                </a:solidFill>
                <a:latin typeface="Times New Roman" pitchFamily="18" charset="0"/>
                <a:cs typeface="Times New Roman" pitchFamily="18" charset="0"/>
              </a:rPr>
              <a:t>низькопотенціальних</a:t>
            </a:r>
            <a:r>
              <a:rPr lang="uk-UA" sz="1800" dirty="0" smtClean="0">
                <a:solidFill>
                  <a:schemeClr val="tx1"/>
                </a:solidFill>
                <a:latin typeface="Times New Roman" pitchFamily="18" charset="0"/>
                <a:cs typeface="Times New Roman" pitchFamily="18" charset="0"/>
              </a:rPr>
              <a:t> джерел у придатну для використання енергію. Економічна доцільність використання ТНУ підтверджена світовим досвідом. Вже сьогодні у розвинутих країнах ТНУ широко використовуються для систем опалення та кондиціювання (США, Канаді, Швеції, Швейцарії, Німеччині, Австрії та ін.), налагоджено промисловий випуск також в Україні. ТНУ впроваджують  у досить широких масштабах (</a:t>
            </a:r>
            <a:r>
              <a:rPr lang="uk-UA" sz="1800" u="sng" dirty="0" smtClean="0">
                <a:solidFill>
                  <a:schemeClr val="tx1"/>
                </a:solidFill>
                <a:latin typeface="Times New Roman" pitchFamily="18" charset="0"/>
                <a:cs typeface="Times New Roman" pitchFamily="18" charset="0"/>
              </a:rPr>
              <a:t>США – 1 млн. ТНУ щороку,  у Японії – 3 </a:t>
            </a:r>
            <a:r>
              <a:rPr lang="uk-UA" sz="1800" u="sng" dirty="0" err="1" smtClean="0">
                <a:solidFill>
                  <a:schemeClr val="tx1"/>
                </a:solidFill>
                <a:latin typeface="Times New Roman" pitchFamily="18" charset="0"/>
                <a:cs typeface="Times New Roman" pitchFamily="18" charset="0"/>
              </a:rPr>
              <a:t>млн</a:t>
            </a:r>
            <a:r>
              <a:rPr lang="uk-UA" sz="1800"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a:r>
            <a:br>
              <a:rPr lang="en-US" sz="1800" dirty="0" smtClean="0">
                <a:solidFill>
                  <a:schemeClr val="tx1"/>
                </a:solidFill>
                <a:latin typeface="Times New Roman" pitchFamily="18" charset="0"/>
                <a:cs typeface="Times New Roman" pitchFamily="18" charset="0"/>
              </a:rPr>
            </a:br>
            <a:endParaRPr lang="ru-RU" sz="1800" dirty="0">
              <a:solidFill>
                <a:schemeClr val="tx1"/>
              </a:solidFill>
            </a:endParaRPr>
          </a:p>
        </p:txBody>
      </p:sp>
      <p:pic>
        <p:nvPicPr>
          <p:cNvPr id="3" name="Рисунок 2" descr="13.jpg"/>
          <p:cNvPicPr>
            <a:picLocks noChangeAspect="1"/>
          </p:cNvPicPr>
          <p:nvPr/>
        </p:nvPicPr>
        <p:blipFill>
          <a:blip r:embed="rId2"/>
          <a:stretch>
            <a:fillRect/>
          </a:stretch>
        </p:blipFill>
        <p:spPr>
          <a:xfrm>
            <a:off x="0" y="2714620"/>
            <a:ext cx="3031057" cy="3071834"/>
          </a:xfrm>
          <a:prstGeom prst="rect">
            <a:avLst/>
          </a:prstGeom>
        </p:spPr>
      </p:pic>
      <p:pic>
        <p:nvPicPr>
          <p:cNvPr id="4" name="Рисунок 3" descr="14.gif"/>
          <p:cNvPicPr>
            <a:picLocks noChangeAspect="1"/>
          </p:cNvPicPr>
          <p:nvPr/>
        </p:nvPicPr>
        <p:blipFill>
          <a:blip r:embed="rId3"/>
          <a:stretch>
            <a:fillRect/>
          </a:stretch>
        </p:blipFill>
        <p:spPr>
          <a:xfrm>
            <a:off x="5704521" y="2786058"/>
            <a:ext cx="3439479" cy="3000396"/>
          </a:xfrm>
          <a:prstGeom prst="rect">
            <a:avLst/>
          </a:prstGeom>
        </p:spPr>
      </p:pic>
      <p:pic>
        <p:nvPicPr>
          <p:cNvPr id="5" name="Рисунок 4" descr="15.jpg"/>
          <p:cNvPicPr>
            <a:picLocks noChangeAspect="1"/>
          </p:cNvPicPr>
          <p:nvPr/>
        </p:nvPicPr>
        <p:blipFill>
          <a:blip r:embed="rId4"/>
          <a:stretch>
            <a:fillRect/>
          </a:stretch>
        </p:blipFill>
        <p:spPr>
          <a:xfrm>
            <a:off x="2643174" y="4229100"/>
            <a:ext cx="3781425" cy="2628900"/>
          </a:xfrm>
          <a:prstGeom prst="rect">
            <a:avLst/>
          </a:prstGeom>
        </p:spPr>
      </p:pic>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85794"/>
            <a:ext cx="8548718" cy="1143000"/>
          </a:xfrm>
        </p:spPr>
        <p:txBody>
          <a:bodyPr anchor="t">
            <a:normAutofit fontScale="90000"/>
          </a:bodyPr>
          <a:lstStyle/>
          <a:p>
            <a:pPr algn="just"/>
            <a:r>
              <a:rPr lang="en-US"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Оскільки </a:t>
            </a:r>
            <a:r>
              <a:rPr lang="uk-UA" sz="1800" dirty="0" smtClean="0">
                <a:solidFill>
                  <a:schemeClr val="tx1"/>
                </a:solidFill>
                <a:latin typeface="Times New Roman" pitchFamily="18" charset="0"/>
                <a:cs typeface="Times New Roman" pitchFamily="18" charset="0"/>
              </a:rPr>
              <a:t>відновлювані джерела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в своїй більшості поки що не можуть на рівних конкурувати з традиційними джерелами, їх розвиток підтримується різними засобами на державному рівні. У світі існують різні моделі державної підтримки альтернативних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основні з яких засновані на </a:t>
            </a:r>
            <a:r>
              <a:rPr lang="uk-UA" sz="1800" u="sng" dirty="0" smtClean="0">
                <a:solidFill>
                  <a:schemeClr val="tx1"/>
                </a:solidFill>
                <a:latin typeface="Times New Roman" pitchFamily="18" charset="0"/>
                <a:cs typeface="Times New Roman" pitchFamily="18" charset="0"/>
              </a:rPr>
              <a:t>використанні квот </a:t>
            </a:r>
            <a:r>
              <a:rPr lang="uk-UA" sz="1800" u="sng" dirty="0" smtClean="0">
                <a:solidFill>
                  <a:schemeClr val="tx1"/>
                </a:solidFill>
                <a:latin typeface="Times New Roman" pitchFamily="18" charset="0"/>
                <a:cs typeface="Times New Roman" pitchFamily="18" charset="0"/>
              </a:rPr>
              <a:t>(</a:t>
            </a:r>
            <a:r>
              <a:rPr lang="uk-UA" sz="1800" u="sng" dirty="0" smtClean="0">
                <a:solidFill>
                  <a:schemeClr val="tx1"/>
                </a:solidFill>
                <a:latin typeface="Times New Roman" pitchFamily="18" charset="0"/>
                <a:cs typeface="Times New Roman" pitchFamily="18" charset="0"/>
              </a:rPr>
              <a:t>британська система) </a:t>
            </a:r>
            <a:r>
              <a:rPr lang="uk-UA" sz="1800" dirty="0" smtClean="0">
                <a:solidFill>
                  <a:schemeClr val="tx1"/>
                </a:solidFill>
                <a:latin typeface="Times New Roman" pitchFamily="18" charset="0"/>
                <a:cs typeface="Times New Roman" pitchFamily="18" charset="0"/>
              </a:rPr>
              <a:t>та на використанні </a:t>
            </a:r>
            <a:r>
              <a:rPr lang="uk-UA" sz="1800" u="sng" dirty="0" smtClean="0">
                <a:solidFill>
                  <a:schemeClr val="tx1"/>
                </a:solidFill>
                <a:latin typeface="Times New Roman" pitchFamily="18" charset="0"/>
                <a:cs typeface="Times New Roman" pitchFamily="18" charset="0"/>
              </a:rPr>
              <a:t>дотацій </a:t>
            </a:r>
            <a:r>
              <a:rPr lang="uk-UA" sz="1800" u="sng" dirty="0" smtClean="0">
                <a:solidFill>
                  <a:schemeClr val="tx1"/>
                </a:solidFill>
                <a:latin typeface="Times New Roman" pitchFamily="18" charset="0"/>
                <a:cs typeface="Times New Roman" pitchFamily="18" charset="0"/>
              </a:rPr>
              <a:t>для проектів по впровадженні </a:t>
            </a:r>
            <a:r>
              <a:rPr lang="uk-UA" sz="1800" u="sng" dirty="0" smtClean="0">
                <a:solidFill>
                  <a:schemeClr val="tx1"/>
                </a:solidFill>
                <a:latin typeface="Times New Roman" pitchFamily="18" charset="0"/>
                <a:cs typeface="Times New Roman" pitchFamily="18" charset="0"/>
              </a:rPr>
              <a:t>альтернативних джерел енергії </a:t>
            </a:r>
            <a:r>
              <a:rPr lang="uk-UA" sz="1800" u="sng" dirty="0" smtClean="0">
                <a:solidFill>
                  <a:schemeClr val="tx1"/>
                </a:solidFill>
                <a:latin typeface="Times New Roman" pitchFamily="18" charset="0"/>
                <a:cs typeface="Times New Roman" pitchFamily="18" charset="0"/>
              </a:rPr>
              <a:t>і </a:t>
            </a:r>
            <a:r>
              <a:rPr lang="uk-UA" sz="1800" u="sng" dirty="0" smtClean="0">
                <a:solidFill>
                  <a:schemeClr val="tx1"/>
                </a:solidFill>
                <a:latin typeface="Times New Roman" pitchFamily="18" charset="0"/>
                <a:cs typeface="Times New Roman" pitchFamily="18" charset="0"/>
              </a:rPr>
              <a:t>тарифній політиці </a:t>
            </a:r>
            <a:r>
              <a:rPr lang="uk-UA" sz="1800" dirty="0" smtClean="0">
                <a:solidFill>
                  <a:schemeClr val="tx1"/>
                </a:solidFill>
                <a:latin typeface="Times New Roman" pitchFamily="18" charset="0"/>
                <a:cs typeface="Times New Roman" pitchFamily="18" charset="0"/>
              </a:rPr>
              <a:t>(німецька система).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Перевагами </a:t>
            </a:r>
            <a:r>
              <a:rPr lang="uk-UA" sz="1800" dirty="0" smtClean="0">
                <a:solidFill>
                  <a:schemeClr val="tx1"/>
                </a:solidFill>
                <a:latin typeface="Times New Roman" pitchFamily="18" charset="0"/>
                <a:cs typeface="Times New Roman" pitchFamily="18" charset="0"/>
              </a:rPr>
              <a:t>альтернативних джерел енергії </a:t>
            </a:r>
            <a:r>
              <a:rPr lang="uk-UA" sz="1800" dirty="0" smtClean="0">
                <a:solidFill>
                  <a:schemeClr val="tx1"/>
                </a:solidFill>
                <a:latin typeface="Times New Roman" pitchFamily="18" charset="0"/>
                <a:cs typeface="Times New Roman" pitchFamily="18" charset="0"/>
              </a:rPr>
              <a:t>є </a:t>
            </a:r>
            <a:r>
              <a:rPr lang="uk-UA" sz="1800" dirty="0" smtClean="0">
                <a:solidFill>
                  <a:schemeClr val="tx1"/>
                </a:solidFill>
                <a:latin typeface="Times New Roman" pitchFamily="18" charset="0"/>
                <a:cs typeface="Times New Roman" pitchFamily="18" charset="0"/>
              </a:rPr>
              <a:t>відносно малі терміни введення в експлуатацію, можливість поблочного нарощування потужностей з близькими до традиційної енергетики термінами  окупності </a:t>
            </a:r>
            <a:r>
              <a:rPr lang="uk-UA" sz="1800" dirty="0" smtClean="0">
                <a:solidFill>
                  <a:schemeClr val="tx1"/>
                </a:solidFill>
                <a:latin typeface="Times New Roman" pitchFamily="18" charset="0"/>
                <a:cs typeface="Times New Roman" pitchFamily="18" charset="0"/>
              </a:rPr>
              <a:t>(в </a:t>
            </a:r>
            <a:r>
              <a:rPr lang="uk-UA" sz="1800" dirty="0" smtClean="0">
                <a:solidFill>
                  <a:schemeClr val="tx1"/>
                </a:solidFill>
                <a:latin typeface="Times New Roman" pitchFamily="18" charset="0"/>
                <a:cs typeface="Times New Roman" pitchFamily="18" charset="0"/>
              </a:rPr>
              <a:t>середньому </a:t>
            </a:r>
            <a:r>
              <a:rPr lang="uk-UA" sz="1800" dirty="0" smtClean="0">
                <a:solidFill>
                  <a:schemeClr val="tx1"/>
                </a:solidFill>
                <a:latin typeface="Times New Roman" pitchFamily="18" charset="0"/>
                <a:cs typeface="Times New Roman" pitchFamily="18" charset="0"/>
              </a:rPr>
              <a:t>2-8 років</a:t>
            </a:r>
            <a:r>
              <a:rPr lang="uk-UA" sz="1800" dirty="0" smtClean="0">
                <a:solidFill>
                  <a:schemeClr val="tx1"/>
                </a:solidFill>
                <a:latin typeface="Times New Roman" pitchFamily="18" charset="0"/>
                <a:cs typeface="Times New Roman" pitchFamily="18" charset="0"/>
              </a:rPr>
              <a:t>). Завдяки цьому, необхідний рівень інвестицій є доступним не тільки для великого, але і для середнього бізнесу.</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a:t>
            </a:r>
            <a:r>
              <a:rPr lang="uk-UA" sz="1800" u="sng" dirty="0" smtClean="0">
                <a:solidFill>
                  <a:schemeClr val="tx1"/>
                </a:solidFill>
                <a:latin typeface="Times New Roman" pitchFamily="18" charset="0"/>
                <a:cs typeface="Times New Roman" pitchFamily="18" charset="0"/>
              </a:rPr>
              <a:t>Як </a:t>
            </a:r>
            <a:r>
              <a:rPr lang="uk-UA" sz="1800" u="sng" dirty="0" smtClean="0">
                <a:solidFill>
                  <a:schemeClr val="tx1"/>
                </a:solidFill>
                <a:latin typeface="Times New Roman" pitchFamily="18" charset="0"/>
                <a:cs typeface="Times New Roman" pitchFamily="18" charset="0"/>
              </a:rPr>
              <a:t>показує світовий досвід, увага державних інституцій до проблем розвитку альтернативних джерел енергії</a:t>
            </a:r>
            <a:r>
              <a:rPr lang="uk-UA" sz="1800" u="sng" dirty="0" smtClean="0">
                <a:solidFill>
                  <a:schemeClr val="tx1"/>
                </a:solidFill>
                <a:latin typeface="Times New Roman" pitchFamily="18" charset="0"/>
                <a:cs typeface="Times New Roman" pitchFamily="18" charset="0"/>
              </a:rPr>
              <a:t>, </a:t>
            </a:r>
            <a:r>
              <a:rPr lang="uk-UA" sz="1800" u="sng" dirty="0" smtClean="0">
                <a:solidFill>
                  <a:schemeClr val="tx1"/>
                </a:solidFill>
                <a:latin typeface="Times New Roman" pitchFamily="18" charset="0"/>
                <a:cs typeface="Times New Roman" pitchFamily="18" charset="0"/>
              </a:rPr>
              <a:t>а головне практичні дії в цьому напрямку дають досить серйозні результати</a:t>
            </a:r>
            <a:r>
              <a:rPr lang="uk-UA" sz="1800"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Україна має значний потенціал для розвитку відновлюваної енергетики. Тільки на даний час в цьому напрямі </a:t>
            </a:r>
            <a:r>
              <a:rPr lang="uk-UA" sz="1800" u="sng" dirty="0" smtClean="0">
                <a:solidFill>
                  <a:schemeClr val="tx1"/>
                </a:solidFill>
                <a:latin typeface="Times New Roman" pitchFamily="18" charset="0"/>
                <a:cs typeface="Times New Roman" pitchFamily="18" charset="0"/>
              </a:rPr>
              <a:t>зроблено дуже мало</a:t>
            </a:r>
            <a:r>
              <a:rPr lang="uk-UA" sz="1800"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Причин </a:t>
            </a:r>
            <a:r>
              <a:rPr lang="uk-UA" sz="1800" dirty="0" smtClean="0">
                <a:solidFill>
                  <a:schemeClr val="tx1"/>
                </a:solidFill>
                <a:latin typeface="Times New Roman" pitchFamily="18" charset="0"/>
                <a:cs typeface="Times New Roman" pitchFamily="18" charset="0"/>
              </a:rPr>
              <a:t>такого стану багато, головні з них це відсутність системи економічного стимулювання переходу до використання альтернативних джерел енергії</a:t>
            </a:r>
            <a:r>
              <a:rPr lang="uk-UA"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декларативний характер нормативно-правових актів без конкретних механізмів впровадження, а також низька виконавча дисципліна. Не можна сказати, що в </a:t>
            </a:r>
            <a:r>
              <a:rPr lang="uk-UA" sz="1800" dirty="0" smtClean="0">
                <a:solidFill>
                  <a:schemeClr val="tx1"/>
                </a:solidFill>
                <a:latin typeface="Times New Roman" pitchFamily="18" charset="0"/>
                <a:cs typeface="Times New Roman" pitchFamily="18" charset="0"/>
              </a:rPr>
              <a:t>Україні </a:t>
            </a:r>
            <a:r>
              <a:rPr lang="uk-UA" sz="1800" dirty="0" smtClean="0">
                <a:solidFill>
                  <a:schemeClr val="tx1"/>
                </a:solidFill>
                <a:latin typeface="Times New Roman" pitchFamily="18" charset="0"/>
                <a:cs typeface="Times New Roman" pitchFamily="18" charset="0"/>
              </a:rPr>
              <a:t>нічого не робиться в цьому </a:t>
            </a:r>
            <a:r>
              <a:rPr lang="uk-UA" sz="1800" dirty="0" smtClean="0">
                <a:solidFill>
                  <a:schemeClr val="tx1"/>
                </a:solidFill>
                <a:latin typeface="Times New Roman" pitchFamily="18" charset="0"/>
                <a:cs typeface="Times New Roman" pitchFamily="18" charset="0"/>
              </a:rPr>
              <a:t>напрямі, а те що зроблено </a:t>
            </a:r>
            <a:r>
              <a:rPr lang="uk-UA" sz="1800" u="sng" dirty="0" smtClean="0">
                <a:solidFill>
                  <a:schemeClr val="tx1"/>
                </a:solidFill>
                <a:latin typeface="Times New Roman" pitchFamily="18" charset="0"/>
                <a:cs typeface="Times New Roman" pitchFamily="18" charset="0"/>
              </a:rPr>
              <a:t>не </a:t>
            </a:r>
            <a:r>
              <a:rPr lang="uk-UA" sz="1800" u="sng" dirty="0" smtClean="0">
                <a:solidFill>
                  <a:schemeClr val="tx1"/>
                </a:solidFill>
                <a:latin typeface="Times New Roman" pitchFamily="18" charset="0"/>
                <a:cs typeface="Times New Roman" pitchFamily="18" charset="0"/>
              </a:rPr>
              <a:t>достатньо для компенсації негативних тенденцій таких, як світове зростання цін на енергоносії, збільшення рівня енергетичної залежності країни та забруднення навколишнього середовища.</a:t>
            </a:r>
            <a:r>
              <a:rPr lang="ru-RU" sz="1800" u="sng" dirty="0" smtClean="0">
                <a:solidFill>
                  <a:schemeClr val="tx1"/>
                </a:solidFill>
                <a:latin typeface="Times New Roman" pitchFamily="18" charset="0"/>
                <a:cs typeface="Times New Roman" pitchFamily="18" charset="0"/>
              </a:rPr>
              <a:t/>
            </a:r>
            <a:br>
              <a:rPr lang="ru-RU" sz="1800" u="sng" dirty="0" smtClean="0">
                <a:solidFill>
                  <a:schemeClr val="tx1"/>
                </a:solidFill>
                <a:latin typeface="Times New Roman" pitchFamily="18" charset="0"/>
                <a:cs typeface="Times New Roman" pitchFamily="18" charset="0"/>
              </a:rPr>
            </a:b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Затримуючи впровадження нових видів альтернативних </a:t>
            </a:r>
            <a:r>
              <a:rPr lang="uk-UA" sz="1800" dirty="0" smtClean="0">
                <a:solidFill>
                  <a:schemeClr val="tx1"/>
                </a:solidFill>
                <a:latin typeface="Times New Roman" pitchFamily="18" charset="0"/>
                <a:cs typeface="Times New Roman" pitchFamily="18" charset="0"/>
              </a:rPr>
              <a:t>джерел енергії</a:t>
            </a:r>
            <a:r>
              <a:rPr lang="uk-UA"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не вкладаючи коштів у технології, не розвиваючи виробництво на базі нових технологій, країна </a:t>
            </a:r>
            <a:r>
              <a:rPr lang="uk-UA" sz="1800" dirty="0" smtClean="0">
                <a:solidFill>
                  <a:schemeClr val="tx1"/>
                </a:solidFill>
                <a:latin typeface="Times New Roman" pitchFamily="18" charset="0"/>
                <a:cs typeface="Times New Roman" pitchFamily="18" charset="0"/>
              </a:rPr>
              <a:t>консервує </a:t>
            </a:r>
            <a:r>
              <a:rPr lang="uk-UA" sz="1800" dirty="0" smtClean="0">
                <a:solidFill>
                  <a:schemeClr val="tx1"/>
                </a:solidFill>
                <a:latin typeface="Times New Roman" pitchFamily="18" charset="0"/>
                <a:cs typeface="Times New Roman" pitchFamily="18" charset="0"/>
              </a:rPr>
              <a:t>технологічну відсталість і може втратити свій шанс війти у європейську </a:t>
            </a:r>
            <a:r>
              <a:rPr lang="uk-UA" sz="1800" dirty="0" smtClean="0">
                <a:solidFill>
                  <a:schemeClr val="tx1"/>
                </a:solidFill>
                <a:latin typeface="Times New Roman" pitchFamily="18" charset="0"/>
                <a:cs typeface="Times New Roman" pitchFamily="18" charset="0"/>
              </a:rPr>
              <a:t>та світову спільноти.</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ru-RU" sz="18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01122" cy="2143140"/>
          </a:xfrm>
        </p:spPr>
        <p:txBody>
          <a:bodyPr anchor="t">
            <a:normAutofit fontScale="90000"/>
          </a:bodyPr>
          <a:lstStyle/>
          <a:p>
            <a:r>
              <a:rPr lang="en-US" sz="1900" dirty="0" smtClean="0">
                <a:latin typeface="Times New Roman" pitchFamily="18" charset="0"/>
                <a:cs typeface="Times New Roman" pitchFamily="18" charset="0"/>
              </a:rPr>
              <a:t>   </a:t>
            </a:r>
            <a:r>
              <a:rPr lang="uk-UA" sz="1900" u="sng" dirty="0" smtClean="0">
                <a:solidFill>
                  <a:schemeClr val="tx1"/>
                </a:solidFill>
                <a:latin typeface="Times New Roman" pitchFamily="18" charset="0"/>
                <a:cs typeface="Times New Roman" pitchFamily="18" charset="0"/>
              </a:rPr>
              <a:t>На сьогоднішній день компанія </a:t>
            </a:r>
            <a:r>
              <a:rPr lang="uk-UA" sz="1900" u="sng" dirty="0" err="1" smtClean="0">
                <a:solidFill>
                  <a:schemeClr val="tx1"/>
                </a:solidFill>
                <a:latin typeface="Times New Roman" pitchFamily="18" charset="0"/>
                <a:cs typeface="Times New Roman" pitchFamily="18" charset="0"/>
              </a:rPr>
              <a:t>“ЕкоКиїв”</a:t>
            </a:r>
            <a:r>
              <a:rPr lang="uk-UA" sz="1900" u="sng" dirty="0" smtClean="0">
                <a:solidFill>
                  <a:schemeClr val="tx1"/>
                </a:solidFill>
                <a:latin typeface="Times New Roman" pitchFamily="18" charset="0"/>
                <a:cs typeface="Times New Roman" pitchFamily="18" charset="0"/>
              </a:rPr>
              <a:t> отримала запит від Київської міської державної адміністрації, щодо впровадження пілотного проекту по переведенню багатоповерхових будинків на альтернативні джерела опалення і </a:t>
            </a:r>
            <a:r>
              <a:rPr lang="uk-UA" sz="1900" u="sng" dirty="0" smtClean="0">
                <a:solidFill>
                  <a:schemeClr val="tx1"/>
                </a:solidFill>
                <a:latin typeface="Times New Roman" pitchFamily="18" charset="0"/>
                <a:cs typeface="Times New Roman" pitchFamily="18" charset="0"/>
              </a:rPr>
              <a:t>електрифікації.</a:t>
            </a:r>
            <a:r>
              <a:rPr lang="uk-UA" sz="1900" b="1" dirty="0" smtClean="0">
                <a:solidFill>
                  <a:schemeClr val="tx1"/>
                </a:solidFill>
                <a:latin typeface="Times New Roman" pitchFamily="18" charset="0"/>
                <a:cs typeface="Times New Roman" pitchFamily="18" charset="0"/>
              </a:rPr>
              <a:t/>
            </a:r>
            <a:br>
              <a:rPr lang="uk-UA" sz="1900" b="1" dirty="0" smtClean="0">
                <a:solidFill>
                  <a:schemeClr val="tx1"/>
                </a:solidFill>
                <a:latin typeface="Times New Roman" pitchFamily="18" charset="0"/>
                <a:cs typeface="Times New Roman" pitchFamily="18" charset="0"/>
              </a:rPr>
            </a:br>
            <a:r>
              <a:rPr lang="uk-UA" sz="1900" b="1" dirty="0" smtClean="0">
                <a:solidFill>
                  <a:schemeClr val="tx1"/>
                </a:solidFill>
                <a:latin typeface="Times New Roman" pitchFamily="18" charset="0"/>
                <a:cs typeface="Times New Roman" pitchFamily="18" charset="0"/>
              </a:rPr>
              <a:t> </a:t>
            </a:r>
            <a:r>
              <a:rPr lang="uk-UA" sz="1900" b="1" dirty="0" smtClean="0">
                <a:solidFill>
                  <a:schemeClr val="tx1"/>
                </a:solidFill>
                <a:latin typeface="Times New Roman" pitchFamily="18" charset="0"/>
                <a:cs typeface="Times New Roman" pitchFamily="18" charset="0"/>
              </a:rPr>
              <a:t>  </a:t>
            </a:r>
            <a:r>
              <a:rPr lang="uk-UA" sz="1900" dirty="0" smtClean="0">
                <a:solidFill>
                  <a:schemeClr val="tx1"/>
                </a:solidFill>
                <a:latin typeface="Times New Roman" pitchFamily="18" charset="0"/>
                <a:cs typeface="Times New Roman" pitchFamily="18" charset="0"/>
              </a:rPr>
              <a:t>Тому компанія </a:t>
            </a:r>
            <a:r>
              <a:rPr lang="uk-UA" sz="1900" dirty="0" err="1" smtClean="0">
                <a:solidFill>
                  <a:schemeClr val="tx1"/>
                </a:solidFill>
                <a:latin typeface="Times New Roman" pitchFamily="18" charset="0"/>
                <a:cs typeface="Times New Roman" pitchFamily="18" charset="0"/>
              </a:rPr>
              <a:t>“ЕкоКиїв”</a:t>
            </a:r>
            <a:r>
              <a:rPr lang="uk-UA" sz="1900" dirty="0" smtClean="0">
                <a:solidFill>
                  <a:schemeClr val="tx1"/>
                </a:solidFill>
                <a:latin typeface="Times New Roman" pitchFamily="18" charset="0"/>
                <a:cs typeface="Times New Roman" pitchFamily="18" charset="0"/>
              </a:rPr>
              <a:t> пропонує в </a:t>
            </a:r>
            <a:r>
              <a:rPr lang="uk-UA" sz="1900" dirty="0" smtClean="0">
                <a:solidFill>
                  <a:schemeClr val="tx1"/>
                </a:solidFill>
                <a:latin typeface="Times New Roman" pitchFamily="18" charset="0"/>
                <a:cs typeface="Times New Roman" pitchFamily="18" charset="0"/>
              </a:rPr>
              <a:t>столиці України розпочати </a:t>
            </a:r>
            <a:r>
              <a:rPr lang="uk-UA" sz="1900" dirty="0" smtClean="0">
                <a:solidFill>
                  <a:schemeClr val="tx1"/>
                </a:solidFill>
                <a:latin typeface="Times New Roman" pitchFamily="18" charset="0"/>
                <a:cs typeface="Times New Roman" pitchFamily="18" charset="0"/>
              </a:rPr>
              <a:t>впровадження альтернативних </a:t>
            </a:r>
            <a:r>
              <a:rPr lang="uk-UA" sz="1900" dirty="0" smtClean="0">
                <a:solidFill>
                  <a:schemeClr val="tx1"/>
                </a:solidFill>
                <a:latin typeface="Times New Roman" pitchFamily="18" charset="0"/>
                <a:cs typeface="Times New Roman" pitchFamily="18" charset="0"/>
              </a:rPr>
              <a:t>джерела енергії сонця і тепла землі для опалення, гарячого водопостачання і електрифікації житлових будинків (приватних та багатоповерхових</a:t>
            </a:r>
            <a:r>
              <a:rPr lang="uk-UA" sz="1900" dirty="0" smtClean="0">
                <a:solidFill>
                  <a:schemeClr val="tx1"/>
                </a:solidFill>
                <a:latin typeface="Times New Roman" pitchFamily="18" charset="0"/>
                <a:cs typeface="Times New Roman" pitchFamily="18" charset="0"/>
              </a:rPr>
              <a:t>) </a:t>
            </a:r>
            <a:r>
              <a:rPr lang="uk-UA" sz="1900" u="sng" dirty="0" smtClean="0">
                <a:solidFill>
                  <a:schemeClr val="tx1"/>
                </a:solidFill>
                <a:latin typeface="Times New Roman" pitchFamily="18" charset="0"/>
                <a:cs typeface="Times New Roman" pitchFamily="18" charset="0"/>
              </a:rPr>
              <a:t>та запрошуємо </a:t>
            </a:r>
            <a:r>
              <a:rPr lang="uk-UA" sz="1900" u="sng" dirty="0" smtClean="0">
                <a:solidFill>
                  <a:schemeClr val="tx1"/>
                </a:solidFill>
                <a:latin typeface="Times New Roman" pitchFamily="18" charset="0"/>
                <a:cs typeface="Times New Roman" pitchFamily="18" charset="0"/>
              </a:rPr>
              <a:t>до співпраці.</a:t>
            </a:r>
            <a:r>
              <a:rPr lang="uk-UA" sz="1900" b="1" u="sng" dirty="0" smtClean="0">
                <a:solidFill>
                  <a:schemeClr val="tx1"/>
                </a:solidFill>
                <a:latin typeface="Times New Roman" pitchFamily="18" charset="0"/>
                <a:cs typeface="Times New Roman" pitchFamily="18" charset="0"/>
              </a:rPr>
              <a:t> </a:t>
            </a:r>
            <a:r>
              <a:rPr lang="ru-RU" sz="1900" dirty="0" smtClean="0">
                <a:solidFill>
                  <a:schemeClr val="tx1"/>
                </a:solidFill>
                <a:latin typeface="Times New Roman" pitchFamily="18" charset="0"/>
                <a:cs typeface="Times New Roman" pitchFamily="18" charset="0"/>
              </a:rPr>
              <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uk-UA" sz="1900" dirty="0" smtClean="0">
                <a:solidFill>
                  <a:schemeClr val="tx1"/>
                </a:solidFill>
                <a:latin typeface="Times New Roman" pitchFamily="18" charset="0"/>
                <a:cs typeface="Times New Roman" pitchFamily="18" charset="0"/>
              </a:rPr>
              <a:t>Монтаж </a:t>
            </a:r>
            <a:r>
              <a:rPr lang="uk-UA" sz="1900" dirty="0" smtClean="0">
                <a:solidFill>
                  <a:schemeClr val="tx1"/>
                </a:solidFill>
                <a:latin typeface="Times New Roman" pitchFamily="18" charset="0"/>
                <a:cs typeface="Times New Roman" pitchFamily="18" charset="0"/>
              </a:rPr>
              <a:t>сонячних колекторів і сонячних панелей передбачений на дахах будинків.</a:t>
            </a:r>
            <a:r>
              <a:rPr lang="ru-RU" sz="1900" dirty="0" smtClean="0">
                <a:solidFill>
                  <a:schemeClr val="tx1"/>
                </a:solidFill>
                <a:latin typeface="Times New Roman" pitchFamily="18" charset="0"/>
                <a:cs typeface="Times New Roman" pitchFamily="18" charset="0"/>
              </a:rPr>
              <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uk-UA" sz="1900" dirty="0" smtClean="0">
                <a:solidFill>
                  <a:schemeClr val="tx1"/>
                </a:solidFill>
                <a:latin typeface="Times New Roman" pitchFamily="18" charset="0"/>
                <a:cs typeface="Times New Roman" pitchFamily="18" charset="0"/>
              </a:rPr>
              <a:t>Нова </a:t>
            </a:r>
            <a:r>
              <a:rPr lang="uk-UA" sz="1900" dirty="0" smtClean="0">
                <a:solidFill>
                  <a:schemeClr val="tx1"/>
                </a:solidFill>
                <a:latin typeface="Times New Roman" pitchFamily="18" charset="0"/>
                <a:cs typeface="Times New Roman" pitchFamily="18" charset="0"/>
              </a:rPr>
              <a:t>розробка вчених з Каліфорнійського університету в Лос-Анджелесі практично прозора для видимого світла, що дозволяє використовувати її одночасно в якості віконного скла та генератора електроенергії. Технологія виготовлення нових сонячних панелей відносно проста, і дозволяє найближчим часом приступити до їх масового виробництва.</a:t>
            </a:r>
            <a:r>
              <a:rPr lang="ru-RU" sz="1900" dirty="0" smtClean="0">
                <a:solidFill>
                  <a:schemeClr val="tx1"/>
                </a:solidFill>
                <a:latin typeface="Times New Roman" pitchFamily="18" charset="0"/>
                <a:cs typeface="Times New Roman" pitchFamily="18" charset="0"/>
              </a:rPr>
              <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uk-UA" sz="1900" dirty="0" smtClean="0">
                <a:solidFill>
                  <a:schemeClr val="tx1"/>
                </a:solidFill>
                <a:latin typeface="Times New Roman" pitchFamily="18" charset="0"/>
                <a:cs typeface="Times New Roman" pitchFamily="18" charset="0"/>
              </a:rPr>
              <a:t>Полімерна </a:t>
            </a:r>
            <a:r>
              <a:rPr lang="uk-UA" sz="1900" dirty="0" smtClean="0">
                <a:solidFill>
                  <a:schemeClr val="tx1"/>
                </a:solidFill>
                <a:latin typeface="Times New Roman" pitchFamily="18" charset="0"/>
                <a:cs typeface="Times New Roman" pitchFamily="18" charset="0"/>
              </a:rPr>
              <a:t>сонячна батарея виробляє електрику, в основному, за рахунок поглинання інфрачервоного, а не видимого світла. Виготовлений з </a:t>
            </a:r>
            <a:r>
              <a:rPr lang="uk-UA" sz="1900" dirty="0" err="1" smtClean="0">
                <a:solidFill>
                  <a:schemeClr val="tx1"/>
                </a:solidFill>
                <a:latin typeface="Times New Roman" pitchFamily="18" charset="0"/>
                <a:cs typeface="Times New Roman" pitchFamily="18" charset="0"/>
              </a:rPr>
              <a:t>фотохімічно</a:t>
            </a:r>
            <a:r>
              <a:rPr lang="uk-UA" sz="1900" dirty="0" smtClean="0">
                <a:solidFill>
                  <a:schemeClr val="tx1"/>
                </a:solidFill>
                <a:latin typeface="Times New Roman" pitchFamily="18" charset="0"/>
                <a:cs typeface="Times New Roman" pitchFamily="18" charset="0"/>
              </a:rPr>
              <a:t> активного пластику, пристрій на 70% прозорий для видимого світла — це можна приблизно порівняти зі слабо тонованими вікнами. Враховуючи, що в багатьох будинках вікна, що виходять на сонячну сторону, тонуються спеціально, втрата 30% видимого світла для багатьох може бути бажаним ефектом. Нова пластикова батарея навіть схожа на плівку для тонування вікон — вона легка, тонка і може гнутися.</a:t>
            </a:r>
            <a:r>
              <a:rPr lang="ru-RU" sz="1900" dirty="0" smtClean="0">
                <a:solidFill>
                  <a:schemeClr val="tx1"/>
                </a:solidFill>
                <a:latin typeface="Times New Roman" pitchFamily="18" charset="0"/>
                <a:cs typeface="Times New Roman" pitchFamily="18" charset="0"/>
              </a:rPr>
              <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uk-UA" sz="1900" dirty="0" smtClean="0">
                <a:solidFill>
                  <a:schemeClr val="tx1"/>
                </a:solidFill>
                <a:latin typeface="Times New Roman" pitchFamily="18" charset="0"/>
                <a:cs typeface="Times New Roman" pitchFamily="18" charset="0"/>
              </a:rPr>
              <a:t>Розробляється </a:t>
            </a:r>
            <a:r>
              <a:rPr lang="uk-UA" sz="1900" dirty="0" smtClean="0">
                <a:solidFill>
                  <a:schemeClr val="tx1"/>
                </a:solidFill>
                <a:latin typeface="Times New Roman" pitchFamily="18" charset="0"/>
                <a:cs typeface="Times New Roman" pitchFamily="18" charset="0"/>
              </a:rPr>
              <a:t>проект вітроелектростанції, яка буде працювати на дахах в багатоповерхових будинках.</a:t>
            </a:r>
            <a:r>
              <a:rPr lang="ru-RU" sz="1900" dirty="0" smtClean="0">
                <a:solidFill>
                  <a:schemeClr val="tx1"/>
                </a:solidFill>
                <a:latin typeface="Times New Roman" pitchFamily="18" charset="0"/>
                <a:cs typeface="Times New Roman" pitchFamily="18" charset="0"/>
              </a:rPr>
              <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uk-UA" sz="1900" dirty="0" smtClean="0">
                <a:solidFill>
                  <a:schemeClr val="tx1"/>
                </a:solidFill>
                <a:latin typeface="Times New Roman" pitchFamily="18" charset="0"/>
                <a:cs typeface="Times New Roman" pitchFamily="18" charset="0"/>
              </a:rPr>
              <a:t>Якби </a:t>
            </a:r>
            <a:r>
              <a:rPr lang="uk-UA" sz="1900" dirty="0" smtClean="0">
                <a:solidFill>
                  <a:schemeClr val="tx1"/>
                </a:solidFill>
                <a:latin typeface="Times New Roman" pitchFamily="18" charset="0"/>
                <a:cs typeface="Times New Roman" pitchFamily="18" charset="0"/>
              </a:rPr>
              <a:t>за останні 30 років на розробку використання сонячної енергії було витрачено стільки ж сил і коштів, скільки на використання атомної енергії, то до 2000 року "сонячний струм" спроможний був би замінити атомний. До такого висновку дійшли німецькі вчені</a:t>
            </a:r>
            <a:r>
              <a:rPr lang="uk-UA" sz="1900" dirty="0" smtClean="0">
                <a:solidFill>
                  <a:schemeClr val="tx1"/>
                </a:solidFill>
                <a:latin typeface="Times New Roman" pitchFamily="18" charset="0"/>
                <a:cs typeface="Times New Roman" pitchFamily="18" charset="0"/>
              </a:rPr>
              <a:t>.</a:t>
            </a:r>
            <a:br>
              <a:rPr lang="uk-UA" sz="1900" dirty="0" smtClean="0">
                <a:solidFill>
                  <a:schemeClr val="tx1"/>
                </a:solidFill>
                <a:latin typeface="Times New Roman" pitchFamily="18" charset="0"/>
                <a:cs typeface="Times New Roman" pitchFamily="18" charset="0"/>
              </a:rPr>
            </a:br>
            <a:endParaRPr lang="ru-RU" sz="1800" dirty="0">
              <a:solidFill>
                <a:schemeClr val="tx1"/>
              </a:solidFill>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descr="17.jpg"/>
          <p:cNvPicPr>
            <a:picLocks noChangeAspect="1"/>
          </p:cNvPicPr>
          <p:nvPr/>
        </p:nvPicPr>
        <p:blipFill>
          <a:blip r:embed="rId2"/>
          <a:stretch>
            <a:fillRect/>
          </a:stretch>
        </p:blipFill>
        <p:spPr>
          <a:xfrm>
            <a:off x="4294833" y="3214231"/>
            <a:ext cx="4849167" cy="3643769"/>
          </a:xfrm>
          <a:prstGeom prst="rect">
            <a:avLst/>
          </a:prstGeom>
        </p:spPr>
      </p:pic>
      <p:pic>
        <p:nvPicPr>
          <p:cNvPr id="6" name="Рисунок 5" descr="18.jpg"/>
          <p:cNvPicPr>
            <a:picLocks noChangeAspect="1"/>
          </p:cNvPicPr>
          <p:nvPr/>
        </p:nvPicPr>
        <p:blipFill>
          <a:blip r:embed="rId3"/>
          <a:stretch>
            <a:fillRect/>
          </a:stretch>
        </p:blipFill>
        <p:spPr>
          <a:xfrm>
            <a:off x="0" y="3542830"/>
            <a:ext cx="5357850" cy="3315170"/>
          </a:xfrm>
          <a:prstGeom prst="rect">
            <a:avLst/>
          </a:prstGeom>
        </p:spPr>
      </p:pic>
      <p:pic>
        <p:nvPicPr>
          <p:cNvPr id="7" name="Рисунок 6" descr="19.jpg"/>
          <p:cNvPicPr>
            <a:picLocks noChangeAspect="1"/>
          </p:cNvPicPr>
          <p:nvPr/>
        </p:nvPicPr>
        <p:blipFill>
          <a:blip r:embed="rId4" cstate="print"/>
          <a:stretch>
            <a:fillRect/>
          </a:stretch>
        </p:blipFill>
        <p:spPr>
          <a:xfrm>
            <a:off x="5125229" y="1500174"/>
            <a:ext cx="4018771" cy="2643206"/>
          </a:xfrm>
          <a:prstGeom prst="rect">
            <a:avLst/>
          </a:prstGeom>
        </p:spPr>
      </p:pic>
      <p:pic>
        <p:nvPicPr>
          <p:cNvPr id="8" name="Рисунок 7" descr="16.jpg"/>
          <p:cNvPicPr>
            <a:picLocks noChangeAspect="1"/>
          </p:cNvPicPr>
          <p:nvPr/>
        </p:nvPicPr>
        <p:blipFill>
          <a:blip r:embed="rId5"/>
          <a:stretch>
            <a:fillRect/>
          </a:stretch>
        </p:blipFill>
        <p:spPr>
          <a:xfrm>
            <a:off x="-1" y="0"/>
            <a:ext cx="5572133" cy="37221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305800" cy="1143000"/>
          </a:xfrm>
        </p:spPr>
        <p:txBody>
          <a:bodyPr anchor="t">
            <a:normAutofit fontScale="90000"/>
          </a:bodyPr>
          <a:lstStyle/>
          <a:p>
            <a:pPr algn="ctr"/>
            <a:r>
              <a:rPr lang="uk-UA" sz="4400" b="1" i="1" dirty="0" smtClean="0">
                <a:solidFill>
                  <a:srgbClr val="00B050"/>
                </a:solidFill>
                <a:latin typeface="Times New Roman" pitchFamily="18" charset="0"/>
                <a:cs typeface="Times New Roman" pitchFamily="18" charset="0"/>
              </a:rPr>
              <a:t>Запрошуємо до успішного та щасливого майбутнього:</a:t>
            </a:r>
            <a:r>
              <a:rPr lang="uk-UA" sz="4400" b="1" i="1" u="sng" dirty="0" smtClean="0">
                <a:solidFill>
                  <a:schemeClr val="tx1"/>
                </a:solidFill>
                <a:latin typeface="Times New Roman" pitchFamily="18" charset="0"/>
                <a:cs typeface="Times New Roman" pitchFamily="18" charset="0"/>
              </a:rPr>
              <a:t/>
            </a:r>
            <a:br>
              <a:rPr lang="uk-UA" sz="4400" b="1" i="1" u="sng" dirty="0" smtClean="0">
                <a:solidFill>
                  <a:schemeClr val="tx1"/>
                </a:solidFill>
                <a:latin typeface="Times New Roman" pitchFamily="18" charset="0"/>
                <a:cs typeface="Times New Roman" pitchFamily="18" charset="0"/>
              </a:rPr>
            </a:br>
            <a:r>
              <a:rPr lang="uk-UA" b="1" dirty="0" smtClean="0">
                <a:solidFill>
                  <a:schemeClr val="tx1"/>
                </a:solidFill>
                <a:latin typeface="Times New Roman" pitchFamily="18" charset="0"/>
                <a:cs typeface="Times New Roman" pitchFamily="18" charset="0"/>
              </a:rPr>
              <a:t>Любомир Піндус</a:t>
            </a:r>
            <a:r>
              <a:rPr lang="uk-UA" dirty="0" smtClean="0">
                <a:solidFill>
                  <a:schemeClr val="tx1"/>
                </a:solidFill>
                <a:latin typeface="Times New Roman" pitchFamily="18" charset="0"/>
                <a:cs typeface="Times New Roman" pitchFamily="18" charset="0"/>
              </a:rPr>
              <a:t/>
            </a:r>
            <a:br>
              <a:rPr lang="uk-UA" dirty="0" smtClean="0">
                <a:solidFill>
                  <a:schemeClr val="tx1"/>
                </a:solidFill>
                <a:latin typeface="Times New Roman" pitchFamily="18" charset="0"/>
                <a:cs typeface="Times New Roman" pitchFamily="18" charset="0"/>
              </a:rPr>
            </a:br>
            <a:r>
              <a:rPr lang="uk-UA" b="1" dirty="0" smtClean="0">
                <a:solidFill>
                  <a:schemeClr val="tx1"/>
                </a:solidFill>
                <a:latin typeface="Times New Roman" pitchFamily="18" charset="0"/>
                <a:cs typeface="Times New Roman" pitchFamily="18" charset="0"/>
              </a:rPr>
              <a:t/>
            </a:r>
            <a:br>
              <a:rPr lang="uk-UA" b="1" dirty="0" smtClean="0">
                <a:solidFill>
                  <a:schemeClr val="tx1"/>
                </a:solidFill>
                <a:latin typeface="Times New Roman" pitchFamily="18" charset="0"/>
                <a:cs typeface="Times New Roman" pitchFamily="18" charset="0"/>
              </a:rPr>
            </a:br>
            <a:r>
              <a:rPr lang="uk-UA" b="1" dirty="0" smtClean="0">
                <a:solidFill>
                  <a:schemeClr val="tx1"/>
                </a:solidFill>
                <a:latin typeface="Times New Roman" pitchFamily="18" charset="0"/>
                <a:cs typeface="Times New Roman" pitchFamily="18" charset="0"/>
              </a:rPr>
              <a:t/>
            </a:r>
            <a:br>
              <a:rPr lang="uk-UA" b="1" dirty="0" smtClean="0">
                <a:solidFill>
                  <a:schemeClr val="tx1"/>
                </a:solidFill>
                <a:latin typeface="Times New Roman" pitchFamily="18" charset="0"/>
                <a:cs typeface="Times New Roman" pitchFamily="18" charset="0"/>
              </a:rPr>
            </a:br>
            <a:r>
              <a:rPr lang="uk-UA" b="1" dirty="0" smtClean="0">
                <a:solidFill>
                  <a:schemeClr val="tx1"/>
                </a:solidFill>
                <a:latin typeface="Times New Roman" pitchFamily="18" charset="0"/>
                <a:cs typeface="Times New Roman" pitchFamily="18" charset="0"/>
              </a:rPr>
              <a:t/>
            </a:r>
            <a:br>
              <a:rPr lang="uk-UA" b="1" dirty="0" smtClean="0">
                <a:solidFill>
                  <a:schemeClr val="tx1"/>
                </a:solidFill>
                <a:latin typeface="Times New Roman" pitchFamily="18" charset="0"/>
                <a:cs typeface="Times New Roman" pitchFamily="18" charset="0"/>
              </a:rPr>
            </a:br>
            <a:endParaRPr lang="ru-RU" b="1" u="sng" dirty="0">
              <a:solidFill>
                <a:schemeClr val="tx1"/>
              </a:solidFill>
              <a:latin typeface="Times New Roman" pitchFamily="18" charset="0"/>
              <a:cs typeface="Times New Roman" pitchFamily="18" charset="0"/>
            </a:endParaRPr>
          </a:p>
        </p:txBody>
      </p:sp>
      <p:pic>
        <p:nvPicPr>
          <p:cNvPr id="3" name="Рисунок 2" descr="Банер на ГогольФест.jpg"/>
          <p:cNvPicPr>
            <a:picLocks noChangeAspect="1"/>
          </p:cNvPicPr>
          <p:nvPr/>
        </p:nvPicPr>
        <p:blipFill>
          <a:blip r:embed="rId2"/>
          <a:stretch>
            <a:fillRect/>
          </a:stretch>
        </p:blipFill>
        <p:spPr>
          <a:xfrm>
            <a:off x="1428728" y="2526370"/>
            <a:ext cx="6715172" cy="43316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357430"/>
            <a:ext cx="8305800" cy="1143000"/>
          </a:xfrm>
        </p:spPr>
        <p:txBody>
          <a:bodyPr/>
          <a:lstStyle/>
          <a:p>
            <a:pPr algn="ctr"/>
            <a:r>
              <a:rPr lang="uk-UA" dirty="0" smtClean="0"/>
              <a:t>Дякую за увагу!</a:t>
            </a:r>
            <a:endParaRPr lang="ru-RU" dirty="0"/>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704088"/>
            <a:ext cx="8715436" cy="1143000"/>
          </a:xfrm>
        </p:spPr>
        <p:txBody>
          <a:bodyPr anchor="t">
            <a:normAutofit fontScale="90000"/>
          </a:bodyPr>
          <a:lstStyle/>
          <a:p>
            <a:pPr algn="ctr"/>
            <a:r>
              <a:rPr lang="uk-UA" sz="4400" b="1" dirty="0" smtClean="0">
                <a:solidFill>
                  <a:schemeClr val="tx1"/>
                </a:solidFill>
                <a:latin typeface="Times New Roman" pitchFamily="18" charset="0"/>
                <a:cs typeface="Times New Roman" pitchFamily="18" charset="0"/>
              </a:rPr>
              <a:t>Енергосвобода багатоповерхових будинків - тренд сучасного соціального </a:t>
            </a:r>
            <a:r>
              <a:rPr lang="uk-UA" sz="4400" b="1" dirty="0" smtClean="0">
                <a:solidFill>
                  <a:schemeClr val="tx1"/>
                </a:solidFill>
                <a:latin typeface="Times New Roman" pitchFamily="18" charset="0"/>
                <a:cs typeface="Times New Roman" pitchFamily="18" charset="0"/>
              </a:rPr>
              <a:t>бізнесу</a:t>
            </a:r>
            <a:r>
              <a:rPr lang="uk-UA" sz="3300" b="1" dirty="0" smtClean="0">
                <a:solidFill>
                  <a:schemeClr val="tx1"/>
                </a:solidFill>
                <a:latin typeface="Times New Roman" pitchFamily="18" charset="0"/>
                <a:cs typeface="Times New Roman" pitchFamily="18" charset="0"/>
              </a:rPr>
              <a:t/>
            </a:r>
            <a:br>
              <a:rPr lang="uk-UA" sz="3300" b="1" dirty="0" smtClean="0">
                <a:solidFill>
                  <a:schemeClr val="tx1"/>
                </a:solidFill>
                <a:latin typeface="Times New Roman" pitchFamily="18" charset="0"/>
                <a:cs typeface="Times New Roman" pitchFamily="18" charset="0"/>
              </a:rPr>
            </a:br>
            <a:r>
              <a:rPr lang="uk-UA" sz="2200" b="1" dirty="0" smtClean="0">
                <a:solidFill>
                  <a:schemeClr val="tx1"/>
                </a:solidFill>
                <a:latin typeface="Times New Roman" pitchFamily="18" charset="0"/>
                <a:cs typeface="Times New Roman" pitchFamily="18" charset="0"/>
              </a:rPr>
              <a:t/>
            </a:r>
            <a:br>
              <a:rPr lang="uk-UA" sz="2200" b="1" dirty="0" smtClean="0">
                <a:solidFill>
                  <a:schemeClr val="tx1"/>
                </a:solidFill>
                <a:latin typeface="Times New Roman" pitchFamily="18" charset="0"/>
                <a:cs typeface="Times New Roman" pitchFamily="18" charset="0"/>
              </a:rPr>
            </a:br>
            <a:r>
              <a:rPr lang="uk-UA" sz="3300" b="1" dirty="0" smtClean="0">
                <a:solidFill>
                  <a:schemeClr val="tx1"/>
                </a:solidFill>
                <a:latin typeface="Times New Roman" pitchFamily="18" charset="0"/>
                <a:cs typeface="Times New Roman" pitchFamily="18" charset="0"/>
              </a:rPr>
              <a:t>Любомир Піндус</a:t>
            </a:r>
            <a:r>
              <a:rPr lang="uk-UA" sz="3300" dirty="0" smtClean="0">
                <a:solidFill>
                  <a:schemeClr val="tx1"/>
                </a:solidFill>
                <a:latin typeface="Times New Roman" pitchFamily="18" charset="0"/>
                <a:cs typeface="Times New Roman" pitchFamily="18" charset="0"/>
              </a:rPr>
              <a:t/>
            </a:r>
            <a:br>
              <a:rPr lang="uk-UA" sz="3300" dirty="0" smtClean="0">
                <a:solidFill>
                  <a:schemeClr val="tx1"/>
                </a:solidFill>
                <a:latin typeface="Times New Roman" pitchFamily="18" charset="0"/>
                <a:cs typeface="Times New Roman" pitchFamily="18" charset="0"/>
              </a:rPr>
            </a:br>
            <a:r>
              <a:rPr lang="uk-UA" sz="3300" dirty="0" smtClean="0">
                <a:solidFill>
                  <a:schemeClr val="tx1"/>
                </a:solidFill>
                <a:latin typeface="Times New Roman" pitchFamily="18" charset="0"/>
                <a:cs typeface="Times New Roman" pitchFamily="18" charset="0"/>
              </a:rPr>
              <a:t>комерційний директор</a:t>
            </a:r>
            <a:r>
              <a:rPr lang="uk-UA" sz="2200" b="1" dirty="0" smtClean="0">
                <a:solidFill>
                  <a:schemeClr val="tx1"/>
                </a:solidFill>
                <a:latin typeface="Times New Roman" pitchFamily="18" charset="0"/>
                <a:cs typeface="Times New Roman" pitchFamily="18" charset="0"/>
              </a:rPr>
              <a:t/>
            </a:r>
            <a:br>
              <a:rPr lang="uk-UA" sz="2200" b="1" dirty="0" smtClean="0">
                <a:solidFill>
                  <a:schemeClr val="tx1"/>
                </a:solidFill>
                <a:latin typeface="Times New Roman" pitchFamily="18" charset="0"/>
                <a:cs typeface="Times New Roman" pitchFamily="18" charset="0"/>
              </a:rPr>
            </a:br>
            <a:r>
              <a:rPr lang="ru-RU" sz="5400" dirty="0" smtClean="0">
                <a:latin typeface="Times New Roman" pitchFamily="18" charset="0"/>
                <a:cs typeface="Times New Roman" pitchFamily="18" charset="0"/>
              </a:rPr>
              <a:t/>
            </a:r>
            <a:br>
              <a:rPr lang="ru-RU" sz="5400" dirty="0" smtClean="0">
                <a:latin typeface="Times New Roman" pitchFamily="18" charset="0"/>
                <a:cs typeface="Times New Roman" pitchFamily="18" charset="0"/>
              </a:rPr>
            </a:br>
            <a:endParaRPr lang="ru-RU" dirty="0"/>
          </a:p>
        </p:txBody>
      </p:sp>
      <p:pic>
        <p:nvPicPr>
          <p:cNvPr id="3" name="Рисунок 2" descr="ЕкоКиїв.jpg"/>
          <p:cNvPicPr>
            <a:picLocks noChangeAspect="1"/>
          </p:cNvPicPr>
          <p:nvPr/>
        </p:nvPicPr>
        <p:blipFill>
          <a:blip r:embed="rId2"/>
          <a:stretch>
            <a:fillRect/>
          </a:stretch>
        </p:blipFill>
        <p:spPr>
          <a:xfrm>
            <a:off x="1643042" y="3929370"/>
            <a:ext cx="5786478" cy="2928630"/>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04088"/>
            <a:ext cx="8501122" cy="1143000"/>
          </a:xfrm>
        </p:spPr>
        <p:txBody>
          <a:bodyPr anchor="t">
            <a:normAutofit fontScale="90000"/>
          </a:bodyPr>
          <a:lstStyle/>
          <a:p>
            <a:pPr algn="ctr"/>
            <a:r>
              <a:rPr lang="uk-UA" sz="2000" b="1" u="sng" dirty="0" smtClean="0">
                <a:solidFill>
                  <a:schemeClr val="tx1"/>
                </a:solidFill>
                <a:latin typeface="Times New Roman" pitchFamily="18" charset="0"/>
                <a:cs typeface="Times New Roman" pitchFamily="18" charset="0"/>
              </a:rPr>
              <a:t>Енергосвобода </a:t>
            </a:r>
            <a:r>
              <a:rPr lang="uk-UA" sz="2000" b="1" u="sng" dirty="0" smtClean="0">
                <a:solidFill>
                  <a:schemeClr val="tx1"/>
                </a:solidFill>
                <a:latin typeface="Times New Roman" pitchFamily="18" charset="0"/>
                <a:cs typeface="Times New Roman" pitchFamily="18" charset="0"/>
              </a:rPr>
              <a:t>багатоповерхових будинків - тренд сучасного соціального бізнесу.</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uk-UA" sz="2100" i="1" dirty="0" smtClean="0">
                <a:solidFill>
                  <a:schemeClr val="tx1"/>
                </a:solidFill>
                <a:latin typeface="Times New Roman" pitchFamily="18" charset="0"/>
                <a:cs typeface="Times New Roman" pitchFamily="18" charset="0"/>
              </a:rPr>
              <a:t>Самі </a:t>
            </a:r>
            <a:r>
              <a:rPr lang="uk-UA" sz="2100" i="1" dirty="0" smtClean="0">
                <a:solidFill>
                  <a:schemeClr val="tx1"/>
                </a:solidFill>
                <a:latin typeface="Times New Roman" pitchFamily="18" charset="0"/>
                <a:cs typeface="Times New Roman" pitchFamily="18" charset="0"/>
              </a:rPr>
              <a:t>сучасні світові комплекси альтернативних джерел енергії в багато поверхових будинках покращують екологію, приносять прибутки, створюють енергосвободу, допомагають людям бути щасливими.</a:t>
            </a:r>
            <a:r>
              <a:rPr lang="ru-RU" sz="2100" dirty="0" smtClean="0">
                <a:solidFill>
                  <a:schemeClr val="tx1"/>
                </a:solidFill>
                <a:latin typeface="Times New Roman" pitchFamily="18" charset="0"/>
                <a:cs typeface="Times New Roman" pitchFamily="18" charset="0"/>
              </a:rPr>
              <a:t/>
            </a:r>
            <a:br>
              <a:rPr lang="ru-RU" sz="2100" dirty="0" smtClean="0">
                <a:solidFill>
                  <a:schemeClr val="tx1"/>
                </a:solidFill>
                <a:latin typeface="Times New Roman" pitchFamily="18" charset="0"/>
                <a:cs typeface="Times New Roman" pitchFamily="18" charset="0"/>
              </a:rPr>
            </a:br>
            <a:r>
              <a:rPr lang="uk-UA" sz="2100" i="1" dirty="0" smtClean="0">
                <a:solidFill>
                  <a:schemeClr val="tx1"/>
                </a:solidFill>
                <a:latin typeface="Times New Roman" pitchFamily="18" charset="0"/>
                <a:cs typeface="Times New Roman" pitchFamily="18" charset="0"/>
              </a:rPr>
              <a:t>Перспективи впровадження їх в Україні</a:t>
            </a:r>
            <a:r>
              <a:rPr lang="uk-UA" sz="2100" i="1" dirty="0" smtClean="0">
                <a:solidFill>
                  <a:schemeClr val="tx1"/>
                </a:solidFill>
                <a:latin typeface="Times New Roman" pitchFamily="18" charset="0"/>
                <a:cs typeface="Times New Roman" pitchFamily="18" charset="0"/>
              </a:rPr>
              <a:t>.</a:t>
            </a:r>
            <a:r>
              <a:rPr lang="uk-UA" sz="2000" i="1" dirty="0" smtClean="0">
                <a:solidFill>
                  <a:schemeClr val="tx1"/>
                </a:solidFill>
                <a:latin typeface="Times New Roman" pitchFamily="18" charset="0"/>
                <a:cs typeface="Times New Roman" pitchFamily="18" charset="0"/>
              </a:rPr>
              <a:t/>
            </a:r>
            <a:br>
              <a:rPr lang="uk-UA" sz="2000" i="1" dirty="0" smtClean="0">
                <a:solidFill>
                  <a:schemeClr val="tx1"/>
                </a:solidFill>
                <a:latin typeface="Times New Roman" pitchFamily="18" charset="0"/>
                <a:cs typeface="Times New Roman" pitchFamily="18" charset="0"/>
              </a:rPr>
            </a:br>
            <a:r>
              <a:rPr lang="uk-UA" sz="2000" i="1" dirty="0" smtClean="0">
                <a:latin typeface="Times New Roman" pitchFamily="18" charset="0"/>
                <a:cs typeface="Times New Roman" pitchFamily="18" charset="0"/>
              </a:rPr>
              <a:t/>
            </a:r>
            <a:br>
              <a:rPr lang="uk-UA" sz="2000" i="1" dirty="0" smtClean="0">
                <a:latin typeface="Times New Roman" pitchFamily="18" charset="0"/>
                <a:cs typeface="Times New Roman" pitchFamily="18" charset="0"/>
              </a:rPr>
            </a:br>
            <a:r>
              <a:rPr lang="uk-UA" sz="2000" i="1" dirty="0" smtClean="0">
                <a:latin typeface="Times New Roman" pitchFamily="18" charset="0"/>
                <a:cs typeface="Times New Roman" pitchFamily="18" charset="0"/>
              </a:rPr>
              <a:t/>
            </a:r>
            <a:br>
              <a:rPr lang="uk-UA" sz="2000" i="1" dirty="0" smtClean="0">
                <a:latin typeface="Times New Roman" pitchFamily="18" charset="0"/>
                <a:cs typeface="Times New Roman" pitchFamily="18" charset="0"/>
              </a:rPr>
            </a:br>
            <a:r>
              <a:rPr lang="uk-UA" sz="2000" i="1" dirty="0" smtClean="0">
                <a:latin typeface="Times New Roman" pitchFamily="18" charset="0"/>
                <a:cs typeface="Times New Roman" pitchFamily="18" charset="0"/>
              </a:rPr>
              <a:t/>
            </a:r>
            <a:br>
              <a:rPr lang="uk-UA" sz="2000" i="1"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r>
              <a:rPr lang="uk-UA" sz="1300" b="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endParaRPr lang="ru-RU" dirty="0"/>
          </a:p>
        </p:txBody>
      </p:sp>
      <p:pic>
        <p:nvPicPr>
          <p:cNvPr id="3" name="Рисунок 2" descr="1.jpg"/>
          <p:cNvPicPr>
            <a:picLocks noChangeAspect="1"/>
          </p:cNvPicPr>
          <p:nvPr/>
        </p:nvPicPr>
        <p:blipFill>
          <a:blip r:embed="rId3"/>
          <a:stretch>
            <a:fillRect/>
          </a:stretch>
        </p:blipFill>
        <p:spPr>
          <a:xfrm>
            <a:off x="1714480" y="2285992"/>
            <a:ext cx="5786478" cy="4339859"/>
          </a:xfrm>
          <a:prstGeom prst="rect">
            <a:avLst/>
          </a:prstGeom>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643998" cy="1143000"/>
          </a:xfrm>
        </p:spPr>
        <p:txBody>
          <a:bodyPr anchor="t">
            <a:normAutofit fontScale="90000"/>
          </a:bodyPr>
          <a:lstStyle/>
          <a:p>
            <a:pPr algn="ctr"/>
            <a:r>
              <a:rPr lang="uk-UA" sz="1400" dirty="0" smtClean="0">
                <a:solidFill>
                  <a:schemeClr val="tx1"/>
                </a:solidFill>
                <a:latin typeface="Times New Roman" pitchFamily="18" charset="0"/>
                <a:cs typeface="Times New Roman" pitchFamily="18" charset="0"/>
              </a:rPr>
              <a:t> </a:t>
            </a:r>
            <a:r>
              <a:rPr lang="uk-UA" sz="2000" b="1" dirty="0" smtClean="0">
                <a:solidFill>
                  <a:schemeClr val="tx1"/>
                </a:solidFill>
                <a:latin typeface="Times New Roman" pitchFamily="18" charset="0"/>
                <a:cs typeface="Times New Roman" pitchFamily="18" charset="0"/>
              </a:rPr>
              <a:t>Очікуване </a:t>
            </a:r>
            <a:r>
              <a:rPr lang="uk-UA" sz="2000" b="1" dirty="0" smtClean="0">
                <a:solidFill>
                  <a:schemeClr val="tx1"/>
                </a:solidFill>
                <a:latin typeface="Times New Roman" pitchFamily="18" charset="0"/>
                <a:cs typeface="Times New Roman" pitchFamily="18" charset="0"/>
              </a:rPr>
              <a:t>вичерпання запасів органічних видів палива</a:t>
            </a:r>
            <a:r>
              <a:rPr lang="uk-UA" sz="2000" dirty="0" smtClean="0">
                <a:solidFill>
                  <a:schemeClr val="tx1"/>
                </a:solidFill>
                <a:latin typeface="Times New Roman" pitchFamily="18" charset="0"/>
                <a:cs typeface="Times New Roman" pitchFamily="18" charset="0"/>
              </a:rPr>
              <a:t>, </a:t>
            </a:r>
            <a:r>
              <a:rPr lang="uk-UA" sz="2000" b="1" dirty="0" smtClean="0">
                <a:solidFill>
                  <a:schemeClr val="tx1"/>
                </a:solidFill>
                <a:latin typeface="Times New Roman" pitchFamily="18" charset="0"/>
                <a:cs typeface="Times New Roman" pitchFamily="18" charset="0"/>
              </a:rPr>
              <a:t>різке зростання їх ціни, недосконалість та низька ефективність технологій їхнього використання, шкідливий вплив на довкілля, наслідки якого все більше і більше турбують світовому спільноту.</a:t>
            </a: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uk-UA" sz="2000" dirty="0" smtClean="0">
                <a:solidFill>
                  <a:schemeClr val="tx1"/>
                </a:solidFill>
                <a:latin typeface="Times New Roman" pitchFamily="18" charset="0"/>
                <a:cs typeface="Times New Roman" pitchFamily="18" charset="0"/>
              </a:rPr>
              <a:t>Використання традиційних вуглеводнів шляхом спалювання супроводжується загальними втратами енергії до 80-90% і тому вже на сьогодні розроблено </a:t>
            </a:r>
            <a:r>
              <a:rPr lang="uk-UA" sz="2000" u="sng" dirty="0" smtClean="0">
                <a:solidFill>
                  <a:schemeClr val="tx1"/>
                </a:solidFill>
                <a:latin typeface="Times New Roman" pitchFamily="18" charset="0"/>
                <a:cs typeface="Times New Roman" pitchFamily="18" charset="0"/>
              </a:rPr>
              <a:t>технології електрохімічного їх перетворення</a:t>
            </a:r>
            <a:r>
              <a:rPr lang="uk-UA" sz="2000" dirty="0" smtClean="0">
                <a:solidFill>
                  <a:schemeClr val="tx1"/>
                </a:solidFill>
                <a:latin typeface="Times New Roman" pitchFamily="18" charset="0"/>
                <a:cs typeface="Times New Roman" pitchFamily="18" charset="0"/>
              </a:rPr>
              <a:t>, які зменшують втрати до 10 % та є більш екологічно безпечними. </a:t>
            </a:r>
            <a:r>
              <a:rPr lang="uk-UA" sz="2000" dirty="0" smtClean="0">
                <a:latin typeface="Times New Roman" pitchFamily="18" charset="0"/>
                <a:cs typeface="Times New Roman" pitchFamily="18" charset="0"/>
              </a:rPr>
              <a:t/>
            </a:r>
            <a:br>
              <a:rPr lang="uk-UA" sz="2000" dirty="0" smtClean="0">
                <a:latin typeface="Times New Roman" pitchFamily="18" charset="0"/>
                <a:cs typeface="Times New Roman" pitchFamily="18" charset="0"/>
              </a:rPr>
            </a:b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r>
              <a:rPr lang="uk-UA" sz="1400" b="1" dirty="0" smtClean="0">
                <a:latin typeface="Times New Roman" pitchFamily="18" charset="0"/>
                <a:cs typeface="Times New Roman" pitchFamily="18" charset="0"/>
              </a:rPr>
              <a:t/>
            </a:r>
            <a:br>
              <a:rPr lang="uk-UA" sz="1400" b="1" dirty="0" smtClean="0">
                <a:latin typeface="Times New Roman" pitchFamily="18" charset="0"/>
                <a:cs typeface="Times New Roman" pitchFamily="18" charset="0"/>
              </a:rPr>
            </a:br>
            <a:endParaRPr lang="ru-RU" sz="1400" dirty="0"/>
          </a:p>
        </p:txBody>
      </p:sp>
      <p:pic>
        <p:nvPicPr>
          <p:cNvPr id="3" name="Рисунок 2" descr="2.jpg"/>
          <p:cNvPicPr>
            <a:picLocks noChangeAspect="1"/>
          </p:cNvPicPr>
          <p:nvPr/>
        </p:nvPicPr>
        <p:blipFill>
          <a:blip r:embed="rId2"/>
          <a:stretch>
            <a:fillRect/>
          </a:stretch>
        </p:blipFill>
        <p:spPr>
          <a:xfrm>
            <a:off x="0" y="2714620"/>
            <a:ext cx="3000396" cy="2428892"/>
          </a:xfrm>
          <a:prstGeom prst="rect">
            <a:avLst/>
          </a:prstGeom>
        </p:spPr>
      </p:pic>
      <p:pic>
        <p:nvPicPr>
          <p:cNvPr id="4" name="Рисунок 3" descr="3.jpg"/>
          <p:cNvPicPr>
            <a:picLocks noChangeAspect="1"/>
          </p:cNvPicPr>
          <p:nvPr/>
        </p:nvPicPr>
        <p:blipFill>
          <a:blip r:embed="rId3"/>
          <a:stretch>
            <a:fillRect/>
          </a:stretch>
        </p:blipFill>
        <p:spPr>
          <a:xfrm>
            <a:off x="6000728" y="2643182"/>
            <a:ext cx="3143272" cy="2362011"/>
          </a:xfrm>
          <a:prstGeom prst="rect">
            <a:avLst/>
          </a:prstGeom>
        </p:spPr>
      </p:pic>
      <p:pic>
        <p:nvPicPr>
          <p:cNvPr id="5" name="Рисунок 4" descr="4.jpg"/>
          <p:cNvPicPr>
            <a:picLocks noChangeAspect="1"/>
          </p:cNvPicPr>
          <p:nvPr/>
        </p:nvPicPr>
        <p:blipFill>
          <a:blip r:embed="rId4"/>
          <a:stretch>
            <a:fillRect/>
          </a:stretch>
        </p:blipFill>
        <p:spPr>
          <a:xfrm>
            <a:off x="2643174" y="4071917"/>
            <a:ext cx="3714776" cy="2786083"/>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fontScale="90000"/>
          </a:bodyPr>
          <a:lstStyle/>
          <a:p>
            <a:pPr algn="just"/>
            <a:r>
              <a:rPr lang="uk-UA" sz="1800" b="1" dirty="0" smtClean="0">
                <a:solidFill>
                  <a:schemeClr val="tx1"/>
                </a:solidFill>
                <a:latin typeface="Times New Roman" pitchFamily="18" charset="0"/>
                <a:cs typeface="Times New Roman" pitchFamily="18" charset="0"/>
              </a:rPr>
              <a:t>ВИКОРИСТАННЯ АЛЬТЕРНАТИВНИХ ДЖЕРЕЛ ЕНЕРГІЇ</a:t>
            </a:r>
            <a:r>
              <a:rPr lang="en-US" sz="1800" b="1" dirty="0" smtClean="0">
                <a:solidFill>
                  <a:schemeClr val="tx1"/>
                </a:solidFill>
                <a:latin typeface="Times New Roman" pitchFamily="18" charset="0"/>
                <a:cs typeface="Times New Roman" pitchFamily="18" charset="0"/>
              </a:rPr>
              <a:t>, </a:t>
            </a:r>
            <a:r>
              <a:rPr lang="uk-UA" sz="1800" b="1" dirty="0" smtClean="0">
                <a:solidFill>
                  <a:schemeClr val="tx1"/>
                </a:solidFill>
                <a:latin typeface="Times New Roman" pitchFamily="18" charset="0"/>
                <a:cs typeface="Times New Roman" pitchFamily="18" charset="0"/>
              </a:rPr>
              <a:t> ЇХ МАЙБУТНЄ В ЕНЕРГЕТИЦІ</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Альтернативні </a:t>
            </a:r>
            <a:r>
              <a:rPr lang="uk-UA" sz="1800" dirty="0" smtClean="0">
                <a:solidFill>
                  <a:schemeClr val="tx1"/>
                </a:solidFill>
                <a:latin typeface="Times New Roman" pitchFamily="18" charset="0"/>
                <a:cs typeface="Times New Roman" pitchFamily="18" charset="0"/>
              </a:rPr>
              <a:t>джерела енергії </a:t>
            </a:r>
            <a:r>
              <a:rPr lang="uk-UA" sz="1800" dirty="0" smtClean="0">
                <a:solidFill>
                  <a:schemeClr val="tx1"/>
                </a:solidFill>
                <a:latin typeface="Times New Roman" pitchFamily="18" charset="0"/>
                <a:cs typeface="Times New Roman" pitchFamily="18" charset="0"/>
              </a:rPr>
              <a:t>стали </a:t>
            </a:r>
            <a:r>
              <a:rPr lang="uk-UA" sz="1800" dirty="0" smtClean="0">
                <a:solidFill>
                  <a:schemeClr val="tx1"/>
                </a:solidFill>
                <a:latin typeface="Times New Roman" pitchFamily="18" charset="0"/>
                <a:cs typeface="Times New Roman" pitchFamily="18" charset="0"/>
              </a:rPr>
              <a:t>останнім часом одним із важливих критеріїв сталого розвитку світової спільноти. Здійснюється пошук нових і вдосконалення існуючих технологій, виведення їх до економічно ефективного рівня та розширення сфер використання.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Альтернативна </a:t>
            </a:r>
            <a:r>
              <a:rPr lang="uk-UA" sz="1800" dirty="0" smtClean="0">
                <a:solidFill>
                  <a:schemeClr val="tx1"/>
                </a:solidFill>
                <a:latin typeface="Times New Roman" pitchFamily="18" charset="0"/>
                <a:cs typeface="Times New Roman" pitchFamily="18" charset="0"/>
              </a:rPr>
              <a:t>енергетика стає одним із базових напрямів розвитку технологій у світі, разом із інформаційними та </a:t>
            </a:r>
            <a:r>
              <a:rPr lang="uk-UA" sz="1800" dirty="0" err="1" smtClean="0">
                <a:solidFill>
                  <a:schemeClr val="tx1"/>
                </a:solidFill>
                <a:latin typeface="Times New Roman" pitchFamily="18" charset="0"/>
                <a:cs typeface="Times New Roman" pitchFamily="18" charset="0"/>
              </a:rPr>
              <a:t>нанотехнологіями</a:t>
            </a:r>
            <a:r>
              <a:rPr lang="uk-UA" sz="1800" dirty="0" smtClean="0">
                <a:solidFill>
                  <a:schemeClr val="tx1"/>
                </a:solidFill>
                <a:latin typeface="Times New Roman" pitchFamily="18" charset="0"/>
                <a:cs typeface="Times New Roman" pitchFamily="18" charset="0"/>
              </a:rPr>
              <a:t> вона стає важливою складовою нового постіндустріального технологічного укладу</a:t>
            </a:r>
            <a:r>
              <a:rPr lang="uk-UA" sz="1800" dirty="0" smtClean="0">
                <a:solidFill>
                  <a:schemeClr val="tx1"/>
                </a:solidFill>
                <a:latin typeface="Times New Roman" pitchFamily="18" charset="0"/>
                <a:cs typeface="Times New Roman" pitchFamily="18" charset="0"/>
              </a:rPr>
              <a:t>.</a:t>
            </a:r>
            <a:br>
              <a:rPr lang="uk-UA"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
            </a:r>
            <a:br>
              <a:rPr lang="uk-UA"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
            </a:r>
            <a:br>
              <a:rPr lang="uk-UA" sz="1800" dirty="0" smtClean="0">
                <a:solidFill>
                  <a:schemeClr val="tx1"/>
                </a:solidFill>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p>
        </p:txBody>
      </p:sp>
      <p:pic>
        <p:nvPicPr>
          <p:cNvPr id="3" name="Рисунок 2" descr="Класна картинка.jpg"/>
          <p:cNvPicPr>
            <a:picLocks noChangeAspect="1"/>
          </p:cNvPicPr>
          <p:nvPr/>
        </p:nvPicPr>
        <p:blipFill>
          <a:blip r:embed="rId2"/>
          <a:stretch>
            <a:fillRect/>
          </a:stretch>
        </p:blipFill>
        <p:spPr>
          <a:xfrm>
            <a:off x="1714480" y="3043032"/>
            <a:ext cx="5857916" cy="3814968"/>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04088"/>
            <a:ext cx="8572560" cy="1143000"/>
          </a:xfrm>
        </p:spPr>
        <p:txBody>
          <a:bodyPr anchor="t">
            <a:normAutofit fontScale="90000"/>
          </a:bodyPr>
          <a:lstStyle/>
          <a:p>
            <a:pPr algn="just"/>
            <a:r>
              <a:rPr lang="uk-UA"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До альтернативних джерел енергії відносять </a:t>
            </a:r>
            <a:r>
              <a:rPr lang="uk-UA" sz="1800" dirty="0" smtClean="0">
                <a:solidFill>
                  <a:schemeClr val="tx1"/>
                </a:solidFill>
                <a:latin typeface="Times New Roman" pitchFamily="18" charset="0"/>
                <a:cs typeface="Times New Roman" pitchFamily="18" charset="0"/>
              </a:rPr>
              <a:t>гідроелектростанції</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геотермальну</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сонячну</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фотоелектричну та теплову енергію</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енергії припливів</a:t>
            </a:r>
            <a:r>
              <a:rPr lang="en-US" sz="1800" dirty="0" smtClean="0">
                <a:solidFill>
                  <a:schemeClr val="tx1"/>
                </a:solidFill>
                <a:latin typeface="Times New Roman" pitchFamily="18" charset="0"/>
                <a:cs typeface="Times New Roman" pitchFamily="18" charset="0"/>
              </a:rPr>
              <a:t>,</a:t>
            </a:r>
            <a:r>
              <a:rPr lang="uk-UA" sz="1800" dirty="0" smtClean="0">
                <a:solidFill>
                  <a:schemeClr val="tx1"/>
                </a:solidFill>
                <a:latin typeface="Times New Roman" pitchFamily="18" charset="0"/>
                <a:cs typeface="Times New Roman" pitchFamily="18" charset="0"/>
              </a:rPr>
              <a:t> вітру</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тверду біомасу</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гази з біомаси</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рідкі біопалива та відновлюванні муніципальні відходи</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а також теплоенергію </a:t>
            </a:r>
            <a:r>
              <a:rPr lang="uk-UA" sz="1800" dirty="0" err="1" smtClean="0">
                <a:solidFill>
                  <a:schemeClr val="tx1"/>
                </a:solidFill>
                <a:latin typeface="Times New Roman" pitchFamily="18" charset="0"/>
                <a:cs typeface="Times New Roman" pitchFamily="18" charset="0"/>
              </a:rPr>
              <a:t>“створювану</a:t>
            </a:r>
            <a:r>
              <a:rPr lang="uk-UA" sz="1800" dirty="0" err="1" smtClean="0">
                <a:solidFill>
                  <a:schemeClr val="tx1"/>
                </a:solidFill>
                <a:latin typeface="Times New Roman" pitchFamily="18" charset="0"/>
                <a:cs typeface="Times New Roman" pitchFamily="18" charset="0"/>
              </a:rPr>
              <a:t>”</a:t>
            </a:r>
            <a:r>
              <a:rPr lang="uk-UA" sz="1800" dirty="0" smtClean="0">
                <a:solidFill>
                  <a:schemeClr val="tx1"/>
                </a:solidFill>
                <a:latin typeface="Times New Roman" pitchFamily="18" charset="0"/>
                <a:cs typeface="Times New Roman" pitchFamily="18" charset="0"/>
              </a:rPr>
              <a:t> завдяки</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тепловим насосам</a:t>
            </a:r>
            <a:r>
              <a:rPr lang="uk-UA" sz="1800" dirty="0" smtClean="0">
                <a:solidFill>
                  <a:schemeClr val="tx1"/>
                </a:solidFill>
                <a:latin typeface="Times New Roman" pitchFamily="18" charset="0"/>
                <a:cs typeface="Times New Roman" pitchFamily="18" charset="0"/>
              </a:rPr>
              <a:t>.</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На </a:t>
            </a:r>
            <a:r>
              <a:rPr lang="uk-UA" sz="1800" dirty="0" smtClean="0">
                <a:solidFill>
                  <a:schemeClr val="tx1"/>
                </a:solidFill>
                <a:latin typeface="Times New Roman" pitchFamily="18" charset="0"/>
                <a:cs typeface="Times New Roman" pitchFamily="18" charset="0"/>
              </a:rPr>
              <a:t>сьогодні частка альтернативних джерел енергії </a:t>
            </a:r>
            <a:r>
              <a:rPr lang="uk-UA" sz="1800" dirty="0" smtClean="0">
                <a:solidFill>
                  <a:schemeClr val="tx1"/>
                </a:solidFill>
                <a:latin typeface="Times New Roman" pitchFamily="18" charset="0"/>
                <a:cs typeface="Times New Roman" pitchFamily="18" charset="0"/>
              </a:rPr>
              <a:t>у </a:t>
            </a:r>
            <a:r>
              <a:rPr lang="uk-UA" sz="1800" dirty="0" smtClean="0">
                <a:solidFill>
                  <a:schemeClr val="tx1"/>
                </a:solidFill>
                <a:latin typeface="Times New Roman" pitchFamily="18" charset="0"/>
                <a:cs typeface="Times New Roman" pitchFamily="18" charset="0"/>
              </a:rPr>
              <a:t>виробництві енергії у світі ще не є значною (близько 14 %), але їх потенціал на кілька порядків перевищує рівень світового споживання паливно-енергетичних ресурсів. Темпи зростання обсягів виробництва </a:t>
            </a:r>
            <a:r>
              <a:rPr lang="uk-UA" sz="1800" dirty="0" smtClean="0">
                <a:solidFill>
                  <a:schemeClr val="tx1"/>
                </a:solidFill>
                <a:latin typeface="Times New Roman" pitchFamily="18" charset="0"/>
                <a:cs typeface="Times New Roman" pitchFamily="18" charset="0"/>
              </a:rPr>
              <a:t>альтернативної енергії також </a:t>
            </a:r>
            <a:r>
              <a:rPr lang="uk-UA" sz="1800" dirty="0" smtClean="0">
                <a:solidFill>
                  <a:schemeClr val="tx1"/>
                </a:solidFill>
                <a:latin typeface="Times New Roman" pitchFamily="18" charset="0"/>
                <a:cs typeface="Times New Roman" pitchFamily="18" charset="0"/>
              </a:rPr>
              <a:t>значно перевищують аналогічні для традиційних видів енергії. </a:t>
            </a:r>
            <a:r>
              <a:rPr lang="uk-UA" sz="1800" dirty="0" smtClean="0">
                <a:solidFill>
                  <a:schemeClr val="tx1"/>
                </a:solidFill>
                <a:latin typeface="Times New Roman" pitchFamily="18" charset="0"/>
                <a:cs typeface="Times New Roman" pitchFamily="18" charset="0"/>
              </a:rPr>
              <a:t/>
            </a:r>
            <a:br>
              <a:rPr lang="uk-UA"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
            </a:r>
            <a:br>
              <a:rPr lang="uk-UA" sz="1800" dirty="0" smtClean="0">
                <a:solidFill>
                  <a:schemeClr val="tx1"/>
                </a:solidFill>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endParaRPr lang="ru-RU" sz="1800" dirty="0"/>
          </a:p>
        </p:txBody>
      </p:sp>
      <p:pic>
        <p:nvPicPr>
          <p:cNvPr id="3" name="Рисунок 2" descr="6.jpg"/>
          <p:cNvPicPr>
            <a:picLocks noChangeAspect="1"/>
          </p:cNvPicPr>
          <p:nvPr/>
        </p:nvPicPr>
        <p:blipFill>
          <a:blip r:embed="rId2"/>
          <a:stretch>
            <a:fillRect/>
          </a:stretch>
        </p:blipFill>
        <p:spPr>
          <a:xfrm>
            <a:off x="-1" y="2714620"/>
            <a:ext cx="4859463" cy="3571900"/>
          </a:xfrm>
          <a:prstGeom prst="rect">
            <a:avLst/>
          </a:prstGeom>
        </p:spPr>
      </p:pic>
      <p:pic>
        <p:nvPicPr>
          <p:cNvPr id="4" name="Рисунок 3" descr="7.jpg"/>
          <p:cNvPicPr>
            <a:picLocks noChangeAspect="1"/>
          </p:cNvPicPr>
          <p:nvPr/>
        </p:nvPicPr>
        <p:blipFill>
          <a:blip r:embed="rId3"/>
          <a:stretch>
            <a:fillRect/>
          </a:stretch>
        </p:blipFill>
        <p:spPr>
          <a:xfrm>
            <a:off x="4857752" y="2714620"/>
            <a:ext cx="4286248" cy="1987310"/>
          </a:xfrm>
          <a:prstGeom prst="rect">
            <a:avLst/>
          </a:prstGeom>
        </p:spPr>
      </p:pic>
      <p:pic>
        <p:nvPicPr>
          <p:cNvPr id="5" name="Рисунок 4" descr="8.jpg"/>
          <p:cNvPicPr>
            <a:picLocks noChangeAspect="1"/>
          </p:cNvPicPr>
          <p:nvPr/>
        </p:nvPicPr>
        <p:blipFill>
          <a:blip r:embed="rId4"/>
          <a:stretch>
            <a:fillRect/>
          </a:stretch>
        </p:blipFill>
        <p:spPr>
          <a:xfrm>
            <a:off x="4857752" y="4500546"/>
            <a:ext cx="4286248" cy="2357454"/>
          </a:xfrm>
          <a:prstGeom prst="rect">
            <a:avLst/>
          </a:prstGeom>
        </p:spPr>
      </p:pic>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72560" cy="1143000"/>
          </a:xfrm>
        </p:spPr>
        <p:txBody>
          <a:bodyPr anchor="t">
            <a:normAutofit fontScale="90000"/>
          </a:bodyPr>
          <a:lstStyle/>
          <a:p>
            <a:pPr algn="just"/>
            <a:r>
              <a:rPr lang="uk-UA"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В </a:t>
            </a:r>
            <a:r>
              <a:rPr lang="uk-UA" sz="1800" dirty="0" smtClean="0">
                <a:solidFill>
                  <a:schemeClr val="tx1"/>
                </a:solidFill>
                <a:latin typeface="Times New Roman" pitchFamily="18" charset="0"/>
                <a:cs typeface="Times New Roman" pitchFamily="18" charset="0"/>
              </a:rPr>
              <a:t>Україні також існує значний потенціал використання альтернативних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З іншого боку, проблеми ефективності використання традиційних джерел енергії в Україні стоять ще гостріше, ніж у світі чи країнах ЄС. Причинами цього є застарілі технології, вичерпання ресурсу використання основних фондів генерації електроенергії і тепла, що разом з низькою ефективністю використання палива призводить до значних обсягів шкідливих викидів.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Таким </a:t>
            </a:r>
            <a:r>
              <a:rPr lang="uk-UA" sz="1800" dirty="0" smtClean="0">
                <a:solidFill>
                  <a:schemeClr val="tx1"/>
                </a:solidFill>
                <a:latin typeface="Times New Roman" pitchFamily="18" charset="0"/>
                <a:cs typeface="Times New Roman" pitchFamily="18" charset="0"/>
              </a:rPr>
              <a:t>чином, Україна має нагальну потребу у переході до енергетично ефективних та екологічно чистих технологій, якими є, в тому </a:t>
            </a:r>
            <a:r>
              <a:rPr lang="uk-UA" sz="1800" dirty="0" smtClean="0">
                <a:solidFill>
                  <a:schemeClr val="tx1"/>
                </a:solidFill>
                <a:latin typeface="Times New Roman" pitchFamily="18" charset="0"/>
                <a:cs typeface="Times New Roman" pitchFamily="18" charset="0"/>
              </a:rPr>
              <a:t>числі </a:t>
            </a:r>
            <a:r>
              <a:rPr lang="uk-UA" sz="1800" dirty="0" smtClean="0">
                <a:solidFill>
                  <a:schemeClr val="tx1"/>
                </a:solidFill>
                <a:latin typeface="Times New Roman" pitchFamily="18" charset="0"/>
                <a:cs typeface="Times New Roman" pitchFamily="18" charset="0"/>
              </a:rPr>
              <a:t>і </a:t>
            </a:r>
            <a:r>
              <a:rPr lang="uk-UA" sz="1800" dirty="0" smtClean="0">
                <a:solidFill>
                  <a:schemeClr val="tx1"/>
                </a:solidFill>
                <a:latin typeface="Times New Roman" pitchFamily="18" charset="0"/>
                <a:cs typeface="Times New Roman" pitchFamily="18" charset="0"/>
              </a:rPr>
              <a:t>альтернативні джерела енергії. Та </a:t>
            </a:r>
            <a:r>
              <a:rPr lang="uk-UA" sz="1800" dirty="0" smtClean="0">
                <a:solidFill>
                  <a:schemeClr val="tx1"/>
                </a:solidFill>
                <a:latin typeface="Times New Roman" pitchFamily="18" charset="0"/>
                <a:cs typeface="Times New Roman" pitchFamily="18" charset="0"/>
              </a:rPr>
              <a:t>незважаючи на декларацію щодо усвідомлення цієї потреби з боку різних гілок влади та низку нормативно-законодавчих актів, які стосуються розвитку </a:t>
            </a:r>
            <a:r>
              <a:rPr lang="uk-UA" sz="1800" dirty="0" smtClean="0">
                <a:solidFill>
                  <a:schemeClr val="tx1"/>
                </a:solidFill>
                <a:latin typeface="Times New Roman" pitchFamily="18" charset="0"/>
                <a:cs typeface="Times New Roman" pitchFamily="18" charset="0"/>
              </a:rPr>
              <a:t>відновлювальних джерел енергії, </a:t>
            </a:r>
            <a:r>
              <a:rPr lang="uk-UA" sz="1800" dirty="0" smtClean="0">
                <a:solidFill>
                  <a:schemeClr val="tx1"/>
                </a:solidFill>
                <a:latin typeface="Times New Roman" pitchFamily="18" charset="0"/>
                <a:cs typeface="Times New Roman" pitchFamily="18" charset="0"/>
              </a:rPr>
              <a:t>- реальних кроків щодо впровадження альтернативних джерел енергії </a:t>
            </a:r>
            <a:r>
              <a:rPr lang="uk-UA" sz="1800" dirty="0" smtClean="0">
                <a:solidFill>
                  <a:schemeClr val="tx1"/>
                </a:solidFill>
                <a:latin typeface="Times New Roman" pitchFamily="18" charset="0"/>
                <a:cs typeface="Times New Roman" pitchFamily="18" charset="0"/>
              </a:rPr>
              <a:t>зроблено </a:t>
            </a:r>
            <a:r>
              <a:rPr lang="uk-UA" sz="1800" dirty="0" smtClean="0">
                <a:solidFill>
                  <a:schemeClr val="tx1"/>
                </a:solidFill>
                <a:latin typeface="Times New Roman" pitchFamily="18" charset="0"/>
                <a:cs typeface="Times New Roman" pitchFamily="18" charset="0"/>
              </a:rPr>
              <a:t>досить мало.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endParaRPr lang="ru-RU" sz="1800" dirty="0">
              <a:solidFill>
                <a:schemeClr val="tx1"/>
              </a:solidFill>
            </a:endParaRPr>
          </a:p>
        </p:txBody>
      </p:sp>
      <p:pic>
        <p:nvPicPr>
          <p:cNvPr id="3" name="Рисунок 2" descr="8.jpeg"/>
          <p:cNvPicPr>
            <a:picLocks noChangeAspect="1"/>
          </p:cNvPicPr>
          <p:nvPr/>
        </p:nvPicPr>
        <p:blipFill>
          <a:blip r:embed="rId2"/>
          <a:stretch>
            <a:fillRect/>
          </a:stretch>
        </p:blipFill>
        <p:spPr>
          <a:xfrm>
            <a:off x="1571604" y="3000372"/>
            <a:ext cx="6000792" cy="3857628"/>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t">
            <a:normAutofit fontScale="90000"/>
          </a:bodyPr>
          <a:lstStyle/>
          <a:p>
            <a:r>
              <a:rPr lang="uk-UA"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Змінити </a:t>
            </a:r>
            <a:r>
              <a:rPr lang="uk-UA" sz="1800" dirty="0" smtClean="0">
                <a:solidFill>
                  <a:schemeClr val="tx1"/>
                </a:solidFill>
                <a:latin typeface="Times New Roman" pitchFamily="18" charset="0"/>
                <a:cs typeface="Times New Roman" pitchFamily="18" charset="0"/>
              </a:rPr>
              <a:t>ситуацію можна шляхом проведення відповідної енергетичної політики, вдосконалення нормативно-правової бази та залучення інвестицій у  розвиток альтернативних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Звісно, що цей процес не є швидким, </a:t>
            </a:r>
            <a:r>
              <a:rPr lang="uk-UA" sz="1800" dirty="0" smtClean="0">
                <a:solidFill>
                  <a:schemeClr val="tx1"/>
                </a:solidFill>
                <a:latin typeface="Times New Roman" pitchFamily="18" charset="0"/>
                <a:cs typeface="Times New Roman" pitchFamily="18" charset="0"/>
              </a:rPr>
              <a:t>і для забезпечення  </a:t>
            </a:r>
            <a:r>
              <a:rPr lang="uk-UA" sz="1800" dirty="0" smtClean="0">
                <a:solidFill>
                  <a:schemeClr val="tx1"/>
                </a:solidFill>
                <a:latin typeface="Times New Roman" pitchFamily="18" charset="0"/>
                <a:cs typeface="Times New Roman" pitchFamily="18" charset="0"/>
              </a:rPr>
              <a:t>майбутнього економічного процвітання України, її гідного місця у </a:t>
            </a:r>
            <a:r>
              <a:rPr lang="uk-UA" sz="1800" dirty="0" smtClean="0">
                <a:solidFill>
                  <a:schemeClr val="tx1"/>
                </a:solidFill>
                <a:latin typeface="Times New Roman" pitchFamily="18" charset="0"/>
                <a:cs typeface="Times New Roman" pitchFamily="18" charset="0"/>
              </a:rPr>
              <a:t>європейській і світовій спільнотах потрібно </a:t>
            </a:r>
            <a:r>
              <a:rPr lang="uk-UA" sz="1800" dirty="0" smtClean="0">
                <a:solidFill>
                  <a:schemeClr val="tx1"/>
                </a:solidFill>
                <a:latin typeface="Times New Roman" pitchFamily="18" charset="0"/>
                <a:cs typeface="Times New Roman" pitchFamily="18" charset="0"/>
              </a:rPr>
              <a:t>вже сьогодні активізувати вирішення цієї актуальної </a:t>
            </a:r>
            <a:r>
              <a:rPr lang="uk-UA" sz="1800" dirty="0" smtClean="0">
                <a:solidFill>
                  <a:schemeClr val="tx1"/>
                </a:solidFill>
                <a:latin typeface="Times New Roman" pitchFamily="18" charset="0"/>
                <a:cs typeface="Times New Roman" pitchFamily="18" charset="0"/>
              </a:rPr>
              <a:t>задачі.</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endParaRPr lang="ru-RU" sz="1800" dirty="0">
              <a:solidFill>
                <a:schemeClr val="tx1"/>
              </a:solidFill>
            </a:endParaRPr>
          </a:p>
        </p:txBody>
      </p:sp>
      <p:pic>
        <p:nvPicPr>
          <p:cNvPr id="4" name="Рисунок 3" descr="10.jpg"/>
          <p:cNvPicPr>
            <a:picLocks noChangeAspect="1"/>
          </p:cNvPicPr>
          <p:nvPr/>
        </p:nvPicPr>
        <p:blipFill>
          <a:blip r:embed="rId2"/>
          <a:stretch>
            <a:fillRect/>
          </a:stretch>
        </p:blipFill>
        <p:spPr>
          <a:xfrm>
            <a:off x="4857753" y="3647453"/>
            <a:ext cx="4286248" cy="3210548"/>
          </a:xfrm>
          <a:prstGeom prst="rect">
            <a:avLst/>
          </a:prstGeom>
        </p:spPr>
      </p:pic>
      <p:pic>
        <p:nvPicPr>
          <p:cNvPr id="5" name="Рисунок 4" descr="9.jpg"/>
          <p:cNvPicPr>
            <a:picLocks noChangeAspect="1"/>
          </p:cNvPicPr>
          <p:nvPr/>
        </p:nvPicPr>
        <p:blipFill>
          <a:blip r:embed="rId3"/>
          <a:stretch>
            <a:fillRect/>
          </a:stretch>
        </p:blipFill>
        <p:spPr>
          <a:xfrm>
            <a:off x="0" y="2071678"/>
            <a:ext cx="4857752" cy="3643315"/>
          </a:xfrm>
          <a:prstGeom prst="rect">
            <a:avLst/>
          </a:prstGeom>
        </p:spPr>
      </p:pic>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401080" cy="1143000"/>
          </a:xfrm>
        </p:spPr>
        <p:txBody>
          <a:bodyPr anchor="t">
            <a:normAutofit fontScale="90000"/>
          </a:bodyPr>
          <a:lstStyle/>
          <a:p>
            <a:r>
              <a:rPr lang="uk-UA" sz="1800" dirty="0" smtClean="0">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Відновлювальні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у </a:t>
            </a:r>
            <a:r>
              <a:rPr lang="uk-UA" sz="1800" dirty="0" smtClean="0">
                <a:solidFill>
                  <a:schemeClr val="tx1"/>
                </a:solidFill>
                <a:latin typeface="Times New Roman" pitchFamily="18" charset="0"/>
                <a:cs typeface="Times New Roman" pitchFamily="18" charset="0"/>
              </a:rPr>
              <a:t>світовому забезпеченні електроенергією і теплом вже вийшли на той рівень, який дозволяє надіятись на ефективне вирішення енергетичних проблем у майбутньому.</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Існуючі </a:t>
            </a:r>
            <a:r>
              <a:rPr lang="uk-UA" sz="1800" dirty="0" smtClean="0">
                <a:solidFill>
                  <a:schemeClr val="tx1"/>
                </a:solidFill>
                <a:latin typeface="Times New Roman" pitchFamily="18" charset="0"/>
                <a:cs typeface="Times New Roman" pitchFamily="18" charset="0"/>
              </a:rPr>
              <a:t>технології альтернативних джерел енергії </a:t>
            </a:r>
            <a:r>
              <a:rPr lang="uk-UA" sz="1800" dirty="0" smtClean="0">
                <a:solidFill>
                  <a:schemeClr val="tx1"/>
                </a:solidFill>
                <a:latin typeface="Times New Roman" pitchFamily="18" charset="0"/>
                <a:cs typeface="Times New Roman" pitchFamily="18" charset="0"/>
              </a:rPr>
              <a:t>не </a:t>
            </a:r>
            <a:r>
              <a:rPr lang="uk-UA" sz="1800" dirty="0" smtClean="0">
                <a:solidFill>
                  <a:schemeClr val="tx1"/>
                </a:solidFill>
                <a:latin typeface="Times New Roman" pitchFamily="18" charset="0"/>
                <a:cs typeface="Times New Roman" pitchFamily="18" charset="0"/>
              </a:rPr>
              <a:t>є досить досконалими, мають різний рівень економічної ефективності та різний технічний рівень. Однак всі вони мають такі </a:t>
            </a:r>
            <a:r>
              <a:rPr lang="uk-UA" sz="1800" u="sng" dirty="0" smtClean="0">
                <a:solidFill>
                  <a:schemeClr val="tx1"/>
                </a:solidFill>
                <a:latin typeface="Times New Roman" pitchFamily="18" charset="0"/>
                <a:cs typeface="Times New Roman" pitchFamily="18" charset="0"/>
              </a:rPr>
              <a:t>визначні переваги як дуже низький рівень (або зовсім не мають) викидів парникових газів і мають невичерпний  (відновлюваний) запас палива необхідний для їх реалізації</a:t>
            </a:r>
            <a:r>
              <a:rPr lang="uk-UA" sz="1800" dirty="0" smtClean="0">
                <a:solidFill>
                  <a:schemeClr val="tx1"/>
                </a:solidFill>
                <a:latin typeface="Times New Roman" pitchFamily="18" charset="0"/>
                <a:cs typeface="Times New Roman" pitchFamily="18" charset="0"/>
              </a:rPr>
              <a:t>. Деякі з цих технологій вже сьогодні є конкурентоспроможними і є всі підстави сподіватись, що в майбутньому їх економічна ефективність буде зростати на фоні зростання ціни і ускладнення умов видобутку традиційних енергоресурсів.</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uk-UA" sz="1800" dirty="0" smtClean="0">
                <a:solidFill>
                  <a:schemeClr val="tx1"/>
                </a:solidFill>
                <a:latin typeface="Times New Roman" pitchFamily="18" charset="0"/>
                <a:cs typeface="Times New Roman" pitchFamily="18" charset="0"/>
              </a:rPr>
              <a:t> </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Саме </a:t>
            </a:r>
            <a:r>
              <a:rPr lang="uk-UA" sz="1800" dirty="0" smtClean="0">
                <a:solidFill>
                  <a:schemeClr val="tx1"/>
                </a:solidFill>
                <a:latin typeface="Times New Roman" pitchFamily="18" charset="0"/>
                <a:cs typeface="Times New Roman" pitchFamily="18" charset="0"/>
              </a:rPr>
              <a:t>тому ринок альтернативних джерел енергії </a:t>
            </a:r>
            <a:r>
              <a:rPr lang="uk-UA" sz="1800" dirty="0" smtClean="0">
                <a:solidFill>
                  <a:schemeClr val="tx1"/>
                </a:solidFill>
                <a:latin typeface="Times New Roman" pitchFamily="18" charset="0"/>
                <a:cs typeface="Times New Roman" pitchFamily="18" charset="0"/>
              </a:rPr>
              <a:t>у </a:t>
            </a:r>
            <a:r>
              <a:rPr lang="uk-UA" sz="1800" dirty="0" smtClean="0">
                <a:solidFill>
                  <a:schemeClr val="tx1"/>
                </a:solidFill>
                <a:latin typeface="Times New Roman" pitchFamily="18" charset="0"/>
                <a:cs typeface="Times New Roman" pitchFamily="18" charset="0"/>
              </a:rPr>
              <a:t>світі набуває все більших темпів розвитку. Минулого року </a:t>
            </a:r>
            <a:r>
              <a:rPr lang="uk-UA" sz="1800" dirty="0" smtClean="0">
                <a:solidFill>
                  <a:schemeClr val="tx1"/>
                </a:solidFill>
                <a:latin typeface="Times New Roman" pitchFamily="18" charset="0"/>
                <a:cs typeface="Times New Roman" pitchFamily="18" charset="0"/>
              </a:rPr>
              <a:t>в </a:t>
            </a:r>
            <a:r>
              <a:rPr lang="uk-UA" sz="1800" dirty="0" smtClean="0">
                <a:solidFill>
                  <a:schemeClr val="tx1"/>
                </a:solidFill>
                <a:latin typeface="Times New Roman" pitchFamily="18" charset="0"/>
                <a:cs typeface="Times New Roman" pitchFamily="18" charset="0"/>
              </a:rPr>
              <a:t>нові потужності альтернативних джерел енергії </a:t>
            </a:r>
            <a:r>
              <a:rPr lang="uk-UA" sz="1800" dirty="0" smtClean="0">
                <a:solidFill>
                  <a:schemeClr val="tx1"/>
                </a:solidFill>
                <a:latin typeface="Times New Roman" pitchFamily="18" charset="0"/>
                <a:cs typeface="Times New Roman" pitchFamily="18" charset="0"/>
              </a:rPr>
              <a:t>у </a:t>
            </a:r>
            <a:r>
              <a:rPr lang="uk-UA" sz="1800" u="sng" dirty="0" smtClean="0">
                <a:solidFill>
                  <a:schemeClr val="tx1"/>
                </a:solidFill>
                <a:latin typeface="Times New Roman" pitchFamily="18" charset="0"/>
                <a:cs typeface="Times New Roman" pitchFamily="18" charset="0"/>
              </a:rPr>
              <a:t>світі було інвестовано понад 71 </a:t>
            </a:r>
            <a:r>
              <a:rPr lang="uk-UA" sz="1800" u="sng" dirty="0" smtClean="0">
                <a:solidFill>
                  <a:schemeClr val="tx1"/>
                </a:solidFill>
                <a:latin typeface="Times New Roman" pitchFamily="18" charset="0"/>
                <a:cs typeface="Times New Roman" pitchFamily="18" charset="0"/>
              </a:rPr>
              <a:t>млрд. </a:t>
            </a:r>
            <a:r>
              <a:rPr lang="en-US" sz="1800" u="sng" dirty="0" smtClean="0">
                <a:solidFill>
                  <a:schemeClr val="tx1"/>
                </a:solidFill>
                <a:latin typeface="Times New Roman" pitchFamily="18" charset="0"/>
                <a:cs typeface="Times New Roman" pitchFamily="18" charset="0"/>
              </a:rPr>
              <a:t>$</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a:t>
            </a:r>
            <a:r>
              <a:rPr lang="uk-UA" sz="1800" dirty="0" smtClean="0">
                <a:solidFill>
                  <a:schemeClr val="tx1"/>
                </a:solidFill>
                <a:latin typeface="Times New Roman" pitchFamily="18" charset="0"/>
                <a:cs typeface="Times New Roman" pitchFamily="18" charset="0"/>
              </a:rPr>
              <a:t>не рахуючи великої гідроенергетики), з них </a:t>
            </a:r>
            <a:r>
              <a:rPr lang="uk-UA" sz="1800" dirty="0" smtClean="0">
                <a:solidFill>
                  <a:schemeClr val="tx1"/>
                </a:solidFill>
                <a:latin typeface="Times New Roman" pitchFamily="18" charset="0"/>
                <a:cs typeface="Times New Roman" pitchFamily="18" charset="0"/>
              </a:rPr>
              <a:t>47% </a:t>
            </a:r>
            <a:r>
              <a:rPr lang="uk-UA" sz="1800" dirty="0" smtClean="0">
                <a:solidFill>
                  <a:schemeClr val="tx1"/>
                </a:solidFill>
                <a:latin typeface="Times New Roman" pitchFamily="18" charset="0"/>
                <a:cs typeface="Times New Roman" pitchFamily="18" charset="0"/>
              </a:rPr>
              <a:t>- у вітроенергетику, </a:t>
            </a:r>
            <a:r>
              <a:rPr lang="uk-UA" sz="1800" dirty="0" smtClean="0">
                <a:solidFill>
                  <a:schemeClr val="tx1"/>
                </a:solidFill>
                <a:latin typeface="Times New Roman" pitchFamily="18" charset="0"/>
                <a:cs typeface="Times New Roman" pitchFamily="18" charset="0"/>
              </a:rPr>
              <a:t>30% </a:t>
            </a:r>
            <a:r>
              <a:rPr lang="uk-UA" sz="1800" dirty="0" smtClean="0">
                <a:solidFill>
                  <a:schemeClr val="tx1"/>
                </a:solidFill>
                <a:latin typeface="Times New Roman" pitchFamily="18" charset="0"/>
                <a:cs typeface="Times New Roman" pitchFamily="18" charset="0"/>
              </a:rPr>
              <a:t>- на фотоелектрику. До цього треба додати 10 млрд</a:t>
            </a:r>
            <a:r>
              <a:rPr lang="uk-UA" sz="1800" dirty="0" smtClean="0">
                <a:solidFill>
                  <a:schemeClr val="tx1"/>
                </a:solidFill>
                <a:latin typeface="Times New Roman" pitchFamily="18" charset="0"/>
                <a:cs typeface="Times New Roman" pitchFamily="18" charset="0"/>
              </a:rPr>
              <a:t>.</a:t>
            </a:r>
            <a:r>
              <a:rPr lang="en-US"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 інвестицій </a:t>
            </a:r>
            <a:r>
              <a:rPr lang="uk-UA" sz="1800" dirty="0" smtClean="0">
                <a:solidFill>
                  <a:schemeClr val="tx1"/>
                </a:solidFill>
                <a:latin typeface="Times New Roman" pitchFamily="18" charset="0"/>
                <a:cs typeface="Times New Roman" pitchFamily="18" charset="0"/>
              </a:rPr>
              <a:t>у нові фотоелектричні виробничі потужності, понад 4 </a:t>
            </a:r>
            <a:r>
              <a:rPr lang="uk-UA" sz="1800" dirty="0" smtClean="0">
                <a:solidFill>
                  <a:schemeClr val="tx1"/>
                </a:solidFill>
                <a:latin typeface="Times New Roman" pitchFamily="18" charset="0"/>
                <a:cs typeface="Times New Roman" pitchFamily="18" charset="0"/>
              </a:rPr>
              <a:t>млрд</a:t>
            </a:r>
            <a:r>
              <a:rPr lang="uk-UA" sz="1800" dirty="0" smtClean="0">
                <a:solidFill>
                  <a:schemeClr val="tx1"/>
                </a:solidFill>
                <a:latin typeface="Times New Roman" pitchFamily="18" charset="0"/>
                <a:cs typeface="Times New Roman" pitchFamily="18" charset="0"/>
              </a:rPr>
              <a:t>.</a:t>
            </a:r>
            <a:r>
              <a:rPr lang="uk-UA"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 у нові заводи з виробництва біопалива та 16 </a:t>
            </a:r>
            <a:r>
              <a:rPr lang="uk-UA" sz="1800" dirty="0" smtClean="0">
                <a:solidFill>
                  <a:schemeClr val="tx1"/>
                </a:solidFill>
                <a:latin typeface="Times New Roman" pitchFamily="18" charset="0"/>
                <a:cs typeface="Times New Roman" pitchFamily="18" charset="0"/>
              </a:rPr>
              <a:t>млрд. </a:t>
            </a:r>
            <a:r>
              <a:rPr lang="en-US" sz="1800" dirty="0" smtClean="0">
                <a:solidFill>
                  <a:schemeClr val="tx1"/>
                </a:solidFill>
                <a:latin typeface="Times New Roman" pitchFamily="18" charset="0"/>
                <a:cs typeface="Times New Roman" pitchFamily="18" charset="0"/>
              </a:rPr>
              <a:t>$</a:t>
            </a:r>
            <a:r>
              <a:rPr lang="uk-UA"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у дослідження і </a:t>
            </a:r>
            <a:r>
              <a:rPr lang="uk-UA" sz="1800" dirty="0" smtClean="0">
                <a:solidFill>
                  <a:schemeClr val="tx1"/>
                </a:solidFill>
                <a:latin typeface="Times New Roman" pitchFamily="18" charset="0"/>
                <a:cs typeface="Times New Roman" pitchFamily="18" charset="0"/>
              </a:rPr>
              <a:t>розробки.</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r>
              <a:rPr lang="ru-RU" sz="1800" dirty="0" smtClean="0">
                <a:solidFill>
                  <a:schemeClr val="tx1"/>
                </a:solidFill>
                <a:latin typeface="Times New Roman" pitchFamily="18" charset="0"/>
                <a:cs typeface="Times New Roman" pitchFamily="18" charset="0"/>
              </a:rPr>
              <a:t>   </a:t>
            </a:r>
            <a:r>
              <a:rPr lang="uk-UA" sz="1800" dirty="0" smtClean="0">
                <a:solidFill>
                  <a:schemeClr val="tx1"/>
                </a:solidFill>
                <a:latin typeface="Times New Roman" pitchFamily="18" charset="0"/>
                <a:cs typeface="Times New Roman" pitchFamily="18" charset="0"/>
              </a:rPr>
              <a:t>До </a:t>
            </a:r>
            <a:r>
              <a:rPr lang="uk-UA" sz="1800" dirty="0" smtClean="0">
                <a:solidFill>
                  <a:schemeClr val="tx1"/>
                </a:solidFill>
                <a:latin typeface="Times New Roman" pitchFamily="18" charset="0"/>
                <a:cs typeface="Times New Roman" pitchFamily="18" charset="0"/>
              </a:rPr>
              <a:t>країн, які найбільш інтенсивно розвивають технології і ринки альтернативних джерел </a:t>
            </a:r>
            <a:r>
              <a:rPr lang="uk-UA" sz="1800" dirty="0" smtClean="0">
                <a:solidFill>
                  <a:schemeClr val="tx1"/>
                </a:solidFill>
                <a:latin typeface="Times New Roman" pitchFamily="18" charset="0"/>
                <a:cs typeface="Times New Roman" pitchFamily="18" charset="0"/>
              </a:rPr>
              <a:t>енергії, </a:t>
            </a:r>
            <a:r>
              <a:rPr lang="uk-UA" sz="1800" dirty="0" smtClean="0">
                <a:solidFill>
                  <a:schemeClr val="tx1"/>
                </a:solidFill>
                <a:latin typeface="Times New Roman" pitchFamily="18" charset="0"/>
                <a:cs typeface="Times New Roman" pitchFamily="18" charset="0"/>
              </a:rPr>
              <a:t>слід віднести: США, країни ЄС (в першу чергу, Швецію, Австрію, Фінляндію, Німеччину, Португалію, Іспанію), Японію, Китай. Останнім часом активізувалися в цьому напрямі Бразилія і Індія. </a:t>
            </a:r>
            <a:r>
              <a:rPr lang="uk-UA" sz="1800" u="sng" dirty="0" smtClean="0">
                <a:solidFill>
                  <a:schemeClr val="tx1"/>
                </a:solidFill>
                <a:latin typeface="Times New Roman" pitchFamily="18" charset="0"/>
                <a:cs typeface="Times New Roman" pitchFamily="18" charset="0"/>
              </a:rPr>
              <a:t>Зростає вартість акцій компаній, які займаються </a:t>
            </a:r>
            <a:r>
              <a:rPr lang="uk-UA" sz="1800" u="sng" dirty="0" smtClean="0">
                <a:solidFill>
                  <a:schemeClr val="tx1"/>
                </a:solidFill>
                <a:latin typeface="Times New Roman" pitchFamily="18" charset="0"/>
                <a:cs typeface="Times New Roman" pitchFamily="18" charset="0"/>
              </a:rPr>
              <a:t>альтернативними джерелами енергії. </a:t>
            </a:r>
            <a:r>
              <a:rPr lang="uk-UA" sz="1800" dirty="0" smtClean="0">
                <a:solidFill>
                  <a:schemeClr val="tx1"/>
                </a:solidFill>
                <a:latin typeface="Times New Roman" pitchFamily="18" charset="0"/>
                <a:cs typeface="Times New Roman" pitchFamily="18" charset="0"/>
              </a:rPr>
              <a:t>Все це дасть можливість пришвидшити розвиток технологій та їх впровадження у промислове виробництво.</a:t>
            </a:r>
            <a:r>
              <a:rPr lang="ru-RU" sz="1800" dirty="0" smtClean="0">
                <a:solidFill>
                  <a:schemeClr val="tx1"/>
                </a:solidFill>
                <a:latin typeface="Times New Roman" pitchFamily="18" charset="0"/>
                <a:cs typeface="Times New Roman" pitchFamily="18" charset="0"/>
              </a:rPr>
              <a:t/>
            </a:r>
            <a:br>
              <a:rPr lang="ru-RU" sz="1800" dirty="0" smtClean="0">
                <a:solidFill>
                  <a:schemeClr val="tx1"/>
                </a:solidFill>
                <a:latin typeface="Times New Roman" pitchFamily="18" charset="0"/>
                <a:cs typeface="Times New Roman" pitchFamily="18" charset="0"/>
              </a:rPr>
            </a:br>
            <a:endParaRPr lang="ru-RU" sz="1800" dirty="0">
              <a:solidFill>
                <a:schemeClr val="tx1"/>
              </a:solidFill>
            </a:endParaRPr>
          </a:p>
        </p:txBody>
      </p:sp>
    </p:spTree>
  </p:cSld>
  <p:clrMapOvr>
    <a:masterClrMapping/>
  </p:clrMapOvr>
  <p:transition>
    <p:cover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365</TotalTime>
  <Words>672</Words>
  <Application>Microsoft Office PowerPoint</Application>
  <PresentationFormat>Экран (4:3)</PresentationFormat>
  <Paragraphs>19</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      </vt:lpstr>
      <vt:lpstr>Енергосвобода багатоповерхових будинків - тренд сучасного соціального бізнесу  Любомир Піндус комерційний директор  </vt:lpstr>
      <vt:lpstr>Енергосвобода багатоповерхових будинків - тренд сучасного соціального бізнесу. Самі сучасні світові комплекси альтернативних джерел енергії в багато поверхових будинках покращують екологію, приносять прибутки, створюють енергосвободу, допомагають людям бути щасливими. Перспективи впровадження їх в Україні.       </vt:lpstr>
      <vt:lpstr> Очікуване вичерпання запасів органічних видів палива, різке зростання їх ціни, недосконалість та низька ефективність технологій їхнього використання, шкідливий вплив на довкілля, наслідки якого все більше і більше турбують світовому спільноту. Використання традиційних вуглеводнів шляхом спалювання супроводжується загальними втратами енергії до 80-90% і тому вже на сьогодні розроблено технології електрохімічного їх перетворення, які зменшують втрати до 10 % та є більш екологічно безпечними.        </vt:lpstr>
      <vt:lpstr>ВИКОРИСТАННЯ АЛЬТЕРНАТИВНИХ ДЖЕРЕЛ ЕНЕРГІЇ,  ЇХ МАЙБУТНЄ В ЕНЕРГЕТИЦІ    Альтернативні джерела енергії стали останнім часом одним із важливих критеріїв сталого розвитку світової спільноти. Здійснюється пошук нових і вдосконалення існуючих технологій, виведення їх до економічно ефективного рівня та розширення сфер використання.      Альтернативна енергетика стає одним із базових напрямів розвитку технологій у світі, разом із інформаційними та нанотехнологіями вона стає важливою складовою нового постіндустріального технологічного укладу.        </vt:lpstr>
      <vt:lpstr>   До альтернативних джерел енергії відносять гідроелектростанції, геотермальну, сонячну, фотоелектричну та теплову енергію, енергії припливів, вітру, тверду біомасу, гази з біомаси, рідкі біопалива та відновлюванні муніципальні відходи), а також теплоенергію “створювану” завдяки  тепловим насосам.    На сьогодні частка альтернативних джерел енергії у виробництві енергії у світі ще не є значною (близько 14 %), але їх потенціал на кілька порядків перевищує рівень світового споживання паливно-енергетичних ресурсів. Темпи зростання обсягів виробництва альтернативної енергії також значно перевищують аналогічні для традиційних видів енергії.    </vt:lpstr>
      <vt:lpstr>   В Україні також існує значний потенціал використання альтернативних джерел енергії. З іншого боку, проблеми ефективності використання традиційних джерел енергії в Україні стоять ще гостріше, ніж у світі чи країнах ЄС. Причинами цього є застарілі технології, вичерпання ресурсу використання основних фондів генерації електроенергії і тепла, що разом з низькою ефективністю використання палива призводить до значних обсягів шкідливих викидів.       Таким чином, Україна має нагальну потребу у переході до енергетично ефективних та екологічно чистих технологій, якими є, в тому числі і альтернативні джерела енергії. Та незважаючи на декларацію щодо усвідомлення цієї потреби з боку різних гілок влади та низку нормативно-законодавчих актів, які стосуються розвитку відновлювальних джерел енергії, - реальних кроків щодо впровадження альтернативних джерел енергії зроблено досить мало.  </vt:lpstr>
      <vt:lpstr>   Змінити ситуацію можна шляхом проведення відповідної енергетичної політики, вдосконалення нормативно-правової бази та залучення інвестицій у  розвиток альтернативних джерел енергії. Звісно, що цей процес не є швидким, і для забезпечення  майбутнього економічного процвітання України, її гідного місця у європейській і світовій спільнотах потрібно вже сьогодні активізувати вирішення цієї актуальної задачі.  </vt:lpstr>
      <vt:lpstr> Відновлювальні джерел енергії у світовому забезпеченні електроенергією і теплом вже вийшли на той рівень, який дозволяє надіятись на ефективне вирішення енергетичних проблем у майбутньому.    Існуючі технології альтернативних джерел енергії не є досить досконалими, мають різний рівень економічної ефективності та різний технічний рівень. Однак всі вони мають такі визначні переваги як дуже низький рівень (або зовсім не мають) викидів парникових газів і мають невичерпний  (відновлюваний) запас палива необхідний для їх реалізації. Деякі з цих технологій вже сьогодні є конкурентоспроможними і є всі підстави сподіватись, що в майбутньому їх економічна ефективність буде зростати на фоні зростання ціни і ускладнення умов видобутку традиційних енергоресурсів.      Саме тому ринок альтернативних джерел енергії у світі набуває все більших темпів розвитку. Минулого року в нові потужності альтернативних джерел енергії у світі було інвестовано понад 71 млрд. $ (не рахуючи великої гідроенергетики), з них 47% - у вітроенергетику, 30% - на фотоелектрику. До цього треба додати 10 млрд. $ інвестицій у нові фотоелектричні виробничі потужності, понад 4 млрд. – у нові заводи з виробництва біопалива та 16 млрд. $ у дослідження і розробки.    До країн, які найбільш інтенсивно розвивають технології і ринки альтернативних джерел енергії, слід віднести: США, країни ЄС (в першу чергу, Швецію, Австрію, Фінляндію, Німеччину, Португалію, Іспанію), Японію, Китай. Останнім часом активізувалися в цьому напрямі Бразилія і Індія. Зростає вартість акцій компаній, які займаються альтернативними джерелами енергії. Все це дасть можливість пришвидшити розвиток технологій та їх впровадження у промислове виробництво. </vt:lpstr>
      <vt:lpstr>   Різні країни і регіони надають перевагу різним видам альтернативної енергії, адаптуючи їх використання до місцевих умов. Найбільш динамічно розвиваються такі види відновлювальних джерел енергії як: вітроенергетика, біоенергетика, сонячна енергетика та використання низькопотенційної енергії із застосуванням теплових насосів.    У вітроенергетичному секторі на даний час працюють біля 70 країн світу. Серед країн з найбільшими потужностями вітроенергетики – Німеччина, США, Іспанія, Індія, Китай, Данія.  Для виробництва електроенергії за рахунок вітру, вдосконалюються турбіни, розширюється діапазон швидкостей вітру, які можуть бути використані вітроустановками. Біомаса  відіграє домінуючу роль серед інших видів альтернативних джерел енергії, формуючи біля 46% ринку відновлюваних джерел енергії.    </vt:lpstr>
      <vt:lpstr>   Сонячна енергетика має дещо обмежені можливості використання (залежить від погоди, широти розташування території, пори року та ін.), зате розвивається досить інтенсивно (до 50 % в рік). В країнах ЄС широко використовуються так називані „сонячні зобов’язання” відносно будівництва з використанням нових сонячних технологій. Це сприяє істотним змінам у житловому фонді, готуючи його до неминучого дефіциту викопного палива, дає потужний сигнал для користувачів і для будівельного бізнесу. Серед заслуговуючих уваги останніх ініціатив можна назвати проект „Тисяча дахів” у Німеччині (2250 будинків були обладнані фотоелектричними установками) та програма „Мільйон сонячних дахів” у США. Серед лідерів сонячної енергетики також є Японія та Італія. З огляду на довгострокову перспективу сонячна енергетика в значній частині може забезпечити розв’язання енергетичних проблем у житловому фонді.      </vt:lpstr>
      <vt:lpstr>   Іншим видом альтернативних джерел енергії, який вже сьогодні в окремих країнах та регіонах забезпечує вагомий внесок в обігрівання житлового фонду є теплова енергія довкілля (води, ґрунту, повітря), яка за допомогою теплонасосних установок (ТНУ) переводить енергію низькопотенціальних джерел у придатну для використання енергію. Економічна доцільність використання ТНУ підтверджена світовим досвідом. Вже сьогодні у розвинутих країнах ТНУ широко використовуються для систем опалення та кондиціювання (США, Канаді, Швеції, Швейцарії, Німеччині, Австрії та ін.), налагоджено промисловий випуск також в Україні. ТНУ впроваджують  у досить широких масштабах (США – 1 млн. ТНУ щороку,  у Японії – 3 млн).  </vt:lpstr>
      <vt:lpstr>   Оскільки відновлювані джерела енергії в своїй більшості поки що не можуть на рівних конкурувати з традиційними джерелами, їх розвиток підтримується різними засобами на державному рівні. У світі існують різні моделі державної підтримки альтернативних джерел енергії, основні з яких засновані на використанні квот (британська система) та на використанні дотацій для проектів по впровадженні альтернативних джерел енергії і тарифній політиці (німецька система).     Перевагами альтернативних джерел енергії є відносно малі терміни введення в експлуатацію, можливість поблочного нарощування потужностей з близькими до традиційної енергетики термінами  окупності (в середньому 2-8 років). Завдяки цьому, необхідний рівень інвестицій є доступним не тільки для великого, але і для середнього бізнесу.    Як показує світовий досвід, увага державних інституцій до проблем розвитку альтернативних джерел енергії, а головне практичні дії в цьому напрямку дають досить серйозні результати. Україна має значний потенціал для розвитку відновлюваної енергетики. Тільки на даний час в цьому напрямі зроблено дуже мало.    Причин такого стану багато, головні з них це відсутність системи економічного стимулювання переходу до використання альтернативних джерел енергії, декларативний характер нормативно-правових актів без конкретних механізмів впровадження, а також низька виконавча дисципліна. Не можна сказати, що в Україні нічого не робиться в цьому напрямі, а те що зроблено не достатньо для компенсації негативних тенденцій таких, як світове зростання цін на енергоносії, збільшення рівня енергетичної залежності країни та забруднення навколишнього середовища.    Затримуючи впровадження нових видів альтернативних джерел енергії, не вкладаючи коштів у технології, не розвиваючи виробництво на базі нових технологій, країна консервує технологічну відсталість і може втратити свій шанс війти у європейську та світову спільноти.    </vt:lpstr>
      <vt:lpstr>   На сьогоднішній день компанія “ЕкоКиїв” отримала запит від Київської міської державної адміністрації, щодо впровадження пілотного проекту по переведенню багатоповерхових будинків на альтернативні джерела опалення і електрифікації.    Тому компанія “ЕкоКиїв” пропонує в столиці України розпочати впровадження альтернативних джерела енергії сонця і тепла землі для опалення, гарячого водопостачання і електрифікації житлових будинків (приватних та багатоповерхових) та запрошуємо до співпраці.     Монтаж сонячних колекторів і сонячних панелей передбачений на дахах будинків.    Нова розробка вчених з Каліфорнійського університету в Лос-Анджелесі практично прозора для видимого світла, що дозволяє використовувати її одночасно в якості віконного скла та генератора електроенергії. Технологія виготовлення нових сонячних панелей відносно проста, і дозволяє найближчим часом приступити до їх масового виробництва.    Полімерна сонячна батарея виробляє електрику, в основному, за рахунок поглинання інфрачервоного, а не видимого світла. Виготовлений з фотохімічно активного пластику, пристрій на 70% прозорий для видимого світла — це можна приблизно порівняти зі слабо тонованими вікнами. Враховуючи, що в багатьох будинках вікна, що виходять на сонячну сторону, тонуються спеціально, втрата 30% видимого світла для багатьох може бути бажаним ефектом. Нова пластикова батарея навіть схожа на плівку для тонування вікон — вона легка, тонка і може гнутися.    Розробляється проект вітроелектростанції, яка буде працювати на дахах в багатоповерхових будинках.    Якби за останні 30 років на розробку використання сонячної енергії було витрачено стільки ж сил і коштів, скільки на використання атомної енергії, то до 2000 року "сонячний струм" спроможний був би замінити атомний. До такого висновку дійшли німецькі вчені. </vt:lpstr>
      <vt:lpstr>Слайд 15</vt:lpstr>
      <vt:lpstr>Запрошуємо до успішного та щасливого майбутнього: Любомир Піндус    </vt:lpstr>
      <vt:lpstr>Дякую за увагу!</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ІІ МІЖНАРОДНИЙ ФОРУМ для стійкого розвитку бізнесу</dc:title>
  <dc:creator>Любомир</dc:creator>
  <cp:lastModifiedBy>Любомир</cp:lastModifiedBy>
  <cp:revision>31</cp:revision>
  <dcterms:created xsi:type="dcterms:W3CDTF">2013-10-15T07:09:35Z</dcterms:created>
  <dcterms:modified xsi:type="dcterms:W3CDTF">2013-10-15T13:15:28Z</dcterms:modified>
</cp:coreProperties>
</file>