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Lst>
  <p:notesMasterIdLst>
    <p:notesMasterId r:id="rId27"/>
  </p:notesMasterIdLst>
  <p:sldIdLst>
    <p:sldId id="429" r:id="rId2"/>
    <p:sldId id="446" r:id="rId3"/>
    <p:sldId id="447" r:id="rId4"/>
    <p:sldId id="450" r:id="rId5"/>
    <p:sldId id="448" r:id="rId6"/>
    <p:sldId id="458" r:id="rId7"/>
    <p:sldId id="773" r:id="rId8"/>
    <p:sldId id="452" r:id="rId9"/>
    <p:sldId id="453" r:id="rId10"/>
    <p:sldId id="454" r:id="rId11"/>
    <p:sldId id="456" r:id="rId12"/>
    <p:sldId id="457" r:id="rId13"/>
    <p:sldId id="459" r:id="rId14"/>
    <p:sldId id="455" r:id="rId15"/>
    <p:sldId id="460" r:id="rId16"/>
    <p:sldId id="461" r:id="rId17"/>
    <p:sldId id="463" r:id="rId18"/>
    <p:sldId id="462" r:id="rId19"/>
    <p:sldId id="464" r:id="rId20"/>
    <p:sldId id="465" r:id="rId21"/>
    <p:sldId id="466" r:id="rId22"/>
    <p:sldId id="467" r:id="rId23"/>
    <p:sldId id="468" r:id="rId24"/>
    <p:sldId id="469" r:id="rId25"/>
    <p:sldId id="3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CF4"/>
    <a:srgbClr val="002846"/>
    <a:srgbClr val="0070C0"/>
    <a:srgbClr val="00CC99"/>
    <a:srgbClr val="DF7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99" autoAdjust="0"/>
  </p:normalViewPr>
  <p:slideViewPr>
    <p:cSldViewPr snapToGrid="0" snapToObjects="1">
      <p:cViewPr varScale="1">
        <p:scale>
          <a:sx n="83" d="100"/>
          <a:sy n="83" d="100"/>
        </p:scale>
        <p:origin x="246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87298-16FC-4021-AC48-5C0C9136BB1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6D54B129-4ED6-4D08-ABB0-F222A9D8C84D}">
      <dgm:prSet phldrT="[Текст]" custT="1"/>
      <dgm:spPr/>
      <dgm:t>
        <a:bodyPr/>
        <a:lstStyle/>
        <a:p>
          <a:r>
            <a:rPr lang="uk-UA" sz="2200" b="1" dirty="0">
              <a:solidFill>
                <a:schemeClr val="accent6">
                  <a:lumMod val="50000"/>
                </a:schemeClr>
              </a:solidFill>
              <a:latin typeface="Arial" pitchFamily="34" charset="0"/>
              <a:cs typeface="Arial" pitchFamily="34" charset="0"/>
            </a:rPr>
            <a:t>Критерії сталих державних закупівель для ремонту та будівництва доріг</a:t>
          </a:r>
          <a:endParaRPr lang="ru-RU" sz="2200" b="1" dirty="0">
            <a:solidFill>
              <a:schemeClr val="accent6">
                <a:lumMod val="50000"/>
              </a:schemeClr>
            </a:solidFill>
            <a:latin typeface="Arial" pitchFamily="34" charset="0"/>
            <a:cs typeface="Arial" pitchFamily="34" charset="0"/>
          </a:endParaRPr>
        </a:p>
      </dgm:t>
    </dgm:pt>
    <dgm:pt modelId="{E002FC01-B1A7-481F-8F35-55E5B4AF87F6}" type="parTrans" cxnId="{B1E49A42-8309-446F-9BA9-B1FA57C150BC}">
      <dgm:prSet/>
      <dgm:spPr/>
      <dgm:t>
        <a:bodyPr/>
        <a:lstStyle/>
        <a:p>
          <a:endParaRPr lang="ru-RU"/>
        </a:p>
      </dgm:t>
    </dgm:pt>
    <dgm:pt modelId="{6EBD7CCD-E53E-4F34-BB06-A595562B82DA}" type="sibTrans" cxnId="{B1E49A42-8309-446F-9BA9-B1FA57C150BC}">
      <dgm:prSet/>
      <dgm:spPr/>
      <dgm:t>
        <a:bodyPr/>
        <a:lstStyle/>
        <a:p>
          <a:endParaRPr lang="ru-RU"/>
        </a:p>
      </dgm:t>
    </dgm:pt>
    <dgm:pt modelId="{D0F41909-BAFD-4206-93A2-0D35303731CF}">
      <dgm:prSet phldrT="[Текст]" custT="1"/>
      <dgm:spPr/>
      <dgm:t>
        <a:bodyPr/>
        <a:lstStyle/>
        <a:p>
          <a:pPr>
            <a:lnSpc>
              <a:spcPct val="100000"/>
            </a:lnSpc>
          </a:pPr>
          <a:r>
            <a:rPr lang="uk-UA" sz="1800" b="1" cap="all" dirty="0">
              <a:solidFill>
                <a:srgbClr val="380CF4"/>
              </a:solidFill>
              <a:latin typeface="Arial" pitchFamily="34" charset="0"/>
              <a:cs typeface="Arial" pitchFamily="34" charset="0"/>
            </a:rPr>
            <a:t>нецінові критерії</a:t>
          </a:r>
          <a:r>
            <a:rPr lang="uk-UA" sz="1800" dirty="0">
              <a:solidFill>
                <a:srgbClr val="380CF4"/>
              </a:solidFill>
              <a:latin typeface="Arial" pitchFamily="34" charset="0"/>
              <a:cs typeface="Arial" pitchFamily="34" charset="0"/>
            </a:rPr>
            <a:t> </a:t>
          </a:r>
          <a:endParaRPr lang="ru-RU" sz="1800" dirty="0">
            <a:solidFill>
              <a:srgbClr val="380CF4"/>
            </a:solidFill>
          </a:endParaRPr>
        </a:p>
      </dgm:t>
    </dgm:pt>
    <dgm:pt modelId="{0A71A8B8-20E8-4179-8607-2C682255C42F}" type="parTrans" cxnId="{4CD6393B-D00F-408A-AB2B-2A2C137C822C}">
      <dgm:prSet/>
      <dgm:spPr/>
      <dgm:t>
        <a:bodyPr/>
        <a:lstStyle/>
        <a:p>
          <a:endParaRPr lang="ru-RU"/>
        </a:p>
      </dgm:t>
    </dgm:pt>
    <dgm:pt modelId="{486485DD-D4F9-4292-8424-00875C2129FB}" type="sibTrans" cxnId="{4CD6393B-D00F-408A-AB2B-2A2C137C822C}">
      <dgm:prSet/>
      <dgm:spPr/>
      <dgm:t>
        <a:bodyPr/>
        <a:lstStyle/>
        <a:p>
          <a:endParaRPr lang="ru-RU"/>
        </a:p>
      </dgm:t>
    </dgm:pt>
    <dgm:pt modelId="{67EA8365-2693-4606-A815-BDC82F6AD41E}">
      <dgm:prSet phldrT="[Текст]" custT="1"/>
      <dgm:spPr/>
      <dgm:t>
        <a:bodyPr/>
        <a:lstStyle/>
        <a:p>
          <a:r>
            <a:rPr lang="uk-UA" sz="1200" b="0" dirty="0">
              <a:latin typeface="Arial" pitchFamily="34" charset="0"/>
              <a:cs typeface="Arial" pitchFamily="34" charset="0"/>
            </a:rPr>
            <a:t>Застосування екологічних вимог до матеріалів </a:t>
          </a:r>
          <a:endParaRPr lang="ru-RU" sz="1200" b="0" dirty="0"/>
        </a:p>
      </dgm:t>
    </dgm:pt>
    <dgm:pt modelId="{3C10F08F-0FF6-449D-A5A8-4D5D326AFA8C}" type="parTrans" cxnId="{C2E3D93A-B0D4-496E-875C-F3CB84CF8E04}">
      <dgm:prSet/>
      <dgm:spPr/>
      <dgm:t>
        <a:bodyPr/>
        <a:lstStyle/>
        <a:p>
          <a:endParaRPr lang="ru-RU"/>
        </a:p>
      </dgm:t>
    </dgm:pt>
    <dgm:pt modelId="{55F6D709-2664-4708-9DD6-228570595224}" type="sibTrans" cxnId="{C2E3D93A-B0D4-496E-875C-F3CB84CF8E04}">
      <dgm:prSet/>
      <dgm:spPr/>
      <dgm:t>
        <a:bodyPr/>
        <a:lstStyle/>
        <a:p>
          <a:endParaRPr lang="ru-RU"/>
        </a:p>
      </dgm:t>
    </dgm:pt>
    <dgm:pt modelId="{4BD3111A-AEE2-43BE-ABE6-263667777C46}">
      <dgm:prSet phldrT="[Текст]" custT="1"/>
      <dgm:spPr/>
      <dgm:t>
        <a:bodyPr/>
        <a:lstStyle/>
        <a:p>
          <a:r>
            <a:rPr lang="uk-UA" sz="1200" b="0" dirty="0">
              <a:latin typeface="Arial" pitchFamily="34" charset="0"/>
              <a:cs typeface="Arial" pitchFamily="34" charset="0"/>
            </a:rPr>
            <a:t>Застосування екологічних вимог, що стосуються організації та виконання робіт  </a:t>
          </a:r>
          <a:endParaRPr lang="ru-RU" sz="1200" b="0" dirty="0"/>
        </a:p>
      </dgm:t>
    </dgm:pt>
    <dgm:pt modelId="{37930E58-3AB3-442D-A235-C4282BB12A16}" type="parTrans" cxnId="{5EC62A17-2A8C-4B56-A79B-A14FEC90AE17}">
      <dgm:prSet/>
      <dgm:spPr/>
      <dgm:t>
        <a:bodyPr/>
        <a:lstStyle/>
        <a:p>
          <a:endParaRPr lang="ru-RU"/>
        </a:p>
      </dgm:t>
    </dgm:pt>
    <dgm:pt modelId="{CE8D6775-A084-485A-89D6-72CA9E9BB7D1}" type="sibTrans" cxnId="{5EC62A17-2A8C-4B56-A79B-A14FEC90AE17}">
      <dgm:prSet/>
      <dgm:spPr/>
      <dgm:t>
        <a:bodyPr/>
        <a:lstStyle/>
        <a:p>
          <a:endParaRPr lang="ru-RU"/>
        </a:p>
      </dgm:t>
    </dgm:pt>
    <dgm:pt modelId="{4C74EF7E-42C4-45B0-9CD2-03A52F7F2F66}">
      <dgm:prSet phldrT="[Текст]" custT="1"/>
      <dgm:spPr/>
      <dgm:t>
        <a:bodyPr/>
        <a:lstStyle/>
        <a:p>
          <a:pPr>
            <a:lnSpc>
              <a:spcPct val="100000"/>
            </a:lnSpc>
          </a:pPr>
          <a:r>
            <a:rPr lang="uk-UA" sz="1800" b="1" dirty="0">
              <a:solidFill>
                <a:srgbClr val="C00000"/>
              </a:solidFill>
              <a:latin typeface="Arial" pitchFamily="34" charset="0"/>
              <a:cs typeface="Arial" pitchFamily="34" charset="0"/>
            </a:rPr>
            <a:t>ВИМОГИ ДО ТЕХНІЧНИХ УМОВ РЕАЛІЗАЦІЇ ПРОЕКТУ</a:t>
          </a:r>
          <a:endParaRPr lang="ru-RU" sz="1800" dirty="0">
            <a:solidFill>
              <a:srgbClr val="C00000"/>
            </a:solidFill>
          </a:endParaRPr>
        </a:p>
      </dgm:t>
    </dgm:pt>
    <dgm:pt modelId="{A2076017-EF06-4644-BCE3-2EEC1F0EF0B3}" type="parTrans" cxnId="{47388DD6-E4B1-4073-B1A8-E75BB005028F}">
      <dgm:prSet/>
      <dgm:spPr/>
      <dgm:t>
        <a:bodyPr/>
        <a:lstStyle/>
        <a:p>
          <a:endParaRPr lang="ru-RU"/>
        </a:p>
      </dgm:t>
    </dgm:pt>
    <dgm:pt modelId="{242DECB8-3E46-4148-8ED3-243F7873A4D7}" type="sibTrans" cxnId="{47388DD6-E4B1-4073-B1A8-E75BB005028F}">
      <dgm:prSet/>
      <dgm:spPr/>
      <dgm:t>
        <a:bodyPr/>
        <a:lstStyle/>
        <a:p>
          <a:endParaRPr lang="ru-RU"/>
        </a:p>
      </dgm:t>
    </dgm:pt>
    <dgm:pt modelId="{7103BF28-C85B-4C23-B4AC-3424EE9E95D3}">
      <dgm:prSet phldrT="[Текст]" custT="1"/>
      <dgm:spPr/>
      <dgm:t>
        <a:bodyPr/>
        <a:lstStyle/>
        <a:p>
          <a:pPr>
            <a:lnSpc>
              <a:spcPct val="100000"/>
            </a:lnSpc>
          </a:pPr>
          <a:r>
            <a:rPr lang="uk-UA" sz="1400" b="1" dirty="0">
              <a:latin typeface="Arial" pitchFamily="34" charset="0"/>
              <a:cs typeface="Arial" pitchFamily="34" charset="0"/>
            </a:rPr>
            <a:t>Застосування екологічних вимог            до матеріалів </a:t>
          </a:r>
          <a:endParaRPr lang="ru-RU" sz="1400" dirty="0"/>
        </a:p>
      </dgm:t>
    </dgm:pt>
    <dgm:pt modelId="{3ABD64B7-FF32-4CF8-B616-49340ABE248C}" type="parTrans" cxnId="{6E339609-C38D-4CAB-AD04-85D32334D44E}">
      <dgm:prSet/>
      <dgm:spPr/>
      <dgm:t>
        <a:bodyPr/>
        <a:lstStyle/>
        <a:p>
          <a:endParaRPr lang="ru-RU"/>
        </a:p>
      </dgm:t>
    </dgm:pt>
    <dgm:pt modelId="{00D3355C-B749-4D01-AE1F-2D5960F1294C}" type="sibTrans" cxnId="{6E339609-C38D-4CAB-AD04-85D32334D44E}">
      <dgm:prSet/>
      <dgm:spPr/>
      <dgm:t>
        <a:bodyPr/>
        <a:lstStyle/>
        <a:p>
          <a:endParaRPr lang="ru-RU"/>
        </a:p>
      </dgm:t>
    </dgm:pt>
    <dgm:pt modelId="{EA97DFB9-2D89-4AEC-9132-43F480A6E7EA}">
      <dgm:prSet custT="1"/>
      <dgm:spPr/>
      <dgm:t>
        <a:bodyPr/>
        <a:lstStyle/>
        <a:p>
          <a:r>
            <a:rPr lang="uk-UA" sz="1400" b="0" dirty="0">
              <a:latin typeface="Arial" pitchFamily="34" charset="0"/>
              <a:cs typeface="Arial" pitchFamily="34" charset="0"/>
            </a:rPr>
            <a:t>при проектуванні автомобільних доріг </a:t>
          </a:r>
          <a:endParaRPr lang="ru-RU" sz="1400" b="0" dirty="0">
            <a:latin typeface="Arial" pitchFamily="34" charset="0"/>
            <a:cs typeface="Arial" pitchFamily="34" charset="0"/>
          </a:endParaRPr>
        </a:p>
      </dgm:t>
    </dgm:pt>
    <dgm:pt modelId="{A7CD5100-5807-4DBA-9702-EFEFD9472DCC}" type="parTrans" cxnId="{8B187F9B-8038-44CD-AD4C-97758599F83C}">
      <dgm:prSet/>
      <dgm:spPr/>
      <dgm:t>
        <a:bodyPr/>
        <a:lstStyle/>
        <a:p>
          <a:endParaRPr lang="ru-RU"/>
        </a:p>
      </dgm:t>
    </dgm:pt>
    <dgm:pt modelId="{DC6EEDB2-8417-4472-A53C-626F567EAEBB}" type="sibTrans" cxnId="{8B187F9B-8038-44CD-AD4C-97758599F83C}">
      <dgm:prSet/>
      <dgm:spPr/>
      <dgm:t>
        <a:bodyPr/>
        <a:lstStyle/>
        <a:p>
          <a:endParaRPr lang="ru-RU"/>
        </a:p>
      </dgm:t>
    </dgm:pt>
    <dgm:pt modelId="{B3A93644-760E-4822-83F4-8E2B58FAC25D}">
      <dgm:prSet custT="1"/>
      <dgm:spPr/>
      <dgm:t>
        <a:bodyPr/>
        <a:lstStyle/>
        <a:p>
          <a:r>
            <a:rPr lang="uk-UA" sz="1400" b="0" dirty="0">
              <a:latin typeface="Arial" pitchFamily="34" charset="0"/>
              <a:cs typeface="Arial" pitchFamily="34" charset="0"/>
            </a:rPr>
            <a:t>в процесі виконання будівельних</a:t>
          </a:r>
          <a:r>
            <a:rPr lang="ru-RU" sz="1400" b="0" dirty="0">
              <a:latin typeface="Arial" pitchFamily="34" charset="0"/>
              <a:cs typeface="Arial" pitchFamily="34" charset="0"/>
            </a:rPr>
            <a:t>/</a:t>
          </a:r>
          <a:r>
            <a:rPr lang="en-CA" sz="1400" b="0" dirty="0">
              <a:latin typeface="Arial" pitchFamily="34" charset="0"/>
              <a:cs typeface="Arial" pitchFamily="34" charset="0"/>
            </a:rPr>
            <a:t> </a:t>
          </a:r>
          <a:r>
            <a:rPr lang="ru-RU" sz="1400" b="0" dirty="0" err="1">
              <a:latin typeface="Arial" pitchFamily="34" charset="0"/>
              <a:cs typeface="Arial" pitchFamily="34" charset="0"/>
            </a:rPr>
            <a:t>ремонтних</a:t>
          </a:r>
          <a:r>
            <a:rPr lang="ru-RU" sz="1400" b="0" dirty="0">
              <a:latin typeface="Arial" pitchFamily="34" charset="0"/>
              <a:cs typeface="Arial" pitchFamily="34" charset="0"/>
            </a:rPr>
            <a:t> </a:t>
          </a:r>
          <a:r>
            <a:rPr lang="uk-UA" sz="1400" b="0" dirty="0">
              <a:latin typeface="Arial" pitchFamily="34" charset="0"/>
              <a:cs typeface="Arial" pitchFamily="34" charset="0"/>
            </a:rPr>
            <a:t>робіт</a:t>
          </a:r>
          <a:endParaRPr lang="ru-RU" sz="1400" b="0" dirty="0"/>
        </a:p>
      </dgm:t>
    </dgm:pt>
    <dgm:pt modelId="{A5E46149-CD36-4411-9223-BAD95C758A25}" type="parTrans" cxnId="{F248E7FF-26A4-430F-A4E6-17D54C15261B}">
      <dgm:prSet/>
      <dgm:spPr/>
      <dgm:t>
        <a:bodyPr/>
        <a:lstStyle/>
        <a:p>
          <a:endParaRPr lang="ru-RU"/>
        </a:p>
      </dgm:t>
    </dgm:pt>
    <dgm:pt modelId="{CE1FF68C-7DD7-4A64-8E3D-1483CA4198C6}" type="sibTrans" cxnId="{F248E7FF-26A4-430F-A4E6-17D54C15261B}">
      <dgm:prSet/>
      <dgm:spPr/>
      <dgm:t>
        <a:bodyPr/>
        <a:lstStyle/>
        <a:p>
          <a:endParaRPr lang="ru-RU"/>
        </a:p>
      </dgm:t>
    </dgm:pt>
    <dgm:pt modelId="{A10F50B8-BD19-488F-94FF-789029204EC6}">
      <dgm:prSet custT="1"/>
      <dgm:spPr/>
      <dgm:t>
        <a:bodyPr/>
        <a:lstStyle/>
        <a:p>
          <a:r>
            <a:rPr lang="uk-UA" sz="1400" b="1" dirty="0">
              <a:latin typeface="Arial" pitchFamily="34" charset="0"/>
              <a:cs typeface="Arial" pitchFamily="34" charset="0"/>
            </a:rPr>
            <a:t>Застосування екологічних вимог  до виконання робіт</a:t>
          </a:r>
          <a:endParaRPr lang="ru-RU" sz="1400" dirty="0">
            <a:latin typeface="Arial" pitchFamily="34" charset="0"/>
            <a:cs typeface="Arial" pitchFamily="34" charset="0"/>
          </a:endParaRPr>
        </a:p>
      </dgm:t>
    </dgm:pt>
    <dgm:pt modelId="{9FBAE1B7-98E7-4A92-B462-4F7994898042}" type="parTrans" cxnId="{830FE5B6-1BB8-42E5-86F4-E241DE59CB4A}">
      <dgm:prSet/>
      <dgm:spPr/>
      <dgm:t>
        <a:bodyPr/>
        <a:lstStyle/>
        <a:p>
          <a:endParaRPr lang="ru-RU"/>
        </a:p>
      </dgm:t>
    </dgm:pt>
    <dgm:pt modelId="{8CDC7509-A537-4D74-A1A4-53874203EF0A}" type="sibTrans" cxnId="{830FE5B6-1BB8-42E5-86F4-E241DE59CB4A}">
      <dgm:prSet/>
      <dgm:spPr/>
      <dgm:t>
        <a:bodyPr/>
        <a:lstStyle/>
        <a:p>
          <a:endParaRPr lang="ru-RU"/>
        </a:p>
      </dgm:t>
    </dgm:pt>
    <dgm:pt modelId="{4DCD98AD-65E9-43EB-889C-8B757EEA27D0}">
      <dgm:prSet custT="1"/>
      <dgm:spPr/>
      <dgm:t>
        <a:bodyPr/>
        <a:lstStyle/>
        <a:p>
          <a:r>
            <a:rPr lang="uk-UA" sz="1400" b="0" dirty="0">
              <a:latin typeface="Arial" pitchFamily="34" charset="0"/>
              <a:cs typeface="Arial" pitchFamily="34" charset="0"/>
            </a:rPr>
            <a:t>при проектуванні автомобільної дороги </a:t>
          </a:r>
          <a:endParaRPr lang="ru-RU" sz="1400" b="0" dirty="0">
            <a:latin typeface="Arial" pitchFamily="34" charset="0"/>
            <a:cs typeface="Arial" pitchFamily="34" charset="0"/>
          </a:endParaRPr>
        </a:p>
      </dgm:t>
    </dgm:pt>
    <dgm:pt modelId="{9AE1339D-0118-469E-BF73-3DC12C1A1574}" type="parTrans" cxnId="{71CB2C31-DA9E-49D0-B2C6-8DC9C7544AB5}">
      <dgm:prSet/>
      <dgm:spPr/>
      <dgm:t>
        <a:bodyPr/>
        <a:lstStyle/>
        <a:p>
          <a:endParaRPr lang="ru-RU"/>
        </a:p>
      </dgm:t>
    </dgm:pt>
    <dgm:pt modelId="{DEE3D272-EC52-41DF-8686-35B7610D4130}" type="sibTrans" cxnId="{71CB2C31-DA9E-49D0-B2C6-8DC9C7544AB5}">
      <dgm:prSet/>
      <dgm:spPr/>
      <dgm:t>
        <a:bodyPr/>
        <a:lstStyle/>
        <a:p>
          <a:endParaRPr lang="ru-RU"/>
        </a:p>
      </dgm:t>
    </dgm:pt>
    <dgm:pt modelId="{3EBD903F-9033-4C7E-8D10-F6A6258D27E2}">
      <dgm:prSet custT="1"/>
      <dgm:spPr/>
      <dgm:t>
        <a:bodyPr/>
        <a:lstStyle/>
        <a:p>
          <a:r>
            <a:rPr lang="uk-UA" sz="1400" b="0" dirty="0">
              <a:latin typeface="Arial" pitchFamily="34" charset="0"/>
              <a:cs typeface="Arial" pitchFamily="34" charset="0"/>
            </a:rPr>
            <a:t>під час  будівництва/ремонту доріг</a:t>
          </a:r>
          <a:endParaRPr lang="ru-RU" sz="1400" b="0" dirty="0">
            <a:latin typeface="Arial" pitchFamily="34" charset="0"/>
            <a:cs typeface="Arial" pitchFamily="34" charset="0"/>
          </a:endParaRPr>
        </a:p>
      </dgm:t>
    </dgm:pt>
    <dgm:pt modelId="{CC793D35-A49F-4B0C-A66E-E40C081981F2}" type="parTrans" cxnId="{8406D5D7-FCEC-41FD-9B29-8BB38D15564B}">
      <dgm:prSet/>
      <dgm:spPr/>
      <dgm:t>
        <a:bodyPr/>
        <a:lstStyle/>
        <a:p>
          <a:endParaRPr lang="ru-RU"/>
        </a:p>
      </dgm:t>
    </dgm:pt>
    <dgm:pt modelId="{65111E6D-2E4C-45D2-86E7-E53148189B88}" type="sibTrans" cxnId="{8406D5D7-FCEC-41FD-9B29-8BB38D15564B}">
      <dgm:prSet/>
      <dgm:spPr/>
      <dgm:t>
        <a:bodyPr/>
        <a:lstStyle/>
        <a:p>
          <a:endParaRPr lang="ru-RU"/>
        </a:p>
      </dgm:t>
    </dgm:pt>
    <dgm:pt modelId="{120B9C30-8EB4-4C6C-9F51-808EBD88ADD9}" type="pres">
      <dgm:prSet presAssocID="{A6187298-16FC-4021-AC48-5C0C9136BB14}" presName="hierChild1" presStyleCnt="0">
        <dgm:presLayoutVars>
          <dgm:chPref val="1"/>
          <dgm:dir/>
          <dgm:animOne val="branch"/>
          <dgm:animLvl val="lvl"/>
          <dgm:resizeHandles/>
        </dgm:presLayoutVars>
      </dgm:prSet>
      <dgm:spPr/>
    </dgm:pt>
    <dgm:pt modelId="{2C0D99AC-0AF9-4BB6-9D2E-292FF3E611CF}" type="pres">
      <dgm:prSet presAssocID="{6D54B129-4ED6-4D08-ABB0-F222A9D8C84D}" presName="hierRoot1" presStyleCnt="0"/>
      <dgm:spPr/>
    </dgm:pt>
    <dgm:pt modelId="{FE816402-04FA-4312-86DF-94101D18CD21}" type="pres">
      <dgm:prSet presAssocID="{6D54B129-4ED6-4D08-ABB0-F222A9D8C84D}" presName="composite" presStyleCnt="0"/>
      <dgm:spPr/>
    </dgm:pt>
    <dgm:pt modelId="{9B66155D-6A76-4F41-A84A-ABC844BE0ABC}" type="pres">
      <dgm:prSet presAssocID="{6D54B129-4ED6-4D08-ABB0-F222A9D8C84D}" presName="background" presStyleLbl="node0" presStyleIdx="0" presStyleCnt="1"/>
      <dgm:spPr/>
    </dgm:pt>
    <dgm:pt modelId="{CC1CA7A8-601B-4ED9-9950-154DAE03B828}" type="pres">
      <dgm:prSet presAssocID="{6D54B129-4ED6-4D08-ABB0-F222A9D8C84D}" presName="text" presStyleLbl="fgAcc0" presStyleIdx="0" presStyleCnt="1" custScaleX="840126" custScaleY="242533" custLinFactY="-46145" custLinFactNeighborX="-3435" custLinFactNeighborY="-100000">
        <dgm:presLayoutVars>
          <dgm:chPref val="3"/>
        </dgm:presLayoutVars>
      </dgm:prSet>
      <dgm:spPr/>
    </dgm:pt>
    <dgm:pt modelId="{D866D4AE-56E1-4884-9741-79A7D4AB6A79}" type="pres">
      <dgm:prSet presAssocID="{6D54B129-4ED6-4D08-ABB0-F222A9D8C84D}" presName="hierChild2" presStyleCnt="0"/>
      <dgm:spPr/>
    </dgm:pt>
    <dgm:pt modelId="{F6390A92-8C24-467D-AACC-F320B0326F8F}" type="pres">
      <dgm:prSet presAssocID="{0A71A8B8-20E8-4179-8607-2C682255C42F}" presName="Name10" presStyleLbl="parChTrans1D2" presStyleIdx="0" presStyleCnt="2"/>
      <dgm:spPr/>
    </dgm:pt>
    <dgm:pt modelId="{BE281B45-CDCB-40DA-8890-B4B278F1FCB0}" type="pres">
      <dgm:prSet presAssocID="{D0F41909-BAFD-4206-93A2-0D35303731CF}" presName="hierRoot2" presStyleCnt="0"/>
      <dgm:spPr/>
    </dgm:pt>
    <dgm:pt modelId="{0855F977-0AA2-427E-B800-FBC1397015F5}" type="pres">
      <dgm:prSet presAssocID="{D0F41909-BAFD-4206-93A2-0D35303731CF}" presName="composite2" presStyleCnt="0"/>
      <dgm:spPr/>
    </dgm:pt>
    <dgm:pt modelId="{C7956790-35C3-419C-906E-AAE69153F652}" type="pres">
      <dgm:prSet presAssocID="{D0F41909-BAFD-4206-93A2-0D35303731CF}" presName="background2" presStyleLbl="node2" presStyleIdx="0" presStyleCnt="2"/>
      <dgm:spPr/>
    </dgm:pt>
    <dgm:pt modelId="{99EAED0C-7B56-4D8E-A0D0-B9D0808E0C08}" type="pres">
      <dgm:prSet presAssocID="{D0F41909-BAFD-4206-93A2-0D35303731CF}" presName="text2" presStyleLbl="fgAcc2" presStyleIdx="0" presStyleCnt="2" custScaleX="291228" custScaleY="177170">
        <dgm:presLayoutVars>
          <dgm:chPref val="3"/>
        </dgm:presLayoutVars>
      </dgm:prSet>
      <dgm:spPr/>
    </dgm:pt>
    <dgm:pt modelId="{DA257A19-F591-4779-9E20-19BA1B869D29}" type="pres">
      <dgm:prSet presAssocID="{D0F41909-BAFD-4206-93A2-0D35303731CF}" presName="hierChild3" presStyleCnt="0"/>
      <dgm:spPr/>
    </dgm:pt>
    <dgm:pt modelId="{E62C99FE-2286-4C7F-9E17-8DB470FEE0A0}" type="pres">
      <dgm:prSet presAssocID="{3C10F08F-0FF6-449D-A5A8-4D5D326AFA8C}" presName="Name17" presStyleLbl="parChTrans1D3" presStyleIdx="0" presStyleCnt="4"/>
      <dgm:spPr/>
    </dgm:pt>
    <dgm:pt modelId="{260683DA-FDB4-473A-96E2-C69ADF1B3E07}" type="pres">
      <dgm:prSet presAssocID="{67EA8365-2693-4606-A815-BDC82F6AD41E}" presName="hierRoot3" presStyleCnt="0"/>
      <dgm:spPr/>
    </dgm:pt>
    <dgm:pt modelId="{3F16AC69-4D25-4DB8-BA39-9C1E1445B4AF}" type="pres">
      <dgm:prSet presAssocID="{67EA8365-2693-4606-A815-BDC82F6AD41E}" presName="composite3" presStyleCnt="0"/>
      <dgm:spPr/>
    </dgm:pt>
    <dgm:pt modelId="{26039978-768C-48EC-BA50-8603F12AF913}" type="pres">
      <dgm:prSet presAssocID="{67EA8365-2693-4606-A815-BDC82F6AD41E}" presName="background3" presStyleLbl="node3" presStyleIdx="0" presStyleCnt="4"/>
      <dgm:spPr/>
    </dgm:pt>
    <dgm:pt modelId="{1698BB1D-D24B-43E5-AC8D-9B10274F5997}" type="pres">
      <dgm:prSet presAssocID="{67EA8365-2693-4606-A815-BDC82F6AD41E}" presName="text3" presStyleLbl="fgAcc3" presStyleIdx="0" presStyleCnt="4" custScaleX="178466" custScaleY="262459">
        <dgm:presLayoutVars>
          <dgm:chPref val="3"/>
        </dgm:presLayoutVars>
      </dgm:prSet>
      <dgm:spPr/>
    </dgm:pt>
    <dgm:pt modelId="{2B6657C1-FE7D-4E01-923F-6607949E7228}" type="pres">
      <dgm:prSet presAssocID="{67EA8365-2693-4606-A815-BDC82F6AD41E}" presName="hierChild4" presStyleCnt="0"/>
      <dgm:spPr/>
    </dgm:pt>
    <dgm:pt modelId="{8A883FCC-8708-4BDE-8CB4-B3BFB9B24128}" type="pres">
      <dgm:prSet presAssocID="{37930E58-3AB3-442D-A235-C4282BB12A16}" presName="Name17" presStyleLbl="parChTrans1D3" presStyleIdx="1" presStyleCnt="4"/>
      <dgm:spPr/>
    </dgm:pt>
    <dgm:pt modelId="{6F869519-19A7-4358-B577-B668D20ECA34}" type="pres">
      <dgm:prSet presAssocID="{4BD3111A-AEE2-43BE-ABE6-263667777C46}" presName="hierRoot3" presStyleCnt="0"/>
      <dgm:spPr/>
    </dgm:pt>
    <dgm:pt modelId="{C3AC3FDE-B42F-440A-9918-71064F01329F}" type="pres">
      <dgm:prSet presAssocID="{4BD3111A-AEE2-43BE-ABE6-263667777C46}" presName="composite3" presStyleCnt="0"/>
      <dgm:spPr/>
    </dgm:pt>
    <dgm:pt modelId="{A31EF2B3-D65B-47A7-AF07-166A2B272567}" type="pres">
      <dgm:prSet presAssocID="{4BD3111A-AEE2-43BE-ABE6-263667777C46}" presName="background3" presStyleLbl="node3" presStyleIdx="1" presStyleCnt="4"/>
      <dgm:spPr/>
    </dgm:pt>
    <dgm:pt modelId="{49164F8C-9F26-472F-AF8A-A1FC48EA5750}" type="pres">
      <dgm:prSet presAssocID="{4BD3111A-AEE2-43BE-ABE6-263667777C46}" presName="text3" presStyleLbl="fgAcc3" presStyleIdx="1" presStyleCnt="4" custScaleX="238177" custScaleY="290050">
        <dgm:presLayoutVars>
          <dgm:chPref val="3"/>
        </dgm:presLayoutVars>
      </dgm:prSet>
      <dgm:spPr/>
    </dgm:pt>
    <dgm:pt modelId="{1EFA3A32-52A7-41EF-A41C-E3EA7A5427DB}" type="pres">
      <dgm:prSet presAssocID="{4BD3111A-AEE2-43BE-ABE6-263667777C46}" presName="hierChild4" presStyleCnt="0"/>
      <dgm:spPr/>
    </dgm:pt>
    <dgm:pt modelId="{A62E04CC-329B-446D-AB2D-008BF7B92C95}" type="pres">
      <dgm:prSet presAssocID="{A2076017-EF06-4644-BCE3-2EEC1F0EF0B3}" presName="Name10" presStyleLbl="parChTrans1D2" presStyleIdx="1" presStyleCnt="2"/>
      <dgm:spPr/>
    </dgm:pt>
    <dgm:pt modelId="{10695E71-F89A-4950-B676-BA1A8A1D25C5}" type="pres">
      <dgm:prSet presAssocID="{4C74EF7E-42C4-45B0-9CD2-03A52F7F2F66}" presName="hierRoot2" presStyleCnt="0"/>
      <dgm:spPr/>
    </dgm:pt>
    <dgm:pt modelId="{B32C3E9F-B565-460C-AC44-2FC576E28A41}" type="pres">
      <dgm:prSet presAssocID="{4C74EF7E-42C4-45B0-9CD2-03A52F7F2F66}" presName="composite2" presStyleCnt="0"/>
      <dgm:spPr/>
    </dgm:pt>
    <dgm:pt modelId="{45CBB53B-EB4F-4655-8D7C-20A76A9C9367}" type="pres">
      <dgm:prSet presAssocID="{4C74EF7E-42C4-45B0-9CD2-03A52F7F2F66}" presName="background2" presStyleLbl="node2" presStyleIdx="1" presStyleCnt="2"/>
      <dgm:spPr/>
    </dgm:pt>
    <dgm:pt modelId="{16FE4DAC-02FD-4A9F-A091-7091734C900D}" type="pres">
      <dgm:prSet presAssocID="{4C74EF7E-42C4-45B0-9CD2-03A52F7F2F66}" presName="text2" presStyleLbl="fgAcc2" presStyleIdx="1" presStyleCnt="2" custScaleX="482265" custScaleY="254115">
        <dgm:presLayoutVars>
          <dgm:chPref val="3"/>
        </dgm:presLayoutVars>
      </dgm:prSet>
      <dgm:spPr/>
    </dgm:pt>
    <dgm:pt modelId="{26F7F9A5-C63E-4F3B-B3E3-BC5DBB3D369C}" type="pres">
      <dgm:prSet presAssocID="{4C74EF7E-42C4-45B0-9CD2-03A52F7F2F66}" presName="hierChild3" presStyleCnt="0"/>
      <dgm:spPr/>
    </dgm:pt>
    <dgm:pt modelId="{BA20A44E-A2D4-4678-BF33-366194077089}" type="pres">
      <dgm:prSet presAssocID="{3ABD64B7-FF32-4CF8-B616-49340ABE248C}" presName="Name17" presStyleLbl="parChTrans1D3" presStyleIdx="2" presStyleCnt="4"/>
      <dgm:spPr/>
    </dgm:pt>
    <dgm:pt modelId="{26C8C9F4-2C01-4B14-9B0F-63B0276F512B}" type="pres">
      <dgm:prSet presAssocID="{7103BF28-C85B-4C23-B4AC-3424EE9E95D3}" presName="hierRoot3" presStyleCnt="0"/>
      <dgm:spPr/>
    </dgm:pt>
    <dgm:pt modelId="{2B2128CE-A3E2-480B-974C-136F1818C57A}" type="pres">
      <dgm:prSet presAssocID="{7103BF28-C85B-4C23-B4AC-3424EE9E95D3}" presName="composite3" presStyleCnt="0"/>
      <dgm:spPr/>
    </dgm:pt>
    <dgm:pt modelId="{3D350D62-F9FA-47DF-8EB1-F20BDAB4F7CB}" type="pres">
      <dgm:prSet presAssocID="{7103BF28-C85B-4C23-B4AC-3424EE9E95D3}" presName="background3" presStyleLbl="node3" presStyleIdx="2" presStyleCnt="4"/>
      <dgm:spPr/>
    </dgm:pt>
    <dgm:pt modelId="{34A327F1-9A73-419A-8A00-4E15B1C3B3D9}" type="pres">
      <dgm:prSet presAssocID="{7103BF28-C85B-4C23-B4AC-3424EE9E95D3}" presName="text3" presStyleLbl="fgAcc3" presStyleIdx="2" presStyleCnt="4" custScaleX="304630" custScaleY="155479" custLinFactNeighborX="15261" custLinFactNeighborY="2063">
        <dgm:presLayoutVars>
          <dgm:chPref val="3"/>
        </dgm:presLayoutVars>
      </dgm:prSet>
      <dgm:spPr/>
    </dgm:pt>
    <dgm:pt modelId="{44062CB8-A9DE-428E-A45D-252F995371C5}" type="pres">
      <dgm:prSet presAssocID="{7103BF28-C85B-4C23-B4AC-3424EE9E95D3}" presName="hierChild4" presStyleCnt="0"/>
      <dgm:spPr/>
    </dgm:pt>
    <dgm:pt modelId="{031718DB-FED8-4048-BCAC-8A68816E84B7}" type="pres">
      <dgm:prSet presAssocID="{A7CD5100-5807-4DBA-9702-EFEFD9472DCC}" presName="Name23" presStyleLbl="parChTrans1D4" presStyleIdx="0" presStyleCnt="4"/>
      <dgm:spPr/>
    </dgm:pt>
    <dgm:pt modelId="{8F586F19-6EEA-42A4-A997-007C37E1703B}" type="pres">
      <dgm:prSet presAssocID="{EA97DFB9-2D89-4AEC-9132-43F480A6E7EA}" presName="hierRoot4" presStyleCnt="0"/>
      <dgm:spPr/>
    </dgm:pt>
    <dgm:pt modelId="{8E21F4B3-F0C5-44B2-BD4D-DFFA0229C71E}" type="pres">
      <dgm:prSet presAssocID="{EA97DFB9-2D89-4AEC-9132-43F480A6E7EA}" presName="composite4" presStyleCnt="0"/>
      <dgm:spPr/>
    </dgm:pt>
    <dgm:pt modelId="{3CFFA204-8032-40AF-B294-6EDF0F7E3B31}" type="pres">
      <dgm:prSet presAssocID="{EA97DFB9-2D89-4AEC-9132-43F480A6E7EA}" presName="background4" presStyleLbl="node4" presStyleIdx="0" presStyleCnt="4"/>
      <dgm:spPr/>
    </dgm:pt>
    <dgm:pt modelId="{06F6F66C-0D15-451B-938F-79EC040203B3}" type="pres">
      <dgm:prSet presAssocID="{EA97DFB9-2D89-4AEC-9132-43F480A6E7EA}" presName="text4" presStyleLbl="fgAcc4" presStyleIdx="0" presStyleCnt="4" custScaleX="219040" custScaleY="308097" custLinFactNeighborX="1711" custLinFactNeighborY="56584">
        <dgm:presLayoutVars>
          <dgm:chPref val="3"/>
        </dgm:presLayoutVars>
      </dgm:prSet>
      <dgm:spPr/>
    </dgm:pt>
    <dgm:pt modelId="{5DC2EB7B-4246-4842-9D3B-A3D915367024}" type="pres">
      <dgm:prSet presAssocID="{EA97DFB9-2D89-4AEC-9132-43F480A6E7EA}" presName="hierChild5" presStyleCnt="0"/>
      <dgm:spPr/>
    </dgm:pt>
    <dgm:pt modelId="{D751213A-57B2-4CB7-AB4A-AF4132CA5AB1}" type="pres">
      <dgm:prSet presAssocID="{A5E46149-CD36-4411-9223-BAD95C758A25}" presName="Name23" presStyleLbl="parChTrans1D4" presStyleIdx="1" presStyleCnt="4"/>
      <dgm:spPr/>
    </dgm:pt>
    <dgm:pt modelId="{1A4DDED9-B00B-406D-A47D-D753DFDC46E9}" type="pres">
      <dgm:prSet presAssocID="{B3A93644-760E-4822-83F4-8E2B58FAC25D}" presName="hierRoot4" presStyleCnt="0"/>
      <dgm:spPr/>
    </dgm:pt>
    <dgm:pt modelId="{AB8B5CB3-2505-4B78-B009-3A5F64D6ECCD}" type="pres">
      <dgm:prSet presAssocID="{B3A93644-760E-4822-83F4-8E2B58FAC25D}" presName="composite4" presStyleCnt="0"/>
      <dgm:spPr/>
    </dgm:pt>
    <dgm:pt modelId="{D7295E16-66FD-4176-A81B-2F42D2C2D4D7}" type="pres">
      <dgm:prSet presAssocID="{B3A93644-760E-4822-83F4-8E2B58FAC25D}" presName="background4" presStyleLbl="node4" presStyleIdx="1" presStyleCnt="4"/>
      <dgm:spPr/>
    </dgm:pt>
    <dgm:pt modelId="{57EB8A00-BB3D-47C2-91A4-A171ADA39B8E}" type="pres">
      <dgm:prSet presAssocID="{B3A93644-760E-4822-83F4-8E2B58FAC25D}" presName="text4" presStyleLbl="fgAcc4" presStyleIdx="1" presStyleCnt="4" custScaleX="210734" custScaleY="296695" custLinFactNeighborX="4232" custLinFactNeighborY="59074">
        <dgm:presLayoutVars>
          <dgm:chPref val="3"/>
        </dgm:presLayoutVars>
      </dgm:prSet>
      <dgm:spPr/>
    </dgm:pt>
    <dgm:pt modelId="{84798E7F-7561-4742-8B3E-ABB390EAABF6}" type="pres">
      <dgm:prSet presAssocID="{B3A93644-760E-4822-83F4-8E2B58FAC25D}" presName="hierChild5" presStyleCnt="0"/>
      <dgm:spPr/>
    </dgm:pt>
    <dgm:pt modelId="{E2818408-095E-45D2-969C-16DFE1A89166}" type="pres">
      <dgm:prSet presAssocID="{9FBAE1B7-98E7-4A92-B462-4F7994898042}" presName="Name17" presStyleLbl="parChTrans1D3" presStyleIdx="3" presStyleCnt="4"/>
      <dgm:spPr/>
    </dgm:pt>
    <dgm:pt modelId="{9DCA8AA7-09F1-4C49-B790-71D5958858ED}" type="pres">
      <dgm:prSet presAssocID="{A10F50B8-BD19-488F-94FF-789029204EC6}" presName="hierRoot3" presStyleCnt="0"/>
      <dgm:spPr/>
    </dgm:pt>
    <dgm:pt modelId="{5F7930AB-02C6-4ED7-910B-6224ED29932A}" type="pres">
      <dgm:prSet presAssocID="{A10F50B8-BD19-488F-94FF-789029204EC6}" presName="composite3" presStyleCnt="0"/>
      <dgm:spPr/>
    </dgm:pt>
    <dgm:pt modelId="{D7765344-FEED-4438-A5CE-E702900517A2}" type="pres">
      <dgm:prSet presAssocID="{A10F50B8-BD19-488F-94FF-789029204EC6}" presName="background3" presStyleLbl="node3" presStyleIdx="3" presStyleCnt="4"/>
      <dgm:spPr/>
    </dgm:pt>
    <dgm:pt modelId="{AA3F9537-0187-4837-9524-CC5FA87B02D4}" type="pres">
      <dgm:prSet presAssocID="{A10F50B8-BD19-488F-94FF-789029204EC6}" presName="text3" presStyleLbl="fgAcc3" presStyleIdx="3" presStyleCnt="4" custScaleX="300470" custScaleY="181580" custLinFactNeighborX="17029">
        <dgm:presLayoutVars>
          <dgm:chPref val="3"/>
        </dgm:presLayoutVars>
      </dgm:prSet>
      <dgm:spPr/>
    </dgm:pt>
    <dgm:pt modelId="{60173C89-5234-49E9-93FF-B04B6F27E09D}" type="pres">
      <dgm:prSet presAssocID="{A10F50B8-BD19-488F-94FF-789029204EC6}" presName="hierChild4" presStyleCnt="0"/>
      <dgm:spPr/>
    </dgm:pt>
    <dgm:pt modelId="{5D95E073-4317-41AB-BBD6-DC02330D63CA}" type="pres">
      <dgm:prSet presAssocID="{CC793D35-A49F-4B0C-A66E-E40C081981F2}" presName="Name23" presStyleLbl="parChTrans1D4" presStyleIdx="2" presStyleCnt="4"/>
      <dgm:spPr/>
    </dgm:pt>
    <dgm:pt modelId="{722CE884-63BF-4B72-A168-154EFBC6823A}" type="pres">
      <dgm:prSet presAssocID="{3EBD903F-9033-4C7E-8D10-F6A6258D27E2}" presName="hierRoot4" presStyleCnt="0"/>
      <dgm:spPr/>
    </dgm:pt>
    <dgm:pt modelId="{433294E1-26E0-42AC-8383-ACA55E65CAC8}" type="pres">
      <dgm:prSet presAssocID="{3EBD903F-9033-4C7E-8D10-F6A6258D27E2}" presName="composite4" presStyleCnt="0"/>
      <dgm:spPr/>
    </dgm:pt>
    <dgm:pt modelId="{E65C2898-2E36-4864-A20E-498F947D0101}" type="pres">
      <dgm:prSet presAssocID="{3EBD903F-9033-4C7E-8D10-F6A6258D27E2}" presName="background4" presStyleLbl="node4" presStyleIdx="2" presStyleCnt="4"/>
      <dgm:spPr/>
    </dgm:pt>
    <dgm:pt modelId="{78F11D14-7EE4-429D-9C05-A1B607386B14}" type="pres">
      <dgm:prSet presAssocID="{3EBD903F-9033-4C7E-8D10-F6A6258D27E2}" presName="text4" presStyleLbl="fgAcc4" presStyleIdx="2" presStyleCnt="4" custScaleX="185304" custScaleY="292867" custLinFactNeighborX="-3422" custLinFactNeighborY="61973">
        <dgm:presLayoutVars>
          <dgm:chPref val="3"/>
        </dgm:presLayoutVars>
      </dgm:prSet>
      <dgm:spPr/>
    </dgm:pt>
    <dgm:pt modelId="{16BFF6ED-485B-4E1C-993F-69CAA92A7828}" type="pres">
      <dgm:prSet presAssocID="{3EBD903F-9033-4C7E-8D10-F6A6258D27E2}" presName="hierChild5" presStyleCnt="0"/>
      <dgm:spPr/>
    </dgm:pt>
    <dgm:pt modelId="{535059C1-5691-422E-840C-661F6FBA7A97}" type="pres">
      <dgm:prSet presAssocID="{9AE1339D-0118-469E-BF73-3DC12C1A1574}" presName="Name23" presStyleLbl="parChTrans1D4" presStyleIdx="3" presStyleCnt="4"/>
      <dgm:spPr/>
    </dgm:pt>
    <dgm:pt modelId="{13D3C730-943B-473B-AAA9-7A826EED6C43}" type="pres">
      <dgm:prSet presAssocID="{4DCD98AD-65E9-43EB-889C-8B757EEA27D0}" presName="hierRoot4" presStyleCnt="0"/>
      <dgm:spPr/>
    </dgm:pt>
    <dgm:pt modelId="{81A83F58-134F-4CE2-B4D4-596115F8EBBC}" type="pres">
      <dgm:prSet presAssocID="{4DCD98AD-65E9-43EB-889C-8B757EEA27D0}" presName="composite4" presStyleCnt="0"/>
      <dgm:spPr/>
    </dgm:pt>
    <dgm:pt modelId="{086EAE16-4747-4601-8CC4-FDDFB3F2582A}" type="pres">
      <dgm:prSet presAssocID="{4DCD98AD-65E9-43EB-889C-8B757EEA27D0}" presName="background4" presStyleLbl="node4" presStyleIdx="3" presStyleCnt="4"/>
      <dgm:spPr/>
    </dgm:pt>
    <dgm:pt modelId="{829FE55D-95BB-454A-9CC0-CF8259A4CD8B}" type="pres">
      <dgm:prSet presAssocID="{4DCD98AD-65E9-43EB-889C-8B757EEA27D0}" presName="text4" presStyleLbl="fgAcc4" presStyleIdx="3" presStyleCnt="4" custScaleX="208277" custScaleY="272735" custLinFactNeighborX="440" custLinFactNeighborY="61973">
        <dgm:presLayoutVars>
          <dgm:chPref val="3"/>
        </dgm:presLayoutVars>
      </dgm:prSet>
      <dgm:spPr/>
    </dgm:pt>
    <dgm:pt modelId="{B44523C4-2851-478A-B5FF-936E2F8CB412}" type="pres">
      <dgm:prSet presAssocID="{4DCD98AD-65E9-43EB-889C-8B757EEA27D0}" presName="hierChild5" presStyleCnt="0"/>
      <dgm:spPr/>
    </dgm:pt>
  </dgm:ptLst>
  <dgm:cxnLst>
    <dgm:cxn modelId="{6E339609-C38D-4CAB-AD04-85D32334D44E}" srcId="{4C74EF7E-42C4-45B0-9CD2-03A52F7F2F66}" destId="{7103BF28-C85B-4C23-B4AC-3424EE9E95D3}" srcOrd="0" destOrd="0" parTransId="{3ABD64B7-FF32-4CF8-B616-49340ABE248C}" sibTransId="{00D3355C-B749-4D01-AE1F-2D5960F1294C}"/>
    <dgm:cxn modelId="{6DCC4416-6CDF-421A-8E32-39B239959FD6}" type="presOf" srcId="{37930E58-3AB3-442D-A235-C4282BB12A16}" destId="{8A883FCC-8708-4BDE-8CB4-B3BFB9B24128}" srcOrd="0" destOrd="0" presId="urn:microsoft.com/office/officeart/2005/8/layout/hierarchy1"/>
    <dgm:cxn modelId="{5EC62A17-2A8C-4B56-A79B-A14FEC90AE17}" srcId="{D0F41909-BAFD-4206-93A2-0D35303731CF}" destId="{4BD3111A-AEE2-43BE-ABE6-263667777C46}" srcOrd="1" destOrd="0" parTransId="{37930E58-3AB3-442D-A235-C4282BB12A16}" sibTransId="{CE8D6775-A084-485A-89D6-72CA9E9BB7D1}"/>
    <dgm:cxn modelId="{FAC9421C-F643-49C1-B1A5-7694173880AE}" type="presOf" srcId="{CC793D35-A49F-4B0C-A66E-E40C081981F2}" destId="{5D95E073-4317-41AB-BBD6-DC02330D63CA}" srcOrd="0" destOrd="0" presId="urn:microsoft.com/office/officeart/2005/8/layout/hierarchy1"/>
    <dgm:cxn modelId="{8C17D529-5AEA-4419-85F0-5908585799C7}" type="presOf" srcId="{D0F41909-BAFD-4206-93A2-0D35303731CF}" destId="{99EAED0C-7B56-4D8E-A0D0-B9D0808E0C08}" srcOrd="0" destOrd="0" presId="urn:microsoft.com/office/officeart/2005/8/layout/hierarchy1"/>
    <dgm:cxn modelId="{71CB2C31-DA9E-49D0-B2C6-8DC9C7544AB5}" srcId="{A10F50B8-BD19-488F-94FF-789029204EC6}" destId="{4DCD98AD-65E9-43EB-889C-8B757EEA27D0}" srcOrd="1" destOrd="0" parTransId="{9AE1339D-0118-469E-BF73-3DC12C1A1574}" sibTransId="{DEE3D272-EC52-41DF-8686-35B7610D4130}"/>
    <dgm:cxn modelId="{507DF033-D654-4CCE-B718-D5F2FA75967B}" type="presOf" srcId="{4BD3111A-AEE2-43BE-ABE6-263667777C46}" destId="{49164F8C-9F26-472F-AF8A-A1FC48EA5750}" srcOrd="0" destOrd="0" presId="urn:microsoft.com/office/officeart/2005/8/layout/hierarchy1"/>
    <dgm:cxn modelId="{C2E3D93A-B0D4-496E-875C-F3CB84CF8E04}" srcId="{D0F41909-BAFD-4206-93A2-0D35303731CF}" destId="{67EA8365-2693-4606-A815-BDC82F6AD41E}" srcOrd="0" destOrd="0" parTransId="{3C10F08F-0FF6-449D-A5A8-4D5D326AFA8C}" sibTransId="{55F6D709-2664-4708-9DD6-228570595224}"/>
    <dgm:cxn modelId="{4CD6393B-D00F-408A-AB2B-2A2C137C822C}" srcId="{6D54B129-4ED6-4D08-ABB0-F222A9D8C84D}" destId="{D0F41909-BAFD-4206-93A2-0D35303731CF}" srcOrd="0" destOrd="0" parTransId="{0A71A8B8-20E8-4179-8607-2C682255C42F}" sibTransId="{486485DD-D4F9-4292-8424-00875C2129FB}"/>
    <dgm:cxn modelId="{B1E49A42-8309-446F-9BA9-B1FA57C150BC}" srcId="{A6187298-16FC-4021-AC48-5C0C9136BB14}" destId="{6D54B129-4ED6-4D08-ABB0-F222A9D8C84D}" srcOrd="0" destOrd="0" parTransId="{E002FC01-B1A7-481F-8F35-55E5B4AF87F6}" sibTransId="{6EBD7CCD-E53E-4F34-BB06-A595562B82DA}"/>
    <dgm:cxn modelId="{0945EA64-D05A-403B-AF07-C21F71A5BB9C}" type="presOf" srcId="{7103BF28-C85B-4C23-B4AC-3424EE9E95D3}" destId="{34A327F1-9A73-419A-8A00-4E15B1C3B3D9}" srcOrd="0" destOrd="0" presId="urn:microsoft.com/office/officeart/2005/8/layout/hierarchy1"/>
    <dgm:cxn modelId="{D3B51756-66FB-4965-8048-63B3E49848B5}" type="presOf" srcId="{A5E46149-CD36-4411-9223-BAD95C758A25}" destId="{D751213A-57B2-4CB7-AB4A-AF4132CA5AB1}" srcOrd="0" destOrd="0" presId="urn:microsoft.com/office/officeart/2005/8/layout/hierarchy1"/>
    <dgm:cxn modelId="{20685357-F3EF-4617-A2DC-B6CDE9881176}" type="presOf" srcId="{A10F50B8-BD19-488F-94FF-789029204EC6}" destId="{AA3F9537-0187-4837-9524-CC5FA87B02D4}" srcOrd="0" destOrd="0" presId="urn:microsoft.com/office/officeart/2005/8/layout/hierarchy1"/>
    <dgm:cxn modelId="{8DAC5184-8016-435C-BE9E-C515ACD7E503}" type="presOf" srcId="{67EA8365-2693-4606-A815-BDC82F6AD41E}" destId="{1698BB1D-D24B-43E5-AC8D-9B10274F5997}" srcOrd="0" destOrd="0" presId="urn:microsoft.com/office/officeart/2005/8/layout/hierarchy1"/>
    <dgm:cxn modelId="{E278A496-4F94-45C2-BCFA-4AD07728ADB1}" type="presOf" srcId="{A7CD5100-5807-4DBA-9702-EFEFD9472DCC}" destId="{031718DB-FED8-4048-BCAC-8A68816E84B7}" srcOrd="0" destOrd="0" presId="urn:microsoft.com/office/officeart/2005/8/layout/hierarchy1"/>
    <dgm:cxn modelId="{8B187F9B-8038-44CD-AD4C-97758599F83C}" srcId="{7103BF28-C85B-4C23-B4AC-3424EE9E95D3}" destId="{EA97DFB9-2D89-4AEC-9132-43F480A6E7EA}" srcOrd="0" destOrd="0" parTransId="{A7CD5100-5807-4DBA-9702-EFEFD9472DCC}" sibTransId="{DC6EEDB2-8417-4472-A53C-626F567EAEBB}"/>
    <dgm:cxn modelId="{3E9BCB9C-0812-452B-9133-D144F1627529}" type="presOf" srcId="{A2076017-EF06-4644-BCE3-2EEC1F0EF0B3}" destId="{A62E04CC-329B-446D-AB2D-008BF7B92C95}" srcOrd="0" destOrd="0" presId="urn:microsoft.com/office/officeart/2005/8/layout/hierarchy1"/>
    <dgm:cxn modelId="{FEDBC1B1-6015-4412-856E-E543290AC52F}" type="presOf" srcId="{3ABD64B7-FF32-4CF8-B616-49340ABE248C}" destId="{BA20A44E-A2D4-4678-BF33-366194077089}" srcOrd="0" destOrd="0" presId="urn:microsoft.com/office/officeart/2005/8/layout/hierarchy1"/>
    <dgm:cxn modelId="{830FE5B6-1BB8-42E5-86F4-E241DE59CB4A}" srcId="{4C74EF7E-42C4-45B0-9CD2-03A52F7F2F66}" destId="{A10F50B8-BD19-488F-94FF-789029204EC6}" srcOrd="1" destOrd="0" parTransId="{9FBAE1B7-98E7-4A92-B462-4F7994898042}" sibTransId="{8CDC7509-A537-4D74-A1A4-53874203EF0A}"/>
    <dgm:cxn modelId="{6C9E09B9-3D81-4407-B84E-3A45B0111C47}" type="presOf" srcId="{9FBAE1B7-98E7-4A92-B462-4F7994898042}" destId="{E2818408-095E-45D2-969C-16DFE1A89166}" srcOrd="0" destOrd="0" presId="urn:microsoft.com/office/officeart/2005/8/layout/hierarchy1"/>
    <dgm:cxn modelId="{CD794AB9-0C76-4A81-9932-60974C81F7B1}" type="presOf" srcId="{6D54B129-4ED6-4D08-ABB0-F222A9D8C84D}" destId="{CC1CA7A8-601B-4ED9-9950-154DAE03B828}" srcOrd="0" destOrd="0" presId="urn:microsoft.com/office/officeart/2005/8/layout/hierarchy1"/>
    <dgm:cxn modelId="{611FC7BA-AC2F-416F-86D3-5817BE03C537}" type="presOf" srcId="{9AE1339D-0118-469E-BF73-3DC12C1A1574}" destId="{535059C1-5691-422E-840C-661F6FBA7A97}" srcOrd="0" destOrd="0" presId="urn:microsoft.com/office/officeart/2005/8/layout/hierarchy1"/>
    <dgm:cxn modelId="{ECA71CC1-D235-49C5-882C-2E7B64A55A1B}" type="presOf" srcId="{3C10F08F-0FF6-449D-A5A8-4D5D326AFA8C}" destId="{E62C99FE-2286-4C7F-9E17-8DB470FEE0A0}" srcOrd="0" destOrd="0" presId="urn:microsoft.com/office/officeart/2005/8/layout/hierarchy1"/>
    <dgm:cxn modelId="{D47710C3-8424-4CD8-AE40-C6FFBA7AA424}" type="presOf" srcId="{4DCD98AD-65E9-43EB-889C-8B757EEA27D0}" destId="{829FE55D-95BB-454A-9CC0-CF8259A4CD8B}" srcOrd="0" destOrd="0" presId="urn:microsoft.com/office/officeart/2005/8/layout/hierarchy1"/>
    <dgm:cxn modelId="{FB9D61D6-98DD-4975-A87A-6002FA432B16}" type="presOf" srcId="{A6187298-16FC-4021-AC48-5C0C9136BB14}" destId="{120B9C30-8EB4-4C6C-9F51-808EBD88ADD9}" srcOrd="0" destOrd="0" presId="urn:microsoft.com/office/officeart/2005/8/layout/hierarchy1"/>
    <dgm:cxn modelId="{47388DD6-E4B1-4073-B1A8-E75BB005028F}" srcId="{6D54B129-4ED6-4D08-ABB0-F222A9D8C84D}" destId="{4C74EF7E-42C4-45B0-9CD2-03A52F7F2F66}" srcOrd="1" destOrd="0" parTransId="{A2076017-EF06-4644-BCE3-2EEC1F0EF0B3}" sibTransId="{242DECB8-3E46-4148-8ED3-243F7873A4D7}"/>
    <dgm:cxn modelId="{8406D5D7-FCEC-41FD-9B29-8BB38D15564B}" srcId="{A10F50B8-BD19-488F-94FF-789029204EC6}" destId="{3EBD903F-9033-4C7E-8D10-F6A6258D27E2}" srcOrd="0" destOrd="0" parTransId="{CC793D35-A49F-4B0C-A66E-E40C081981F2}" sibTransId="{65111E6D-2E4C-45D2-86E7-E53148189B88}"/>
    <dgm:cxn modelId="{87ED88EB-6901-491E-8E16-59F4EC9ACA95}" type="presOf" srcId="{0A71A8B8-20E8-4179-8607-2C682255C42F}" destId="{F6390A92-8C24-467D-AACC-F320B0326F8F}" srcOrd="0" destOrd="0" presId="urn:microsoft.com/office/officeart/2005/8/layout/hierarchy1"/>
    <dgm:cxn modelId="{C5BED6F2-3BB9-4C93-81B3-145E9FC4FEBB}" type="presOf" srcId="{4C74EF7E-42C4-45B0-9CD2-03A52F7F2F66}" destId="{16FE4DAC-02FD-4A9F-A091-7091734C900D}" srcOrd="0" destOrd="0" presId="urn:microsoft.com/office/officeart/2005/8/layout/hierarchy1"/>
    <dgm:cxn modelId="{BA5FECF4-1A42-4412-9B7E-23FDCBE9E405}" type="presOf" srcId="{EA97DFB9-2D89-4AEC-9132-43F480A6E7EA}" destId="{06F6F66C-0D15-451B-938F-79EC040203B3}" srcOrd="0" destOrd="0" presId="urn:microsoft.com/office/officeart/2005/8/layout/hierarchy1"/>
    <dgm:cxn modelId="{924546FB-31FB-4915-8F84-28B7ECB88B3F}" type="presOf" srcId="{3EBD903F-9033-4C7E-8D10-F6A6258D27E2}" destId="{78F11D14-7EE4-429D-9C05-A1B607386B14}" srcOrd="0" destOrd="0" presId="urn:microsoft.com/office/officeart/2005/8/layout/hierarchy1"/>
    <dgm:cxn modelId="{5CE676FB-5E9C-47F5-8C8B-FBBBC4E50480}" type="presOf" srcId="{B3A93644-760E-4822-83F4-8E2B58FAC25D}" destId="{57EB8A00-BB3D-47C2-91A4-A171ADA39B8E}" srcOrd="0" destOrd="0" presId="urn:microsoft.com/office/officeart/2005/8/layout/hierarchy1"/>
    <dgm:cxn modelId="{F248E7FF-26A4-430F-A4E6-17D54C15261B}" srcId="{7103BF28-C85B-4C23-B4AC-3424EE9E95D3}" destId="{B3A93644-760E-4822-83F4-8E2B58FAC25D}" srcOrd="1" destOrd="0" parTransId="{A5E46149-CD36-4411-9223-BAD95C758A25}" sibTransId="{CE1FF68C-7DD7-4A64-8E3D-1483CA4198C6}"/>
    <dgm:cxn modelId="{9ECCA1DC-0F6C-4EF7-A983-2F21D7CEBEE2}" type="presParOf" srcId="{120B9C30-8EB4-4C6C-9F51-808EBD88ADD9}" destId="{2C0D99AC-0AF9-4BB6-9D2E-292FF3E611CF}" srcOrd="0" destOrd="0" presId="urn:microsoft.com/office/officeart/2005/8/layout/hierarchy1"/>
    <dgm:cxn modelId="{D338D450-1D0C-47A2-8226-94B94C4422D8}" type="presParOf" srcId="{2C0D99AC-0AF9-4BB6-9D2E-292FF3E611CF}" destId="{FE816402-04FA-4312-86DF-94101D18CD21}" srcOrd="0" destOrd="0" presId="urn:microsoft.com/office/officeart/2005/8/layout/hierarchy1"/>
    <dgm:cxn modelId="{0BBF2231-E490-4263-B9C0-70CB3389B577}" type="presParOf" srcId="{FE816402-04FA-4312-86DF-94101D18CD21}" destId="{9B66155D-6A76-4F41-A84A-ABC844BE0ABC}" srcOrd="0" destOrd="0" presId="urn:microsoft.com/office/officeart/2005/8/layout/hierarchy1"/>
    <dgm:cxn modelId="{7F2CE77A-D012-48C4-AD2F-5690A557E038}" type="presParOf" srcId="{FE816402-04FA-4312-86DF-94101D18CD21}" destId="{CC1CA7A8-601B-4ED9-9950-154DAE03B828}" srcOrd="1" destOrd="0" presId="urn:microsoft.com/office/officeart/2005/8/layout/hierarchy1"/>
    <dgm:cxn modelId="{39E3052D-EBB1-44BE-8FE8-2C6D6625DCCC}" type="presParOf" srcId="{2C0D99AC-0AF9-4BB6-9D2E-292FF3E611CF}" destId="{D866D4AE-56E1-4884-9741-79A7D4AB6A79}" srcOrd="1" destOrd="0" presId="urn:microsoft.com/office/officeart/2005/8/layout/hierarchy1"/>
    <dgm:cxn modelId="{2A843311-E3A3-4E8D-A1E4-FCE5140B3743}" type="presParOf" srcId="{D866D4AE-56E1-4884-9741-79A7D4AB6A79}" destId="{F6390A92-8C24-467D-AACC-F320B0326F8F}" srcOrd="0" destOrd="0" presId="urn:microsoft.com/office/officeart/2005/8/layout/hierarchy1"/>
    <dgm:cxn modelId="{7BAD1F2B-78E6-4948-9ED4-B13C8FEABF1F}" type="presParOf" srcId="{D866D4AE-56E1-4884-9741-79A7D4AB6A79}" destId="{BE281B45-CDCB-40DA-8890-B4B278F1FCB0}" srcOrd="1" destOrd="0" presId="urn:microsoft.com/office/officeart/2005/8/layout/hierarchy1"/>
    <dgm:cxn modelId="{B9384FA4-E538-481E-99BE-CC3FA7E26189}" type="presParOf" srcId="{BE281B45-CDCB-40DA-8890-B4B278F1FCB0}" destId="{0855F977-0AA2-427E-B800-FBC1397015F5}" srcOrd="0" destOrd="0" presId="urn:microsoft.com/office/officeart/2005/8/layout/hierarchy1"/>
    <dgm:cxn modelId="{6E5D2F57-9F16-4528-A1DA-0F0E1647C36B}" type="presParOf" srcId="{0855F977-0AA2-427E-B800-FBC1397015F5}" destId="{C7956790-35C3-419C-906E-AAE69153F652}" srcOrd="0" destOrd="0" presId="urn:microsoft.com/office/officeart/2005/8/layout/hierarchy1"/>
    <dgm:cxn modelId="{0E4079F0-53C7-41EC-94B3-8DEBACA85800}" type="presParOf" srcId="{0855F977-0AA2-427E-B800-FBC1397015F5}" destId="{99EAED0C-7B56-4D8E-A0D0-B9D0808E0C08}" srcOrd="1" destOrd="0" presId="urn:microsoft.com/office/officeart/2005/8/layout/hierarchy1"/>
    <dgm:cxn modelId="{30AA0299-3C59-40DA-95B4-A4C6E8898A7F}" type="presParOf" srcId="{BE281B45-CDCB-40DA-8890-B4B278F1FCB0}" destId="{DA257A19-F591-4779-9E20-19BA1B869D29}" srcOrd="1" destOrd="0" presId="urn:microsoft.com/office/officeart/2005/8/layout/hierarchy1"/>
    <dgm:cxn modelId="{BE2ECC99-ECB1-4F27-A042-BE9E05E5C096}" type="presParOf" srcId="{DA257A19-F591-4779-9E20-19BA1B869D29}" destId="{E62C99FE-2286-4C7F-9E17-8DB470FEE0A0}" srcOrd="0" destOrd="0" presId="urn:microsoft.com/office/officeart/2005/8/layout/hierarchy1"/>
    <dgm:cxn modelId="{8AE75F54-FD9E-413E-ABC8-2A99F0BFDB06}" type="presParOf" srcId="{DA257A19-F591-4779-9E20-19BA1B869D29}" destId="{260683DA-FDB4-473A-96E2-C69ADF1B3E07}" srcOrd="1" destOrd="0" presId="urn:microsoft.com/office/officeart/2005/8/layout/hierarchy1"/>
    <dgm:cxn modelId="{44EC286C-68B6-4D24-BB6D-04CA700B0B06}" type="presParOf" srcId="{260683DA-FDB4-473A-96E2-C69ADF1B3E07}" destId="{3F16AC69-4D25-4DB8-BA39-9C1E1445B4AF}" srcOrd="0" destOrd="0" presId="urn:microsoft.com/office/officeart/2005/8/layout/hierarchy1"/>
    <dgm:cxn modelId="{35A9ADBE-E764-47C8-B04E-F5C1CEEEBB31}" type="presParOf" srcId="{3F16AC69-4D25-4DB8-BA39-9C1E1445B4AF}" destId="{26039978-768C-48EC-BA50-8603F12AF913}" srcOrd="0" destOrd="0" presId="urn:microsoft.com/office/officeart/2005/8/layout/hierarchy1"/>
    <dgm:cxn modelId="{E5962EC9-6B0A-418C-A768-19054DA715F0}" type="presParOf" srcId="{3F16AC69-4D25-4DB8-BA39-9C1E1445B4AF}" destId="{1698BB1D-D24B-43E5-AC8D-9B10274F5997}" srcOrd="1" destOrd="0" presId="urn:microsoft.com/office/officeart/2005/8/layout/hierarchy1"/>
    <dgm:cxn modelId="{EE50D036-6A43-4241-ACEB-74B8FDDF473E}" type="presParOf" srcId="{260683DA-FDB4-473A-96E2-C69ADF1B3E07}" destId="{2B6657C1-FE7D-4E01-923F-6607949E7228}" srcOrd="1" destOrd="0" presId="urn:microsoft.com/office/officeart/2005/8/layout/hierarchy1"/>
    <dgm:cxn modelId="{9C88B4C1-2902-424D-B394-788C819C7140}" type="presParOf" srcId="{DA257A19-F591-4779-9E20-19BA1B869D29}" destId="{8A883FCC-8708-4BDE-8CB4-B3BFB9B24128}" srcOrd="2" destOrd="0" presId="urn:microsoft.com/office/officeart/2005/8/layout/hierarchy1"/>
    <dgm:cxn modelId="{3B5BB48F-3B1F-45BC-9461-4B887A296C52}" type="presParOf" srcId="{DA257A19-F591-4779-9E20-19BA1B869D29}" destId="{6F869519-19A7-4358-B577-B668D20ECA34}" srcOrd="3" destOrd="0" presId="urn:microsoft.com/office/officeart/2005/8/layout/hierarchy1"/>
    <dgm:cxn modelId="{CFB0E93C-068E-499F-9DAE-3129C03C5996}" type="presParOf" srcId="{6F869519-19A7-4358-B577-B668D20ECA34}" destId="{C3AC3FDE-B42F-440A-9918-71064F01329F}" srcOrd="0" destOrd="0" presId="urn:microsoft.com/office/officeart/2005/8/layout/hierarchy1"/>
    <dgm:cxn modelId="{7DB21FCC-572E-4CE5-8A09-2B602D6D40C0}" type="presParOf" srcId="{C3AC3FDE-B42F-440A-9918-71064F01329F}" destId="{A31EF2B3-D65B-47A7-AF07-166A2B272567}" srcOrd="0" destOrd="0" presId="urn:microsoft.com/office/officeart/2005/8/layout/hierarchy1"/>
    <dgm:cxn modelId="{471D5C33-E11E-463D-B105-18EB28EC11E0}" type="presParOf" srcId="{C3AC3FDE-B42F-440A-9918-71064F01329F}" destId="{49164F8C-9F26-472F-AF8A-A1FC48EA5750}" srcOrd="1" destOrd="0" presId="urn:microsoft.com/office/officeart/2005/8/layout/hierarchy1"/>
    <dgm:cxn modelId="{D43006A1-97AF-4660-B25E-DE4A9F0D99AD}" type="presParOf" srcId="{6F869519-19A7-4358-B577-B668D20ECA34}" destId="{1EFA3A32-52A7-41EF-A41C-E3EA7A5427DB}" srcOrd="1" destOrd="0" presId="urn:microsoft.com/office/officeart/2005/8/layout/hierarchy1"/>
    <dgm:cxn modelId="{4AD3C9CF-C8FA-4B9E-8287-2D6DC41DF8EF}" type="presParOf" srcId="{D866D4AE-56E1-4884-9741-79A7D4AB6A79}" destId="{A62E04CC-329B-446D-AB2D-008BF7B92C95}" srcOrd="2" destOrd="0" presId="urn:microsoft.com/office/officeart/2005/8/layout/hierarchy1"/>
    <dgm:cxn modelId="{71665135-C978-418C-B41B-87432A2343DD}" type="presParOf" srcId="{D866D4AE-56E1-4884-9741-79A7D4AB6A79}" destId="{10695E71-F89A-4950-B676-BA1A8A1D25C5}" srcOrd="3" destOrd="0" presId="urn:microsoft.com/office/officeart/2005/8/layout/hierarchy1"/>
    <dgm:cxn modelId="{32917690-0FFC-4B3D-8B7C-27AAAAABAF5E}" type="presParOf" srcId="{10695E71-F89A-4950-B676-BA1A8A1D25C5}" destId="{B32C3E9F-B565-460C-AC44-2FC576E28A41}" srcOrd="0" destOrd="0" presId="urn:microsoft.com/office/officeart/2005/8/layout/hierarchy1"/>
    <dgm:cxn modelId="{A0F64A46-8799-4DAF-B35E-0195D18EAE29}" type="presParOf" srcId="{B32C3E9F-B565-460C-AC44-2FC576E28A41}" destId="{45CBB53B-EB4F-4655-8D7C-20A76A9C9367}" srcOrd="0" destOrd="0" presId="urn:microsoft.com/office/officeart/2005/8/layout/hierarchy1"/>
    <dgm:cxn modelId="{A70863DE-3A99-4256-B746-FD80145A555B}" type="presParOf" srcId="{B32C3E9F-B565-460C-AC44-2FC576E28A41}" destId="{16FE4DAC-02FD-4A9F-A091-7091734C900D}" srcOrd="1" destOrd="0" presId="urn:microsoft.com/office/officeart/2005/8/layout/hierarchy1"/>
    <dgm:cxn modelId="{01ECC411-5237-4419-9BF5-EA792113DD43}" type="presParOf" srcId="{10695E71-F89A-4950-B676-BA1A8A1D25C5}" destId="{26F7F9A5-C63E-4F3B-B3E3-BC5DBB3D369C}" srcOrd="1" destOrd="0" presId="urn:microsoft.com/office/officeart/2005/8/layout/hierarchy1"/>
    <dgm:cxn modelId="{8BEBD21F-D1C7-4312-8FD9-19F0144A6EF4}" type="presParOf" srcId="{26F7F9A5-C63E-4F3B-B3E3-BC5DBB3D369C}" destId="{BA20A44E-A2D4-4678-BF33-366194077089}" srcOrd="0" destOrd="0" presId="urn:microsoft.com/office/officeart/2005/8/layout/hierarchy1"/>
    <dgm:cxn modelId="{E1A4E51B-1AAD-40CD-9895-A6688D4318D9}" type="presParOf" srcId="{26F7F9A5-C63E-4F3B-B3E3-BC5DBB3D369C}" destId="{26C8C9F4-2C01-4B14-9B0F-63B0276F512B}" srcOrd="1" destOrd="0" presId="urn:microsoft.com/office/officeart/2005/8/layout/hierarchy1"/>
    <dgm:cxn modelId="{26249CF6-CCE5-4B47-8784-696D640348AF}" type="presParOf" srcId="{26C8C9F4-2C01-4B14-9B0F-63B0276F512B}" destId="{2B2128CE-A3E2-480B-974C-136F1818C57A}" srcOrd="0" destOrd="0" presId="urn:microsoft.com/office/officeart/2005/8/layout/hierarchy1"/>
    <dgm:cxn modelId="{8944BDDA-585D-4E91-8A9F-A6115317E713}" type="presParOf" srcId="{2B2128CE-A3E2-480B-974C-136F1818C57A}" destId="{3D350D62-F9FA-47DF-8EB1-F20BDAB4F7CB}" srcOrd="0" destOrd="0" presId="urn:microsoft.com/office/officeart/2005/8/layout/hierarchy1"/>
    <dgm:cxn modelId="{1A40D666-AEF7-49CF-A10D-5CC9231691C2}" type="presParOf" srcId="{2B2128CE-A3E2-480B-974C-136F1818C57A}" destId="{34A327F1-9A73-419A-8A00-4E15B1C3B3D9}" srcOrd="1" destOrd="0" presId="urn:microsoft.com/office/officeart/2005/8/layout/hierarchy1"/>
    <dgm:cxn modelId="{A0092C5D-CE52-4ADA-A5B9-315B5B685887}" type="presParOf" srcId="{26C8C9F4-2C01-4B14-9B0F-63B0276F512B}" destId="{44062CB8-A9DE-428E-A45D-252F995371C5}" srcOrd="1" destOrd="0" presId="urn:microsoft.com/office/officeart/2005/8/layout/hierarchy1"/>
    <dgm:cxn modelId="{1CD1C7FA-18AC-4D76-8366-0C1DDD3B431C}" type="presParOf" srcId="{44062CB8-A9DE-428E-A45D-252F995371C5}" destId="{031718DB-FED8-4048-BCAC-8A68816E84B7}" srcOrd="0" destOrd="0" presId="urn:microsoft.com/office/officeart/2005/8/layout/hierarchy1"/>
    <dgm:cxn modelId="{94739C85-4312-43E0-A0E9-2CECF16CDC8A}" type="presParOf" srcId="{44062CB8-A9DE-428E-A45D-252F995371C5}" destId="{8F586F19-6EEA-42A4-A997-007C37E1703B}" srcOrd="1" destOrd="0" presId="urn:microsoft.com/office/officeart/2005/8/layout/hierarchy1"/>
    <dgm:cxn modelId="{F03FF333-EA44-4AD4-BFCF-C90DE1878F0B}" type="presParOf" srcId="{8F586F19-6EEA-42A4-A997-007C37E1703B}" destId="{8E21F4B3-F0C5-44B2-BD4D-DFFA0229C71E}" srcOrd="0" destOrd="0" presId="urn:microsoft.com/office/officeart/2005/8/layout/hierarchy1"/>
    <dgm:cxn modelId="{2D8F6456-6CDD-41A1-B2AB-3DC9017D89BB}" type="presParOf" srcId="{8E21F4B3-F0C5-44B2-BD4D-DFFA0229C71E}" destId="{3CFFA204-8032-40AF-B294-6EDF0F7E3B31}" srcOrd="0" destOrd="0" presId="urn:microsoft.com/office/officeart/2005/8/layout/hierarchy1"/>
    <dgm:cxn modelId="{F651BB72-C3AD-4127-9A48-C1BFF4F3504F}" type="presParOf" srcId="{8E21F4B3-F0C5-44B2-BD4D-DFFA0229C71E}" destId="{06F6F66C-0D15-451B-938F-79EC040203B3}" srcOrd="1" destOrd="0" presId="urn:microsoft.com/office/officeart/2005/8/layout/hierarchy1"/>
    <dgm:cxn modelId="{5A77854B-5224-4D21-A102-71623F0EA920}" type="presParOf" srcId="{8F586F19-6EEA-42A4-A997-007C37E1703B}" destId="{5DC2EB7B-4246-4842-9D3B-A3D915367024}" srcOrd="1" destOrd="0" presId="urn:microsoft.com/office/officeart/2005/8/layout/hierarchy1"/>
    <dgm:cxn modelId="{3C8374D2-7FD3-47D9-B1B6-76F4D2D81220}" type="presParOf" srcId="{44062CB8-A9DE-428E-A45D-252F995371C5}" destId="{D751213A-57B2-4CB7-AB4A-AF4132CA5AB1}" srcOrd="2" destOrd="0" presId="urn:microsoft.com/office/officeart/2005/8/layout/hierarchy1"/>
    <dgm:cxn modelId="{8249A270-B2C2-4696-80F6-64251F4EF60C}" type="presParOf" srcId="{44062CB8-A9DE-428E-A45D-252F995371C5}" destId="{1A4DDED9-B00B-406D-A47D-D753DFDC46E9}" srcOrd="3" destOrd="0" presId="urn:microsoft.com/office/officeart/2005/8/layout/hierarchy1"/>
    <dgm:cxn modelId="{724C89C1-7B70-4D1C-A90D-5ACFE6D743BE}" type="presParOf" srcId="{1A4DDED9-B00B-406D-A47D-D753DFDC46E9}" destId="{AB8B5CB3-2505-4B78-B009-3A5F64D6ECCD}" srcOrd="0" destOrd="0" presId="urn:microsoft.com/office/officeart/2005/8/layout/hierarchy1"/>
    <dgm:cxn modelId="{0C8816E1-35F8-44B0-9886-CF432FA6E9D2}" type="presParOf" srcId="{AB8B5CB3-2505-4B78-B009-3A5F64D6ECCD}" destId="{D7295E16-66FD-4176-A81B-2F42D2C2D4D7}" srcOrd="0" destOrd="0" presId="urn:microsoft.com/office/officeart/2005/8/layout/hierarchy1"/>
    <dgm:cxn modelId="{B23AF8AB-ACDE-4269-A4FD-BB66CDCFC1E1}" type="presParOf" srcId="{AB8B5CB3-2505-4B78-B009-3A5F64D6ECCD}" destId="{57EB8A00-BB3D-47C2-91A4-A171ADA39B8E}" srcOrd="1" destOrd="0" presId="urn:microsoft.com/office/officeart/2005/8/layout/hierarchy1"/>
    <dgm:cxn modelId="{822B622A-F7CD-4653-8883-8FEBE404D8AB}" type="presParOf" srcId="{1A4DDED9-B00B-406D-A47D-D753DFDC46E9}" destId="{84798E7F-7561-4742-8B3E-ABB390EAABF6}" srcOrd="1" destOrd="0" presId="urn:microsoft.com/office/officeart/2005/8/layout/hierarchy1"/>
    <dgm:cxn modelId="{1F18EF4D-A0C1-41BC-A07A-CE2E3230BBA8}" type="presParOf" srcId="{26F7F9A5-C63E-4F3B-B3E3-BC5DBB3D369C}" destId="{E2818408-095E-45D2-969C-16DFE1A89166}" srcOrd="2" destOrd="0" presId="urn:microsoft.com/office/officeart/2005/8/layout/hierarchy1"/>
    <dgm:cxn modelId="{74C7C3E9-4B82-4118-A25E-05F3EE6C1DEC}" type="presParOf" srcId="{26F7F9A5-C63E-4F3B-B3E3-BC5DBB3D369C}" destId="{9DCA8AA7-09F1-4C49-B790-71D5958858ED}" srcOrd="3" destOrd="0" presId="urn:microsoft.com/office/officeart/2005/8/layout/hierarchy1"/>
    <dgm:cxn modelId="{0F632A93-0DD7-401C-9819-2BB093AB109A}" type="presParOf" srcId="{9DCA8AA7-09F1-4C49-B790-71D5958858ED}" destId="{5F7930AB-02C6-4ED7-910B-6224ED29932A}" srcOrd="0" destOrd="0" presId="urn:microsoft.com/office/officeart/2005/8/layout/hierarchy1"/>
    <dgm:cxn modelId="{D290B5E6-88E6-466E-97E3-1F79B173D925}" type="presParOf" srcId="{5F7930AB-02C6-4ED7-910B-6224ED29932A}" destId="{D7765344-FEED-4438-A5CE-E702900517A2}" srcOrd="0" destOrd="0" presId="urn:microsoft.com/office/officeart/2005/8/layout/hierarchy1"/>
    <dgm:cxn modelId="{4818C809-85F6-4909-877A-56B50AFA37B3}" type="presParOf" srcId="{5F7930AB-02C6-4ED7-910B-6224ED29932A}" destId="{AA3F9537-0187-4837-9524-CC5FA87B02D4}" srcOrd="1" destOrd="0" presId="urn:microsoft.com/office/officeart/2005/8/layout/hierarchy1"/>
    <dgm:cxn modelId="{0BD76161-2FA2-401E-879A-D3112C3DC639}" type="presParOf" srcId="{9DCA8AA7-09F1-4C49-B790-71D5958858ED}" destId="{60173C89-5234-49E9-93FF-B04B6F27E09D}" srcOrd="1" destOrd="0" presId="urn:microsoft.com/office/officeart/2005/8/layout/hierarchy1"/>
    <dgm:cxn modelId="{5DB098AF-DB6A-439B-9115-355B04BC4AF8}" type="presParOf" srcId="{60173C89-5234-49E9-93FF-B04B6F27E09D}" destId="{5D95E073-4317-41AB-BBD6-DC02330D63CA}" srcOrd="0" destOrd="0" presId="urn:microsoft.com/office/officeart/2005/8/layout/hierarchy1"/>
    <dgm:cxn modelId="{A1927B4D-C855-4131-9F1A-249FF72D7F19}" type="presParOf" srcId="{60173C89-5234-49E9-93FF-B04B6F27E09D}" destId="{722CE884-63BF-4B72-A168-154EFBC6823A}" srcOrd="1" destOrd="0" presId="urn:microsoft.com/office/officeart/2005/8/layout/hierarchy1"/>
    <dgm:cxn modelId="{6796CBF7-40F3-45AD-B734-61330AD94E98}" type="presParOf" srcId="{722CE884-63BF-4B72-A168-154EFBC6823A}" destId="{433294E1-26E0-42AC-8383-ACA55E65CAC8}" srcOrd="0" destOrd="0" presId="urn:microsoft.com/office/officeart/2005/8/layout/hierarchy1"/>
    <dgm:cxn modelId="{E38EAD03-887A-4E00-8EC2-D7ED38BF2F0A}" type="presParOf" srcId="{433294E1-26E0-42AC-8383-ACA55E65CAC8}" destId="{E65C2898-2E36-4864-A20E-498F947D0101}" srcOrd="0" destOrd="0" presId="urn:microsoft.com/office/officeart/2005/8/layout/hierarchy1"/>
    <dgm:cxn modelId="{AC2CBD9A-6A90-4AAE-ABB7-3B8F6961509C}" type="presParOf" srcId="{433294E1-26E0-42AC-8383-ACA55E65CAC8}" destId="{78F11D14-7EE4-429D-9C05-A1B607386B14}" srcOrd="1" destOrd="0" presId="urn:microsoft.com/office/officeart/2005/8/layout/hierarchy1"/>
    <dgm:cxn modelId="{42582D0E-E833-42FE-8EBB-8302EC3B970A}" type="presParOf" srcId="{722CE884-63BF-4B72-A168-154EFBC6823A}" destId="{16BFF6ED-485B-4E1C-993F-69CAA92A7828}" srcOrd="1" destOrd="0" presId="urn:microsoft.com/office/officeart/2005/8/layout/hierarchy1"/>
    <dgm:cxn modelId="{DF5CC853-8416-4744-95C0-CD20FEC6F3F4}" type="presParOf" srcId="{60173C89-5234-49E9-93FF-B04B6F27E09D}" destId="{535059C1-5691-422E-840C-661F6FBA7A97}" srcOrd="2" destOrd="0" presId="urn:microsoft.com/office/officeart/2005/8/layout/hierarchy1"/>
    <dgm:cxn modelId="{2E565BE1-A5FD-4A3D-A33F-074BC91F8343}" type="presParOf" srcId="{60173C89-5234-49E9-93FF-B04B6F27E09D}" destId="{13D3C730-943B-473B-AAA9-7A826EED6C43}" srcOrd="3" destOrd="0" presId="urn:microsoft.com/office/officeart/2005/8/layout/hierarchy1"/>
    <dgm:cxn modelId="{A1AFB40E-5909-4182-AAD6-E5E09947412C}" type="presParOf" srcId="{13D3C730-943B-473B-AAA9-7A826EED6C43}" destId="{81A83F58-134F-4CE2-B4D4-596115F8EBBC}" srcOrd="0" destOrd="0" presId="urn:microsoft.com/office/officeart/2005/8/layout/hierarchy1"/>
    <dgm:cxn modelId="{BA920D95-7F28-4667-9A38-7041CE994E8A}" type="presParOf" srcId="{81A83F58-134F-4CE2-B4D4-596115F8EBBC}" destId="{086EAE16-4747-4601-8CC4-FDDFB3F2582A}" srcOrd="0" destOrd="0" presId="urn:microsoft.com/office/officeart/2005/8/layout/hierarchy1"/>
    <dgm:cxn modelId="{B5236DEC-FF94-45CB-8094-8B30088D24B3}" type="presParOf" srcId="{81A83F58-134F-4CE2-B4D4-596115F8EBBC}" destId="{829FE55D-95BB-454A-9CC0-CF8259A4CD8B}" srcOrd="1" destOrd="0" presId="urn:microsoft.com/office/officeart/2005/8/layout/hierarchy1"/>
    <dgm:cxn modelId="{D9782176-362F-40AE-8D69-D30076723A62}" type="presParOf" srcId="{13D3C730-943B-473B-AAA9-7A826EED6C43}" destId="{B44523C4-2851-478A-B5FF-936E2F8CB4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57B89-894E-4490-8FF4-93F9FE7AB7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8F072B9-E6A1-40C1-AA79-3DC31D6EAB99}">
      <dgm:prSet phldrT="[Текст]" custT="1"/>
      <dgm:spPr/>
      <dgm:t>
        <a:bodyPr/>
        <a:lstStyle/>
        <a:p>
          <a:r>
            <a:rPr lang="uk-UA" sz="2800" b="1" dirty="0">
              <a:latin typeface="Arial" pitchFamily="34" charset="0"/>
              <a:cs typeface="Arial" pitchFamily="34" charset="0"/>
            </a:rPr>
            <a:t>Текст вимоги </a:t>
          </a:r>
          <a:endParaRPr lang="ru-RU" sz="2800" dirty="0">
            <a:latin typeface="Arial" pitchFamily="34" charset="0"/>
            <a:cs typeface="Arial" pitchFamily="34" charset="0"/>
          </a:endParaRPr>
        </a:p>
      </dgm:t>
    </dgm:pt>
    <dgm:pt modelId="{3397A40F-976B-4D0C-B6EA-DCE4560E4D21}" type="parTrans" cxnId="{8E8A1BAD-3360-4705-AF4D-CA1357441A40}">
      <dgm:prSet/>
      <dgm:spPr/>
      <dgm:t>
        <a:bodyPr/>
        <a:lstStyle/>
        <a:p>
          <a:endParaRPr lang="ru-RU"/>
        </a:p>
      </dgm:t>
    </dgm:pt>
    <dgm:pt modelId="{DA46B8A1-0E6F-4741-B665-AF220A348C67}" type="sibTrans" cxnId="{8E8A1BAD-3360-4705-AF4D-CA1357441A40}">
      <dgm:prSet/>
      <dgm:spPr/>
      <dgm:t>
        <a:bodyPr/>
        <a:lstStyle/>
        <a:p>
          <a:endParaRPr lang="ru-RU"/>
        </a:p>
      </dgm:t>
    </dgm:pt>
    <dgm:pt modelId="{79BAF910-24A7-4985-9E24-32C896F5953A}">
      <dgm:prSet phldrT="[Текст]" custT="1"/>
      <dgm:spPr/>
      <dgm:t>
        <a:bodyPr/>
        <a:lstStyle/>
        <a:p>
          <a:r>
            <a:rPr lang="uk-UA" sz="2800" b="1" dirty="0">
              <a:latin typeface="Arial" pitchFamily="34" charset="0"/>
              <a:cs typeface="Arial" pitchFamily="34" charset="0"/>
            </a:rPr>
            <a:t>Підтвердні документи</a:t>
          </a:r>
          <a:endParaRPr lang="ru-RU" sz="2800" dirty="0">
            <a:latin typeface="Arial" pitchFamily="34" charset="0"/>
            <a:cs typeface="Arial" pitchFamily="34" charset="0"/>
          </a:endParaRPr>
        </a:p>
      </dgm:t>
    </dgm:pt>
    <dgm:pt modelId="{65FC222C-F22C-48AE-956C-59541D179818}" type="parTrans" cxnId="{CCE7809D-6A9A-44E8-A7E9-7315D71DA9C4}">
      <dgm:prSet/>
      <dgm:spPr/>
      <dgm:t>
        <a:bodyPr/>
        <a:lstStyle/>
        <a:p>
          <a:endParaRPr lang="ru-RU"/>
        </a:p>
      </dgm:t>
    </dgm:pt>
    <dgm:pt modelId="{AAFEF676-54F4-4DE5-BD99-D5A1C188A988}" type="sibTrans" cxnId="{CCE7809D-6A9A-44E8-A7E9-7315D71DA9C4}">
      <dgm:prSet/>
      <dgm:spPr/>
      <dgm:t>
        <a:bodyPr/>
        <a:lstStyle/>
        <a:p>
          <a:endParaRPr lang="ru-RU"/>
        </a:p>
      </dgm:t>
    </dgm:pt>
    <dgm:pt modelId="{9164F473-598C-4509-BA2E-43721FFABE46}">
      <dgm:prSet phldrT="[Текст]" custT="1"/>
      <dgm:spPr/>
      <dgm:t>
        <a:bodyPr/>
        <a:lstStyle/>
        <a:p>
          <a:r>
            <a:rPr lang="uk-UA" sz="2800" b="1" dirty="0">
              <a:latin typeface="Arial" pitchFamily="34" charset="0"/>
              <a:cs typeface="Arial" pitchFamily="34" charset="0"/>
            </a:rPr>
            <a:t>Обґрунтування доцільності застосування</a:t>
          </a:r>
          <a:endParaRPr lang="ru-RU" sz="2800" dirty="0">
            <a:latin typeface="Arial" pitchFamily="34" charset="0"/>
            <a:cs typeface="Arial" pitchFamily="34" charset="0"/>
          </a:endParaRPr>
        </a:p>
      </dgm:t>
    </dgm:pt>
    <dgm:pt modelId="{62FCAF97-8354-441F-A670-A7799645596A}" type="parTrans" cxnId="{0142A347-1A35-480C-B455-64C6044FF3D6}">
      <dgm:prSet/>
      <dgm:spPr/>
      <dgm:t>
        <a:bodyPr/>
        <a:lstStyle/>
        <a:p>
          <a:endParaRPr lang="ru-RU"/>
        </a:p>
      </dgm:t>
    </dgm:pt>
    <dgm:pt modelId="{D673D580-B36E-40E6-87F6-FE2DA5790AAE}" type="sibTrans" cxnId="{0142A347-1A35-480C-B455-64C6044FF3D6}">
      <dgm:prSet/>
      <dgm:spPr/>
      <dgm:t>
        <a:bodyPr/>
        <a:lstStyle/>
        <a:p>
          <a:endParaRPr lang="ru-RU"/>
        </a:p>
      </dgm:t>
    </dgm:pt>
    <dgm:pt modelId="{D5D00048-0F2A-4D32-A981-D811F28E928A}" type="pres">
      <dgm:prSet presAssocID="{C2957B89-894E-4490-8FF4-93F9FE7AB76C}" presName="linear" presStyleCnt="0">
        <dgm:presLayoutVars>
          <dgm:dir/>
          <dgm:animLvl val="lvl"/>
          <dgm:resizeHandles val="exact"/>
        </dgm:presLayoutVars>
      </dgm:prSet>
      <dgm:spPr/>
    </dgm:pt>
    <dgm:pt modelId="{3845A534-1C3C-4837-AF43-129D0DE76A26}" type="pres">
      <dgm:prSet presAssocID="{38F072B9-E6A1-40C1-AA79-3DC31D6EAB99}" presName="parentLin" presStyleCnt="0"/>
      <dgm:spPr/>
    </dgm:pt>
    <dgm:pt modelId="{E27BFEEE-84B0-4FE9-9FFA-B5EE155C9367}" type="pres">
      <dgm:prSet presAssocID="{38F072B9-E6A1-40C1-AA79-3DC31D6EAB99}" presName="parentLeftMargin" presStyleLbl="node1" presStyleIdx="0" presStyleCnt="3"/>
      <dgm:spPr/>
    </dgm:pt>
    <dgm:pt modelId="{B99704B7-0B1C-4EB4-B195-48BA66F85FA8}" type="pres">
      <dgm:prSet presAssocID="{38F072B9-E6A1-40C1-AA79-3DC31D6EAB99}" presName="parentText" presStyleLbl="node1" presStyleIdx="0" presStyleCnt="3">
        <dgm:presLayoutVars>
          <dgm:chMax val="0"/>
          <dgm:bulletEnabled val="1"/>
        </dgm:presLayoutVars>
      </dgm:prSet>
      <dgm:spPr/>
    </dgm:pt>
    <dgm:pt modelId="{1F2E7C70-FD24-4E6B-9E80-139539536A4D}" type="pres">
      <dgm:prSet presAssocID="{38F072B9-E6A1-40C1-AA79-3DC31D6EAB99}" presName="negativeSpace" presStyleCnt="0"/>
      <dgm:spPr/>
    </dgm:pt>
    <dgm:pt modelId="{0D1E9D11-3E7F-4ED1-8339-B7C245DCB650}" type="pres">
      <dgm:prSet presAssocID="{38F072B9-E6A1-40C1-AA79-3DC31D6EAB99}" presName="childText" presStyleLbl="conFgAcc1" presStyleIdx="0" presStyleCnt="3">
        <dgm:presLayoutVars>
          <dgm:bulletEnabled val="1"/>
        </dgm:presLayoutVars>
      </dgm:prSet>
      <dgm:spPr/>
    </dgm:pt>
    <dgm:pt modelId="{C0FE7906-C6ED-4AB0-A3E6-2EF2A5B331F6}" type="pres">
      <dgm:prSet presAssocID="{DA46B8A1-0E6F-4741-B665-AF220A348C67}" presName="spaceBetweenRectangles" presStyleCnt="0"/>
      <dgm:spPr/>
    </dgm:pt>
    <dgm:pt modelId="{EB389DCB-A49B-465C-9951-C9A084285EEE}" type="pres">
      <dgm:prSet presAssocID="{79BAF910-24A7-4985-9E24-32C896F5953A}" presName="parentLin" presStyleCnt="0"/>
      <dgm:spPr/>
    </dgm:pt>
    <dgm:pt modelId="{6B53DE85-24E7-4659-B719-6175F6EB8950}" type="pres">
      <dgm:prSet presAssocID="{79BAF910-24A7-4985-9E24-32C896F5953A}" presName="parentLeftMargin" presStyleLbl="node1" presStyleIdx="0" presStyleCnt="3"/>
      <dgm:spPr/>
    </dgm:pt>
    <dgm:pt modelId="{F1467AD7-2565-4D54-B9CD-F9BA357DF4A5}" type="pres">
      <dgm:prSet presAssocID="{79BAF910-24A7-4985-9E24-32C896F5953A}" presName="parentText" presStyleLbl="node1" presStyleIdx="1" presStyleCnt="3">
        <dgm:presLayoutVars>
          <dgm:chMax val="0"/>
          <dgm:bulletEnabled val="1"/>
        </dgm:presLayoutVars>
      </dgm:prSet>
      <dgm:spPr/>
    </dgm:pt>
    <dgm:pt modelId="{EAA44A8A-AAC5-442C-8700-3EE891BCD793}" type="pres">
      <dgm:prSet presAssocID="{79BAF910-24A7-4985-9E24-32C896F5953A}" presName="negativeSpace" presStyleCnt="0"/>
      <dgm:spPr/>
    </dgm:pt>
    <dgm:pt modelId="{D307B3CB-EBEF-4B57-97F9-1D59EC050A05}" type="pres">
      <dgm:prSet presAssocID="{79BAF910-24A7-4985-9E24-32C896F5953A}" presName="childText" presStyleLbl="conFgAcc1" presStyleIdx="1" presStyleCnt="3">
        <dgm:presLayoutVars>
          <dgm:bulletEnabled val="1"/>
        </dgm:presLayoutVars>
      </dgm:prSet>
      <dgm:spPr/>
    </dgm:pt>
    <dgm:pt modelId="{6AFF839F-1E5C-48D2-A083-D9A27CB49628}" type="pres">
      <dgm:prSet presAssocID="{AAFEF676-54F4-4DE5-BD99-D5A1C188A988}" presName="spaceBetweenRectangles" presStyleCnt="0"/>
      <dgm:spPr/>
    </dgm:pt>
    <dgm:pt modelId="{3A0BE13A-2BDA-4989-95BB-B70638D51319}" type="pres">
      <dgm:prSet presAssocID="{9164F473-598C-4509-BA2E-43721FFABE46}" presName="parentLin" presStyleCnt="0"/>
      <dgm:spPr/>
    </dgm:pt>
    <dgm:pt modelId="{8E582E11-63A9-4207-AB16-317402E80246}" type="pres">
      <dgm:prSet presAssocID="{9164F473-598C-4509-BA2E-43721FFABE46}" presName="parentLeftMargin" presStyleLbl="node1" presStyleIdx="1" presStyleCnt="3"/>
      <dgm:spPr/>
    </dgm:pt>
    <dgm:pt modelId="{107729F6-A85E-4D99-95E2-D6D3FE8BD13B}" type="pres">
      <dgm:prSet presAssocID="{9164F473-598C-4509-BA2E-43721FFABE46}" presName="parentText" presStyleLbl="node1" presStyleIdx="2" presStyleCnt="3" custScaleY="208994">
        <dgm:presLayoutVars>
          <dgm:chMax val="0"/>
          <dgm:bulletEnabled val="1"/>
        </dgm:presLayoutVars>
      </dgm:prSet>
      <dgm:spPr/>
    </dgm:pt>
    <dgm:pt modelId="{BCD51A2B-6B1C-423E-B430-370A3811A1BE}" type="pres">
      <dgm:prSet presAssocID="{9164F473-598C-4509-BA2E-43721FFABE46}" presName="negativeSpace" presStyleCnt="0"/>
      <dgm:spPr/>
    </dgm:pt>
    <dgm:pt modelId="{FC00CC37-D327-4134-A677-5436C935E4F6}" type="pres">
      <dgm:prSet presAssocID="{9164F473-598C-4509-BA2E-43721FFABE46}" presName="childText" presStyleLbl="conFgAcc1" presStyleIdx="2" presStyleCnt="3">
        <dgm:presLayoutVars>
          <dgm:bulletEnabled val="1"/>
        </dgm:presLayoutVars>
      </dgm:prSet>
      <dgm:spPr/>
    </dgm:pt>
  </dgm:ptLst>
  <dgm:cxnLst>
    <dgm:cxn modelId="{BFF46209-7FBB-417A-8BBC-471A16966BC6}" type="presOf" srcId="{79BAF910-24A7-4985-9E24-32C896F5953A}" destId="{F1467AD7-2565-4D54-B9CD-F9BA357DF4A5}" srcOrd="1" destOrd="0" presId="urn:microsoft.com/office/officeart/2005/8/layout/list1"/>
    <dgm:cxn modelId="{74C88519-4D95-4CDC-89BA-B0E23B16A82E}" type="presOf" srcId="{38F072B9-E6A1-40C1-AA79-3DC31D6EAB99}" destId="{E27BFEEE-84B0-4FE9-9FFA-B5EE155C9367}" srcOrd="0" destOrd="0" presId="urn:microsoft.com/office/officeart/2005/8/layout/list1"/>
    <dgm:cxn modelId="{894B0329-FD89-454D-BB7E-47661B7F601C}" type="presOf" srcId="{38F072B9-E6A1-40C1-AA79-3DC31D6EAB99}" destId="{B99704B7-0B1C-4EB4-B195-48BA66F85FA8}" srcOrd="1" destOrd="0" presId="urn:microsoft.com/office/officeart/2005/8/layout/list1"/>
    <dgm:cxn modelId="{80ED6E2D-2B91-4C4A-BB5C-59CACA342BBA}" type="presOf" srcId="{79BAF910-24A7-4985-9E24-32C896F5953A}" destId="{6B53DE85-24E7-4659-B719-6175F6EB8950}" srcOrd="0" destOrd="0" presId="urn:microsoft.com/office/officeart/2005/8/layout/list1"/>
    <dgm:cxn modelId="{0142A347-1A35-480C-B455-64C6044FF3D6}" srcId="{C2957B89-894E-4490-8FF4-93F9FE7AB76C}" destId="{9164F473-598C-4509-BA2E-43721FFABE46}" srcOrd="2" destOrd="0" parTransId="{62FCAF97-8354-441F-A670-A7799645596A}" sibTransId="{D673D580-B36E-40E6-87F6-FE2DA5790AAE}"/>
    <dgm:cxn modelId="{715D6A6D-0B5F-4E6D-B8D2-7549F6AD8F4D}" type="presOf" srcId="{9164F473-598C-4509-BA2E-43721FFABE46}" destId="{107729F6-A85E-4D99-95E2-D6D3FE8BD13B}" srcOrd="1" destOrd="0" presId="urn:microsoft.com/office/officeart/2005/8/layout/list1"/>
    <dgm:cxn modelId="{BAD24C82-4F5D-4DCE-BD0E-D30FFD46EC28}" type="presOf" srcId="{9164F473-598C-4509-BA2E-43721FFABE46}" destId="{8E582E11-63A9-4207-AB16-317402E80246}" srcOrd="0" destOrd="0" presId="urn:microsoft.com/office/officeart/2005/8/layout/list1"/>
    <dgm:cxn modelId="{CCE7809D-6A9A-44E8-A7E9-7315D71DA9C4}" srcId="{C2957B89-894E-4490-8FF4-93F9FE7AB76C}" destId="{79BAF910-24A7-4985-9E24-32C896F5953A}" srcOrd="1" destOrd="0" parTransId="{65FC222C-F22C-48AE-956C-59541D179818}" sibTransId="{AAFEF676-54F4-4DE5-BD99-D5A1C188A988}"/>
    <dgm:cxn modelId="{8E8A1BAD-3360-4705-AF4D-CA1357441A40}" srcId="{C2957B89-894E-4490-8FF4-93F9FE7AB76C}" destId="{38F072B9-E6A1-40C1-AA79-3DC31D6EAB99}" srcOrd="0" destOrd="0" parTransId="{3397A40F-976B-4D0C-B6EA-DCE4560E4D21}" sibTransId="{DA46B8A1-0E6F-4741-B665-AF220A348C67}"/>
    <dgm:cxn modelId="{878059EC-B398-4761-9F0D-390E762BA6D7}" type="presOf" srcId="{C2957B89-894E-4490-8FF4-93F9FE7AB76C}" destId="{D5D00048-0F2A-4D32-A981-D811F28E928A}" srcOrd="0" destOrd="0" presId="urn:microsoft.com/office/officeart/2005/8/layout/list1"/>
    <dgm:cxn modelId="{06E8D2B9-0AD5-4D1C-BB6A-9AE2E9F20661}" type="presParOf" srcId="{D5D00048-0F2A-4D32-A981-D811F28E928A}" destId="{3845A534-1C3C-4837-AF43-129D0DE76A26}" srcOrd="0" destOrd="0" presId="urn:microsoft.com/office/officeart/2005/8/layout/list1"/>
    <dgm:cxn modelId="{FD16B2AB-D4D6-4D2B-98D9-33341D3F7835}" type="presParOf" srcId="{3845A534-1C3C-4837-AF43-129D0DE76A26}" destId="{E27BFEEE-84B0-4FE9-9FFA-B5EE155C9367}" srcOrd="0" destOrd="0" presId="urn:microsoft.com/office/officeart/2005/8/layout/list1"/>
    <dgm:cxn modelId="{20BB5E57-A575-43DE-B47D-07488058C3FD}" type="presParOf" srcId="{3845A534-1C3C-4837-AF43-129D0DE76A26}" destId="{B99704B7-0B1C-4EB4-B195-48BA66F85FA8}" srcOrd="1" destOrd="0" presId="urn:microsoft.com/office/officeart/2005/8/layout/list1"/>
    <dgm:cxn modelId="{8F57DAFE-12A5-4579-8009-5089F121B8DB}" type="presParOf" srcId="{D5D00048-0F2A-4D32-A981-D811F28E928A}" destId="{1F2E7C70-FD24-4E6B-9E80-139539536A4D}" srcOrd="1" destOrd="0" presId="urn:microsoft.com/office/officeart/2005/8/layout/list1"/>
    <dgm:cxn modelId="{5B992AE0-0A1A-4781-825B-A8FE030F7742}" type="presParOf" srcId="{D5D00048-0F2A-4D32-A981-D811F28E928A}" destId="{0D1E9D11-3E7F-4ED1-8339-B7C245DCB650}" srcOrd="2" destOrd="0" presId="urn:microsoft.com/office/officeart/2005/8/layout/list1"/>
    <dgm:cxn modelId="{84100DF5-A9A2-4E18-BA32-1D4E3F3B18BB}" type="presParOf" srcId="{D5D00048-0F2A-4D32-A981-D811F28E928A}" destId="{C0FE7906-C6ED-4AB0-A3E6-2EF2A5B331F6}" srcOrd="3" destOrd="0" presId="urn:microsoft.com/office/officeart/2005/8/layout/list1"/>
    <dgm:cxn modelId="{4A4B6DF8-ED36-45E3-8DE0-E4B4AB1E7DC7}" type="presParOf" srcId="{D5D00048-0F2A-4D32-A981-D811F28E928A}" destId="{EB389DCB-A49B-465C-9951-C9A084285EEE}" srcOrd="4" destOrd="0" presId="urn:microsoft.com/office/officeart/2005/8/layout/list1"/>
    <dgm:cxn modelId="{E823D1DF-F52F-4DBE-ADEB-16AACA7F1816}" type="presParOf" srcId="{EB389DCB-A49B-465C-9951-C9A084285EEE}" destId="{6B53DE85-24E7-4659-B719-6175F6EB8950}" srcOrd="0" destOrd="0" presId="urn:microsoft.com/office/officeart/2005/8/layout/list1"/>
    <dgm:cxn modelId="{FC3436DE-355C-4734-85AA-A0804841011C}" type="presParOf" srcId="{EB389DCB-A49B-465C-9951-C9A084285EEE}" destId="{F1467AD7-2565-4D54-B9CD-F9BA357DF4A5}" srcOrd="1" destOrd="0" presId="urn:microsoft.com/office/officeart/2005/8/layout/list1"/>
    <dgm:cxn modelId="{734A326F-0971-40F5-99B5-0D13D3951E47}" type="presParOf" srcId="{D5D00048-0F2A-4D32-A981-D811F28E928A}" destId="{EAA44A8A-AAC5-442C-8700-3EE891BCD793}" srcOrd="5" destOrd="0" presId="urn:microsoft.com/office/officeart/2005/8/layout/list1"/>
    <dgm:cxn modelId="{BDA17E85-1A6C-472C-92D1-54146CC3B33D}" type="presParOf" srcId="{D5D00048-0F2A-4D32-A981-D811F28E928A}" destId="{D307B3CB-EBEF-4B57-97F9-1D59EC050A05}" srcOrd="6" destOrd="0" presId="urn:microsoft.com/office/officeart/2005/8/layout/list1"/>
    <dgm:cxn modelId="{4E65234E-776A-4E3E-9482-93567E504D67}" type="presParOf" srcId="{D5D00048-0F2A-4D32-A981-D811F28E928A}" destId="{6AFF839F-1E5C-48D2-A083-D9A27CB49628}" srcOrd="7" destOrd="0" presId="urn:microsoft.com/office/officeart/2005/8/layout/list1"/>
    <dgm:cxn modelId="{1DD65721-70DF-4081-A6B0-B15799EA9EDB}" type="presParOf" srcId="{D5D00048-0F2A-4D32-A981-D811F28E928A}" destId="{3A0BE13A-2BDA-4989-95BB-B70638D51319}" srcOrd="8" destOrd="0" presId="urn:microsoft.com/office/officeart/2005/8/layout/list1"/>
    <dgm:cxn modelId="{83E4B0AA-63F0-4479-8EA7-88F4B74C7CEB}" type="presParOf" srcId="{3A0BE13A-2BDA-4989-95BB-B70638D51319}" destId="{8E582E11-63A9-4207-AB16-317402E80246}" srcOrd="0" destOrd="0" presId="urn:microsoft.com/office/officeart/2005/8/layout/list1"/>
    <dgm:cxn modelId="{6C6855B7-C7E9-4174-B70E-31BD8D7254AA}" type="presParOf" srcId="{3A0BE13A-2BDA-4989-95BB-B70638D51319}" destId="{107729F6-A85E-4D99-95E2-D6D3FE8BD13B}" srcOrd="1" destOrd="0" presId="urn:microsoft.com/office/officeart/2005/8/layout/list1"/>
    <dgm:cxn modelId="{8F0D9124-6F2F-4E2F-B054-7062DD647D06}" type="presParOf" srcId="{D5D00048-0F2A-4D32-A981-D811F28E928A}" destId="{BCD51A2B-6B1C-423E-B430-370A3811A1BE}" srcOrd="9" destOrd="0" presId="urn:microsoft.com/office/officeart/2005/8/layout/list1"/>
    <dgm:cxn modelId="{741A673E-D316-49F0-9A80-53C7B0336B37}" type="presParOf" srcId="{D5D00048-0F2A-4D32-A981-D811F28E928A}" destId="{FC00CC37-D327-4134-A677-5436C935E4F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A2C86A-5FA6-4E00-96BC-9FED8697AF4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41CA815-8209-45BF-A10B-8FC64BD4E81B}">
      <dgm:prSet phldrT="[Текст]" custT="1"/>
      <dgm:spPr>
        <a:solidFill>
          <a:schemeClr val="bg1"/>
        </a:solidFill>
        <a:ln w="28575">
          <a:solidFill>
            <a:srgbClr val="002846"/>
          </a:solidFill>
        </a:ln>
      </dgm:spPr>
      <dgm:t>
        <a:bodyPr/>
        <a:lstStyle/>
        <a:p>
          <a:r>
            <a:rPr lang="uk-UA" sz="1800" b="1" cap="all" dirty="0">
              <a:solidFill>
                <a:schemeClr val="accent6">
                  <a:lumMod val="50000"/>
                </a:schemeClr>
              </a:solidFill>
              <a:latin typeface="Arial" pitchFamily="34" charset="0"/>
              <a:cs typeface="Arial" pitchFamily="34" charset="0"/>
            </a:rPr>
            <a:t>нецінові критерії</a:t>
          </a:r>
          <a:r>
            <a:rPr lang="uk-UA" sz="1800" dirty="0">
              <a:solidFill>
                <a:schemeClr val="accent6">
                  <a:lumMod val="50000"/>
                </a:schemeClr>
              </a:solidFill>
              <a:latin typeface="Arial" pitchFamily="34" charset="0"/>
              <a:cs typeface="Arial" pitchFamily="34" charset="0"/>
            </a:rPr>
            <a:t> </a:t>
          </a:r>
          <a:endParaRPr lang="ru-RU" sz="1800" dirty="0">
            <a:solidFill>
              <a:schemeClr val="accent6">
                <a:lumMod val="50000"/>
              </a:schemeClr>
            </a:solidFill>
          </a:endParaRPr>
        </a:p>
      </dgm:t>
    </dgm:pt>
    <dgm:pt modelId="{54187EBF-D278-4899-8EE5-A7268675DBBB}" type="parTrans" cxnId="{54AA335A-29C2-46F9-8C56-1D6B5597DFE0}">
      <dgm:prSet/>
      <dgm:spPr/>
      <dgm:t>
        <a:bodyPr/>
        <a:lstStyle/>
        <a:p>
          <a:endParaRPr lang="ru-RU"/>
        </a:p>
      </dgm:t>
    </dgm:pt>
    <dgm:pt modelId="{9B19F859-E72D-4835-9C32-1631742F4785}" type="sibTrans" cxnId="{54AA335A-29C2-46F9-8C56-1D6B5597DFE0}">
      <dgm:prSet/>
      <dgm:spPr/>
      <dgm:t>
        <a:bodyPr/>
        <a:lstStyle/>
        <a:p>
          <a:endParaRPr lang="ru-RU"/>
        </a:p>
      </dgm:t>
    </dgm:pt>
    <dgm:pt modelId="{16E879FA-1D99-4D4B-86B7-7A0A067CCDD2}">
      <dgm:prSet custT="1"/>
      <dgm:spPr>
        <a:solidFill>
          <a:schemeClr val="bg1"/>
        </a:solidFill>
        <a:ln w="28575">
          <a:solidFill>
            <a:srgbClr val="00B050"/>
          </a:solidFill>
        </a:ln>
      </dgm:spPr>
      <dgm:t>
        <a:bodyPr/>
        <a:lstStyle/>
        <a:p>
          <a:r>
            <a:rPr lang="uk-UA" sz="1600" b="1" dirty="0">
              <a:solidFill>
                <a:schemeClr val="tx1">
                  <a:lumMod val="75000"/>
                  <a:lumOff val="25000"/>
                </a:schemeClr>
              </a:solidFill>
              <a:latin typeface="Arial" pitchFamily="34" charset="0"/>
              <a:cs typeface="Arial" pitchFamily="34" charset="0"/>
            </a:rPr>
            <a:t>1. Використовувати ХХ%  екологічно  сертифікованих  матеріалів та виробів згідно з ДСТУ ISO 14024  </a:t>
          </a:r>
          <a:endParaRPr lang="ru-RU" sz="1600" b="1" dirty="0">
            <a:solidFill>
              <a:schemeClr val="tx1">
                <a:lumMod val="75000"/>
                <a:lumOff val="25000"/>
              </a:schemeClr>
            </a:solidFill>
          </a:endParaRPr>
        </a:p>
      </dgm:t>
    </dgm:pt>
    <dgm:pt modelId="{A8299972-8A00-4390-9E31-5B5B96A015AA}" type="parTrans" cxnId="{628A6E11-F89C-42DA-8095-27E1D9F137F8}">
      <dgm:prSet/>
      <dgm:spPr/>
      <dgm:t>
        <a:bodyPr/>
        <a:lstStyle/>
        <a:p>
          <a:endParaRPr lang="ru-RU"/>
        </a:p>
      </dgm:t>
    </dgm:pt>
    <dgm:pt modelId="{451C095B-3CEB-451B-957F-04C6A0BF6D01}" type="sibTrans" cxnId="{628A6E11-F89C-42DA-8095-27E1D9F137F8}">
      <dgm:prSet/>
      <dgm:spPr/>
      <dgm:t>
        <a:bodyPr/>
        <a:lstStyle/>
        <a:p>
          <a:endParaRPr lang="ru-RU"/>
        </a:p>
      </dgm:t>
    </dgm:pt>
    <dgm:pt modelId="{36AAC7DC-5D7A-4374-94D9-9CC97C04B791}">
      <dgm:prSet phldrT="[Текст]" custT="1"/>
      <dgm:spPr>
        <a:solidFill>
          <a:schemeClr val="bg1"/>
        </a:solidFill>
        <a:ln w="19050">
          <a:solidFill>
            <a:srgbClr val="00B050"/>
          </a:solidFill>
        </a:ln>
      </dgm:spPr>
      <dgm:t>
        <a:bodyPr/>
        <a:lstStyle/>
        <a:p>
          <a:r>
            <a:rPr lang="uk-UA" sz="1600" b="1" dirty="0">
              <a:solidFill>
                <a:schemeClr val="tx1">
                  <a:lumMod val="75000"/>
                  <a:lumOff val="25000"/>
                </a:schemeClr>
              </a:solidFill>
              <a:effectLst/>
              <a:latin typeface="Arial" pitchFamily="34" charset="0"/>
              <a:ea typeface="+mn-ea"/>
              <a:cs typeface="Arial" pitchFamily="34" charset="0"/>
            </a:rPr>
            <a:t>5. Застосовувати кількісні  критерії згідно ДСТУ 9060:2020 та ДСТУ 9060:2020</a:t>
          </a:r>
          <a:endParaRPr lang="ru-RU" sz="1600" dirty="0">
            <a:solidFill>
              <a:schemeClr val="tx1">
                <a:lumMod val="75000"/>
                <a:lumOff val="25000"/>
              </a:schemeClr>
            </a:solidFill>
          </a:endParaRPr>
        </a:p>
      </dgm:t>
    </dgm:pt>
    <dgm:pt modelId="{2F1C9D08-8555-4BBB-A8A9-1406455B311A}" type="parTrans" cxnId="{9E43FC81-FBDC-4E9B-B790-82B763F20F0B}">
      <dgm:prSet/>
      <dgm:spPr/>
      <dgm:t>
        <a:bodyPr/>
        <a:lstStyle/>
        <a:p>
          <a:endParaRPr lang="ru-RU"/>
        </a:p>
      </dgm:t>
    </dgm:pt>
    <dgm:pt modelId="{CBE011E1-FCA8-4E87-B812-44FDD99A0DB4}" type="sibTrans" cxnId="{9E43FC81-FBDC-4E9B-B790-82B763F20F0B}">
      <dgm:prSet/>
      <dgm:spPr/>
      <dgm:t>
        <a:bodyPr/>
        <a:lstStyle/>
        <a:p>
          <a:endParaRPr lang="ru-RU"/>
        </a:p>
      </dgm:t>
    </dgm:pt>
    <dgm:pt modelId="{98FDF4B3-5771-48F2-83D1-E9117A8FDFA6}">
      <dgm:prSet/>
      <dgm:spPr>
        <a:solidFill>
          <a:schemeClr val="bg1"/>
        </a:solidFill>
        <a:ln w="28575">
          <a:solidFill>
            <a:srgbClr val="00B050"/>
          </a:solidFill>
        </a:ln>
      </dgm:spPr>
      <dgm:t>
        <a:bodyPr/>
        <a:lstStyle/>
        <a:p>
          <a:r>
            <a:rPr lang="uk-UA" b="1" dirty="0">
              <a:solidFill>
                <a:schemeClr val="tx1">
                  <a:lumMod val="75000"/>
                  <a:lumOff val="25000"/>
                </a:schemeClr>
              </a:solidFill>
              <a:effectLst/>
              <a:latin typeface="Arial" pitchFamily="34" charset="0"/>
              <a:ea typeface="+mn-ea"/>
              <a:cs typeface="Arial" pitchFamily="34" charset="0"/>
            </a:rPr>
            <a:t>2. Використовувати лакофарбові матеріали, які відповідають вимогам екологічних критеріїв </a:t>
          </a:r>
          <a:endParaRPr lang="ru-RU" dirty="0">
            <a:solidFill>
              <a:schemeClr val="tx1">
                <a:lumMod val="75000"/>
                <a:lumOff val="25000"/>
              </a:schemeClr>
            </a:solidFill>
          </a:endParaRPr>
        </a:p>
      </dgm:t>
    </dgm:pt>
    <dgm:pt modelId="{60BC664F-D9D3-4B8F-91E2-69447827252B}" type="parTrans" cxnId="{136B917C-8542-4A94-B34C-8B43496D9F28}">
      <dgm:prSet/>
      <dgm:spPr/>
      <dgm:t>
        <a:bodyPr/>
        <a:lstStyle/>
        <a:p>
          <a:endParaRPr lang="ru-RU"/>
        </a:p>
      </dgm:t>
    </dgm:pt>
    <dgm:pt modelId="{911D237B-B63A-4749-A640-33AA9834A74A}" type="sibTrans" cxnId="{136B917C-8542-4A94-B34C-8B43496D9F28}">
      <dgm:prSet/>
      <dgm:spPr/>
      <dgm:t>
        <a:bodyPr/>
        <a:lstStyle/>
        <a:p>
          <a:endParaRPr lang="ru-RU"/>
        </a:p>
      </dgm:t>
    </dgm:pt>
    <dgm:pt modelId="{333F9EA9-24C9-4DEB-B803-226B1A534F02}">
      <dgm:prSet custT="1"/>
      <dgm:spPr>
        <a:solidFill>
          <a:schemeClr val="bg1"/>
        </a:solidFill>
        <a:ln w="28575">
          <a:solidFill>
            <a:srgbClr val="00B050"/>
          </a:solidFill>
        </a:ln>
      </dgm:spPr>
      <dgm:t>
        <a:bodyPr/>
        <a:lstStyle/>
        <a:p>
          <a:r>
            <a:rPr lang="uk-UA" sz="1600" b="1" dirty="0">
              <a:solidFill>
                <a:schemeClr val="tx1">
                  <a:lumMod val="75000"/>
                  <a:lumOff val="25000"/>
                </a:schemeClr>
              </a:solidFill>
              <a:effectLst/>
              <a:latin typeface="Arial" pitchFamily="34" charset="0"/>
              <a:ea typeface="+mn-ea"/>
              <a:cs typeface="Arial" pitchFamily="34" charset="0"/>
            </a:rPr>
            <a:t>3. Наявність системи управління екологічними аспектами в процесі організації та виконання робіт відповідно системі екологічного управління, згідно  ДСТУ ISO 14001:2015 </a:t>
          </a:r>
          <a:endParaRPr lang="ru-RU" sz="1600" b="1" dirty="0">
            <a:solidFill>
              <a:schemeClr val="tx1">
                <a:lumMod val="75000"/>
                <a:lumOff val="25000"/>
              </a:schemeClr>
            </a:solidFill>
          </a:endParaRPr>
        </a:p>
      </dgm:t>
    </dgm:pt>
    <dgm:pt modelId="{D877A0A7-3403-4EC6-83DF-582FF786796F}" type="parTrans" cxnId="{70581A93-E183-488A-A4DC-8D2A2CFAC431}">
      <dgm:prSet/>
      <dgm:spPr/>
      <dgm:t>
        <a:bodyPr/>
        <a:lstStyle/>
        <a:p>
          <a:endParaRPr lang="ru-RU"/>
        </a:p>
      </dgm:t>
    </dgm:pt>
    <dgm:pt modelId="{6712826F-B451-41A5-AD4F-9D4F272A82A1}" type="sibTrans" cxnId="{70581A93-E183-488A-A4DC-8D2A2CFAC431}">
      <dgm:prSet/>
      <dgm:spPr/>
      <dgm:t>
        <a:bodyPr/>
        <a:lstStyle/>
        <a:p>
          <a:endParaRPr lang="ru-RU"/>
        </a:p>
      </dgm:t>
    </dgm:pt>
    <dgm:pt modelId="{30343885-FBC3-4106-9FA9-5A47B4ECAF04}">
      <dgm:prSet custScaleX="376788" custScaleY="137463" custRadScaleRad="183297" custRadScaleInc="-35345"/>
      <dgm:spPr>
        <a:solidFill>
          <a:schemeClr val="bg1"/>
        </a:solidFill>
        <a:ln w="28575">
          <a:solidFill>
            <a:srgbClr val="00B050"/>
          </a:solidFill>
        </a:ln>
      </dgm:spPr>
      <dgm:t>
        <a:bodyPr/>
        <a:lstStyle/>
        <a:p>
          <a:endParaRPr lang="ru-UA"/>
        </a:p>
      </dgm:t>
    </dgm:pt>
    <dgm:pt modelId="{575458FE-742E-4BF1-A779-89FC9AFFE603}" type="parTrans" cxnId="{D2A13F52-288A-49D9-860A-8EF69F90B82D}">
      <dgm:prSet/>
      <dgm:spPr/>
      <dgm:t>
        <a:bodyPr/>
        <a:lstStyle/>
        <a:p>
          <a:endParaRPr lang="ru-RU"/>
        </a:p>
      </dgm:t>
    </dgm:pt>
    <dgm:pt modelId="{492BAD80-13E5-4344-BF38-63AA035D2DAD}" type="sibTrans" cxnId="{D2A13F52-288A-49D9-860A-8EF69F90B82D}">
      <dgm:prSet/>
      <dgm:spPr/>
      <dgm:t>
        <a:bodyPr/>
        <a:lstStyle/>
        <a:p>
          <a:endParaRPr lang="ru-RU"/>
        </a:p>
      </dgm:t>
    </dgm:pt>
    <dgm:pt modelId="{143081C8-1F8D-4B36-8A75-1B5C7EDEB4BA}">
      <dgm:prSet custScaleX="376788" custScaleY="137463" custRadScaleRad="183297" custRadScaleInc="-35345"/>
      <dgm:spPr>
        <a:solidFill>
          <a:schemeClr val="bg1"/>
        </a:solidFill>
        <a:ln w="28575">
          <a:solidFill>
            <a:srgbClr val="00B050"/>
          </a:solidFill>
        </a:ln>
      </dgm:spPr>
      <dgm:t>
        <a:bodyPr/>
        <a:lstStyle/>
        <a:p>
          <a:endParaRPr lang="ru-UA"/>
        </a:p>
      </dgm:t>
    </dgm:pt>
    <dgm:pt modelId="{D21A3A3E-3EBF-4A6F-A730-9DB64953E532}" type="parTrans" cxnId="{5D917A20-D351-4404-9B19-1AC5BECCEE3D}">
      <dgm:prSet/>
      <dgm:spPr/>
      <dgm:t>
        <a:bodyPr/>
        <a:lstStyle/>
        <a:p>
          <a:endParaRPr lang="ru-RU"/>
        </a:p>
      </dgm:t>
    </dgm:pt>
    <dgm:pt modelId="{AABC9D33-2002-4AC1-B2DA-2207293F52C6}" type="sibTrans" cxnId="{5D917A20-D351-4404-9B19-1AC5BECCEE3D}">
      <dgm:prSet/>
      <dgm:spPr/>
      <dgm:t>
        <a:bodyPr/>
        <a:lstStyle/>
        <a:p>
          <a:endParaRPr lang="ru-RU"/>
        </a:p>
      </dgm:t>
    </dgm:pt>
    <dgm:pt modelId="{E557238F-92C9-4512-8D44-AD02DF0A8BE0}">
      <dgm:prSet custT="1"/>
      <dgm:spPr>
        <a:solidFill>
          <a:schemeClr val="bg1"/>
        </a:solidFill>
        <a:ln w="19050">
          <a:solidFill>
            <a:srgbClr val="00B050"/>
          </a:solidFill>
        </a:ln>
      </dgm:spPr>
      <dgm:t>
        <a:bodyPr/>
        <a:lstStyle/>
        <a:p>
          <a:r>
            <a:rPr lang="uk-UA" sz="1600" b="1" dirty="0">
              <a:solidFill>
                <a:schemeClr val="tx1">
                  <a:lumMod val="75000"/>
                  <a:lumOff val="25000"/>
                </a:schemeClr>
              </a:solidFill>
              <a:effectLst/>
              <a:latin typeface="Arial" pitchFamily="34" charset="0"/>
              <a:ea typeface="+mn-ea"/>
              <a:cs typeface="Arial" pitchFamily="34" charset="0"/>
            </a:rPr>
            <a:t>4. Наявність відповідного рівня екологічної компетентності ХХ% залучених до виконання проектних робіт</a:t>
          </a:r>
          <a:r>
            <a:rPr lang="uk-UA" sz="700" b="1" dirty="0">
              <a:solidFill>
                <a:srgbClr val="380CF4"/>
              </a:solidFill>
              <a:effectLst/>
              <a:latin typeface="Arial" pitchFamily="34" charset="0"/>
              <a:ea typeface="+mn-ea"/>
              <a:cs typeface="Arial" pitchFamily="34" charset="0"/>
            </a:rPr>
            <a:t>.</a:t>
          </a:r>
          <a:endParaRPr lang="ru-RU" sz="700" b="1" dirty="0">
            <a:solidFill>
              <a:srgbClr val="380CF4"/>
            </a:solidFill>
          </a:endParaRPr>
        </a:p>
      </dgm:t>
    </dgm:pt>
    <dgm:pt modelId="{6CFD7B72-9818-4BE5-93FC-A6CF59E89677}" type="parTrans" cxnId="{0E2A2AB3-2E1B-4E2D-A80F-76E92581B549}">
      <dgm:prSet/>
      <dgm:spPr/>
      <dgm:t>
        <a:bodyPr/>
        <a:lstStyle/>
        <a:p>
          <a:endParaRPr lang="ru-RU"/>
        </a:p>
      </dgm:t>
    </dgm:pt>
    <dgm:pt modelId="{654FB871-831F-41B4-8A53-04F6015C40CD}" type="sibTrans" cxnId="{0E2A2AB3-2E1B-4E2D-A80F-76E92581B549}">
      <dgm:prSet/>
      <dgm:spPr/>
      <dgm:t>
        <a:bodyPr/>
        <a:lstStyle/>
        <a:p>
          <a:endParaRPr lang="ru-RU"/>
        </a:p>
      </dgm:t>
    </dgm:pt>
    <dgm:pt modelId="{0452D72E-FD39-4B24-AC63-F992496DFE61}" type="pres">
      <dgm:prSet presAssocID="{3AA2C86A-5FA6-4E00-96BC-9FED8697AF4F}" presName="Name0" presStyleCnt="0">
        <dgm:presLayoutVars>
          <dgm:chMax val="1"/>
          <dgm:chPref val="1"/>
          <dgm:dir/>
          <dgm:animOne val="branch"/>
          <dgm:animLvl val="lvl"/>
        </dgm:presLayoutVars>
      </dgm:prSet>
      <dgm:spPr/>
    </dgm:pt>
    <dgm:pt modelId="{EB899E50-AF25-47C3-BAB8-5153EE93665B}" type="pres">
      <dgm:prSet presAssocID="{B41CA815-8209-45BF-A10B-8FC64BD4E81B}" presName="singleCycle" presStyleCnt="0"/>
      <dgm:spPr/>
    </dgm:pt>
    <dgm:pt modelId="{EA8C6054-744C-4FC1-865E-6A0C421B465A}" type="pres">
      <dgm:prSet presAssocID="{B41CA815-8209-45BF-A10B-8FC64BD4E81B}" presName="singleCenter" presStyleLbl="node1" presStyleIdx="0" presStyleCnt="6" custScaleX="105611" custLinFactNeighborX="2758" custLinFactNeighborY="-4827">
        <dgm:presLayoutVars>
          <dgm:chMax val="7"/>
          <dgm:chPref val="7"/>
        </dgm:presLayoutVars>
      </dgm:prSet>
      <dgm:spPr/>
    </dgm:pt>
    <dgm:pt modelId="{6D4CC8F2-87E7-4659-B221-1C0DF9612DF0}" type="pres">
      <dgm:prSet presAssocID="{A8299972-8A00-4390-9E31-5B5B96A015AA}" presName="Name56" presStyleLbl="parChTrans1D2" presStyleIdx="0" presStyleCnt="5"/>
      <dgm:spPr/>
    </dgm:pt>
    <dgm:pt modelId="{CA11C300-A05F-4687-8410-D3F32CF32971}" type="pres">
      <dgm:prSet presAssocID="{16E879FA-1D99-4D4B-86B7-7A0A067CCDD2}" presName="text0" presStyleLbl="node1" presStyleIdx="1" presStyleCnt="6" custScaleX="620284" custScaleY="84989" custRadScaleRad="88712" custRadScaleInc="-4396">
        <dgm:presLayoutVars>
          <dgm:bulletEnabled val="1"/>
        </dgm:presLayoutVars>
      </dgm:prSet>
      <dgm:spPr/>
    </dgm:pt>
    <dgm:pt modelId="{E9F3C0C8-DF2B-49B0-A7C7-6DF3A786635C}" type="pres">
      <dgm:prSet presAssocID="{6CFD7B72-9818-4BE5-93FC-A6CF59E89677}" presName="Name56" presStyleLbl="parChTrans1D2" presStyleIdx="1" presStyleCnt="5"/>
      <dgm:spPr/>
    </dgm:pt>
    <dgm:pt modelId="{B9E60B87-A21A-4537-889B-EC278521E488}" type="pres">
      <dgm:prSet presAssocID="{E557238F-92C9-4512-8D44-AD02DF0A8BE0}" presName="text0" presStyleLbl="node1" presStyleIdx="2" presStyleCnt="6" custScaleX="339148" custScaleY="145199" custRadScaleRad="136663" custRadScaleInc="32446">
        <dgm:presLayoutVars>
          <dgm:bulletEnabled val="1"/>
        </dgm:presLayoutVars>
      </dgm:prSet>
      <dgm:spPr/>
    </dgm:pt>
    <dgm:pt modelId="{36180AA3-DC59-47EF-B495-74FBD9E7EFB5}" type="pres">
      <dgm:prSet presAssocID="{2F1C9D08-8555-4BBB-A8A9-1406455B311A}" presName="Name56" presStyleLbl="parChTrans1D2" presStyleIdx="2" presStyleCnt="5"/>
      <dgm:spPr/>
    </dgm:pt>
    <dgm:pt modelId="{B7774438-C4F5-422A-AB5F-909968448B74}" type="pres">
      <dgm:prSet presAssocID="{36AAC7DC-5D7A-4374-94D9-9CC97C04B791}" presName="text0" presStyleLbl="node1" presStyleIdx="3" presStyleCnt="6" custScaleX="449352" custScaleY="147650" custRadScaleRad="132516" custRadScaleInc="-54693">
        <dgm:presLayoutVars>
          <dgm:bulletEnabled val="1"/>
        </dgm:presLayoutVars>
      </dgm:prSet>
      <dgm:spPr/>
    </dgm:pt>
    <dgm:pt modelId="{81A70BCA-0295-4F6D-AE94-282641B07047}" type="pres">
      <dgm:prSet presAssocID="{D877A0A7-3403-4EC6-83DF-582FF786796F}" presName="Name56" presStyleLbl="parChTrans1D2" presStyleIdx="3" presStyleCnt="5"/>
      <dgm:spPr/>
    </dgm:pt>
    <dgm:pt modelId="{08506FDE-FF16-4136-82AF-8C055FF38EDB}" type="pres">
      <dgm:prSet presAssocID="{333F9EA9-24C9-4DEB-B803-226B1A534F02}" presName="text0" presStyleLbl="node1" presStyleIdx="4" presStyleCnt="6" custScaleX="428873" custScaleY="177863" custRadScaleRad="140274" custRadScaleInc="56066">
        <dgm:presLayoutVars>
          <dgm:bulletEnabled val="1"/>
        </dgm:presLayoutVars>
      </dgm:prSet>
      <dgm:spPr/>
    </dgm:pt>
    <dgm:pt modelId="{BCB1B271-2921-40F1-9176-E2169DE44517}" type="pres">
      <dgm:prSet presAssocID="{60BC664F-D9D3-4B8F-91E2-69447827252B}" presName="Name56" presStyleLbl="parChTrans1D2" presStyleIdx="4" presStyleCnt="5"/>
      <dgm:spPr/>
    </dgm:pt>
    <dgm:pt modelId="{1A66C2CD-FD8C-4129-9A1D-39B48191D5E1}" type="pres">
      <dgm:prSet presAssocID="{98FDF4B3-5771-48F2-83D1-E9117A8FDFA6}" presName="text0" presStyleLbl="node1" presStyleIdx="5" presStyleCnt="6" custScaleX="376788" custScaleY="137463" custRadScaleRad="164787" custRadScaleInc="-39817">
        <dgm:presLayoutVars>
          <dgm:bulletEnabled val="1"/>
        </dgm:presLayoutVars>
      </dgm:prSet>
      <dgm:spPr/>
    </dgm:pt>
  </dgm:ptLst>
  <dgm:cxnLst>
    <dgm:cxn modelId="{9356540C-2B55-4C07-AB63-11F504E42475}" type="presOf" srcId="{2F1C9D08-8555-4BBB-A8A9-1406455B311A}" destId="{36180AA3-DC59-47EF-B495-74FBD9E7EFB5}" srcOrd="0" destOrd="0" presId="urn:microsoft.com/office/officeart/2008/layout/RadialCluster"/>
    <dgm:cxn modelId="{628A6E11-F89C-42DA-8095-27E1D9F137F8}" srcId="{B41CA815-8209-45BF-A10B-8FC64BD4E81B}" destId="{16E879FA-1D99-4D4B-86B7-7A0A067CCDD2}" srcOrd="0" destOrd="0" parTransId="{A8299972-8A00-4390-9E31-5B5B96A015AA}" sibTransId="{451C095B-3CEB-451B-957F-04C6A0BF6D01}"/>
    <dgm:cxn modelId="{5D917A20-D351-4404-9B19-1AC5BECCEE3D}" srcId="{3AA2C86A-5FA6-4E00-96BC-9FED8697AF4F}" destId="{143081C8-1F8D-4B36-8A75-1B5C7EDEB4BA}" srcOrd="2" destOrd="0" parTransId="{D21A3A3E-3EBF-4A6F-A730-9DB64953E532}" sibTransId="{AABC9D33-2002-4AC1-B2DA-2207293F52C6}"/>
    <dgm:cxn modelId="{09ED9B48-2590-43A8-8E06-49F315C4B6A2}" type="presOf" srcId="{3AA2C86A-5FA6-4E00-96BC-9FED8697AF4F}" destId="{0452D72E-FD39-4B24-AC63-F992496DFE61}" srcOrd="0" destOrd="0" presId="urn:microsoft.com/office/officeart/2008/layout/RadialCluster"/>
    <dgm:cxn modelId="{D2A13F52-288A-49D9-860A-8EF69F90B82D}" srcId="{3AA2C86A-5FA6-4E00-96BC-9FED8697AF4F}" destId="{30343885-FBC3-4106-9FA9-5A47B4ECAF04}" srcOrd="1" destOrd="0" parTransId="{575458FE-742E-4BF1-A779-89FC9AFFE603}" sibTransId="{492BAD80-13E5-4344-BF38-63AA035D2DAD}"/>
    <dgm:cxn modelId="{453B2A76-3DE1-4264-9A95-E60D555AB0B3}" type="presOf" srcId="{333F9EA9-24C9-4DEB-B803-226B1A534F02}" destId="{08506FDE-FF16-4136-82AF-8C055FF38EDB}" srcOrd="0" destOrd="0" presId="urn:microsoft.com/office/officeart/2008/layout/RadialCluster"/>
    <dgm:cxn modelId="{D002A459-B2E7-4620-A417-5FF99EE58D72}" type="presOf" srcId="{60BC664F-D9D3-4B8F-91E2-69447827252B}" destId="{BCB1B271-2921-40F1-9176-E2169DE44517}" srcOrd="0" destOrd="0" presId="urn:microsoft.com/office/officeart/2008/layout/RadialCluster"/>
    <dgm:cxn modelId="{54AA335A-29C2-46F9-8C56-1D6B5597DFE0}" srcId="{3AA2C86A-5FA6-4E00-96BC-9FED8697AF4F}" destId="{B41CA815-8209-45BF-A10B-8FC64BD4E81B}" srcOrd="0" destOrd="0" parTransId="{54187EBF-D278-4899-8EE5-A7268675DBBB}" sibTransId="{9B19F859-E72D-4835-9C32-1631742F4785}"/>
    <dgm:cxn modelId="{136B917C-8542-4A94-B34C-8B43496D9F28}" srcId="{B41CA815-8209-45BF-A10B-8FC64BD4E81B}" destId="{98FDF4B3-5771-48F2-83D1-E9117A8FDFA6}" srcOrd="4" destOrd="0" parTransId="{60BC664F-D9D3-4B8F-91E2-69447827252B}" sibTransId="{911D237B-B63A-4749-A640-33AA9834A74A}"/>
    <dgm:cxn modelId="{9E43FC81-FBDC-4E9B-B790-82B763F20F0B}" srcId="{B41CA815-8209-45BF-A10B-8FC64BD4E81B}" destId="{36AAC7DC-5D7A-4374-94D9-9CC97C04B791}" srcOrd="2" destOrd="0" parTransId="{2F1C9D08-8555-4BBB-A8A9-1406455B311A}" sibTransId="{CBE011E1-FCA8-4E87-B812-44FDD99A0DB4}"/>
    <dgm:cxn modelId="{70581A93-E183-488A-A4DC-8D2A2CFAC431}" srcId="{B41CA815-8209-45BF-A10B-8FC64BD4E81B}" destId="{333F9EA9-24C9-4DEB-B803-226B1A534F02}" srcOrd="3" destOrd="0" parTransId="{D877A0A7-3403-4EC6-83DF-582FF786796F}" sibTransId="{6712826F-B451-41A5-AD4F-9D4F272A82A1}"/>
    <dgm:cxn modelId="{A2BD329C-D6C4-4B5C-8BAC-C75D6C628307}" type="presOf" srcId="{E557238F-92C9-4512-8D44-AD02DF0A8BE0}" destId="{B9E60B87-A21A-4537-889B-EC278521E488}" srcOrd="0" destOrd="0" presId="urn:microsoft.com/office/officeart/2008/layout/RadialCluster"/>
    <dgm:cxn modelId="{10B0D7A9-873C-46BC-8432-A66A6F67E686}" type="presOf" srcId="{36AAC7DC-5D7A-4374-94D9-9CC97C04B791}" destId="{B7774438-C4F5-422A-AB5F-909968448B74}" srcOrd="0" destOrd="0" presId="urn:microsoft.com/office/officeart/2008/layout/RadialCluster"/>
    <dgm:cxn modelId="{AE1CFAB1-153E-47CD-A5E3-A8A91699D256}" type="presOf" srcId="{B41CA815-8209-45BF-A10B-8FC64BD4E81B}" destId="{EA8C6054-744C-4FC1-865E-6A0C421B465A}" srcOrd="0" destOrd="0" presId="urn:microsoft.com/office/officeart/2008/layout/RadialCluster"/>
    <dgm:cxn modelId="{0E2A2AB3-2E1B-4E2D-A80F-76E92581B549}" srcId="{B41CA815-8209-45BF-A10B-8FC64BD4E81B}" destId="{E557238F-92C9-4512-8D44-AD02DF0A8BE0}" srcOrd="1" destOrd="0" parTransId="{6CFD7B72-9818-4BE5-93FC-A6CF59E89677}" sibTransId="{654FB871-831F-41B4-8A53-04F6015C40CD}"/>
    <dgm:cxn modelId="{B3CA97B8-02CB-4376-AD70-5EA5A8FB236E}" type="presOf" srcId="{6CFD7B72-9818-4BE5-93FC-A6CF59E89677}" destId="{E9F3C0C8-DF2B-49B0-A7C7-6DF3A786635C}" srcOrd="0" destOrd="0" presId="urn:microsoft.com/office/officeart/2008/layout/RadialCluster"/>
    <dgm:cxn modelId="{CDF020D7-A4A5-4423-AB08-DF84F81843EC}" type="presOf" srcId="{D877A0A7-3403-4EC6-83DF-582FF786796F}" destId="{81A70BCA-0295-4F6D-AE94-282641B07047}" srcOrd="0" destOrd="0" presId="urn:microsoft.com/office/officeart/2008/layout/RadialCluster"/>
    <dgm:cxn modelId="{DD8369DB-8ECC-448A-BEE2-FA20132E8ED4}" type="presOf" srcId="{98FDF4B3-5771-48F2-83D1-E9117A8FDFA6}" destId="{1A66C2CD-FD8C-4129-9A1D-39B48191D5E1}" srcOrd="0" destOrd="0" presId="urn:microsoft.com/office/officeart/2008/layout/RadialCluster"/>
    <dgm:cxn modelId="{0F0740E2-7049-4067-BE20-DE70966E4E3C}" type="presOf" srcId="{A8299972-8A00-4390-9E31-5B5B96A015AA}" destId="{6D4CC8F2-87E7-4659-B221-1C0DF9612DF0}" srcOrd="0" destOrd="0" presId="urn:microsoft.com/office/officeart/2008/layout/RadialCluster"/>
    <dgm:cxn modelId="{7C7BC7EB-DF19-4025-8747-895695DD00E9}" type="presOf" srcId="{16E879FA-1D99-4D4B-86B7-7A0A067CCDD2}" destId="{CA11C300-A05F-4687-8410-D3F32CF32971}" srcOrd="0" destOrd="0" presId="urn:microsoft.com/office/officeart/2008/layout/RadialCluster"/>
    <dgm:cxn modelId="{1A197439-AF48-4A04-BF09-29A5F5D77440}" type="presParOf" srcId="{0452D72E-FD39-4B24-AC63-F992496DFE61}" destId="{EB899E50-AF25-47C3-BAB8-5153EE93665B}" srcOrd="0" destOrd="0" presId="urn:microsoft.com/office/officeart/2008/layout/RadialCluster"/>
    <dgm:cxn modelId="{935F3F73-3643-4FFB-A50D-A183328FA938}" type="presParOf" srcId="{EB899E50-AF25-47C3-BAB8-5153EE93665B}" destId="{EA8C6054-744C-4FC1-865E-6A0C421B465A}" srcOrd="0" destOrd="0" presId="urn:microsoft.com/office/officeart/2008/layout/RadialCluster"/>
    <dgm:cxn modelId="{F9684138-789B-4693-9F69-4E9D1DED3E4F}" type="presParOf" srcId="{EB899E50-AF25-47C3-BAB8-5153EE93665B}" destId="{6D4CC8F2-87E7-4659-B221-1C0DF9612DF0}" srcOrd="1" destOrd="0" presId="urn:microsoft.com/office/officeart/2008/layout/RadialCluster"/>
    <dgm:cxn modelId="{817C4541-69CF-4F33-83A1-5EF79EF51169}" type="presParOf" srcId="{EB899E50-AF25-47C3-BAB8-5153EE93665B}" destId="{CA11C300-A05F-4687-8410-D3F32CF32971}" srcOrd="2" destOrd="0" presId="urn:microsoft.com/office/officeart/2008/layout/RadialCluster"/>
    <dgm:cxn modelId="{726DAF5C-E100-443D-A877-76895ADD7C0F}" type="presParOf" srcId="{EB899E50-AF25-47C3-BAB8-5153EE93665B}" destId="{E9F3C0C8-DF2B-49B0-A7C7-6DF3A786635C}" srcOrd="3" destOrd="0" presId="urn:microsoft.com/office/officeart/2008/layout/RadialCluster"/>
    <dgm:cxn modelId="{EA7A3920-4250-450D-BD7C-009C4A734C5C}" type="presParOf" srcId="{EB899E50-AF25-47C3-BAB8-5153EE93665B}" destId="{B9E60B87-A21A-4537-889B-EC278521E488}" srcOrd="4" destOrd="0" presId="urn:microsoft.com/office/officeart/2008/layout/RadialCluster"/>
    <dgm:cxn modelId="{6C7A0C1A-F9D1-44FE-825E-7E2C1424F3E1}" type="presParOf" srcId="{EB899E50-AF25-47C3-BAB8-5153EE93665B}" destId="{36180AA3-DC59-47EF-B495-74FBD9E7EFB5}" srcOrd="5" destOrd="0" presId="urn:microsoft.com/office/officeart/2008/layout/RadialCluster"/>
    <dgm:cxn modelId="{910EE06E-55BB-4722-ADDA-88FB6FCC79FA}" type="presParOf" srcId="{EB899E50-AF25-47C3-BAB8-5153EE93665B}" destId="{B7774438-C4F5-422A-AB5F-909968448B74}" srcOrd="6" destOrd="0" presId="urn:microsoft.com/office/officeart/2008/layout/RadialCluster"/>
    <dgm:cxn modelId="{4686C14B-317F-4CC5-B311-46D105AB6D1D}" type="presParOf" srcId="{EB899E50-AF25-47C3-BAB8-5153EE93665B}" destId="{81A70BCA-0295-4F6D-AE94-282641B07047}" srcOrd="7" destOrd="0" presId="urn:microsoft.com/office/officeart/2008/layout/RadialCluster"/>
    <dgm:cxn modelId="{CEB0C44F-3AE3-471C-9150-01EE96649DC2}" type="presParOf" srcId="{EB899E50-AF25-47C3-BAB8-5153EE93665B}" destId="{08506FDE-FF16-4136-82AF-8C055FF38EDB}" srcOrd="8" destOrd="0" presId="urn:microsoft.com/office/officeart/2008/layout/RadialCluster"/>
    <dgm:cxn modelId="{BDA7A2D9-AA3C-4033-AE2B-FEA2587DECBC}" type="presParOf" srcId="{EB899E50-AF25-47C3-BAB8-5153EE93665B}" destId="{BCB1B271-2921-40F1-9176-E2169DE44517}" srcOrd="9" destOrd="0" presId="urn:microsoft.com/office/officeart/2008/layout/RadialCluster"/>
    <dgm:cxn modelId="{D86C45CF-83EA-4779-990C-E7200488A35E}" type="presParOf" srcId="{EB899E50-AF25-47C3-BAB8-5153EE93665B}" destId="{1A66C2CD-FD8C-4129-9A1D-39B48191D5E1}"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2C86A-5FA6-4E00-96BC-9FED8697AF4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41CA815-8209-45BF-A10B-8FC64BD4E81B}">
      <dgm:prSet phldrT="[Текст]" custT="1"/>
      <dgm:spPr>
        <a:solidFill>
          <a:schemeClr val="bg1"/>
        </a:solidFill>
        <a:ln w="28575">
          <a:solidFill>
            <a:srgbClr val="002846"/>
          </a:solidFill>
        </a:ln>
      </dgm:spPr>
      <dgm:t>
        <a:bodyPr/>
        <a:lstStyle/>
        <a:p>
          <a:r>
            <a:rPr lang="uk-UA" sz="1800" b="1" cap="all" dirty="0">
              <a:solidFill>
                <a:schemeClr val="accent6">
                  <a:lumMod val="50000"/>
                </a:schemeClr>
              </a:solidFill>
              <a:latin typeface="Arial" pitchFamily="34" charset="0"/>
              <a:cs typeface="Arial" pitchFamily="34" charset="0"/>
            </a:rPr>
            <a:t>Технічні КРИТЕРІЇ</a:t>
          </a:r>
          <a:endParaRPr lang="ru-RU" sz="1800" dirty="0">
            <a:solidFill>
              <a:schemeClr val="accent6">
                <a:lumMod val="50000"/>
              </a:schemeClr>
            </a:solidFill>
          </a:endParaRPr>
        </a:p>
      </dgm:t>
    </dgm:pt>
    <dgm:pt modelId="{54187EBF-D278-4899-8EE5-A7268675DBBB}" type="parTrans" cxnId="{54AA335A-29C2-46F9-8C56-1D6B5597DFE0}">
      <dgm:prSet/>
      <dgm:spPr/>
      <dgm:t>
        <a:bodyPr/>
        <a:lstStyle/>
        <a:p>
          <a:endParaRPr lang="ru-RU"/>
        </a:p>
      </dgm:t>
    </dgm:pt>
    <dgm:pt modelId="{9B19F859-E72D-4835-9C32-1631742F4785}" type="sibTrans" cxnId="{54AA335A-29C2-46F9-8C56-1D6B5597DFE0}">
      <dgm:prSet/>
      <dgm:spPr/>
      <dgm:t>
        <a:bodyPr/>
        <a:lstStyle/>
        <a:p>
          <a:endParaRPr lang="ru-RU"/>
        </a:p>
      </dgm:t>
    </dgm:pt>
    <dgm:pt modelId="{16E879FA-1D99-4D4B-86B7-7A0A067CCDD2}">
      <dgm:prSet custT="1"/>
      <dgm:spPr>
        <a:solidFill>
          <a:schemeClr val="bg1"/>
        </a:solidFill>
        <a:ln w="28575">
          <a:solidFill>
            <a:srgbClr val="00B050"/>
          </a:solidFill>
        </a:ln>
      </dgm:spPr>
      <dgm:t>
        <a:bodyPr/>
        <a:lstStyle/>
        <a:p>
          <a:r>
            <a:rPr lang="uk-UA" sz="1600" b="1" dirty="0">
              <a:solidFill>
                <a:schemeClr val="bg2">
                  <a:lumMod val="25000"/>
                </a:schemeClr>
              </a:solidFill>
              <a:latin typeface="Arial" pitchFamily="34" charset="0"/>
              <a:cs typeface="Arial" pitchFamily="34" charset="0"/>
            </a:rPr>
            <a:t>1. </a:t>
          </a:r>
          <a:r>
            <a:rPr lang="uk-UA" sz="1600" b="1" dirty="0">
              <a:solidFill>
                <a:schemeClr val="bg2">
                  <a:lumMod val="25000"/>
                </a:schemeClr>
              </a:solidFill>
              <a:effectLst/>
              <a:latin typeface="Arial" pitchFamily="34" charset="0"/>
              <a:ea typeface="+mn-ea"/>
              <a:cs typeface="Arial" pitchFamily="34" charset="0"/>
            </a:rPr>
            <a:t>Забезпечити використання відходів металургійного виробництва саме  металургійних шлаків для влаштування та відновлення шарів покриття й основи нежорсткого дорожнього одяг</a:t>
          </a:r>
          <a:endParaRPr lang="ru-RU" sz="1600" dirty="0">
            <a:solidFill>
              <a:schemeClr val="bg2">
                <a:lumMod val="25000"/>
              </a:schemeClr>
            </a:solidFill>
          </a:endParaRPr>
        </a:p>
      </dgm:t>
    </dgm:pt>
    <dgm:pt modelId="{A8299972-8A00-4390-9E31-5B5B96A015AA}" type="parTrans" cxnId="{628A6E11-F89C-42DA-8095-27E1D9F137F8}">
      <dgm:prSet/>
      <dgm:spPr/>
      <dgm:t>
        <a:bodyPr/>
        <a:lstStyle/>
        <a:p>
          <a:endParaRPr lang="ru-RU"/>
        </a:p>
      </dgm:t>
    </dgm:pt>
    <dgm:pt modelId="{451C095B-3CEB-451B-957F-04C6A0BF6D01}" type="sibTrans" cxnId="{628A6E11-F89C-42DA-8095-27E1D9F137F8}">
      <dgm:prSet/>
      <dgm:spPr/>
      <dgm:t>
        <a:bodyPr/>
        <a:lstStyle/>
        <a:p>
          <a:endParaRPr lang="ru-RU"/>
        </a:p>
      </dgm:t>
    </dgm:pt>
    <dgm:pt modelId="{98FDF4B3-5771-48F2-83D1-E9117A8FDFA6}">
      <dgm:prSet custT="1"/>
      <dgm:spPr>
        <a:solidFill>
          <a:schemeClr val="bg1"/>
        </a:solidFill>
        <a:ln w="28575">
          <a:solidFill>
            <a:srgbClr val="00B050"/>
          </a:solidFill>
        </a:ln>
      </dgm:spPr>
      <dgm:t>
        <a:bodyPr/>
        <a:lstStyle/>
        <a:p>
          <a:r>
            <a:rPr lang="uk-UA" sz="1600" b="1" dirty="0">
              <a:solidFill>
                <a:schemeClr val="bg2">
                  <a:lumMod val="25000"/>
                </a:schemeClr>
              </a:solidFill>
              <a:effectLst/>
              <a:latin typeface="Arial" pitchFamily="34" charset="0"/>
              <a:ea typeface="+mn-ea"/>
              <a:cs typeface="Arial" pitchFamily="34" charset="0"/>
            </a:rPr>
            <a:t>2. Забезпечити додавання до складу </a:t>
          </a:r>
          <a:r>
            <a:rPr lang="uk-UA" sz="1600" b="1" dirty="0" err="1">
              <a:solidFill>
                <a:schemeClr val="bg2">
                  <a:lumMod val="25000"/>
                </a:schemeClr>
              </a:solidFill>
              <a:effectLst/>
              <a:latin typeface="Arial" pitchFamily="34" charset="0"/>
              <a:ea typeface="+mn-ea"/>
              <a:cs typeface="Arial" pitchFamily="34" charset="0"/>
            </a:rPr>
            <a:t>щебенево</a:t>
          </a:r>
          <a:r>
            <a:rPr lang="uk-UA" sz="1600" b="1" dirty="0">
              <a:solidFill>
                <a:schemeClr val="bg2">
                  <a:lumMod val="25000"/>
                </a:schemeClr>
              </a:solidFill>
              <a:effectLst/>
              <a:latin typeface="Arial" pitchFamily="34" charset="0"/>
              <a:ea typeface="+mn-ea"/>
              <a:cs typeface="Arial" pitchFamily="34" charset="0"/>
            </a:rPr>
            <a:t> мастикових сумішей гумової крихти, яка отримана переробкою автомобільних шин, як  </a:t>
          </a:r>
          <a:r>
            <a:rPr lang="uk-UA" sz="1600" b="1" dirty="0" err="1">
              <a:solidFill>
                <a:schemeClr val="bg2">
                  <a:lumMod val="25000"/>
                </a:schemeClr>
              </a:solidFill>
              <a:effectLst/>
              <a:latin typeface="Arial" pitchFamily="34" charset="0"/>
              <a:ea typeface="+mn-ea"/>
              <a:cs typeface="Arial" pitchFamily="34" charset="0"/>
            </a:rPr>
            <a:t>стабілізувальної</a:t>
          </a:r>
          <a:r>
            <a:rPr lang="uk-UA" sz="1600" b="1" dirty="0">
              <a:solidFill>
                <a:schemeClr val="bg2">
                  <a:lumMod val="25000"/>
                </a:schemeClr>
              </a:solidFill>
              <a:effectLst/>
              <a:latin typeface="Arial" pitchFamily="34" charset="0"/>
              <a:ea typeface="+mn-ea"/>
              <a:cs typeface="Arial" pitchFamily="34" charset="0"/>
            </a:rPr>
            <a:t> домішки</a:t>
          </a:r>
          <a:endParaRPr lang="ru-RU" sz="1600" dirty="0">
            <a:solidFill>
              <a:schemeClr val="bg2">
                <a:lumMod val="25000"/>
              </a:schemeClr>
            </a:solidFill>
          </a:endParaRPr>
        </a:p>
      </dgm:t>
    </dgm:pt>
    <dgm:pt modelId="{60BC664F-D9D3-4B8F-91E2-69447827252B}" type="parTrans" cxnId="{136B917C-8542-4A94-B34C-8B43496D9F28}">
      <dgm:prSet/>
      <dgm:spPr/>
      <dgm:t>
        <a:bodyPr/>
        <a:lstStyle/>
        <a:p>
          <a:endParaRPr lang="ru-RU"/>
        </a:p>
      </dgm:t>
    </dgm:pt>
    <dgm:pt modelId="{911D237B-B63A-4749-A640-33AA9834A74A}" type="sibTrans" cxnId="{136B917C-8542-4A94-B34C-8B43496D9F28}">
      <dgm:prSet/>
      <dgm:spPr/>
      <dgm:t>
        <a:bodyPr/>
        <a:lstStyle/>
        <a:p>
          <a:endParaRPr lang="ru-RU"/>
        </a:p>
      </dgm:t>
    </dgm:pt>
    <dgm:pt modelId="{333F9EA9-24C9-4DEB-B803-226B1A534F02}">
      <dgm:prSet custT="1"/>
      <dgm:spPr>
        <a:solidFill>
          <a:schemeClr val="bg1"/>
        </a:solidFill>
        <a:ln w="28575">
          <a:solidFill>
            <a:srgbClr val="00B050"/>
          </a:solidFill>
        </a:ln>
      </dgm:spPr>
      <dgm:t>
        <a:bodyPr/>
        <a:lstStyle/>
        <a:p>
          <a:r>
            <a:rPr lang="uk-UA" sz="1600" b="1" dirty="0">
              <a:solidFill>
                <a:schemeClr val="bg2">
                  <a:lumMod val="25000"/>
                </a:schemeClr>
              </a:solidFill>
              <a:effectLst/>
              <a:latin typeface="Arial" pitchFamily="34" charset="0"/>
              <a:ea typeface="+mn-ea"/>
              <a:cs typeface="Arial" pitchFamily="34" charset="0"/>
            </a:rPr>
            <a:t>3. Використання відходів металургійного виробництва, а саме  металургійних шлаків для укріплення узбіч автомобільних доріг</a:t>
          </a:r>
          <a:r>
            <a:rPr lang="uk-UA" sz="1600" dirty="0">
              <a:solidFill>
                <a:schemeClr val="bg2">
                  <a:lumMod val="25000"/>
                </a:schemeClr>
              </a:solidFill>
              <a:effectLst/>
              <a:latin typeface="Arial" pitchFamily="34" charset="0"/>
              <a:ea typeface="+mn-ea"/>
              <a:cs typeface="Arial" pitchFamily="34" charset="0"/>
            </a:rPr>
            <a:t> </a:t>
          </a:r>
          <a:endParaRPr lang="ru-RU" sz="1600" b="1" dirty="0">
            <a:solidFill>
              <a:schemeClr val="bg2">
                <a:lumMod val="25000"/>
              </a:schemeClr>
            </a:solidFill>
          </a:endParaRPr>
        </a:p>
      </dgm:t>
    </dgm:pt>
    <dgm:pt modelId="{D877A0A7-3403-4EC6-83DF-582FF786796F}" type="parTrans" cxnId="{70581A93-E183-488A-A4DC-8D2A2CFAC431}">
      <dgm:prSet/>
      <dgm:spPr/>
      <dgm:t>
        <a:bodyPr/>
        <a:lstStyle/>
        <a:p>
          <a:endParaRPr lang="ru-RU"/>
        </a:p>
      </dgm:t>
    </dgm:pt>
    <dgm:pt modelId="{6712826F-B451-41A5-AD4F-9D4F272A82A1}" type="sibTrans" cxnId="{70581A93-E183-488A-A4DC-8D2A2CFAC431}">
      <dgm:prSet/>
      <dgm:spPr/>
      <dgm:t>
        <a:bodyPr/>
        <a:lstStyle/>
        <a:p>
          <a:endParaRPr lang="ru-RU"/>
        </a:p>
      </dgm:t>
    </dgm:pt>
    <dgm:pt modelId="{30343885-FBC3-4106-9FA9-5A47B4ECAF04}">
      <dgm:prSet custScaleX="376788" custScaleY="137463" custRadScaleRad="183297" custRadScaleInc="-35345"/>
      <dgm:spPr>
        <a:solidFill>
          <a:schemeClr val="bg1"/>
        </a:solidFill>
        <a:ln w="28575">
          <a:solidFill>
            <a:srgbClr val="00B050"/>
          </a:solidFill>
        </a:ln>
      </dgm:spPr>
      <dgm:t>
        <a:bodyPr/>
        <a:lstStyle/>
        <a:p>
          <a:endParaRPr lang="ru-UA"/>
        </a:p>
      </dgm:t>
    </dgm:pt>
    <dgm:pt modelId="{575458FE-742E-4BF1-A779-89FC9AFFE603}" type="parTrans" cxnId="{D2A13F52-288A-49D9-860A-8EF69F90B82D}">
      <dgm:prSet/>
      <dgm:spPr/>
      <dgm:t>
        <a:bodyPr/>
        <a:lstStyle/>
        <a:p>
          <a:endParaRPr lang="ru-RU"/>
        </a:p>
      </dgm:t>
    </dgm:pt>
    <dgm:pt modelId="{492BAD80-13E5-4344-BF38-63AA035D2DAD}" type="sibTrans" cxnId="{D2A13F52-288A-49D9-860A-8EF69F90B82D}">
      <dgm:prSet/>
      <dgm:spPr/>
      <dgm:t>
        <a:bodyPr/>
        <a:lstStyle/>
        <a:p>
          <a:endParaRPr lang="ru-RU"/>
        </a:p>
      </dgm:t>
    </dgm:pt>
    <dgm:pt modelId="{143081C8-1F8D-4B36-8A75-1B5C7EDEB4BA}">
      <dgm:prSet custScaleX="376788" custScaleY="137463" custRadScaleRad="183297" custRadScaleInc="-35345"/>
      <dgm:spPr>
        <a:solidFill>
          <a:schemeClr val="bg1"/>
        </a:solidFill>
        <a:ln w="28575">
          <a:solidFill>
            <a:srgbClr val="00B050"/>
          </a:solidFill>
        </a:ln>
      </dgm:spPr>
      <dgm:t>
        <a:bodyPr/>
        <a:lstStyle/>
        <a:p>
          <a:endParaRPr lang="ru-UA"/>
        </a:p>
      </dgm:t>
    </dgm:pt>
    <dgm:pt modelId="{D21A3A3E-3EBF-4A6F-A730-9DB64953E532}" type="parTrans" cxnId="{5D917A20-D351-4404-9B19-1AC5BECCEE3D}">
      <dgm:prSet/>
      <dgm:spPr/>
      <dgm:t>
        <a:bodyPr/>
        <a:lstStyle/>
        <a:p>
          <a:endParaRPr lang="ru-RU"/>
        </a:p>
      </dgm:t>
    </dgm:pt>
    <dgm:pt modelId="{AABC9D33-2002-4AC1-B2DA-2207293F52C6}" type="sibTrans" cxnId="{5D917A20-D351-4404-9B19-1AC5BECCEE3D}">
      <dgm:prSet/>
      <dgm:spPr/>
      <dgm:t>
        <a:bodyPr/>
        <a:lstStyle/>
        <a:p>
          <a:endParaRPr lang="ru-RU"/>
        </a:p>
      </dgm:t>
    </dgm:pt>
    <dgm:pt modelId="{0452D72E-FD39-4B24-AC63-F992496DFE61}" type="pres">
      <dgm:prSet presAssocID="{3AA2C86A-5FA6-4E00-96BC-9FED8697AF4F}" presName="Name0" presStyleCnt="0">
        <dgm:presLayoutVars>
          <dgm:chMax val="1"/>
          <dgm:chPref val="1"/>
          <dgm:dir/>
          <dgm:animOne val="branch"/>
          <dgm:animLvl val="lvl"/>
        </dgm:presLayoutVars>
      </dgm:prSet>
      <dgm:spPr/>
    </dgm:pt>
    <dgm:pt modelId="{EB899E50-AF25-47C3-BAB8-5153EE93665B}" type="pres">
      <dgm:prSet presAssocID="{B41CA815-8209-45BF-A10B-8FC64BD4E81B}" presName="singleCycle" presStyleCnt="0"/>
      <dgm:spPr/>
    </dgm:pt>
    <dgm:pt modelId="{EA8C6054-744C-4FC1-865E-6A0C421B465A}" type="pres">
      <dgm:prSet presAssocID="{B41CA815-8209-45BF-A10B-8FC64BD4E81B}" presName="singleCenter" presStyleLbl="node1" presStyleIdx="0" presStyleCnt="4" custScaleX="105611" custScaleY="63032" custLinFactNeighborX="3072" custLinFactNeighborY="-13622">
        <dgm:presLayoutVars>
          <dgm:chMax val="7"/>
          <dgm:chPref val="7"/>
        </dgm:presLayoutVars>
      </dgm:prSet>
      <dgm:spPr/>
    </dgm:pt>
    <dgm:pt modelId="{6D4CC8F2-87E7-4659-B221-1C0DF9612DF0}" type="pres">
      <dgm:prSet presAssocID="{A8299972-8A00-4390-9E31-5B5B96A015AA}" presName="Name56" presStyleLbl="parChTrans1D2" presStyleIdx="0" presStyleCnt="3"/>
      <dgm:spPr/>
    </dgm:pt>
    <dgm:pt modelId="{CA11C300-A05F-4687-8410-D3F32CF32971}" type="pres">
      <dgm:prSet presAssocID="{16E879FA-1D99-4D4B-86B7-7A0A067CCDD2}" presName="text0" presStyleLbl="node1" presStyleIdx="1" presStyleCnt="4" custScaleX="620284" custScaleY="98507" custRadScaleRad="88712" custRadScaleInc="-4396">
        <dgm:presLayoutVars>
          <dgm:bulletEnabled val="1"/>
        </dgm:presLayoutVars>
      </dgm:prSet>
      <dgm:spPr/>
    </dgm:pt>
    <dgm:pt modelId="{81A70BCA-0295-4F6D-AE94-282641B07047}" type="pres">
      <dgm:prSet presAssocID="{D877A0A7-3403-4EC6-83DF-582FF786796F}" presName="Name56" presStyleLbl="parChTrans1D2" presStyleIdx="1" presStyleCnt="3"/>
      <dgm:spPr/>
    </dgm:pt>
    <dgm:pt modelId="{08506FDE-FF16-4136-82AF-8C055FF38EDB}" type="pres">
      <dgm:prSet presAssocID="{333F9EA9-24C9-4DEB-B803-226B1A534F02}" presName="text0" presStyleLbl="node1" presStyleIdx="2" presStyleCnt="4" custScaleX="428873" custScaleY="177863" custRadScaleRad="125832" custRadScaleInc="-8194">
        <dgm:presLayoutVars>
          <dgm:bulletEnabled val="1"/>
        </dgm:presLayoutVars>
      </dgm:prSet>
      <dgm:spPr/>
    </dgm:pt>
    <dgm:pt modelId="{BCB1B271-2921-40F1-9176-E2169DE44517}" type="pres">
      <dgm:prSet presAssocID="{60BC664F-D9D3-4B8F-91E2-69447827252B}" presName="Name56" presStyleLbl="parChTrans1D2" presStyleIdx="2" presStyleCnt="3"/>
      <dgm:spPr/>
    </dgm:pt>
    <dgm:pt modelId="{1A66C2CD-FD8C-4129-9A1D-39B48191D5E1}" type="pres">
      <dgm:prSet presAssocID="{98FDF4B3-5771-48F2-83D1-E9117A8FDFA6}" presName="text0" presStyleLbl="node1" presStyleIdx="3" presStyleCnt="4" custScaleX="376788" custScaleY="207119" custRadScaleRad="164787" custRadScaleInc="-39817">
        <dgm:presLayoutVars>
          <dgm:bulletEnabled val="1"/>
        </dgm:presLayoutVars>
      </dgm:prSet>
      <dgm:spPr/>
    </dgm:pt>
  </dgm:ptLst>
  <dgm:cxnLst>
    <dgm:cxn modelId="{8A836311-D65C-420C-8F7C-C81F97123447}" type="presOf" srcId="{B41CA815-8209-45BF-A10B-8FC64BD4E81B}" destId="{EA8C6054-744C-4FC1-865E-6A0C421B465A}" srcOrd="0" destOrd="0" presId="urn:microsoft.com/office/officeart/2008/layout/RadialCluster"/>
    <dgm:cxn modelId="{628A6E11-F89C-42DA-8095-27E1D9F137F8}" srcId="{B41CA815-8209-45BF-A10B-8FC64BD4E81B}" destId="{16E879FA-1D99-4D4B-86B7-7A0A067CCDD2}" srcOrd="0" destOrd="0" parTransId="{A8299972-8A00-4390-9E31-5B5B96A015AA}" sibTransId="{451C095B-3CEB-451B-957F-04C6A0BF6D01}"/>
    <dgm:cxn modelId="{5D917A20-D351-4404-9B19-1AC5BECCEE3D}" srcId="{3AA2C86A-5FA6-4E00-96BC-9FED8697AF4F}" destId="{143081C8-1F8D-4B36-8A75-1B5C7EDEB4BA}" srcOrd="2" destOrd="0" parTransId="{D21A3A3E-3EBF-4A6F-A730-9DB64953E532}" sibTransId="{AABC9D33-2002-4AC1-B2DA-2207293F52C6}"/>
    <dgm:cxn modelId="{5983162C-EB65-4BE0-B9A0-EBB39C09ED1E}" type="presOf" srcId="{98FDF4B3-5771-48F2-83D1-E9117A8FDFA6}" destId="{1A66C2CD-FD8C-4129-9A1D-39B48191D5E1}" srcOrd="0" destOrd="0" presId="urn:microsoft.com/office/officeart/2008/layout/RadialCluster"/>
    <dgm:cxn modelId="{AABEAB61-BA4D-4405-BDA8-B68C624C9B36}" type="presOf" srcId="{16E879FA-1D99-4D4B-86B7-7A0A067CCDD2}" destId="{CA11C300-A05F-4687-8410-D3F32CF32971}" srcOrd="0" destOrd="0" presId="urn:microsoft.com/office/officeart/2008/layout/RadialCluster"/>
    <dgm:cxn modelId="{5C4EEF4D-E0BC-49E5-BE4A-9E90CAAA9119}" type="presOf" srcId="{A8299972-8A00-4390-9E31-5B5B96A015AA}" destId="{6D4CC8F2-87E7-4659-B221-1C0DF9612DF0}" srcOrd="0" destOrd="0" presId="urn:microsoft.com/office/officeart/2008/layout/RadialCluster"/>
    <dgm:cxn modelId="{D2A13F52-288A-49D9-860A-8EF69F90B82D}" srcId="{3AA2C86A-5FA6-4E00-96BC-9FED8697AF4F}" destId="{30343885-FBC3-4106-9FA9-5A47B4ECAF04}" srcOrd="1" destOrd="0" parTransId="{575458FE-742E-4BF1-A779-89FC9AFFE603}" sibTransId="{492BAD80-13E5-4344-BF38-63AA035D2DAD}"/>
    <dgm:cxn modelId="{54AA335A-29C2-46F9-8C56-1D6B5597DFE0}" srcId="{3AA2C86A-5FA6-4E00-96BC-9FED8697AF4F}" destId="{B41CA815-8209-45BF-A10B-8FC64BD4E81B}" srcOrd="0" destOrd="0" parTransId="{54187EBF-D278-4899-8EE5-A7268675DBBB}" sibTransId="{9B19F859-E72D-4835-9C32-1631742F4785}"/>
    <dgm:cxn modelId="{136B917C-8542-4A94-B34C-8B43496D9F28}" srcId="{B41CA815-8209-45BF-A10B-8FC64BD4E81B}" destId="{98FDF4B3-5771-48F2-83D1-E9117A8FDFA6}" srcOrd="2" destOrd="0" parTransId="{60BC664F-D9D3-4B8F-91E2-69447827252B}" sibTransId="{911D237B-B63A-4749-A640-33AA9834A74A}"/>
    <dgm:cxn modelId="{70581A93-E183-488A-A4DC-8D2A2CFAC431}" srcId="{B41CA815-8209-45BF-A10B-8FC64BD4E81B}" destId="{333F9EA9-24C9-4DEB-B803-226B1A534F02}" srcOrd="1" destOrd="0" parTransId="{D877A0A7-3403-4EC6-83DF-582FF786796F}" sibTransId="{6712826F-B451-41A5-AD4F-9D4F272A82A1}"/>
    <dgm:cxn modelId="{6412D19D-7D0F-4AF7-BC3A-21A3383019C5}" type="presOf" srcId="{D877A0A7-3403-4EC6-83DF-582FF786796F}" destId="{81A70BCA-0295-4F6D-AE94-282641B07047}" srcOrd="0" destOrd="0" presId="urn:microsoft.com/office/officeart/2008/layout/RadialCluster"/>
    <dgm:cxn modelId="{91F431E9-1610-4691-9632-89381C8132D2}" type="presOf" srcId="{3AA2C86A-5FA6-4E00-96BC-9FED8697AF4F}" destId="{0452D72E-FD39-4B24-AC63-F992496DFE61}" srcOrd="0" destOrd="0" presId="urn:microsoft.com/office/officeart/2008/layout/RadialCluster"/>
    <dgm:cxn modelId="{2744F8E9-B621-4430-9113-9780D5046EB1}" type="presOf" srcId="{333F9EA9-24C9-4DEB-B803-226B1A534F02}" destId="{08506FDE-FF16-4136-82AF-8C055FF38EDB}" srcOrd="0" destOrd="0" presId="urn:microsoft.com/office/officeart/2008/layout/RadialCluster"/>
    <dgm:cxn modelId="{C0A8D9F1-B587-42D1-9887-704E017D0196}" type="presOf" srcId="{60BC664F-D9D3-4B8F-91E2-69447827252B}" destId="{BCB1B271-2921-40F1-9176-E2169DE44517}" srcOrd="0" destOrd="0" presId="urn:microsoft.com/office/officeart/2008/layout/RadialCluster"/>
    <dgm:cxn modelId="{E3928733-06C9-4BC7-9D00-8815F5F0CC13}" type="presParOf" srcId="{0452D72E-FD39-4B24-AC63-F992496DFE61}" destId="{EB899E50-AF25-47C3-BAB8-5153EE93665B}" srcOrd="0" destOrd="0" presId="urn:microsoft.com/office/officeart/2008/layout/RadialCluster"/>
    <dgm:cxn modelId="{8C070095-F487-489A-86A8-5DDE98121959}" type="presParOf" srcId="{EB899E50-AF25-47C3-BAB8-5153EE93665B}" destId="{EA8C6054-744C-4FC1-865E-6A0C421B465A}" srcOrd="0" destOrd="0" presId="urn:microsoft.com/office/officeart/2008/layout/RadialCluster"/>
    <dgm:cxn modelId="{E8890E03-C55C-43FD-B6B5-62F2778D5143}" type="presParOf" srcId="{EB899E50-AF25-47C3-BAB8-5153EE93665B}" destId="{6D4CC8F2-87E7-4659-B221-1C0DF9612DF0}" srcOrd="1" destOrd="0" presId="urn:microsoft.com/office/officeart/2008/layout/RadialCluster"/>
    <dgm:cxn modelId="{D3D4CA83-C022-48AE-B776-0571DA026689}" type="presParOf" srcId="{EB899E50-AF25-47C3-BAB8-5153EE93665B}" destId="{CA11C300-A05F-4687-8410-D3F32CF32971}" srcOrd="2" destOrd="0" presId="urn:microsoft.com/office/officeart/2008/layout/RadialCluster"/>
    <dgm:cxn modelId="{2FE125CB-30D7-44D2-8F36-9B1D2F085B04}" type="presParOf" srcId="{EB899E50-AF25-47C3-BAB8-5153EE93665B}" destId="{81A70BCA-0295-4F6D-AE94-282641B07047}" srcOrd="3" destOrd="0" presId="urn:microsoft.com/office/officeart/2008/layout/RadialCluster"/>
    <dgm:cxn modelId="{3D5BB9D1-C012-4035-92DA-46AD0DB4368E}" type="presParOf" srcId="{EB899E50-AF25-47C3-BAB8-5153EE93665B}" destId="{08506FDE-FF16-4136-82AF-8C055FF38EDB}" srcOrd="4" destOrd="0" presId="urn:microsoft.com/office/officeart/2008/layout/RadialCluster"/>
    <dgm:cxn modelId="{16EB20C7-E31B-400C-BE64-CE937210B532}" type="presParOf" srcId="{EB899E50-AF25-47C3-BAB8-5153EE93665B}" destId="{BCB1B271-2921-40F1-9176-E2169DE44517}" srcOrd="5" destOrd="0" presId="urn:microsoft.com/office/officeart/2008/layout/RadialCluster"/>
    <dgm:cxn modelId="{5C371C78-0F53-4BB8-8007-85BA3040A4BA}" type="presParOf" srcId="{EB899E50-AF25-47C3-BAB8-5153EE93665B}" destId="{1A66C2CD-FD8C-4129-9A1D-39B48191D5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2C86A-5FA6-4E00-96BC-9FED8697AF4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41CA815-8209-45BF-A10B-8FC64BD4E81B}">
      <dgm:prSet phldrT="[Текст]" custT="1"/>
      <dgm:spPr>
        <a:solidFill>
          <a:schemeClr val="bg1"/>
        </a:solidFill>
        <a:ln w="28575">
          <a:solidFill>
            <a:srgbClr val="002846"/>
          </a:solidFill>
        </a:ln>
      </dgm:spPr>
      <dgm:t>
        <a:bodyPr/>
        <a:lstStyle/>
        <a:p>
          <a:r>
            <a:rPr lang="uk-UA" sz="1800" b="1" cap="all" dirty="0">
              <a:solidFill>
                <a:schemeClr val="accent6">
                  <a:lumMod val="50000"/>
                </a:schemeClr>
              </a:solidFill>
              <a:latin typeface="Arial" pitchFamily="34" charset="0"/>
              <a:cs typeface="Arial" pitchFamily="34" charset="0"/>
            </a:rPr>
            <a:t>Технічні КРИТЕРІЇ</a:t>
          </a:r>
          <a:endParaRPr lang="ru-RU" sz="1800" dirty="0">
            <a:solidFill>
              <a:schemeClr val="accent6">
                <a:lumMod val="50000"/>
              </a:schemeClr>
            </a:solidFill>
          </a:endParaRPr>
        </a:p>
      </dgm:t>
    </dgm:pt>
    <dgm:pt modelId="{54187EBF-D278-4899-8EE5-A7268675DBBB}" type="parTrans" cxnId="{54AA335A-29C2-46F9-8C56-1D6B5597DFE0}">
      <dgm:prSet/>
      <dgm:spPr/>
      <dgm:t>
        <a:bodyPr/>
        <a:lstStyle/>
        <a:p>
          <a:endParaRPr lang="ru-RU"/>
        </a:p>
      </dgm:t>
    </dgm:pt>
    <dgm:pt modelId="{9B19F859-E72D-4835-9C32-1631742F4785}" type="sibTrans" cxnId="{54AA335A-29C2-46F9-8C56-1D6B5597DFE0}">
      <dgm:prSet/>
      <dgm:spPr/>
      <dgm:t>
        <a:bodyPr/>
        <a:lstStyle/>
        <a:p>
          <a:endParaRPr lang="ru-RU"/>
        </a:p>
      </dgm:t>
    </dgm:pt>
    <dgm:pt modelId="{16E879FA-1D99-4D4B-86B7-7A0A067CCDD2}">
      <dgm:prSet custT="1"/>
      <dgm:spPr>
        <a:solidFill>
          <a:schemeClr val="bg1"/>
        </a:solidFill>
        <a:ln w="28575">
          <a:solidFill>
            <a:srgbClr val="00B050"/>
          </a:solidFill>
        </a:ln>
      </dgm:spPr>
      <dgm:t>
        <a:bodyPr/>
        <a:lstStyle/>
        <a:p>
          <a:r>
            <a:rPr lang="uk-UA" sz="1400" b="0" dirty="0">
              <a:solidFill>
                <a:schemeClr val="tx1">
                  <a:lumMod val="75000"/>
                  <a:lumOff val="25000"/>
                </a:schemeClr>
              </a:solidFill>
              <a:latin typeface="Arial" pitchFamily="34" charset="0"/>
              <a:cs typeface="Arial" pitchFamily="34" charset="0"/>
            </a:rPr>
            <a:t>1. Н</a:t>
          </a:r>
          <a:r>
            <a:rPr lang="uk-UA" sz="1400" b="0" dirty="0">
              <a:solidFill>
                <a:schemeClr val="tx1">
                  <a:lumMod val="75000"/>
                  <a:lumOff val="25000"/>
                </a:schemeClr>
              </a:solidFill>
              <a:effectLst/>
              <a:latin typeface="Arial" pitchFamily="34" charset="0"/>
              <a:ea typeface="+mn-ea"/>
              <a:cs typeface="Arial" pitchFamily="34" charset="0"/>
            </a:rPr>
            <a:t>аявність дренажної системи на конкретних ділянках дороги, яка  дозволяє  утримувати  опади від можливих буревії та злив з частотою 1 за X років та тривалістю Y хвилин на визначеній осушеній території.</a:t>
          </a:r>
          <a:endParaRPr lang="ru-RU" sz="1400" b="0" dirty="0">
            <a:solidFill>
              <a:schemeClr val="tx1">
                <a:lumMod val="75000"/>
                <a:lumOff val="25000"/>
              </a:schemeClr>
            </a:solidFill>
          </a:endParaRPr>
        </a:p>
      </dgm:t>
    </dgm:pt>
    <dgm:pt modelId="{A8299972-8A00-4390-9E31-5B5B96A015AA}" type="parTrans" cxnId="{628A6E11-F89C-42DA-8095-27E1D9F137F8}">
      <dgm:prSet/>
      <dgm:spPr/>
      <dgm:t>
        <a:bodyPr/>
        <a:lstStyle/>
        <a:p>
          <a:endParaRPr lang="ru-RU"/>
        </a:p>
      </dgm:t>
    </dgm:pt>
    <dgm:pt modelId="{451C095B-3CEB-451B-957F-04C6A0BF6D01}" type="sibTrans" cxnId="{628A6E11-F89C-42DA-8095-27E1D9F137F8}">
      <dgm:prSet/>
      <dgm:spPr/>
      <dgm:t>
        <a:bodyPr/>
        <a:lstStyle/>
        <a:p>
          <a:endParaRPr lang="ru-RU"/>
        </a:p>
      </dgm:t>
    </dgm:pt>
    <dgm:pt modelId="{36AAC7DC-5D7A-4374-94D9-9CC97C04B791}">
      <dgm:prSet phldrT="[Текст]" custT="1"/>
      <dgm:spPr>
        <a:solidFill>
          <a:schemeClr val="bg1"/>
        </a:solidFill>
        <a:ln w="19050">
          <a:solidFill>
            <a:srgbClr val="00B050"/>
          </a:solidFill>
        </a:ln>
      </dgm:spPr>
      <dgm:t>
        <a:bodyPr/>
        <a:lstStyle/>
        <a:p>
          <a:r>
            <a:rPr lang="uk-UA" sz="1400" b="0" dirty="0">
              <a:solidFill>
                <a:schemeClr val="tx1">
                  <a:lumMod val="75000"/>
                  <a:lumOff val="25000"/>
                </a:schemeClr>
              </a:solidFill>
              <a:effectLst/>
              <a:latin typeface="Arial" pitchFamily="34" charset="0"/>
              <a:ea typeface="+mn-ea"/>
              <a:cs typeface="Arial" pitchFamily="34" charset="0"/>
            </a:rPr>
            <a:t>4. Передбачити у насипі поверхневе застосування лінійного водовідведення у вигляді каналів з решітками для видалення будь-якого осаду та твердих частинок з зливових вод</a:t>
          </a:r>
          <a:endParaRPr lang="ru-RU" sz="1400" b="0" dirty="0">
            <a:solidFill>
              <a:schemeClr val="tx1">
                <a:lumMod val="75000"/>
                <a:lumOff val="25000"/>
              </a:schemeClr>
            </a:solidFill>
          </a:endParaRPr>
        </a:p>
      </dgm:t>
    </dgm:pt>
    <dgm:pt modelId="{2F1C9D08-8555-4BBB-A8A9-1406455B311A}" type="parTrans" cxnId="{9E43FC81-FBDC-4E9B-B790-82B763F20F0B}">
      <dgm:prSet/>
      <dgm:spPr/>
      <dgm:t>
        <a:bodyPr/>
        <a:lstStyle/>
        <a:p>
          <a:endParaRPr lang="ru-RU"/>
        </a:p>
      </dgm:t>
    </dgm:pt>
    <dgm:pt modelId="{CBE011E1-FCA8-4E87-B812-44FDD99A0DB4}" type="sibTrans" cxnId="{9E43FC81-FBDC-4E9B-B790-82B763F20F0B}">
      <dgm:prSet/>
      <dgm:spPr/>
      <dgm:t>
        <a:bodyPr/>
        <a:lstStyle/>
        <a:p>
          <a:endParaRPr lang="ru-RU"/>
        </a:p>
      </dgm:t>
    </dgm:pt>
    <dgm:pt modelId="{98FDF4B3-5771-48F2-83D1-E9117A8FDFA6}">
      <dgm:prSet custT="1"/>
      <dgm:spPr>
        <a:solidFill>
          <a:schemeClr val="bg1"/>
        </a:solidFill>
        <a:ln w="28575">
          <a:solidFill>
            <a:srgbClr val="00B050"/>
          </a:solidFill>
        </a:ln>
      </dgm:spPr>
      <dgm:t>
        <a:bodyPr/>
        <a:lstStyle/>
        <a:p>
          <a:r>
            <a:rPr lang="uk-UA" sz="1400" b="0" dirty="0">
              <a:solidFill>
                <a:schemeClr val="tx1">
                  <a:lumMod val="75000"/>
                  <a:lumOff val="25000"/>
                </a:schemeClr>
              </a:solidFill>
              <a:effectLst/>
              <a:latin typeface="Arial" pitchFamily="34" charset="0"/>
              <a:ea typeface="+mn-ea"/>
              <a:cs typeface="Arial" pitchFamily="34" charset="0"/>
            </a:rPr>
            <a:t>2. Влаштування </a:t>
          </a:r>
          <a:r>
            <a:rPr lang="uk-UA" sz="1400" b="0" dirty="0" err="1">
              <a:solidFill>
                <a:schemeClr val="tx1">
                  <a:lumMod val="75000"/>
                  <a:lumOff val="25000"/>
                </a:schemeClr>
              </a:solidFill>
              <a:effectLst/>
              <a:latin typeface="Arial" pitchFamily="34" charset="0"/>
              <a:ea typeface="+mn-ea"/>
              <a:cs typeface="Arial" pitchFamily="34" charset="0"/>
            </a:rPr>
            <a:t>низькошумного</a:t>
          </a:r>
          <a:r>
            <a:rPr lang="uk-UA" sz="1400" b="0" dirty="0">
              <a:solidFill>
                <a:schemeClr val="tx1">
                  <a:lumMod val="75000"/>
                  <a:lumOff val="25000"/>
                </a:schemeClr>
              </a:solidFill>
              <a:effectLst/>
              <a:latin typeface="Arial" pitchFamily="34" charset="0"/>
              <a:ea typeface="+mn-ea"/>
              <a:cs typeface="Arial" pitchFamily="34" charset="0"/>
            </a:rPr>
            <a:t> покриття асфальту</a:t>
          </a:r>
          <a:endParaRPr lang="ru-RU" sz="1400" b="0" dirty="0">
            <a:solidFill>
              <a:schemeClr val="tx1">
                <a:lumMod val="75000"/>
                <a:lumOff val="25000"/>
              </a:schemeClr>
            </a:solidFill>
          </a:endParaRPr>
        </a:p>
      </dgm:t>
    </dgm:pt>
    <dgm:pt modelId="{60BC664F-D9D3-4B8F-91E2-69447827252B}" type="parTrans" cxnId="{136B917C-8542-4A94-B34C-8B43496D9F28}">
      <dgm:prSet/>
      <dgm:spPr/>
      <dgm:t>
        <a:bodyPr/>
        <a:lstStyle/>
        <a:p>
          <a:endParaRPr lang="ru-RU"/>
        </a:p>
      </dgm:t>
    </dgm:pt>
    <dgm:pt modelId="{911D237B-B63A-4749-A640-33AA9834A74A}" type="sibTrans" cxnId="{136B917C-8542-4A94-B34C-8B43496D9F28}">
      <dgm:prSet/>
      <dgm:spPr/>
      <dgm:t>
        <a:bodyPr/>
        <a:lstStyle/>
        <a:p>
          <a:endParaRPr lang="ru-RU"/>
        </a:p>
      </dgm:t>
    </dgm:pt>
    <dgm:pt modelId="{333F9EA9-24C9-4DEB-B803-226B1A534F02}">
      <dgm:prSet custT="1"/>
      <dgm:spPr>
        <a:solidFill>
          <a:schemeClr val="bg1"/>
        </a:solidFill>
        <a:ln w="28575">
          <a:solidFill>
            <a:srgbClr val="00B050"/>
          </a:solidFill>
        </a:ln>
      </dgm:spPr>
      <dgm:t>
        <a:bodyPr/>
        <a:lstStyle/>
        <a:p>
          <a:pPr algn="ctr"/>
          <a:r>
            <a:rPr lang="uk-UA" sz="1400" b="0" dirty="0">
              <a:solidFill>
                <a:schemeClr val="tx1">
                  <a:lumMod val="75000"/>
                  <a:lumOff val="25000"/>
                </a:schemeClr>
              </a:solidFill>
              <a:effectLst/>
              <a:latin typeface="Arial" pitchFamily="34" charset="0"/>
              <a:ea typeface="+mn-ea"/>
              <a:cs typeface="Arial" pitchFamily="34" charset="0"/>
            </a:rPr>
            <a:t>3. Об’єднання територій, які роз’єднані автомобільною дорогою, за рахунок влаштування </a:t>
          </a:r>
          <a:r>
            <a:rPr lang="uk-UA" sz="1400" b="0" dirty="0" err="1">
              <a:solidFill>
                <a:schemeClr val="tx1">
                  <a:lumMod val="75000"/>
                  <a:lumOff val="25000"/>
                </a:schemeClr>
              </a:solidFill>
              <a:effectLst/>
              <a:latin typeface="Arial" pitchFamily="34" charset="0"/>
              <a:ea typeface="+mn-ea"/>
              <a:cs typeface="Arial" pitchFamily="34" charset="0"/>
            </a:rPr>
            <a:t>біопереходів</a:t>
          </a:r>
          <a:r>
            <a:rPr lang="uk-UA" sz="1400" b="0" dirty="0">
              <a:solidFill>
                <a:schemeClr val="tx1">
                  <a:lumMod val="75000"/>
                  <a:lumOff val="25000"/>
                </a:schemeClr>
              </a:solidFill>
              <a:effectLst/>
              <a:latin typeface="Arial" pitchFamily="34" charset="0"/>
              <a:ea typeface="+mn-ea"/>
              <a:cs typeface="Arial" pitchFamily="34" charset="0"/>
            </a:rPr>
            <a:t>, що забезпечує збереження природних зв’язків диких тварин </a:t>
          </a:r>
          <a:endParaRPr lang="ru-RU" sz="1400" b="0" dirty="0">
            <a:solidFill>
              <a:schemeClr val="tx1">
                <a:lumMod val="75000"/>
                <a:lumOff val="25000"/>
              </a:schemeClr>
            </a:solidFill>
          </a:endParaRPr>
        </a:p>
      </dgm:t>
    </dgm:pt>
    <dgm:pt modelId="{D877A0A7-3403-4EC6-83DF-582FF786796F}" type="parTrans" cxnId="{70581A93-E183-488A-A4DC-8D2A2CFAC431}">
      <dgm:prSet/>
      <dgm:spPr/>
      <dgm:t>
        <a:bodyPr/>
        <a:lstStyle/>
        <a:p>
          <a:endParaRPr lang="ru-RU"/>
        </a:p>
      </dgm:t>
    </dgm:pt>
    <dgm:pt modelId="{6712826F-B451-41A5-AD4F-9D4F272A82A1}" type="sibTrans" cxnId="{70581A93-E183-488A-A4DC-8D2A2CFAC431}">
      <dgm:prSet/>
      <dgm:spPr/>
      <dgm:t>
        <a:bodyPr/>
        <a:lstStyle/>
        <a:p>
          <a:endParaRPr lang="ru-RU"/>
        </a:p>
      </dgm:t>
    </dgm:pt>
    <dgm:pt modelId="{30343885-FBC3-4106-9FA9-5A47B4ECAF04}">
      <dgm:prSet custScaleX="376788" custScaleY="137463" custRadScaleRad="183297" custRadScaleInc="-35345"/>
      <dgm:spPr>
        <a:solidFill>
          <a:schemeClr val="bg1"/>
        </a:solidFill>
        <a:ln w="28575">
          <a:solidFill>
            <a:srgbClr val="00B050"/>
          </a:solidFill>
        </a:ln>
      </dgm:spPr>
      <dgm:t>
        <a:bodyPr/>
        <a:lstStyle/>
        <a:p>
          <a:endParaRPr lang="ru-UA"/>
        </a:p>
      </dgm:t>
    </dgm:pt>
    <dgm:pt modelId="{575458FE-742E-4BF1-A779-89FC9AFFE603}" type="parTrans" cxnId="{D2A13F52-288A-49D9-860A-8EF69F90B82D}">
      <dgm:prSet/>
      <dgm:spPr/>
      <dgm:t>
        <a:bodyPr/>
        <a:lstStyle/>
        <a:p>
          <a:endParaRPr lang="ru-RU"/>
        </a:p>
      </dgm:t>
    </dgm:pt>
    <dgm:pt modelId="{492BAD80-13E5-4344-BF38-63AA035D2DAD}" type="sibTrans" cxnId="{D2A13F52-288A-49D9-860A-8EF69F90B82D}">
      <dgm:prSet/>
      <dgm:spPr/>
      <dgm:t>
        <a:bodyPr/>
        <a:lstStyle/>
        <a:p>
          <a:endParaRPr lang="ru-RU"/>
        </a:p>
      </dgm:t>
    </dgm:pt>
    <dgm:pt modelId="{143081C8-1F8D-4B36-8A75-1B5C7EDEB4BA}">
      <dgm:prSet custScaleX="376788" custScaleY="137463" custRadScaleRad="183297" custRadScaleInc="-35345"/>
      <dgm:spPr>
        <a:solidFill>
          <a:schemeClr val="bg1"/>
        </a:solidFill>
        <a:ln w="28575">
          <a:solidFill>
            <a:srgbClr val="00B050"/>
          </a:solidFill>
        </a:ln>
      </dgm:spPr>
      <dgm:t>
        <a:bodyPr/>
        <a:lstStyle/>
        <a:p>
          <a:endParaRPr lang="ru-UA"/>
        </a:p>
      </dgm:t>
    </dgm:pt>
    <dgm:pt modelId="{D21A3A3E-3EBF-4A6F-A730-9DB64953E532}" type="parTrans" cxnId="{5D917A20-D351-4404-9B19-1AC5BECCEE3D}">
      <dgm:prSet/>
      <dgm:spPr/>
      <dgm:t>
        <a:bodyPr/>
        <a:lstStyle/>
        <a:p>
          <a:endParaRPr lang="ru-RU"/>
        </a:p>
      </dgm:t>
    </dgm:pt>
    <dgm:pt modelId="{AABC9D33-2002-4AC1-B2DA-2207293F52C6}" type="sibTrans" cxnId="{5D917A20-D351-4404-9B19-1AC5BECCEE3D}">
      <dgm:prSet/>
      <dgm:spPr/>
      <dgm:t>
        <a:bodyPr/>
        <a:lstStyle/>
        <a:p>
          <a:endParaRPr lang="ru-RU"/>
        </a:p>
      </dgm:t>
    </dgm:pt>
    <dgm:pt modelId="{E557238F-92C9-4512-8D44-AD02DF0A8BE0}">
      <dgm:prSet custT="1"/>
      <dgm:spPr>
        <a:solidFill>
          <a:schemeClr val="bg1"/>
        </a:solidFill>
        <a:ln w="19050">
          <a:solidFill>
            <a:srgbClr val="00B050"/>
          </a:solidFill>
        </a:ln>
      </dgm:spPr>
      <dgm:t>
        <a:bodyPr/>
        <a:lstStyle/>
        <a:p>
          <a:r>
            <a:rPr lang="uk-UA" sz="1400" b="0" dirty="0">
              <a:solidFill>
                <a:schemeClr val="tx1">
                  <a:lumMod val="75000"/>
                  <a:lumOff val="25000"/>
                </a:schemeClr>
              </a:solidFill>
              <a:effectLst/>
              <a:latin typeface="Arial" pitchFamily="34" charset="0"/>
              <a:ea typeface="+mn-ea"/>
              <a:cs typeface="Arial" pitchFamily="34" charset="0"/>
            </a:rPr>
            <a:t>5. Передбачити застосування холодних асфальтобетонних сумішей мінеральних матеріалів з урахуванням сучасних  методів укладання бітумних сумішей з метою зниження виробництва асфальту та температури нанесення.  </a:t>
          </a:r>
          <a:r>
            <a:rPr lang="uk-UA" sz="700" b="1" dirty="0">
              <a:solidFill>
                <a:srgbClr val="380CF4"/>
              </a:solidFill>
              <a:effectLst/>
              <a:latin typeface="Arial" pitchFamily="34" charset="0"/>
              <a:ea typeface="+mn-ea"/>
              <a:cs typeface="Arial" pitchFamily="34" charset="0"/>
            </a:rPr>
            <a:t>.</a:t>
          </a:r>
          <a:endParaRPr lang="ru-RU" sz="700" b="1" dirty="0">
            <a:solidFill>
              <a:srgbClr val="380CF4"/>
            </a:solidFill>
          </a:endParaRPr>
        </a:p>
      </dgm:t>
    </dgm:pt>
    <dgm:pt modelId="{6CFD7B72-9818-4BE5-93FC-A6CF59E89677}" type="parTrans" cxnId="{0E2A2AB3-2E1B-4E2D-A80F-76E92581B549}">
      <dgm:prSet/>
      <dgm:spPr/>
      <dgm:t>
        <a:bodyPr/>
        <a:lstStyle/>
        <a:p>
          <a:endParaRPr lang="ru-RU"/>
        </a:p>
      </dgm:t>
    </dgm:pt>
    <dgm:pt modelId="{654FB871-831F-41B4-8A53-04F6015C40CD}" type="sibTrans" cxnId="{0E2A2AB3-2E1B-4E2D-A80F-76E92581B549}">
      <dgm:prSet/>
      <dgm:spPr/>
      <dgm:t>
        <a:bodyPr/>
        <a:lstStyle/>
        <a:p>
          <a:endParaRPr lang="ru-RU"/>
        </a:p>
      </dgm:t>
    </dgm:pt>
    <dgm:pt modelId="{188C92CF-907A-4BF6-AC21-7123A633F3D5}">
      <dgm:prSet custT="1"/>
      <dgm:spPr>
        <a:solidFill>
          <a:schemeClr val="bg1"/>
        </a:solidFill>
        <a:ln w="19050">
          <a:solidFill>
            <a:srgbClr val="00B050"/>
          </a:solidFill>
        </a:ln>
      </dgm:spPr>
      <dgm:t>
        <a:bodyPr/>
        <a:lstStyle/>
        <a:p>
          <a:r>
            <a:rPr lang="uk-UA" sz="1200" dirty="0">
              <a:solidFill>
                <a:schemeClr val="tx1">
                  <a:lumMod val="75000"/>
                  <a:lumOff val="25000"/>
                </a:schemeClr>
              </a:solidFill>
              <a:effectLst/>
              <a:latin typeface="Arial" pitchFamily="34" charset="0"/>
              <a:ea typeface="+mn-ea"/>
              <a:cs typeface="Arial" pitchFamily="34" charset="0"/>
            </a:rPr>
            <a:t>6</a:t>
          </a:r>
          <a:r>
            <a:rPr lang="uk-UA" sz="1400" dirty="0">
              <a:solidFill>
                <a:schemeClr val="tx1">
                  <a:lumMod val="75000"/>
                  <a:lumOff val="25000"/>
                </a:schemeClr>
              </a:solidFill>
              <a:effectLst/>
              <a:latin typeface="Arial" pitchFamily="34" charset="0"/>
              <a:ea typeface="+mn-ea"/>
              <a:cs typeface="Arial" pitchFamily="34" charset="0"/>
            </a:rPr>
            <a:t>. Передбачити систематичний моніторинг рівня шуму та ефективність шумових бар'єрів, які повинні бути встановлені для зменшення рівня шуму у визначеній зоні </a:t>
          </a:r>
          <a:endParaRPr lang="ru-RU" sz="1400" dirty="0">
            <a:solidFill>
              <a:schemeClr val="tx1">
                <a:lumMod val="75000"/>
                <a:lumOff val="25000"/>
              </a:schemeClr>
            </a:solidFill>
          </a:endParaRPr>
        </a:p>
      </dgm:t>
    </dgm:pt>
    <dgm:pt modelId="{D96F459A-8B3E-422E-8300-0FB3874B04D0}" type="parTrans" cxnId="{9C6174CF-BC0B-40D0-BF42-66A780D78E2E}">
      <dgm:prSet/>
      <dgm:spPr/>
      <dgm:t>
        <a:bodyPr/>
        <a:lstStyle/>
        <a:p>
          <a:endParaRPr lang="ru-RU"/>
        </a:p>
      </dgm:t>
    </dgm:pt>
    <dgm:pt modelId="{76C502D4-BF73-4CE3-90CA-A8DB91A6CCFD}" type="sibTrans" cxnId="{9C6174CF-BC0B-40D0-BF42-66A780D78E2E}">
      <dgm:prSet/>
      <dgm:spPr/>
      <dgm:t>
        <a:bodyPr/>
        <a:lstStyle/>
        <a:p>
          <a:endParaRPr lang="ru-RU"/>
        </a:p>
      </dgm:t>
    </dgm:pt>
    <dgm:pt modelId="{02B6B051-568A-435A-9F7C-E4E53AACD93B}">
      <dgm:prSet custT="1"/>
      <dgm:spPr>
        <a:solidFill>
          <a:schemeClr val="bg1"/>
        </a:solidFill>
        <a:ln w="19050">
          <a:solidFill>
            <a:srgbClr val="00B050"/>
          </a:solidFill>
        </a:ln>
      </dgm:spPr>
      <dgm:t>
        <a:bodyPr/>
        <a:lstStyle/>
        <a:p>
          <a:r>
            <a:rPr lang="uk-UA" sz="1400" b="0" dirty="0">
              <a:solidFill>
                <a:schemeClr val="tx1">
                  <a:lumMod val="75000"/>
                  <a:lumOff val="25000"/>
                </a:schemeClr>
              </a:solidFill>
              <a:effectLst/>
              <a:latin typeface="Arial" pitchFamily="34" charset="0"/>
              <a:ea typeface="+mn-ea"/>
              <a:cs typeface="Arial" pitchFamily="34" charset="0"/>
            </a:rPr>
            <a:t>7. Передбачити зменшення викидів від автотранспорту за рахунок ефективного споживання палива під час руху транспорту через опір коченню.</a:t>
          </a:r>
          <a:endParaRPr lang="ru-RU" sz="1400" b="0" dirty="0">
            <a:solidFill>
              <a:schemeClr val="tx1">
                <a:lumMod val="75000"/>
                <a:lumOff val="25000"/>
              </a:schemeClr>
            </a:solidFill>
          </a:endParaRPr>
        </a:p>
      </dgm:t>
    </dgm:pt>
    <dgm:pt modelId="{1A1CAE52-DC16-478B-8209-45DDF041615B}" type="parTrans" cxnId="{914F53C8-F748-492A-BC39-842474FABB3F}">
      <dgm:prSet/>
      <dgm:spPr/>
      <dgm:t>
        <a:bodyPr/>
        <a:lstStyle/>
        <a:p>
          <a:endParaRPr lang="ru-RU"/>
        </a:p>
      </dgm:t>
    </dgm:pt>
    <dgm:pt modelId="{62D02135-368A-4A2E-A8D9-404E59D6AA7B}" type="sibTrans" cxnId="{914F53C8-F748-492A-BC39-842474FABB3F}">
      <dgm:prSet/>
      <dgm:spPr/>
      <dgm:t>
        <a:bodyPr/>
        <a:lstStyle/>
        <a:p>
          <a:endParaRPr lang="ru-RU"/>
        </a:p>
      </dgm:t>
    </dgm:pt>
    <dgm:pt modelId="{0452D72E-FD39-4B24-AC63-F992496DFE61}" type="pres">
      <dgm:prSet presAssocID="{3AA2C86A-5FA6-4E00-96BC-9FED8697AF4F}" presName="Name0" presStyleCnt="0">
        <dgm:presLayoutVars>
          <dgm:chMax val="1"/>
          <dgm:chPref val="1"/>
          <dgm:dir/>
          <dgm:animOne val="branch"/>
          <dgm:animLvl val="lvl"/>
        </dgm:presLayoutVars>
      </dgm:prSet>
      <dgm:spPr/>
    </dgm:pt>
    <dgm:pt modelId="{EB899E50-AF25-47C3-BAB8-5153EE93665B}" type="pres">
      <dgm:prSet presAssocID="{B41CA815-8209-45BF-A10B-8FC64BD4E81B}" presName="singleCycle" presStyleCnt="0"/>
      <dgm:spPr/>
    </dgm:pt>
    <dgm:pt modelId="{EA8C6054-744C-4FC1-865E-6A0C421B465A}" type="pres">
      <dgm:prSet presAssocID="{B41CA815-8209-45BF-A10B-8FC64BD4E81B}" presName="singleCenter" presStyleLbl="node1" presStyleIdx="0" presStyleCnt="8" custScaleX="101801" custScaleY="82728" custLinFactNeighborX="14067" custLinFactNeighborY="-3766">
        <dgm:presLayoutVars>
          <dgm:chMax val="7"/>
          <dgm:chPref val="7"/>
        </dgm:presLayoutVars>
      </dgm:prSet>
      <dgm:spPr/>
    </dgm:pt>
    <dgm:pt modelId="{6D4CC8F2-87E7-4659-B221-1C0DF9612DF0}" type="pres">
      <dgm:prSet presAssocID="{A8299972-8A00-4390-9E31-5B5B96A015AA}" presName="Name56" presStyleLbl="parChTrans1D2" presStyleIdx="0" presStyleCnt="7"/>
      <dgm:spPr/>
    </dgm:pt>
    <dgm:pt modelId="{CA11C300-A05F-4687-8410-D3F32CF32971}" type="pres">
      <dgm:prSet presAssocID="{16E879FA-1D99-4D4B-86B7-7A0A067CCDD2}" presName="text0" presStyleLbl="node1" presStyleIdx="1" presStyleCnt="8" custScaleX="504956" custScaleY="111932" custRadScaleRad="132284" custRadScaleInc="-165810">
        <dgm:presLayoutVars>
          <dgm:bulletEnabled val="1"/>
        </dgm:presLayoutVars>
      </dgm:prSet>
      <dgm:spPr/>
    </dgm:pt>
    <dgm:pt modelId="{E9F3C0C8-DF2B-49B0-A7C7-6DF3A786635C}" type="pres">
      <dgm:prSet presAssocID="{6CFD7B72-9818-4BE5-93FC-A6CF59E89677}" presName="Name56" presStyleLbl="parChTrans1D2" presStyleIdx="1" presStyleCnt="7"/>
      <dgm:spPr/>
    </dgm:pt>
    <dgm:pt modelId="{B9E60B87-A21A-4537-889B-EC278521E488}" type="pres">
      <dgm:prSet presAssocID="{E557238F-92C9-4512-8D44-AD02DF0A8BE0}" presName="text0" presStyleLbl="node1" presStyleIdx="2" presStyleCnt="8" custScaleX="428638" custScaleY="144608" custRadScaleRad="139297" custRadScaleInc="283328">
        <dgm:presLayoutVars>
          <dgm:bulletEnabled val="1"/>
        </dgm:presLayoutVars>
      </dgm:prSet>
      <dgm:spPr/>
    </dgm:pt>
    <dgm:pt modelId="{36180AA3-DC59-47EF-B495-74FBD9E7EFB5}" type="pres">
      <dgm:prSet presAssocID="{2F1C9D08-8555-4BBB-A8A9-1406455B311A}" presName="Name56" presStyleLbl="parChTrans1D2" presStyleIdx="2" presStyleCnt="7"/>
      <dgm:spPr/>
    </dgm:pt>
    <dgm:pt modelId="{B7774438-C4F5-422A-AB5F-909968448B74}" type="pres">
      <dgm:prSet presAssocID="{36AAC7DC-5D7A-4374-94D9-9CC97C04B791}" presName="text0" presStyleLbl="node1" presStyleIdx="3" presStyleCnt="8" custScaleX="409739" custScaleY="114068" custRadScaleRad="138023" custRadScaleInc="488861">
        <dgm:presLayoutVars>
          <dgm:bulletEnabled val="1"/>
        </dgm:presLayoutVars>
      </dgm:prSet>
      <dgm:spPr/>
    </dgm:pt>
    <dgm:pt modelId="{81A70BCA-0295-4F6D-AE94-282641B07047}" type="pres">
      <dgm:prSet presAssocID="{D877A0A7-3403-4EC6-83DF-582FF786796F}" presName="Name56" presStyleLbl="parChTrans1D2" presStyleIdx="3" presStyleCnt="7"/>
      <dgm:spPr/>
    </dgm:pt>
    <dgm:pt modelId="{08506FDE-FF16-4136-82AF-8C055FF38EDB}" type="pres">
      <dgm:prSet presAssocID="{333F9EA9-24C9-4DEB-B803-226B1A534F02}" presName="text0" presStyleLbl="node1" presStyleIdx="4" presStyleCnt="8" custScaleX="384217" custScaleY="130077" custRadScaleRad="140620" custRadScaleInc="423646">
        <dgm:presLayoutVars>
          <dgm:bulletEnabled val="1"/>
        </dgm:presLayoutVars>
      </dgm:prSet>
      <dgm:spPr/>
    </dgm:pt>
    <dgm:pt modelId="{BCB1B271-2921-40F1-9176-E2169DE44517}" type="pres">
      <dgm:prSet presAssocID="{60BC664F-D9D3-4B8F-91E2-69447827252B}" presName="Name56" presStyleLbl="parChTrans1D2" presStyleIdx="4" presStyleCnt="7"/>
      <dgm:spPr/>
    </dgm:pt>
    <dgm:pt modelId="{1A66C2CD-FD8C-4129-9A1D-39B48191D5E1}" type="pres">
      <dgm:prSet presAssocID="{98FDF4B3-5771-48F2-83D1-E9117A8FDFA6}" presName="text0" presStyleLbl="node1" presStyleIdx="5" presStyleCnt="8" custScaleX="376788" custScaleY="62975" custRadScaleRad="142717" custRadScaleInc="319175">
        <dgm:presLayoutVars>
          <dgm:bulletEnabled val="1"/>
        </dgm:presLayoutVars>
      </dgm:prSet>
      <dgm:spPr/>
    </dgm:pt>
    <dgm:pt modelId="{7F45152B-00A9-4579-9D2B-0B81BA6CA6D6}" type="pres">
      <dgm:prSet presAssocID="{1A1CAE52-DC16-478B-8209-45DDF041615B}" presName="Name56" presStyleLbl="parChTrans1D2" presStyleIdx="5" presStyleCnt="7"/>
      <dgm:spPr/>
    </dgm:pt>
    <dgm:pt modelId="{7B264A5F-F4E7-4AC8-817A-7DC8A70B2F7F}" type="pres">
      <dgm:prSet presAssocID="{02B6B051-568A-435A-9F7C-E4E53AACD93B}" presName="text0" presStyleLbl="node1" presStyleIdx="6" presStyleCnt="8" custScaleX="375927" custScaleY="133124" custRadScaleRad="175948" custRadScaleInc="623275">
        <dgm:presLayoutVars>
          <dgm:bulletEnabled val="1"/>
        </dgm:presLayoutVars>
      </dgm:prSet>
      <dgm:spPr/>
    </dgm:pt>
    <dgm:pt modelId="{8FC264BC-D217-4997-B5D5-2278E4F6EECA}" type="pres">
      <dgm:prSet presAssocID="{D96F459A-8B3E-422E-8300-0FB3874B04D0}" presName="Name56" presStyleLbl="parChTrans1D2" presStyleIdx="6" presStyleCnt="7"/>
      <dgm:spPr/>
    </dgm:pt>
    <dgm:pt modelId="{0E3D3461-8565-4571-9242-08C64BAFC5BC}" type="pres">
      <dgm:prSet presAssocID="{188C92CF-907A-4BF6-AC21-7123A633F3D5}" presName="text0" presStyleLbl="node1" presStyleIdx="7" presStyleCnt="8" custScaleX="293285" custScaleY="170576" custRadScaleRad="168621" custRadScaleInc="542457">
        <dgm:presLayoutVars>
          <dgm:bulletEnabled val="1"/>
        </dgm:presLayoutVars>
      </dgm:prSet>
      <dgm:spPr/>
    </dgm:pt>
  </dgm:ptLst>
  <dgm:cxnLst>
    <dgm:cxn modelId="{628A6E11-F89C-42DA-8095-27E1D9F137F8}" srcId="{B41CA815-8209-45BF-A10B-8FC64BD4E81B}" destId="{16E879FA-1D99-4D4B-86B7-7A0A067CCDD2}" srcOrd="0" destOrd="0" parTransId="{A8299972-8A00-4390-9E31-5B5B96A015AA}" sibTransId="{451C095B-3CEB-451B-957F-04C6A0BF6D01}"/>
    <dgm:cxn modelId="{5D917A20-D351-4404-9B19-1AC5BECCEE3D}" srcId="{3AA2C86A-5FA6-4E00-96BC-9FED8697AF4F}" destId="{143081C8-1F8D-4B36-8A75-1B5C7EDEB4BA}" srcOrd="2" destOrd="0" parTransId="{D21A3A3E-3EBF-4A6F-A730-9DB64953E532}" sibTransId="{AABC9D33-2002-4AC1-B2DA-2207293F52C6}"/>
    <dgm:cxn modelId="{D91E3821-E22D-4493-BBD2-7DCEA5A71CE2}" type="presOf" srcId="{98FDF4B3-5771-48F2-83D1-E9117A8FDFA6}" destId="{1A66C2CD-FD8C-4129-9A1D-39B48191D5E1}" srcOrd="0" destOrd="0" presId="urn:microsoft.com/office/officeart/2008/layout/RadialCluster"/>
    <dgm:cxn modelId="{8BC2F947-3F50-4F67-A4B5-12D0ECD3F030}" type="presOf" srcId="{2F1C9D08-8555-4BBB-A8A9-1406455B311A}" destId="{36180AA3-DC59-47EF-B495-74FBD9E7EFB5}" srcOrd="0" destOrd="0" presId="urn:microsoft.com/office/officeart/2008/layout/RadialCluster"/>
    <dgm:cxn modelId="{D2A13F52-288A-49D9-860A-8EF69F90B82D}" srcId="{3AA2C86A-5FA6-4E00-96BC-9FED8697AF4F}" destId="{30343885-FBC3-4106-9FA9-5A47B4ECAF04}" srcOrd="1" destOrd="0" parTransId="{575458FE-742E-4BF1-A779-89FC9AFFE603}" sibTransId="{492BAD80-13E5-4344-BF38-63AA035D2DAD}"/>
    <dgm:cxn modelId="{54AA335A-29C2-46F9-8C56-1D6B5597DFE0}" srcId="{3AA2C86A-5FA6-4E00-96BC-9FED8697AF4F}" destId="{B41CA815-8209-45BF-A10B-8FC64BD4E81B}" srcOrd="0" destOrd="0" parTransId="{54187EBF-D278-4899-8EE5-A7268675DBBB}" sibTransId="{9B19F859-E72D-4835-9C32-1631742F4785}"/>
    <dgm:cxn modelId="{136B917C-8542-4A94-B34C-8B43496D9F28}" srcId="{B41CA815-8209-45BF-A10B-8FC64BD4E81B}" destId="{98FDF4B3-5771-48F2-83D1-E9117A8FDFA6}" srcOrd="4" destOrd="0" parTransId="{60BC664F-D9D3-4B8F-91E2-69447827252B}" sibTransId="{911D237B-B63A-4749-A640-33AA9834A74A}"/>
    <dgm:cxn modelId="{9E43FC81-FBDC-4E9B-B790-82B763F20F0B}" srcId="{B41CA815-8209-45BF-A10B-8FC64BD4E81B}" destId="{36AAC7DC-5D7A-4374-94D9-9CC97C04B791}" srcOrd="2" destOrd="0" parTransId="{2F1C9D08-8555-4BBB-A8A9-1406455B311A}" sibTransId="{CBE011E1-FCA8-4E87-B812-44FDD99A0DB4}"/>
    <dgm:cxn modelId="{70581A93-E183-488A-A4DC-8D2A2CFAC431}" srcId="{B41CA815-8209-45BF-A10B-8FC64BD4E81B}" destId="{333F9EA9-24C9-4DEB-B803-226B1A534F02}" srcOrd="3" destOrd="0" parTransId="{D877A0A7-3403-4EC6-83DF-582FF786796F}" sibTransId="{6712826F-B451-41A5-AD4F-9D4F272A82A1}"/>
    <dgm:cxn modelId="{16D12798-87AF-4925-BDAF-3AC880F5FA30}" type="presOf" srcId="{188C92CF-907A-4BF6-AC21-7123A633F3D5}" destId="{0E3D3461-8565-4571-9242-08C64BAFC5BC}" srcOrd="0" destOrd="0" presId="urn:microsoft.com/office/officeart/2008/layout/RadialCluster"/>
    <dgm:cxn modelId="{17BFA7A6-3281-4CC0-9107-8CD1FF8A1248}" type="presOf" srcId="{B41CA815-8209-45BF-A10B-8FC64BD4E81B}" destId="{EA8C6054-744C-4FC1-865E-6A0C421B465A}" srcOrd="0" destOrd="0" presId="urn:microsoft.com/office/officeart/2008/layout/RadialCluster"/>
    <dgm:cxn modelId="{E15CD2AC-32F4-46F9-965C-A8899421A3BE}" type="presOf" srcId="{D877A0A7-3403-4EC6-83DF-582FF786796F}" destId="{81A70BCA-0295-4F6D-AE94-282641B07047}" srcOrd="0" destOrd="0" presId="urn:microsoft.com/office/officeart/2008/layout/RadialCluster"/>
    <dgm:cxn modelId="{C824E4AD-4C5D-4460-BC73-E353578950EE}" type="presOf" srcId="{36AAC7DC-5D7A-4374-94D9-9CC97C04B791}" destId="{B7774438-C4F5-422A-AB5F-909968448B74}" srcOrd="0" destOrd="0" presId="urn:microsoft.com/office/officeart/2008/layout/RadialCluster"/>
    <dgm:cxn modelId="{8391EDB2-B6E2-450B-BDCF-03A330C91E36}" type="presOf" srcId="{E557238F-92C9-4512-8D44-AD02DF0A8BE0}" destId="{B9E60B87-A21A-4537-889B-EC278521E488}" srcOrd="0" destOrd="0" presId="urn:microsoft.com/office/officeart/2008/layout/RadialCluster"/>
    <dgm:cxn modelId="{0E2A2AB3-2E1B-4E2D-A80F-76E92581B549}" srcId="{B41CA815-8209-45BF-A10B-8FC64BD4E81B}" destId="{E557238F-92C9-4512-8D44-AD02DF0A8BE0}" srcOrd="1" destOrd="0" parTransId="{6CFD7B72-9818-4BE5-93FC-A6CF59E89677}" sibTransId="{654FB871-831F-41B4-8A53-04F6015C40CD}"/>
    <dgm:cxn modelId="{566B65B3-40DD-4CDC-9843-04DC4E22A5F9}" type="presOf" srcId="{D96F459A-8B3E-422E-8300-0FB3874B04D0}" destId="{8FC264BC-D217-4997-B5D5-2278E4F6EECA}" srcOrd="0" destOrd="0" presId="urn:microsoft.com/office/officeart/2008/layout/RadialCluster"/>
    <dgm:cxn modelId="{914F53C8-F748-492A-BC39-842474FABB3F}" srcId="{B41CA815-8209-45BF-A10B-8FC64BD4E81B}" destId="{02B6B051-568A-435A-9F7C-E4E53AACD93B}" srcOrd="5" destOrd="0" parTransId="{1A1CAE52-DC16-478B-8209-45DDF041615B}" sibTransId="{62D02135-368A-4A2E-A8D9-404E59D6AA7B}"/>
    <dgm:cxn modelId="{F5087CC8-A0B3-4D09-9671-B8D029D1A140}" type="presOf" srcId="{333F9EA9-24C9-4DEB-B803-226B1A534F02}" destId="{08506FDE-FF16-4136-82AF-8C055FF38EDB}" srcOrd="0" destOrd="0" presId="urn:microsoft.com/office/officeart/2008/layout/RadialCluster"/>
    <dgm:cxn modelId="{E56D3ACB-9F99-48C2-BE67-CF6F6BC4633C}" type="presOf" srcId="{16E879FA-1D99-4D4B-86B7-7A0A067CCDD2}" destId="{CA11C300-A05F-4687-8410-D3F32CF32971}" srcOrd="0" destOrd="0" presId="urn:microsoft.com/office/officeart/2008/layout/RadialCluster"/>
    <dgm:cxn modelId="{499D25CF-359B-4474-8CC3-B383C4C70B29}" type="presOf" srcId="{02B6B051-568A-435A-9F7C-E4E53AACD93B}" destId="{7B264A5F-F4E7-4AC8-817A-7DC8A70B2F7F}" srcOrd="0" destOrd="0" presId="urn:microsoft.com/office/officeart/2008/layout/RadialCluster"/>
    <dgm:cxn modelId="{9C6174CF-BC0B-40D0-BF42-66A780D78E2E}" srcId="{B41CA815-8209-45BF-A10B-8FC64BD4E81B}" destId="{188C92CF-907A-4BF6-AC21-7123A633F3D5}" srcOrd="6" destOrd="0" parTransId="{D96F459A-8B3E-422E-8300-0FB3874B04D0}" sibTransId="{76C502D4-BF73-4CE3-90CA-A8DB91A6CCFD}"/>
    <dgm:cxn modelId="{69C7EAD1-B10C-4788-BC08-A65682798DBE}" type="presOf" srcId="{1A1CAE52-DC16-478B-8209-45DDF041615B}" destId="{7F45152B-00A9-4579-9D2B-0B81BA6CA6D6}" srcOrd="0" destOrd="0" presId="urn:microsoft.com/office/officeart/2008/layout/RadialCluster"/>
    <dgm:cxn modelId="{2A7F10DE-D977-43D5-B799-EB3D718789E6}" type="presOf" srcId="{6CFD7B72-9818-4BE5-93FC-A6CF59E89677}" destId="{E9F3C0C8-DF2B-49B0-A7C7-6DF3A786635C}" srcOrd="0" destOrd="0" presId="urn:microsoft.com/office/officeart/2008/layout/RadialCluster"/>
    <dgm:cxn modelId="{3A5BD0F7-FEEE-4D00-9C0A-6A66BCB1217D}" type="presOf" srcId="{3AA2C86A-5FA6-4E00-96BC-9FED8697AF4F}" destId="{0452D72E-FD39-4B24-AC63-F992496DFE61}" srcOrd="0" destOrd="0" presId="urn:microsoft.com/office/officeart/2008/layout/RadialCluster"/>
    <dgm:cxn modelId="{E3C317F9-A13F-4251-BE4D-227FF58C8AFA}" type="presOf" srcId="{60BC664F-D9D3-4B8F-91E2-69447827252B}" destId="{BCB1B271-2921-40F1-9176-E2169DE44517}" srcOrd="0" destOrd="0" presId="urn:microsoft.com/office/officeart/2008/layout/RadialCluster"/>
    <dgm:cxn modelId="{B184BAFB-B9F9-47CE-B03F-6E994CEA7005}" type="presOf" srcId="{A8299972-8A00-4390-9E31-5B5B96A015AA}" destId="{6D4CC8F2-87E7-4659-B221-1C0DF9612DF0}" srcOrd="0" destOrd="0" presId="urn:microsoft.com/office/officeart/2008/layout/RadialCluster"/>
    <dgm:cxn modelId="{BCD5C416-C2ED-4C95-BEEE-3AECB79901BB}" type="presParOf" srcId="{0452D72E-FD39-4B24-AC63-F992496DFE61}" destId="{EB899E50-AF25-47C3-BAB8-5153EE93665B}" srcOrd="0" destOrd="0" presId="urn:microsoft.com/office/officeart/2008/layout/RadialCluster"/>
    <dgm:cxn modelId="{A5685CAB-7DA1-4650-AD65-6ABE7566123C}" type="presParOf" srcId="{EB899E50-AF25-47C3-BAB8-5153EE93665B}" destId="{EA8C6054-744C-4FC1-865E-6A0C421B465A}" srcOrd="0" destOrd="0" presId="urn:microsoft.com/office/officeart/2008/layout/RadialCluster"/>
    <dgm:cxn modelId="{9B46105C-9B01-4EA6-AB10-36DE53A69DEF}" type="presParOf" srcId="{EB899E50-AF25-47C3-BAB8-5153EE93665B}" destId="{6D4CC8F2-87E7-4659-B221-1C0DF9612DF0}" srcOrd="1" destOrd="0" presId="urn:microsoft.com/office/officeart/2008/layout/RadialCluster"/>
    <dgm:cxn modelId="{7B3671DE-B41C-4D00-8DFF-08D64E47C581}" type="presParOf" srcId="{EB899E50-AF25-47C3-BAB8-5153EE93665B}" destId="{CA11C300-A05F-4687-8410-D3F32CF32971}" srcOrd="2" destOrd="0" presId="urn:microsoft.com/office/officeart/2008/layout/RadialCluster"/>
    <dgm:cxn modelId="{5E7479E8-B449-4CB1-8646-A4C0C8956E31}" type="presParOf" srcId="{EB899E50-AF25-47C3-BAB8-5153EE93665B}" destId="{E9F3C0C8-DF2B-49B0-A7C7-6DF3A786635C}" srcOrd="3" destOrd="0" presId="urn:microsoft.com/office/officeart/2008/layout/RadialCluster"/>
    <dgm:cxn modelId="{0C036BD2-A0FC-4997-93D4-62A8192DABC2}" type="presParOf" srcId="{EB899E50-AF25-47C3-BAB8-5153EE93665B}" destId="{B9E60B87-A21A-4537-889B-EC278521E488}" srcOrd="4" destOrd="0" presId="urn:microsoft.com/office/officeart/2008/layout/RadialCluster"/>
    <dgm:cxn modelId="{A648630E-1926-4F11-A81C-F5E82E810F57}" type="presParOf" srcId="{EB899E50-AF25-47C3-BAB8-5153EE93665B}" destId="{36180AA3-DC59-47EF-B495-74FBD9E7EFB5}" srcOrd="5" destOrd="0" presId="urn:microsoft.com/office/officeart/2008/layout/RadialCluster"/>
    <dgm:cxn modelId="{93F6A367-A064-4A1B-B46A-A1487B1C8316}" type="presParOf" srcId="{EB899E50-AF25-47C3-BAB8-5153EE93665B}" destId="{B7774438-C4F5-422A-AB5F-909968448B74}" srcOrd="6" destOrd="0" presId="urn:microsoft.com/office/officeart/2008/layout/RadialCluster"/>
    <dgm:cxn modelId="{D92091B7-4836-4368-837E-274BEAEE9182}" type="presParOf" srcId="{EB899E50-AF25-47C3-BAB8-5153EE93665B}" destId="{81A70BCA-0295-4F6D-AE94-282641B07047}" srcOrd="7" destOrd="0" presId="urn:microsoft.com/office/officeart/2008/layout/RadialCluster"/>
    <dgm:cxn modelId="{9729E195-647C-407B-B8A5-E2E4B64EE73E}" type="presParOf" srcId="{EB899E50-AF25-47C3-BAB8-5153EE93665B}" destId="{08506FDE-FF16-4136-82AF-8C055FF38EDB}" srcOrd="8" destOrd="0" presId="urn:microsoft.com/office/officeart/2008/layout/RadialCluster"/>
    <dgm:cxn modelId="{89469262-4CF1-4EB2-B119-96B512298F28}" type="presParOf" srcId="{EB899E50-AF25-47C3-BAB8-5153EE93665B}" destId="{BCB1B271-2921-40F1-9176-E2169DE44517}" srcOrd="9" destOrd="0" presId="urn:microsoft.com/office/officeart/2008/layout/RadialCluster"/>
    <dgm:cxn modelId="{E570DEE1-2863-4766-9310-3B86D64F8567}" type="presParOf" srcId="{EB899E50-AF25-47C3-BAB8-5153EE93665B}" destId="{1A66C2CD-FD8C-4129-9A1D-39B48191D5E1}" srcOrd="10" destOrd="0" presId="urn:microsoft.com/office/officeart/2008/layout/RadialCluster"/>
    <dgm:cxn modelId="{A1AE8FE3-725C-4DC9-A763-F2EC9D1ECE20}" type="presParOf" srcId="{EB899E50-AF25-47C3-BAB8-5153EE93665B}" destId="{7F45152B-00A9-4579-9D2B-0B81BA6CA6D6}" srcOrd="11" destOrd="0" presId="urn:microsoft.com/office/officeart/2008/layout/RadialCluster"/>
    <dgm:cxn modelId="{E2EC521B-D7CA-4AC7-886C-27E0F4707317}" type="presParOf" srcId="{EB899E50-AF25-47C3-BAB8-5153EE93665B}" destId="{7B264A5F-F4E7-4AC8-817A-7DC8A70B2F7F}" srcOrd="12" destOrd="0" presId="urn:microsoft.com/office/officeart/2008/layout/RadialCluster"/>
    <dgm:cxn modelId="{8839DB10-8772-47B3-88C4-7485FC5D318C}" type="presParOf" srcId="{EB899E50-AF25-47C3-BAB8-5153EE93665B}" destId="{8FC264BC-D217-4997-B5D5-2278E4F6EECA}" srcOrd="13" destOrd="0" presId="urn:microsoft.com/office/officeart/2008/layout/RadialCluster"/>
    <dgm:cxn modelId="{10F86B61-8B8E-4D07-8F96-98E4D2E589B2}" type="presParOf" srcId="{EB899E50-AF25-47C3-BAB8-5153EE93665B}" destId="{0E3D3461-8565-4571-9242-08C64BAFC5BC}"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059C1-5691-422E-840C-661F6FBA7A97}">
      <dsp:nvSpPr>
        <dsp:cNvPr id="0" name=""/>
        <dsp:cNvSpPr/>
      </dsp:nvSpPr>
      <dsp:spPr>
        <a:xfrm>
          <a:off x="7531093" y="3597376"/>
          <a:ext cx="564155" cy="444144"/>
        </a:xfrm>
        <a:custGeom>
          <a:avLst/>
          <a:gdLst/>
          <a:ahLst/>
          <a:cxnLst/>
          <a:rect l="0" t="0" r="0" b="0"/>
          <a:pathLst>
            <a:path>
              <a:moveTo>
                <a:pt x="0" y="0"/>
              </a:moveTo>
              <a:lnTo>
                <a:pt x="0" y="384023"/>
              </a:lnTo>
              <a:lnTo>
                <a:pt x="564155" y="384023"/>
              </a:lnTo>
              <a:lnTo>
                <a:pt x="564155" y="44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5E073-4317-41AB-BBD6-DC02330D63CA}">
      <dsp:nvSpPr>
        <dsp:cNvPr id="0" name=""/>
        <dsp:cNvSpPr/>
      </dsp:nvSpPr>
      <dsp:spPr>
        <a:xfrm>
          <a:off x="6650408" y="3597376"/>
          <a:ext cx="880685" cy="444144"/>
        </a:xfrm>
        <a:custGeom>
          <a:avLst/>
          <a:gdLst/>
          <a:ahLst/>
          <a:cxnLst/>
          <a:rect l="0" t="0" r="0" b="0"/>
          <a:pathLst>
            <a:path>
              <a:moveTo>
                <a:pt x="880685" y="0"/>
              </a:moveTo>
              <a:lnTo>
                <a:pt x="880685" y="384023"/>
              </a:lnTo>
              <a:lnTo>
                <a:pt x="0" y="384023"/>
              </a:lnTo>
              <a:lnTo>
                <a:pt x="0" y="44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18408-095E-45D2-969C-16DFE1A89166}">
      <dsp:nvSpPr>
        <dsp:cNvPr id="0" name=""/>
        <dsp:cNvSpPr/>
      </dsp:nvSpPr>
      <dsp:spPr>
        <a:xfrm>
          <a:off x="5933731" y="2660319"/>
          <a:ext cx="1597362" cy="188748"/>
        </a:xfrm>
        <a:custGeom>
          <a:avLst/>
          <a:gdLst/>
          <a:ahLst/>
          <a:cxnLst/>
          <a:rect l="0" t="0" r="0" b="0"/>
          <a:pathLst>
            <a:path>
              <a:moveTo>
                <a:pt x="0" y="0"/>
              </a:moveTo>
              <a:lnTo>
                <a:pt x="0" y="128626"/>
              </a:lnTo>
              <a:lnTo>
                <a:pt x="1597362" y="128626"/>
              </a:lnTo>
              <a:lnTo>
                <a:pt x="1597362" y="1887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1213A-57B2-4CB7-AB4A-AF4132CA5AB1}">
      <dsp:nvSpPr>
        <dsp:cNvPr id="0" name=""/>
        <dsp:cNvSpPr/>
      </dsp:nvSpPr>
      <dsp:spPr>
        <a:xfrm>
          <a:off x="4559427" y="3498313"/>
          <a:ext cx="711308" cy="423696"/>
        </a:xfrm>
        <a:custGeom>
          <a:avLst/>
          <a:gdLst/>
          <a:ahLst/>
          <a:cxnLst/>
          <a:rect l="0" t="0" r="0" b="0"/>
          <a:pathLst>
            <a:path>
              <a:moveTo>
                <a:pt x="0" y="0"/>
              </a:moveTo>
              <a:lnTo>
                <a:pt x="0" y="363574"/>
              </a:lnTo>
              <a:lnTo>
                <a:pt x="711308" y="363574"/>
              </a:lnTo>
              <a:lnTo>
                <a:pt x="711308" y="4236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718DB-FED8-4048-BCAC-8A68816E84B7}">
      <dsp:nvSpPr>
        <dsp:cNvPr id="0" name=""/>
        <dsp:cNvSpPr/>
      </dsp:nvSpPr>
      <dsp:spPr>
        <a:xfrm>
          <a:off x="3715555" y="3498313"/>
          <a:ext cx="843871" cy="413434"/>
        </a:xfrm>
        <a:custGeom>
          <a:avLst/>
          <a:gdLst/>
          <a:ahLst/>
          <a:cxnLst/>
          <a:rect l="0" t="0" r="0" b="0"/>
          <a:pathLst>
            <a:path>
              <a:moveTo>
                <a:pt x="843871" y="0"/>
              </a:moveTo>
              <a:lnTo>
                <a:pt x="843871" y="353312"/>
              </a:lnTo>
              <a:lnTo>
                <a:pt x="0" y="353312"/>
              </a:lnTo>
              <a:lnTo>
                <a:pt x="0" y="4134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20A44E-A2D4-4678-BF33-366194077089}">
      <dsp:nvSpPr>
        <dsp:cNvPr id="0" name=""/>
        <dsp:cNvSpPr/>
      </dsp:nvSpPr>
      <dsp:spPr>
        <a:xfrm>
          <a:off x="4559427" y="2660319"/>
          <a:ext cx="1374303" cy="197250"/>
        </a:xfrm>
        <a:custGeom>
          <a:avLst/>
          <a:gdLst/>
          <a:ahLst/>
          <a:cxnLst/>
          <a:rect l="0" t="0" r="0" b="0"/>
          <a:pathLst>
            <a:path>
              <a:moveTo>
                <a:pt x="1374303" y="0"/>
              </a:moveTo>
              <a:lnTo>
                <a:pt x="1374303" y="137128"/>
              </a:lnTo>
              <a:lnTo>
                <a:pt x="0" y="137128"/>
              </a:lnTo>
              <a:lnTo>
                <a:pt x="0" y="197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E04CC-329B-446D-AB2D-008BF7B92C95}">
      <dsp:nvSpPr>
        <dsp:cNvPr id="0" name=""/>
        <dsp:cNvSpPr/>
      </dsp:nvSpPr>
      <dsp:spPr>
        <a:xfrm>
          <a:off x="3967204" y="930996"/>
          <a:ext cx="1966526" cy="682090"/>
        </a:xfrm>
        <a:custGeom>
          <a:avLst/>
          <a:gdLst/>
          <a:ahLst/>
          <a:cxnLst/>
          <a:rect l="0" t="0" r="0" b="0"/>
          <a:pathLst>
            <a:path>
              <a:moveTo>
                <a:pt x="0" y="0"/>
              </a:moveTo>
              <a:lnTo>
                <a:pt x="0" y="621968"/>
              </a:lnTo>
              <a:lnTo>
                <a:pt x="1966526" y="621968"/>
              </a:lnTo>
              <a:lnTo>
                <a:pt x="1966526" y="682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883FCC-8708-4BDE-8CB4-B3BFB9B24128}">
      <dsp:nvSpPr>
        <dsp:cNvPr id="0" name=""/>
        <dsp:cNvSpPr/>
      </dsp:nvSpPr>
      <dsp:spPr>
        <a:xfrm>
          <a:off x="1425357" y="2343222"/>
          <a:ext cx="651224" cy="188748"/>
        </a:xfrm>
        <a:custGeom>
          <a:avLst/>
          <a:gdLst/>
          <a:ahLst/>
          <a:cxnLst/>
          <a:rect l="0" t="0" r="0" b="0"/>
          <a:pathLst>
            <a:path>
              <a:moveTo>
                <a:pt x="0" y="0"/>
              </a:moveTo>
              <a:lnTo>
                <a:pt x="0" y="128626"/>
              </a:lnTo>
              <a:lnTo>
                <a:pt x="651224" y="128626"/>
              </a:lnTo>
              <a:lnTo>
                <a:pt x="651224" y="1887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C99FE-2286-4C7F-9E17-8DB470FEE0A0}">
      <dsp:nvSpPr>
        <dsp:cNvPr id="0" name=""/>
        <dsp:cNvSpPr/>
      </dsp:nvSpPr>
      <dsp:spPr>
        <a:xfrm>
          <a:off x="580373" y="2343222"/>
          <a:ext cx="844984" cy="188748"/>
        </a:xfrm>
        <a:custGeom>
          <a:avLst/>
          <a:gdLst/>
          <a:ahLst/>
          <a:cxnLst/>
          <a:rect l="0" t="0" r="0" b="0"/>
          <a:pathLst>
            <a:path>
              <a:moveTo>
                <a:pt x="844984" y="0"/>
              </a:moveTo>
              <a:lnTo>
                <a:pt x="844984" y="128626"/>
              </a:lnTo>
              <a:lnTo>
                <a:pt x="0" y="128626"/>
              </a:lnTo>
              <a:lnTo>
                <a:pt x="0" y="1887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390A92-8C24-467D-AACC-F320B0326F8F}">
      <dsp:nvSpPr>
        <dsp:cNvPr id="0" name=""/>
        <dsp:cNvSpPr/>
      </dsp:nvSpPr>
      <dsp:spPr>
        <a:xfrm>
          <a:off x="1425357" y="930996"/>
          <a:ext cx="2541847" cy="682090"/>
        </a:xfrm>
        <a:custGeom>
          <a:avLst/>
          <a:gdLst/>
          <a:ahLst/>
          <a:cxnLst/>
          <a:rect l="0" t="0" r="0" b="0"/>
          <a:pathLst>
            <a:path>
              <a:moveTo>
                <a:pt x="2541847" y="0"/>
              </a:moveTo>
              <a:lnTo>
                <a:pt x="2541847" y="621968"/>
              </a:lnTo>
              <a:lnTo>
                <a:pt x="0" y="621968"/>
              </a:lnTo>
              <a:lnTo>
                <a:pt x="0" y="682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66155D-6A76-4F41-A84A-ABC844BE0ABC}">
      <dsp:nvSpPr>
        <dsp:cNvPr id="0" name=""/>
        <dsp:cNvSpPr/>
      </dsp:nvSpPr>
      <dsp:spPr>
        <a:xfrm>
          <a:off x="1241032" y="-68504"/>
          <a:ext cx="5452345" cy="9995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A7A8-601B-4ED9-9950-154DAE03B828}">
      <dsp:nvSpPr>
        <dsp:cNvPr id="0" name=""/>
        <dsp:cNvSpPr/>
      </dsp:nvSpPr>
      <dsp:spPr>
        <a:xfrm>
          <a:off x="1313142" y="0"/>
          <a:ext cx="5452345" cy="999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b="1" kern="1200" dirty="0">
              <a:solidFill>
                <a:schemeClr val="accent6">
                  <a:lumMod val="50000"/>
                </a:schemeClr>
              </a:solidFill>
              <a:latin typeface="Arial" pitchFamily="34" charset="0"/>
              <a:cs typeface="Arial" pitchFamily="34" charset="0"/>
            </a:rPr>
            <a:t>Критерії сталих державних закупівель для ремонту та будівництва доріг</a:t>
          </a:r>
          <a:endParaRPr lang="ru-RU" sz="2200" b="1" kern="1200" dirty="0">
            <a:solidFill>
              <a:schemeClr val="accent6">
                <a:lumMod val="50000"/>
              </a:schemeClr>
            </a:solidFill>
            <a:latin typeface="Arial" pitchFamily="34" charset="0"/>
            <a:cs typeface="Arial" pitchFamily="34" charset="0"/>
          </a:endParaRPr>
        </a:p>
      </dsp:txBody>
      <dsp:txXfrm>
        <a:off x="1342416" y="29274"/>
        <a:ext cx="5393797" cy="940953"/>
      </dsp:txXfrm>
    </dsp:sp>
    <dsp:sp modelId="{C7956790-35C3-419C-906E-AAE69153F652}">
      <dsp:nvSpPr>
        <dsp:cNvPr id="0" name=""/>
        <dsp:cNvSpPr/>
      </dsp:nvSpPr>
      <dsp:spPr>
        <a:xfrm>
          <a:off x="480335" y="1613087"/>
          <a:ext cx="1890044" cy="730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AED0C-7B56-4D8E-A0D0-B9D0808E0C08}">
      <dsp:nvSpPr>
        <dsp:cNvPr id="0" name=""/>
        <dsp:cNvSpPr/>
      </dsp:nvSpPr>
      <dsp:spPr>
        <a:xfrm>
          <a:off x="552445" y="1681592"/>
          <a:ext cx="1890044" cy="7301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uk-UA" sz="1800" b="1" kern="1200" cap="all" dirty="0">
              <a:solidFill>
                <a:srgbClr val="380CF4"/>
              </a:solidFill>
              <a:latin typeface="Arial" pitchFamily="34" charset="0"/>
              <a:cs typeface="Arial" pitchFamily="34" charset="0"/>
            </a:rPr>
            <a:t>нецінові критерії</a:t>
          </a:r>
          <a:r>
            <a:rPr lang="uk-UA" sz="1800" kern="1200" dirty="0">
              <a:solidFill>
                <a:srgbClr val="380CF4"/>
              </a:solidFill>
              <a:latin typeface="Arial" pitchFamily="34" charset="0"/>
              <a:cs typeface="Arial" pitchFamily="34" charset="0"/>
            </a:rPr>
            <a:t> </a:t>
          </a:r>
          <a:endParaRPr lang="ru-RU" sz="1800" kern="1200" dirty="0">
            <a:solidFill>
              <a:srgbClr val="380CF4"/>
            </a:solidFill>
          </a:endParaRPr>
        </a:p>
      </dsp:txBody>
      <dsp:txXfrm>
        <a:off x="573830" y="1702977"/>
        <a:ext cx="1847274" cy="687364"/>
      </dsp:txXfrm>
    </dsp:sp>
    <dsp:sp modelId="{26039978-768C-48EC-BA50-8603F12AF913}">
      <dsp:nvSpPr>
        <dsp:cNvPr id="0" name=""/>
        <dsp:cNvSpPr/>
      </dsp:nvSpPr>
      <dsp:spPr>
        <a:xfrm>
          <a:off x="1258" y="2531970"/>
          <a:ext cx="1158228" cy="1081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8BB1D-D24B-43E5-AC8D-9B10274F5997}">
      <dsp:nvSpPr>
        <dsp:cNvPr id="0" name=""/>
        <dsp:cNvSpPr/>
      </dsp:nvSpPr>
      <dsp:spPr>
        <a:xfrm>
          <a:off x="73368" y="2600475"/>
          <a:ext cx="1158228" cy="10816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0" kern="1200" dirty="0">
              <a:latin typeface="Arial" pitchFamily="34" charset="0"/>
              <a:cs typeface="Arial" pitchFamily="34" charset="0"/>
            </a:rPr>
            <a:t>Застосування екологічних вимог до матеріалів </a:t>
          </a:r>
          <a:endParaRPr lang="ru-RU" sz="1200" b="0" kern="1200" dirty="0"/>
        </a:p>
      </dsp:txBody>
      <dsp:txXfrm>
        <a:off x="105048" y="2632155"/>
        <a:ext cx="1094868" cy="1018258"/>
      </dsp:txXfrm>
    </dsp:sp>
    <dsp:sp modelId="{A31EF2B3-D65B-47A7-AF07-166A2B272567}">
      <dsp:nvSpPr>
        <dsp:cNvPr id="0" name=""/>
        <dsp:cNvSpPr/>
      </dsp:nvSpPr>
      <dsp:spPr>
        <a:xfrm>
          <a:off x="1303707" y="2531970"/>
          <a:ext cx="1545748" cy="1195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64F8C-9F26-472F-AF8A-A1FC48EA5750}">
      <dsp:nvSpPr>
        <dsp:cNvPr id="0" name=""/>
        <dsp:cNvSpPr/>
      </dsp:nvSpPr>
      <dsp:spPr>
        <a:xfrm>
          <a:off x="1375818" y="2600475"/>
          <a:ext cx="1545748" cy="11953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0" kern="1200" dirty="0">
              <a:latin typeface="Arial" pitchFamily="34" charset="0"/>
              <a:cs typeface="Arial" pitchFamily="34" charset="0"/>
            </a:rPr>
            <a:t>Застосування екологічних вимог, що стосуються організації та виконання робіт  </a:t>
          </a:r>
          <a:endParaRPr lang="ru-RU" sz="1200" b="0" kern="1200" dirty="0"/>
        </a:p>
      </dsp:txBody>
      <dsp:txXfrm>
        <a:off x="1410828" y="2635485"/>
        <a:ext cx="1475728" cy="1125303"/>
      </dsp:txXfrm>
    </dsp:sp>
    <dsp:sp modelId="{45CBB53B-EB4F-4655-8D7C-20A76A9C9367}">
      <dsp:nvSpPr>
        <dsp:cNvPr id="0" name=""/>
        <dsp:cNvSpPr/>
      </dsp:nvSpPr>
      <dsp:spPr>
        <a:xfrm>
          <a:off x="4368802" y="1613087"/>
          <a:ext cx="3129858" cy="1047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E4DAC-02FD-4A9F-A091-7091734C900D}">
      <dsp:nvSpPr>
        <dsp:cNvPr id="0" name=""/>
        <dsp:cNvSpPr/>
      </dsp:nvSpPr>
      <dsp:spPr>
        <a:xfrm>
          <a:off x="4440912" y="1681592"/>
          <a:ext cx="3129858" cy="10472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uk-UA" sz="1800" b="1" kern="1200" dirty="0">
              <a:solidFill>
                <a:srgbClr val="C00000"/>
              </a:solidFill>
              <a:latin typeface="Arial" pitchFamily="34" charset="0"/>
              <a:cs typeface="Arial" pitchFamily="34" charset="0"/>
            </a:rPr>
            <a:t>ВИМОГИ ДО ТЕХНІЧНИХ УМОВ РЕАЛІЗАЦІЇ ПРОЕКТУ</a:t>
          </a:r>
          <a:endParaRPr lang="ru-RU" sz="1800" kern="1200" dirty="0">
            <a:solidFill>
              <a:srgbClr val="C00000"/>
            </a:solidFill>
          </a:endParaRPr>
        </a:p>
      </dsp:txBody>
      <dsp:txXfrm>
        <a:off x="4471584" y="1712264"/>
        <a:ext cx="3068514" cy="985888"/>
      </dsp:txXfrm>
    </dsp:sp>
    <dsp:sp modelId="{3D350D62-F9FA-47DF-8EB1-F20BDAB4F7CB}">
      <dsp:nvSpPr>
        <dsp:cNvPr id="0" name=""/>
        <dsp:cNvSpPr/>
      </dsp:nvSpPr>
      <dsp:spPr>
        <a:xfrm>
          <a:off x="3570915" y="2857569"/>
          <a:ext cx="1977022" cy="6407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327F1-9A73-419A-8A00-4E15B1C3B3D9}">
      <dsp:nvSpPr>
        <dsp:cNvPr id="0" name=""/>
        <dsp:cNvSpPr/>
      </dsp:nvSpPr>
      <dsp:spPr>
        <a:xfrm>
          <a:off x="3643026" y="2926074"/>
          <a:ext cx="1977022" cy="640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uk-UA" sz="1400" b="1" kern="1200" dirty="0">
              <a:latin typeface="Arial" pitchFamily="34" charset="0"/>
              <a:cs typeface="Arial" pitchFamily="34" charset="0"/>
            </a:rPr>
            <a:t>Застосування екологічних вимог            до матеріалів </a:t>
          </a:r>
          <a:endParaRPr lang="ru-RU" sz="1400" kern="1200" dirty="0"/>
        </a:p>
      </dsp:txBody>
      <dsp:txXfrm>
        <a:off x="3661793" y="2944841"/>
        <a:ext cx="1939488" cy="603209"/>
      </dsp:txXfrm>
    </dsp:sp>
    <dsp:sp modelId="{3CFFA204-8032-40AF-B294-6EDF0F7E3B31}">
      <dsp:nvSpPr>
        <dsp:cNvPr id="0" name=""/>
        <dsp:cNvSpPr/>
      </dsp:nvSpPr>
      <dsp:spPr>
        <a:xfrm>
          <a:off x="3004780" y="3911748"/>
          <a:ext cx="1421550" cy="12696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6F66C-0D15-451B-938F-79EC040203B3}">
      <dsp:nvSpPr>
        <dsp:cNvPr id="0" name=""/>
        <dsp:cNvSpPr/>
      </dsp:nvSpPr>
      <dsp:spPr>
        <a:xfrm>
          <a:off x="3076890" y="3980252"/>
          <a:ext cx="1421550" cy="1269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Arial" pitchFamily="34" charset="0"/>
              <a:cs typeface="Arial" pitchFamily="34" charset="0"/>
            </a:rPr>
            <a:t>при проектуванні автомобільних доріг </a:t>
          </a:r>
          <a:endParaRPr lang="ru-RU" sz="1400" b="0" kern="1200" dirty="0">
            <a:latin typeface="Arial" pitchFamily="34" charset="0"/>
            <a:cs typeface="Arial" pitchFamily="34" charset="0"/>
          </a:endParaRPr>
        </a:p>
      </dsp:txBody>
      <dsp:txXfrm>
        <a:off x="3114078" y="4017440"/>
        <a:ext cx="1347174" cy="1195321"/>
      </dsp:txXfrm>
    </dsp:sp>
    <dsp:sp modelId="{D7295E16-66FD-4176-A81B-2F42D2C2D4D7}">
      <dsp:nvSpPr>
        <dsp:cNvPr id="0" name=""/>
        <dsp:cNvSpPr/>
      </dsp:nvSpPr>
      <dsp:spPr>
        <a:xfrm>
          <a:off x="4586912" y="3922009"/>
          <a:ext cx="1367645" cy="1222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B8A00-BB3D-47C2-91A4-A171ADA39B8E}">
      <dsp:nvSpPr>
        <dsp:cNvPr id="0" name=""/>
        <dsp:cNvSpPr/>
      </dsp:nvSpPr>
      <dsp:spPr>
        <a:xfrm>
          <a:off x="4659022" y="3990514"/>
          <a:ext cx="1367645" cy="1222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Arial" pitchFamily="34" charset="0"/>
              <a:cs typeface="Arial" pitchFamily="34" charset="0"/>
            </a:rPr>
            <a:t>в процесі виконання будівельних</a:t>
          </a:r>
          <a:r>
            <a:rPr lang="ru-RU" sz="1400" b="0" kern="1200" dirty="0">
              <a:latin typeface="Arial" pitchFamily="34" charset="0"/>
              <a:cs typeface="Arial" pitchFamily="34" charset="0"/>
            </a:rPr>
            <a:t>/</a:t>
          </a:r>
          <a:r>
            <a:rPr lang="en-CA" sz="1400" b="0" kern="1200" dirty="0">
              <a:latin typeface="Arial" pitchFamily="34" charset="0"/>
              <a:cs typeface="Arial" pitchFamily="34" charset="0"/>
            </a:rPr>
            <a:t> </a:t>
          </a:r>
          <a:r>
            <a:rPr lang="ru-RU" sz="1400" b="0" kern="1200" dirty="0" err="1">
              <a:latin typeface="Arial" pitchFamily="34" charset="0"/>
              <a:cs typeface="Arial" pitchFamily="34" charset="0"/>
            </a:rPr>
            <a:t>ремонтних</a:t>
          </a:r>
          <a:r>
            <a:rPr lang="ru-RU" sz="1400" b="0" kern="1200" dirty="0">
              <a:latin typeface="Arial" pitchFamily="34" charset="0"/>
              <a:cs typeface="Arial" pitchFamily="34" charset="0"/>
            </a:rPr>
            <a:t> </a:t>
          </a:r>
          <a:r>
            <a:rPr lang="uk-UA" sz="1400" b="0" kern="1200" dirty="0">
              <a:latin typeface="Arial" pitchFamily="34" charset="0"/>
              <a:cs typeface="Arial" pitchFamily="34" charset="0"/>
            </a:rPr>
            <a:t>робіт</a:t>
          </a:r>
          <a:endParaRPr lang="ru-RU" sz="1400" b="0" kern="1200" dirty="0"/>
        </a:p>
      </dsp:txBody>
      <dsp:txXfrm>
        <a:off x="4694834" y="4026326"/>
        <a:ext cx="1296021" cy="1151084"/>
      </dsp:txXfrm>
    </dsp:sp>
    <dsp:sp modelId="{D7765344-FEED-4438-A5CE-E702900517A2}">
      <dsp:nvSpPr>
        <dsp:cNvPr id="0" name=""/>
        <dsp:cNvSpPr/>
      </dsp:nvSpPr>
      <dsp:spPr>
        <a:xfrm>
          <a:off x="6556081" y="2849068"/>
          <a:ext cx="1950024" cy="7483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F9537-0187-4837-9524-CC5FA87B02D4}">
      <dsp:nvSpPr>
        <dsp:cNvPr id="0" name=""/>
        <dsp:cNvSpPr/>
      </dsp:nvSpPr>
      <dsp:spPr>
        <a:xfrm>
          <a:off x="6628191" y="2917572"/>
          <a:ext cx="1950024" cy="7483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1" kern="1200" dirty="0">
              <a:latin typeface="Arial" pitchFamily="34" charset="0"/>
              <a:cs typeface="Arial" pitchFamily="34" charset="0"/>
            </a:rPr>
            <a:t>Застосування екологічних вимог  до виконання робіт</a:t>
          </a:r>
          <a:endParaRPr lang="ru-RU" sz="1400" kern="1200" dirty="0">
            <a:latin typeface="Arial" pitchFamily="34" charset="0"/>
            <a:cs typeface="Arial" pitchFamily="34" charset="0"/>
          </a:endParaRPr>
        </a:p>
      </dsp:txBody>
      <dsp:txXfrm>
        <a:off x="6650108" y="2939489"/>
        <a:ext cx="1906190" cy="704474"/>
      </dsp:txXfrm>
    </dsp:sp>
    <dsp:sp modelId="{E65C2898-2E36-4864-A20E-498F947D0101}">
      <dsp:nvSpPr>
        <dsp:cNvPr id="0" name=""/>
        <dsp:cNvSpPr/>
      </dsp:nvSpPr>
      <dsp:spPr>
        <a:xfrm>
          <a:off x="6049104" y="4041521"/>
          <a:ext cx="1202606" cy="120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11D14-7EE4-429D-9C05-A1B607386B14}">
      <dsp:nvSpPr>
        <dsp:cNvPr id="0" name=""/>
        <dsp:cNvSpPr/>
      </dsp:nvSpPr>
      <dsp:spPr>
        <a:xfrm>
          <a:off x="6121214" y="4110026"/>
          <a:ext cx="1202606" cy="12069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Arial" pitchFamily="34" charset="0"/>
              <a:cs typeface="Arial" pitchFamily="34" charset="0"/>
            </a:rPr>
            <a:t>під час  будівництва/ремонту доріг</a:t>
          </a:r>
          <a:endParaRPr lang="ru-RU" sz="1400" b="0" kern="1200" dirty="0">
            <a:latin typeface="Arial" pitchFamily="34" charset="0"/>
            <a:cs typeface="Arial" pitchFamily="34" charset="0"/>
          </a:endParaRPr>
        </a:p>
      </dsp:txBody>
      <dsp:txXfrm>
        <a:off x="6156437" y="4145249"/>
        <a:ext cx="1132160" cy="1136486"/>
      </dsp:txXfrm>
    </dsp:sp>
    <dsp:sp modelId="{086EAE16-4747-4601-8CC4-FDDFB3F2582A}">
      <dsp:nvSpPr>
        <dsp:cNvPr id="0" name=""/>
        <dsp:cNvSpPr/>
      </dsp:nvSpPr>
      <dsp:spPr>
        <a:xfrm>
          <a:off x="7419399" y="4041521"/>
          <a:ext cx="1351699" cy="11239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FE55D-95BB-454A-9CC0-CF8259A4CD8B}">
      <dsp:nvSpPr>
        <dsp:cNvPr id="0" name=""/>
        <dsp:cNvSpPr/>
      </dsp:nvSpPr>
      <dsp:spPr>
        <a:xfrm>
          <a:off x="7491509" y="4110026"/>
          <a:ext cx="1351699" cy="1123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kern="1200" dirty="0">
              <a:latin typeface="Arial" pitchFamily="34" charset="0"/>
              <a:cs typeface="Arial" pitchFamily="34" charset="0"/>
            </a:rPr>
            <a:t>при проектуванні автомобільної дороги </a:t>
          </a:r>
          <a:endParaRPr lang="ru-RU" sz="1400" b="0" kern="1200" dirty="0">
            <a:latin typeface="Arial" pitchFamily="34" charset="0"/>
            <a:cs typeface="Arial" pitchFamily="34" charset="0"/>
          </a:endParaRPr>
        </a:p>
      </dsp:txBody>
      <dsp:txXfrm>
        <a:off x="7524429" y="4142946"/>
        <a:ext cx="1285859" cy="1058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E9D11-3E7F-4ED1-8339-B7C245DCB650}">
      <dsp:nvSpPr>
        <dsp:cNvPr id="0" name=""/>
        <dsp:cNvSpPr/>
      </dsp:nvSpPr>
      <dsp:spPr>
        <a:xfrm>
          <a:off x="0" y="418144"/>
          <a:ext cx="7886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704B7-0B1C-4EB4-B195-48BA66F85FA8}">
      <dsp:nvSpPr>
        <dsp:cNvPr id="0" name=""/>
        <dsp:cNvSpPr/>
      </dsp:nvSpPr>
      <dsp:spPr>
        <a:xfrm>
          <a:off x="394335" y="78664"/>
          <a:ext cx="55206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uk-UA" sz="2800" b="1" kern="1200" dirty="0">
              <a:latin typeface="Arial" pitchFamily="34" charset="0"/>
              <a:cs typeface="Arial" pitchFamily="34" charset="0"/>
            </a:rPr>
            <a:t>Текст вимоги </a:t>
          </a:r>
          <a:endParaRPr lang="ru-RU" sz="2800" kern="1200" dirty="0">
            <a:latin typeface="Arial" pitchFamily="34" charset="0"/>
            <a:cs typeface="Arial" pitchFamily="34" charset="0"/>
          </a:endParaRPr>
        </a:p>
      </dsp:txBody>
      <dsp:txXfrm>
        <a:off x="427479" y="111808"/>
        <a:ext cx="5454402" cy="612672"/>
      </dsp:txXfrm>
    </dsp:sp>
    <dsp:sp modelId="{D307B3CB-EBEF-4B57-97F9-1D59EC050A05}">
      <dsp:nvSpPr>
        <dsp:cNvPr id="0" name=""/>
        <dsp:cNvSpPr/>
      </dsp:nvSpPr>
      <dsp:spPr>
        <a:xfrm>
          <a:off x="0" y="1461424"/>
          <a:ext cx="7886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67AD7-2565-4D54-B9CD-F9BA357DF4A5}">
      <dsp:nvSpPr>
        <dsp:cNvPr id="0" name=""/>
        <dsp:cNvSpPr/>
      </dsp:nvSpPr>
      <dsp:spPr>
        <a:xfrm>
          <a:off x="394335" y="1121944"/>
          <a:ext cx="55206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uk-UA" sz="2800" b="1" kern="1200" dirty="0">
              <a:latin typeface="Arial" pitchFamily="34" charset="0"/>
              <a:cs typeface="Arial" pitchFamily="34" charset="0"/>
            </a:rPr>
            <a:t>Підтвердні документи</a:t>
          </a:r>
          <a:endParaRPr lang="ru-RU" sz="2800" kern="1200" dirty="0">
            <a:latin typeface="Arial" pitchFamily="34" charset="0"/>
            <a:cs typeface="Arial" pitchFamily="34" charset="0"/>
          </a:endParaRPr>
        </a:p>
      </dsp:txBody>
      <dsp:txXfrm>
        <a:off x="427479" y="1155088"/>
        <a:ext cx="5454402" cy="612672"/>
      </dsp:txXfrm>
    </dsp:sp>
    <dsp:sp modelId="{FC00CC37-D327-4134-A677-5436C935E4F6}">
      <dsp:nvSpPr>
        <dsp:cNvPr id="0" name=""/>
        <dsp:cNvSpPr/>
      </dsp:nvSpPr>
      <dsp:spPr>
        <a:xfrm>
          <a:off x="0" y="3244730"/>
          <a:ext cx="7886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729F6-A85E-4D99-95E2-D6D3FE8BD13B}">
      <dsp:nvSpPr>
        <dsp:cNvPr id="0" name=""/>
        <dsp:cNvSpPr/>
      </dsp:nvSpPr>
      <dsp:spPr>
        <a:xfrm>
          <a:off x="393949" y="2165224"/>
          <a:ext cx="5515298" cy="1418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uk-UA" sz="2800" b="1" kern="1200" dirty="0">
              <a:latin typeface="Arial" pitchFamily="34" charset="0"/>
              <a:cs typeface="Arial" pitchFamily="34" charset="0"/>
            </a:rPr>
            <a:t>Обґрунтування доцільності застосування</a:t>
          </a:r>
          <a:endParaRPr lang="ru-RU" sz="2800" kern="1200" dirty="0">
            <a:latin typeface="Arial" pitchFamily="34" charset="0"/>
            <a:cs typeface="Arial" pitchFamily="34" charset="0"/>
          </a:endParaRPr>
        </a:p>
      </dsp:txBody>
      <dsp:txXfrm>
        <a:off x="463218" y="2234493"/>
        <a:ext cx="5376760" cy="1280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C6054-744C-4FC1-865E-6A0C421B465A}">
      <dsp:nvSpPr>
        <dsp:cNvPr id="0" name=""/>
        <dsp:cNvSpPr/>
      </dsp:nvSpPr>
      <dsp:spPr>
        <a:xfrm>
          <a:off x="3569579" y="1328557"/>
          <a:ext cx="1389712" cy="1315878"/>
        </a:xfrm>
        <a:prstGeom prst="roundRect">
          <a:avLst/>
        </a:prstGeom>
        <a:solidFill>
          <a:schemeClr val="bg1"/>
        </a:solidFill>
        <a:ln w="28575" cap="flat" cmpd="sng" algn="ctr">
          <a:solidFill>
            <a:srgbClr val="0028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b="1" kern="1200" cap="all" dirty="0">
              <a:solidFill>
                <a:schemeClr val="accent6">
                  <a:lumMod val="50000"/>
                </a:schemeClr>
              </a:solidFill>
              <a:latin typeface="Arial" pitchFamily="34" charset="0"/>
              <a:cs typeface="Arial" pitchFamily="34" charset="0"/>
            </a:rPr>
            <a:t>нецінові критерії</a:t>
          </a:r>
          <a:r>
            <a:rPr lang="uk-UA" sz="1800" kern="1200" dirty="0">
              <a:solidFill>
                <a:schemeClr val="accent6">
                  <a:lumMod val="50000"/>
                </a:schemeClr>
              </a:solidFill>
              <a:latin typeface="Arial" pitchFamily="34" charset="0"/>
              <a:cs typeface="Arial" pitchFamily="34" charset="0"/>
            </a:rPr>
            <a:t> </a:t>
          </a:r>
          <a:endParaRPr lang="ru-RU" sz="1800" kern="1200" dirty="0">
            <a:solidFill>
              <a:schemeClr val="accent6">
                <a:lumMod val="50000"/>
              </a:schemeClr>
            </a:solidFill>
          </a:endParaRPr>
        </a:p>
      </dsp:txBody>
      <dsp:txXfrm>
        <a:off x="3633815" y="1392793"/>
        <a:ext cx="1261240" cy="1187406"/>
      </dsp:txXfrm>
    </dsp:sp>
    <dsp:sp modelId="{6D4CC8F2-87E7-4659-B221-1C0DF9612DF0}">
      <dsp:nvSpPr>
        <dsp:cNvPr id="0" name=""/>
        <dsp:cNvSpPr/>
      </dsp:nvSpPr>
      <dsp:spPr>
        <a:xfrm rot="15854626">
          <a:off x="3964248" y="1117083"/>
          <a:ext cx="425092" cy="0"/>
        </a:xfrm>
        <a:custGeom>
          <a:avLst/>
          <a:gdLst/>
          <a:ahLst/>
          <a:cxnLst/>
          <a:rect l="0" t="0" r="0" b="0"/>
          <a:pathLst>
            <a:path>
              <a:moveTo>
                <a:pt x="0" y="0"/>
              </a:moveTo>
              <a:lnTo>
                <a:pt x="4250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1C300-A05F-4687-8410-D3F32CF32971}">
      <dsp:nvSpPr>
        <dsp:cNvPr id="0" name=""/>
        <dsp:cNvSpPr/>
      </dsp:nvSpPr>
      <dsp:spPr>
        <a:xfrm>
          <a:off x="1383378" y="156312"/>
          <a:ext cx="5468664" cy="749296"/>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lumMod val="75000"/>
                  <a:lumOff val="25000"/>
                </a:schemeClr>
              </a:solidFill>
              <a:latin typeface="Arial" pitchFamily="34" charset="0"/>
              <a:cs typeface="Arial" pitchFamily="34" charset="0"/>
            </a:rPr>
            <a:t>1. Використовувати ХХ%  екологічно  сертифікованих  матеріалів та виробів згідно з ДСТУ ISO 14024  </a:t>
          </a:r>
          <a:endParaRPr lang="ru-RU" sz="1600" b="1" kern="1200" dirty="0">
            <a:solidFill>
              <a:schemeClr val="tx1">
                <a:lumMod val="75000"/>
                <a:lumOff val="25000"/>
              </a:schemeClr>
            </a:solidFill>
          </a:endParaRPr>
        </a:p>
      </dsp:txBody>
      <dsp:txXfrm>
        <a:off x="1419956" y="192890"/>
        <a:ext cx="5395508" cy="676140"/>
      </dsp:txXfrm>
    </dsp:sp>
    <dsp:sp modelId="{E9F3C0C8-DF2B-49B0-A7C7-6DF3A786635C}">
      <dsp:nvSpPr>
        <dsp:cNvPr id="0" name=""/>
        <dsp:cNvSpPr/>
      </dsp:nvSpPr>
      <dsp:spPr>
        <a:xfrm rot="21457927">
          <a:off x="4959202" y="1953413"/>
          <a:ext cx="210577" cy="0"/>
        </a:xfrm>
        <a:custGeom>
          <a:avLst/>
          <a:gdLst/>
          <a:ahLst/>
          <a:cxnLst/>
          <a:rect l="0" t="0" r="0" b="0"/>
          <a:pathLst>
            <a:path>
              <a:moveTo>
                <a:pt x="0" y="0"/>
              </a:moveTo>
              <a:lnTo>
                <a:pt x="2105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60B87-A21A-4537-889B-EC278521E488}">
      <dsp:nvSpPr>
        <dsp:cNvPr id="0" name=""/>
        <dsp:cNvSpPr/>
      </dsp:nvSpPr>
      <dsp:spPr>
        <a:xfrm>
          <a:off x="5169689" y="1247177"/>
          <a:ext cx="2990060" cy="1280130"/>
        </a:xfrm>
        <a:prstGeom prst="roundRect">
          <a:avLst/>
        </a:prstGeom>
        <a:solidFill>
          <a:schemeClr val="bg1"/>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lumMod val="75000"/>
                  <a:lumOff val="25000"/>
                </a:schemeClr>
              </a:solidFill>
              <a:effectLst/>
              <a:latin typeface="Arial" pitchFamily="34" charset="0"/>
              <a:ea typeface="+mn-ea"/>
              <a:cs typeface="Arial" pitchFamily="34" charset="0"/>
            </a:rPr>
            <a:t>4. Наявність відповідного рівня екологічної компетентності ХХ% залучених до виконання проектних робіт</a:t>
          </a:r>
          <a:r>
            <a:rPr lang="uk-UA" sz="700" b="1" kern="1200" dirty="0">
              <a:solidFill>
                <a:srgbClr val="380CF4"/>
              </a:solidFill>
              <a:effectLst/>
              <a:latin typeface="Arial" pitchFamily="34" charset="0"/>
              <a:ea typeface="+mn-ea"/>
              <a:cs typeface="Arial" pitchFamily="34" charset="0"/>
            </a:rPr>
            <a:t>.</a:t>
          </a:r>
          <a:endParaRPr lang="ru-RU" sz="700" b="1" kern="1200" dirty="0">
            <a:solidFill>
              <a:srgbClr val="380CF4"/>
            </a:solidFill>
          </a:endParaRPr>
        </a:p>
      </dsp:txBody>
      <dsp:txXfrm>
        <a:off x="5232180" y="1309668"/>
        <a:ext cx="2865078" cy="1155148"/>
      </dsp:txXfrm>
    </dsp:sp>
    <dsp:sp modelId="{36180AA3-DC59-47EF-B495-74FBD9E7EFB5}">
      <dsp:nvSpPr>
        <dsp:cNvPr id="0" name=""/>
        <dsp:cNvSpPr/>
      </dsp:nvSpPr>
      <dsp:spPr>
        <a:xfrm rot="2343598">
          <a:off x="4899190" y="2719825"/>
          <a:ext cx="537790" cy="0"/>
        </a:xfrm>
        <a:custGeom>
          <a:avLst/>
          <a:gdLst/>
          <a:ahLst/>
          <a:cxnLst/>
          <a:rect l="0" t="0" r="0" b="0"/>
          <a:pathLst>
            <a:path>
              <a:moveTo>
                <a:pt x="0" y="0"/>
              </a:moveTo>
              <a:lnTo>
                <a:pt x="53779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74438-C4F5-422A-AB5F-909968448B74}">
      <dsp:nvSpPr>
        <dsp:cNvPr id="0" name=""/>
        <dsp:cNvSpPr/>
      </dsp:nvSpPr>
      <dsp:spPr>
        <a:xfrm>
          <a:off x="4198088" y="2889265"/>
          <a:ext cx="3961661" cy="1301739"/>
        </a:xfrm>
        <a:prstGeom prst="roundRect">
          <a:avLst/>
        </a:prstGeom>
        <a:solidFill>
          <a:schemeClr val="bg1"/>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lumMod val="75000"/>
                  <a:lumOff val="25000"/>
                </a:schemeClr>
              </a:solidFill>
              <a:effectLst/>
              <a:latin typeface="Arial" pitchFamily="34" charset="0"/>
              <a:ea typeface="+mn-ea"/>
              <a:cs typeface="Arial" pitchFamily="34" charset="0"/>
            </a:rPr>
            <a:t>5. Застосовувати кількісні  критерії згідно ДСТУ 9060:2020 та ДСТУ 9060:2020</a:t>
          </a:r>
          <a:endParaRPr lang="ru-RU" sz="1600" kern="1200" dirty="0">
            <a:solidFill>
              <a:schemeClr val="tx1">
                <a:lumMod val="75000"/>
                <a:lumOff val="25000"/>
              </a:schemeClr>
            </a:solidFill>
          </a:endParaRPr>
        </a:p>
      </dsp:txBody>
      <dsp:txXfrm>
        <a:off x="4261634" y="2952811"/>
        <a:ext cx="3834569" cy="1174647"/>
      </dsp:txXfrm>
    </dsp:sp>
    <dsp:sp modelId="{81A70BCA-0295-4F6D-AE94-282641B07047}">
      <dsp:nvSpPr>
        <dsp:cNvPr id="0" name=""/>
        <dsp:cNvSpPr/>
      </dsp:nvSpPr>
      <dsp:spPr>
        <a:xfrm rot="8657772">
          <a:off x="3053704" y="2652016"/>
          <a:ext cx="569384" cy="0"/>
        </a:xfrm>
        <a:custGeom>
          <a:avLst/>
          <a:gdLst/>
          <a:ahLst/>
          <a:cxnLst/>
          <a:rect l="0" t="0" r="0" b="0"/>
          <a:pathLst>
            <a:path>
              <a:moveTo>
                <a:pt x="0" y="0"/>
              </a:moveTo>
              <a:lnTo>
                <a:pt x="5693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506FDE-FF16-4136-82AF-8C055FF38EDB}">
      <dsp:nvSpPr>
        <dsp:cNvPr id="0" name=""/>
        <dsp:cNvSpPr/>
      </dsp:nvSpPr>
      <dsp:spPr>
        <a:xfrm>
          <a:off x="125683" y="2818161"/>
          <a:ext cx="3781111" cy="1568109"/>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tx1">
                  <a:lumMod val="75000"/>
                  <a:lumOff val="25000"/>
                </a:schemeClr>
              </a:solidFill>
              <a:effectLst/>
              <a:latin typeface="Arial" pitchFamily="34" charset="0"/>
              <a:ea typeface="+mn-ea"/>
              <a:cs typeface="Arial" pitchFamily="34" charset="0"/>
            </a:rPr>
            <a:t>3. Наявність системи управління екологічними аспектами в процесі організації та виконання робіт відповідно системі екологічного управління, згідно  ДСТУ ISO 14001:2015 </a:t>
          </a:r>
          <a:endParaRPr lang="ru-RU" sz="1600" b="1" kern="1200" dirty="0">
            <a:solidFill>
              <a:schemeClr val="tx1">
                <a:lumMod val="75000"/>
                <a:lumOff val="25000"/>
              </a:schemeClr>
            </a:solidFill>
          </a:endParaRPr>
        </a:p>
      </dsp:txBody>
      <dsp:txXfrm>
        <a:off x="202232" y="2894710"/>
        <a:ext cx="3628013" cy="1415011"/>
      </dsp:txXfrm>
    </dsp:sp>
    <dsp:sp modelId="{BCB1B271-2921-40F1-9176-E2169DE44517}">
      <dsp:nvSpPr>
        <dsp:cNvPr id="0" name=""/>
        <dsp:cNvSpPr/>
      </dsp:nvSpPr>
      <dsp:spPr>
        <a:xfrm rot="10821455">
          <a:off x="3321907" y="1981387"/>
          <a:ext cx="247674" cy="0"/>
        </a:xfrm>
        <a:custGeom>
          <a:avLst/>
          <a:gdLst/>
          <a:ahLst/>
          <a:cxnLst/>
          <a:rect l="0" t="0" r="0" b="0"/>
          <a:pathLst>
            <a:path>
              <a:moveTo>
                <a:pt x="0" y="0"/>
              </a:moveTo>
              <a:lnTo>
                <a:pt x="2476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66C2CD-FD8C-4129-9A1D-39B48191D5E1}">
      <dsp:nvSpPr>
        <dsp:cNvPr id="0" name=""/>
        <dsp:cNvSpPr/>
      </dsp:nvSpPr>
      <dsp:spPr>
        <a:xfrm>
          <a:off x="0" y="1364285"/>
          <a:ext cx="3321909" cy="1211927"/>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uk-UA" sz="1700" b="1" kern="1200" dirty="0">
              <a:solidFill>
                <a:schemeClr val="tx1">
                  <a:lumMod val="75000"/>
                  <a:lumOff val="25000"/>
                </a:schemeClr>
              </a:solidFill>
              <a:effectLst/>
              <a:latin typeface="Arial" pitchFamily="34" charset="0"/>
              <a:ea typeface="+mn-ea"/>
              <a:cs typeface="Arial" pitchFamily="34" charset="0"/>
            </a:rPr>
            <a:t>2. Використовувати лакофарбові матеріали, які відповідають вимогам екологічних критеріїв </a:t>
          </a:r>
          <a:endParaRPr lang="ru-RU" sz="1700" kern="1200" dirty="0">
            <a:solidFill>
              <a:schemeClr val="tx1">
                <a:lumMod val="75000"/>
                <a:lumOff val="25000"/>
              </a:schemeClr>
            </a:solidFill>
          </a:endParaRPr>
        </a:p>
      </dsp:txBody>
      <dsp:txXfrm>
        <a:off x="59161" y="1423446"/>
        <a:ext cx="3203587" cy="1093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C6054-744C-4FC1-865E-6A0C421B465A}">
      <dsp:nvSpPr>
        <dsp:cNvPr id="0" name=""/>
        <dsp:cNvSpPr/>
      </dsp:nvSpPr>
      <dsp:spPr>
        <a:xfrm>
          <a:off x="3394437" y="1493658"/>
          <a:ext cx="1389712" cy="829424"/>
        </a:xfrm>
        <a:prstGeom prst="roundRect">
          <a:avLst/>
        </a:prstGeom>
        <a:solidFill>
          <a:schemeClr val="bg1"/>
        </a:solidFill>
        <a:ln w="28575" cap="flat" cmpd="sng" algn="ctr">
          <a:solidFill>
            <a:srgbClr val="0028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b="1" kern="1200" cap="all" dirty="0">
              <a:solidFill>
                <a:schemeClr val="accent6">
                  <a:lumMod val="50000"/>
                </a:schemeClr>
              </a:solidFill>
              <a:latin typeface="Arial" pitchFamily="34" charset="0"/>
              <a:cs typeface="Arial" pitchFamily="34" charset="0"/>
            </a:rPr>
            <a:t>Технічні КРИТЕРІЇ</a:t>
          </a:r>
          <a:endParaRPr lang="ru-RU" sz="1800" kern="1200" dirty="0">
            <a:solidFill>
              <a:schemeClr val="accent6">
                <a:lumMod val="50000"/>
              </a:schemeClr>
            </a:solidFill>
          </a:endParaRPr>
        </a:p>
      </dsp:txBody>
      <dsp:txXfrm>
        <a:off x="3434926" y="1534147"/>
        <a:ext cx="1308734" cy="748446"/>
      </dsp:txXfrm>
    </dsp:sp>
    <dsp:sp modelId="{6D4CC8F2-87E7-4659-B221-1C0DF9612DF0}">
      <dsp:nvSpPr>
        <dsp:cNvPr id="0" name=""/>
        <dsp:cNvSpPr/>
      </dsp:nvSpPr>
      <dsp:spPr>
        <a:xfrm rot="15632403">
          <a:off x="3788887" y="1297706"/>
          <a:ext cx="397308" cy="0"/>
        </a:xfrm>
        <a:custGeom>
          <a:avLst/>
          <a:gdLst/>
          <a:ahLst/>
          <a:cxnLst/>
          <a:rect l="0" t="0" r="0" b="0"/>
          <a:pathLst>
            <a:path>
              <a:moveTo>
                <a:pt x="0" y="0"/>
              </a:moveTo>
              <a:lnTo>
                <a:pt x="3973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1C300-A05F-4687-8410-D3F32CF32971}">
      <dsp:nvSpPr>
        <dsp:cNvPr id="0" name=""/>
        <dsp:cNvSpPr/>
      </dsp:nvSpPr>
      <dsp:spPr>
        <a:xfrm>
          <a:off x="1148204" y="233277"/>
          <a:ext cx="5468664" cy="868475"/>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bg2">
                  <a:lumMod val="25000"/>
                </a:schemeClr>
              </a:solidFill>
              <a:latin typeface="Arial" pitchFamily="34" charset="0"/>
              <a:cs typeface="Arial" pitchFamily="34" charset="0"/>
            </a:rPr>
            <a:t>1. </a:t>
          </a:r>
          <a:r>
            <a:rPr lang="uk-UA" sz="1600" b="1" kern="1200" dirty="0">
              <a:solidFill>
                <a:schemeClr val="bg2">
                  <a:lumMod val="25000"/>
                </a:schemeClr>
              </a:solidFill>
              <a:effectLst/>
              <a:latin typeface="Arial" pitchFamily="34" charset="0"/>
              <a:ea typeface="+mn-ea"/>
              <a:cs typeface="Arial" pitchFamily="34" charset="0"/>
            </a:rPr>
            <a:t>Забезпечити використання відходів металургійного виробництва саме  металургійних шлаків для влаштування та відновлення шарів покриття й основи нежорсткого дорожнього одяг</a:t>
          </a:r>
          <a:endParaRPr lang="ru-RU" sz="1600" kern="1200" dirty="0">
            <a:solidFill>
              <a:schemeClr val="bg2">
                <a:lumMod val="25000"/>
              </a:schemeClr>
            </a:solidFill>
          </a:endParaRPr>
        </a:p>
      </dsp:txBody>
      <dsp:txXfrm>
        <a:off x="1190599" y="275672"/>
        <a:ext cx="5383874" cy="783685"/>
      </dsp:txXfrm>
    </dsp:sp>
    <dsp:sp modelId="{81A70BCA-0295-4F6D-AE94-282641B07047}">
      <dsp:nvSpPr>
        <dsp:cNvPr id="0" name=""/>
        <dsp:cNvSpPr/>
      </dsp:nvSpPr>
      <dsp:spPr>
        <a:xfrm rot="2206557">
          <a:off x="4572569" y="2538373"/>
          <a:ext cx="719207" cy="0"/>
        </a:xfrm>
        <a:custGeom>
          <a:avLst/>
          <a:gdLst/>
          <a:ahLst/>
          <a:cxnLst/>
          <a:rect l="0" t="0" r="0" b="0"/>
          <a:pathLst>
            <a:path>
              <a:moveTo>
                <a:pt x="0" y="0"/>
              </a:moveTo>
              <a:lnTo>
                <a:pt x="7192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506FDE-FF16-4136-82AF-8C055FF38EDB}">
      <dsp:nvSpPr>
        <dsp:cNvPr id="0" name=""/>
        <dsp:cNvSpPr/>
      </dsp:nvSpPr>
      <dsp:spPr>
        <a:xfrm>
          <a:off x="4378638" y="2753664"/>
          <a:ext cx="3781111" cy="1568109"/>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bg2">
                  <a:lumMod val="25000"/>
                </a:schemeClr>
              </a:solidFill>
              <a:effectLst/>
              <a:latin typeface="Arial" pitchFamily="34" charset="0"/>
              <a:ea typeface="+mn-ea"/>
              <a:cs typeface="Arial" pitchFamily="34" charset="0"/>
            </a:rPr>
            <a:t>3. Використання відходів металургійного виробництва, а саме  металургійних шлаків для укріплення узбіч автомобільних доріг</a:t>
          </a:r>
          <a:r>
            <a:rPr lang="uk-UA" sz="1600" kern="1200" dirty="0">
              <a:solidFill>
                <a:schemeClr val="bg2">
                  <a:lumMod val="25000"/>
                </a:schemeClr>
              </a:solidFill>
              <a:effectLst/>
              <a:latin typeface="Arial" pitchFamily="34" charset="0"/>
              <a:ea typeface="+mn-ea"/>
              <a:cs typeface="Arial" pitchFamily="34" charset="0"/>
            </a:rPr>
            <a:t> </a:t>
          </a:r>
          <a:endParaRPr lang="ru-RU" sz="1600" b="1" kern="1200" dirty="0">
            <a:solidFill>
              <a:schemeClr val="bg2">
                <a:lumMod val="25000"/>
              </a:schemeClr>
            </a:solidFill>
          </a:endParaRPr>
        </a:p>
      </dsp:txBody>
      <dsp:txXfrm>
        <a:off x="4455187" y="2830213"/>
        <a:ext cx="3628013" cy="1415011"/>
      </dsp:txXfrm>
    </dsp:sp>
    <dsp:sp modelId="{BCB1B271-2921-40F1-9176-E2169DE44517}">
      <dsp:nvSpPr>
        <dsp:cNvPr id="0" name=""/>
        <dsp:cNvSpPr/>
      </dsp:nvSpPr>
      <dsp:spPr>
        <a:xfrm rot="8588740">
          <a:off x="3180162" y="2441652"/>
          <a:ext cx="395373" cy="0"/>
        </a:xfrm>
        <a:custGeom>
          <a:avLst/>
          <a:gdLst/>
          <a:ahLst/>
          <a:cxnLst/>
          <a:rect l="0" t="0" r="0" b="0"/>
          <a:pathLst>
            <a:path>
              <a:moveTo>
                <a:pt x="0" y="0"/>
              </a:moveTo>
              <a:lnTo>
                <a:pt x="3953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66C2CD-FD8C-4129-9A1D-39B48191D5E1}">
      <dsp:nvSpPr>
        <dsp:cNvPr id="0" name=""/>
        <dsp:cNvSpPr/>
      </dsp:nvSpPr>
      <dsp:spPr>
        <a:xfrm>
          <a:off x="340662" y="2560221"/>
          <a:ext cx="3321909" cy="1826041"/>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uk-UA" sz="1600" b="1" kern="1200" dirty="0">
              <a:solidFill>
                <a:schemeClr val="bg2">
                  <a:lumMod val="25000"/>
                </a:schemeClr>
              </a:solidFill>
              <a:effectLst/>
              <a:latin typeface="Arial" pitchFamily="34" charset="0"/>
              <a:ea typeface="+mn-ea"/>
              <a:cs typeface="Arial" pitchFamily="34" charset="0"/>
            </a:rPr>
            <a:t>2. Забезпечити додавання до складу </a:t>
          </a:r>
          <a:r>
            <a:rPr lang="uk-UA" sz="1600" b="1" kern="1200" dirty="0" err="1">
              <a:solidFill>
                <a:schemeClr val="bg2">
                  <a:lumMod val="25000"/>
                </a:schemeClr>
              </a:solidFill>
              <a:effectLst/>
              <a:latin typeface="Arial" pitchFamily="34" charset="0"/>
              <a:ea typeface="+mn-ea"/>
              <a:cs typeface="Arial" pitchFamily="34" charset="0"/>
            </a:rPr>
            <a:t>щебенево</a:t>
          </a:r>
          <a:r>
            <a:rPr lang="uk-UA" sz="1600" b="1" kern="1200" dirty="0">
              <a:solidFill>
                <a:schemeClr val="bg2">
                  <a:lumMod val="25000"/>
                </a:schemeClr>
              </a:solidFill>
              <a:effectLst/>
              <a:latin typeface="Arial" pitchFamily="34" charset="0"/>
              <a:ea typeface="+mn-ea"/>
              <a:cs typeface="Arial" pitchFamily="34" charset="0"/>
            </a:rPr>
            <a:t> мастикових сумішей гумової крихти, яка отримана переробкою автомобільних шин, як  </a:t>
          </a:r>
          <a:r>
            <a:rPr lang="uk-UA" sz="1600" b="1" kern="1200" dirty="0" err="1">
              <a:solidFill>
                <a:schemeClr val="bg2">
                  <a:lumMod val="25000"/>
                </a:schemeClr>
              </a:solidFill>
              <a:effectLst/>
              <a:latin typeface="Arial" pitchFamily="34" charset="0"/>
              <a:ea typeface="+mn-ea"/>
              <a:cs typeface="Arial" pitchFamily="34" charset="0"/>
            </a:rPr>
            <a:t>стабілізувальної</a:t>
          </a:r>
          <a:r>
            <a:rPr lang="uk-UA" sz="1600" b="1" kern="1200" dirty="0">
              <a:solidFill>
                <a:schemeClr val="bg2">
                  <a:lumMod val="25000"/>
                </a:schemeClr>
              </a:solidFill>
              <a:effectLst/>
              <a:latin typeface="Arial" pitchFamily="34" charset="0"/>
              <a:ea typeface="+mn-ea"/>
              <a:cs typeface="Arial" pitchFamily="34" charset="0"/>
            </a:rPr>
            <a:t> домішки</a:t>
          </a:r>
          <a:endParaRPr lang="ru-RU" sz="1600" kern="1200" dirty="0">
            <a:solidFill>
              <a:schemeClr val="bg2">
                <a:lumMod val="25000"/>
              </a:schemeClr>
            </a:solidFill>
          </a:endParaRPr>
        </a:p>
      </dsp:txBody>
      <dsp:txXfrm>
        <a:off x="429802" y="2649361"/>
        <a:ext cx="3143629" cy="1647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C6054-744C-4FC1-865E-6A0C421B465A}">
      <dsp:nvSpPr>
        <dsp:cNvPr id="0" name=""/>
        <dsp:cNvSpPr/>
      </dsp:nvSpPr>
      <dsp:spPr>
        <a:xfrm>
          <a:off x="4007791" y="1562469"/>
          <a:ext cx="1339577" cy="1088600"/>
        </a:xfrm>
        <a:prstGeom prst="roundRect">
          <a:avLst/>
        </a:prstGeom>
        <a:solidFill>
          <a:schemeClr val="bg1"/>
        </a:solidFill>
        <a:ln w="28575" cap="flat" cmpd="sng" algn="ctr">
          <a:solidFill>
            <a:srgbClr val="0028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uk-UA" sz="1800" b="1" kern="1200" cap="all" dirty="0">
              <a:solidFill>
                <a:schemeClr val="accent6">
                  <a:lumMod val="50000"/>
                </a:schemeClr>
              </a:solidFill>
              <a:latin typeface="Arial" pitchFamily="34" charset="0"/>
              <a:cs typeface="Arial" pitchFamily="34" charset="0"/>
            </a:rPr>
            <a:t>Технічні КРИТЕРІЇ</a:t>
          </a:r>
          <a:endParaRPr lang="ru-RU" sz="1800" kern="1200" dirty="0">
            <a:solidFill>
              <a:schemeClr val="accent6">
                <a:lumMod val="50000"/>
              </a:schemeClr>
            </a:solidFill>
          </a:endParaRPr>
        </a:p>
      </dsp:txBody>
      <dsp:txXfrm>
        <a:off x="4060932" y="1615610"/>
        <a:ext cx="1233295" cy="982318"/>
      </dsp:txXfrm>
    </dsp:sp>
    <dsp:sp modelId="{6D4CC8F2-87E7-4659-B221-1C0DF9612DF0}">
      <dsp:nvSpPr>
        <dsp:cNvPr id="0" name=""/>
        <dsp:cNvSpPr/>
      </dsp:nvSpPr>
      <dsp:spPr>
        <a:xfrm rot="13039719">
          <a:off x="3106110" y="1291421"/>
          <a:ext cx="1004563" cy="0"/>
        </a:xfrm>
        <a:custGeom>
          <a:avLst/>
          <a:gdLst/>
          <a:ahLst/>
          <a:cxnLst/>
          <a:rect l="0" t="0" r="0" b="0"/>
          <a:pathLst>
            <a:path>
              <a:moveTo>
                <a:pt x="0" y="0"/>
              </a:moveTo>
              <a:lnTo>
                <a:pt x="10045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1C300-A05F-4687-8410-D3F32CF32971}">
      <dsp:nvSpPr>
        <dsp:cNvPr id="0" name=""/>
        <dsp:cNvSpPr/>
      </dsp:nvSpPr>
      <dsp:spPr>
        <a:xfrm>
          <a:off x="336016" y="8"/>
          <a:ext cx="4451888" cy="986836"/>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tx1">
                  <a:lumMod val="75000"/>
                  <a:lumOff val="25000"/>
                </a:schemeClr>
              </a:solidFill>
              <a:latin typeface="Arial" pitchFamily="34" charset="0"/>
              <a:cs typeface="Arial" pitchFamily="34" charset="0"/>
            </a:rPr>
            <a:t>1. Н</a:t>
          </a:r>
          <a:r>
            <a:rPr lang="uk-UA" sz="1400" b="0" kern="1200" dirty="0">
              <a:solidFill>
                <a:schemeClr val="tx1">
                  <a:lumMod val="75000"/>
                  <a:lumOff val="25000"/>
                </a:schemeClr>
              </a:solidFill>
              <a:effectLst/>
              <a:latin typeface="Arial" pitchFamily="34" charset="0"/>
              <a:ea typeface="+mn-ea"/>
              <a:cs typeface="Arial" pitchFamily="34" charset="0"/>
            </a:rPr>
            <a:t>аявність дренажної системи на конкретних ділянках дороги, яка  дозволяє  утримувати  опади від можливих буревії та злив з частотою 1 за X років та тривалістю Y хвилин на визначеній осушеній території.</a:t>
          </a:r>
          <a:endParaRPr lang="ru-RU" sz="1400" b="0" kern="1200" dirty="0">
            <a:solidFill>
              <a:schemeClr val="tx1">
                <a:lumMod val="75000"/>
                <a:lumOff val="25000"/>
              </a:schemeClr>
            </a:solidFill>
          </a:endParaRPr>
        </a:p>
      </dsp:txBody>
      <dsp:txXfrm>
        <a:off x="384189" y="48181"/>
        <a:ext cx="4355542" cy="890490"/>
      </dsp:txXfrm>
    </dsp:sp>
    <dsp:sp modelId="{E9F3C0C8-DF2B-49B0-A7C7-6DF3A786635C}">
      <dsp:nvSpPr>
        <dsp:cNvPr id="0" name=""/>
        <dsp:cNvSpPr/>
      </dsp:nvSpPr>
      <dsp:spPr>
        <a:xfrm rot="2680871">
          <a:off x="5153270" y="2832844"/>
          <a:ext cx="517019" cy="0"/>
        </a:xfrm>
        <a:custGeom>
          <a:avLst/>
          <a:gdLst/>
          <a:ahLst/>
          <a:cxnLst/>
          <a:rect l="0" t="0" r="0" b="0"/>
          <a:pathLst>
            <a:path>
              <a:moveTo>
                <a:pt x="0" y="0"/>
              </a:moveTo>
              <a:lnTo>
                <a:pt x="51701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E60B87-A21A-4537-889B-EC278521E488}">
      <dsp:nvSpPr>
        <dsp:cNvPr id="0" name=""/>
        <dsp:cNvSpPr/>
      </dsp:nvSpPr>
      <dsp:spPr>
        <a:xfrm>
          <a:off x="4350663" y="3014618"/>
          <a:ext cx="3779039" cy="1274920"/>
        </a:xfrm>
        <a:prstGeom prst="roundRect">
          <a:avLst/>
        </a:prstGeom>
        <a:solidFill>
          <a:schemeClr val="bg1"/>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tx1">
                  <a:lumMod val="75000"/>
                  <a:lumOff val="25000"/>
                </a:schemeClr>
              </a:solidFill>
              <a:effectLst/>
              <a:latin typeface="Arial" pitchFamily="34" charset="0"/>
              <a:ea typeface="+mn-ea"/>
              <a:cs typeface="Arial" pitchFamily="34" charset="0"/>
            </a:rPr>
            <a:t>5. Передбачити застосування холодних асфальтобетонних сумішей мінеральних матеріалів з урахуванням сучасних  методів укладання бітумних сумішей з метою зниження виробництва асфальту та температури нанесення.  </a:t>
          </a:r>
          <a:r>
            <a:rPr lang="uk-UA" sz="700" b="1" kern="1200" dirty="0">
              <a:solidFill>
                <a:srgbClr val="380CF4"/>
              </a:solidFill>
              <a:effectLst/>
              <a:latin typeface="Arial" pitchFamily="34" charset="0"/>
              <a:ea typeface="+mn-ea"/>
              <a:cs typeface="Arial" pitchFamily="34" charset="0"/>
            </a:rPr>
            <a:t>.</a:t>
          </a:r>
          <a:endParaRPr lang="ru-RU" sz="700" b="1" kern="1200" dirty="0">
            <a:solidFill>
              <a:srgbClr val="380CF4"/>
            </a:solidFill>
          </a:endParaRPr>
        </a:p>
      </dsp:txBody>
      <dsp:txXfrm>
        <a:off x="4412899" y="3076854"/>
        <a:ext cx="3654567" cy="1150448"/>
      </dsp:txXfrm>
    </dsp:sp>
    <dsp:sp modelId="{36180AA3-DC59-47EF-B495-74FBD9E7EFB5}">
      <dsp:nvSpPr>
        <dsp:cNvPr id="0" name=""/>
        <dsp:cNvSpPr/>
      </dsp:nvSpPr>
      <dsp:spPr>
        <a:xfrm rot="8585039">
          <a:off x="2853382" y="2995273"/>
          <a:ext cx="1283021" cy="0"/>
        </a:xfrm>
        <a:custGeom>
          <a:avLst/>
          <a:gdLst/>
          <a:ahLst/>
          <a:cxnLst/>
          <a:rect l="0" t="0" r="0" b="0"/>
          <a:pathLst>
            <a:path>
              <a:moveTo>
                <a:pt x="0" y="0"/>
              </a:moveTo>
              <a:lnTo>
                <a:pt x="12830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74438-C4F5-422A-AB5F-909968448B74}">
      <dsp:nvSpPr>
        <dsp:cNvPr id="0" name=""/>
        <dsp:cNvSpPr/>
      </dsp:nvSpPr>
      <dsp:spPr>
        <a:xfrm>
          <a:off x="506463" y="3380592"/>
          <a:ext cx="3612418" cy="1005667"/>
        </a:xfrm>
        <a:prstGeom prst="roundRect">
          <a:avLst/>
        </a:prstGeom>
        <a:solidFill>
          <a:schemeClr val="bg1"/>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tx1">
                  <a:lumMod val="75000"/>
                  <a:lumOff val="25000"/>
                </a:schemeClr>
              </a:solidFill>
              <a:effectLst/>
              <a:latin typeface="Arial" pitchFamily="34" charset="0"/>
              <a:ea typeface="+mn-ea"/>
              <a:cs typeface="Arial" pitchFamily="34" charset="0"/>
            </a:rPr>
            <a:t>4. Передбачити у насипі поверхневе застосування лінійного водовідведення у вигляді каналів з решітками для видалення будь-якого осаду та твердих частинок з зливових вод</a:t>
          </a:r>
          <a:endParaRPr lang="ru-RU" sz="1400" b="0" kern="1200" dirty="0">
            <a:solidFill>
              <a:schemeClr val="tx1">
                <a:lumMod val="75000"/>
                <a:lumOff val="25000"/>
              </a:schemeClr>
            </a:solidFill>
          </a:endParaRPr>
        </a:p>
      </dsp:txBody>
      <dsp:txXfrm>
        <a:off x="555556" y="3429685"/>
        <a:ext cx="3514232" cy="907481"/>
      </dsp:txXfrm>
    </dsp:sp>
    <dsp:sp modelId="{81A70BCA-0295-4F6D-AE94-282641B07047}">
      <dsp:nvSpPr>
        <dsp:cNvPr id="0" name=""/>
        <dsp:cNvSpPr/>
      </dsp:nvSpPr>
      <dsp:spPr>
        <a:xfrm rot="10304020">
          <a:off x="3384149" y="2249145"/>
          <a:ext cx="626898" cy="0"/>
        </a:xfrm>
        <a:custGeom>
          <a:avLst/>
          <a:gdLst/>
          <a:ahLst/>
          <a:cxnLst/>
          <a:rect l="0" t="0" r="0" b="0"/>
          <a:pathLst>
            <a:path>
              <a:moveTo>
                <a:pt x="0" y="0"/>
              </a:moveTo>
              <a:lnTo>
                <a:pt x="6268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506FDE-FF16-4136-82AF-8C055FF38EDB}">
      <dsp:nvSpPr>
        <dsp:cNvPr id="0" name=""/>
        <dsp:cNvSpPr/>
      </dsp:nvSpPr>
      <dsp:spPr>
        <a:xfrm>
          <a:off x="0" y="1966875"/>
          <a:ext cx="3387406" cy="1146809"/>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tx1">
                  <a:lumMod val="75000"/>
                  <a:lumOff val="25000"/>
                </a:schemeClr>
              </a:solidFill>
              <a:effectLst/>
              <a:latin typeface="Arial" pitchFamily="34" charset="0"/>
              <a:ea typeface="+mn-ea"/>
              <a:cs typeface="Arial" pitchFamily="34" charset="0"/>
            </a:rPr>
            <a:t>3. Об’єднання територій, які роз’єднані автомобільною дорогою, за рахунок влаштування </a:t>
          </a:r>
          <a:r>
            <a:rPr lang="uk-UA" sz="1400" b="0" kern="1200" dirty="0" err="1">
              <a:solidFill>
                <a:schemeClr val="tx1">
                  <a:lumMod val="75000"/>
                  <a:lumOff val="25000"/>
                </a:schemeClr>
              </a:solidFill>
              <a:effectLst/>
              <a:latin typeface="Arial" pitchFamily="34" charset="0"/>
              <a:ea typeface="+mn-ea"/>
              <a:cs typeface="Arial" pitchFamily="34" charset="0"/>
            </a:rPr>
            <a:t>біопереходів</a:t>
          </a:r>
          <a:r>
            <a:rPr lang="uk-UA" sz="1400" b="0" kern="1200" dirty="0">
              <a:solidFill>
                <a:schemeClr val="tx1">
                  <a:lumMod val="75000"/>
                  <a:lumOff val="25000"/>
                </a:schemeClr>
              </a:solidFill>
              <a:effectLst/>
              <a:latin typeface="Arial" pitchFamily="34" charset="0"/>
              <a:ea typeface="+mn-ea"/>
              <a:cs typeface="Arial" pitchFamily="34" charset="0"/>
            </a:rPr>
            <a:t>, що забезпечує збереження природних зв’язків диких тварин </a:t>
          </a:r>
          <a:endParaRPr lang="ru-RU" sz="1400" b="0" kern="1200" dirty="0">
            <a:solidFill>
              <a:schemeClr val="tx1">
                <a:lumMod val="75000"/>
                <a:lumOff val="25000"/>
              </a:schemeClr>
            </a:solidFill>
          </a:endParaRPr>
        </a:p>
      </dsp:txBody>
      <dsp:txXfrm>
        <a:off x="55983" y="2022858"/>
        <a:ext cx="3275440" cy="1034843"/>
      </dsp:txXfrm>
    </dsp:sp>
    <dsp:sp modelId="{BCB1B271-2921-40F1-9176-E2169DE44517}">
      <dsp:nvSpPr>
        <dsp:cNvPr id="0" name=""/>
        <dsp:cNvSpPr/>
      </dsp:nvSpPr>
      <dsp:spPr>
        <a:xfrm rot="11544063">
          <a:off x="2980526" y="1847888"/>
          <a:ext cx="1039390" cy="0"/>
        </a:xfrm>
        <a:custGeom>
          <a:avLst/>
          <a:gdLst/>
          <a:ahLst/>
          <a:cxnLst/>
          <a:rect l="0" t="0" r="0" b="0"/>
          <a:pathLst>
            <a:path>
              <a:moveTo>
                <a:pt x="0" y="0"/>
              </a:moveTo>
              <a:lnTo>
                <a:pt x="103939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66C2CD-FD8C-4129-9A1D-39B48191D5E1}">
      <dsp:nvSpPr>
        <dsp:cNvPr id="0" name=""/>
        <dsp:cNvSpPr/>
      </dsp:nvSpPr>
      <dsp:spPr>
        <a:xfrm>
          <a:off x="69182" y="1181069"/>
          <a:ext cx="3321909" cy="555212"/>
        </a:xfrm>
        <a:prstGeom prst="roundRect">
          <a:avLst/>
        </a:prstGeom>
        <a:solidFill>
          <a:schemeClr val="bg1"/>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tx1">
                  <a:lumMod val="75000"/>
                  <a:lumOff val="25000"/>
                </a:schemeClr>
              </a:solidFill>
              <a:effectLst/>
              <a:latin typeface="Arial" pitchFamily="34" charset="0"/>
              <a:ea typeface="+mn-ea"/>
              <a:cs typeface="Arial" pitchFamily="34" charset="0"/>
            </a:rPr>
            <a:t>2. Влаштування </a:t>
          </a:r>
          <a:r>
            <a:rPr lang="uk-UA" sz="1400" b="0" kern="1200" dirty="0" err="1">
              <a:solidFill>
                <a:schemeClr val="tx1">
                  <a:lumMod val="75000"/>
                  <a:lumOff val="25000"/>
                </a:schemeClr>
              </a:solidFill>
              <a:effectLst/>
              <a:latin typeface="Arial" pitchFamily="34" charset="0"/>
              <a:ea typeface="+mn-ea"/>
              <a:cs typeface="Arial" pitchFamily="34" charset="0"/>
            </a:rPr>
            <a:t>низькошумного</a:t>
          </a:r>
          <a:r>
            <a:rPr lang="uk-UA" sz="1400" b="0" kern="1200" dirty="0">
              <a:solidFill>
                <a:schemeClr val="tx1">
                  <a:lumMod val="75000"/>
                  <a:lumOff val="25000"/>
                </a:schemeClr>
              </a:solidFill>
              <a:effectLst/>
              <a:latin typeface="Arial" pitchFamily="34" charset="0"/>
              <a:ea typeface="+mn-ea"/>
              <a:cs typeface="Arial" pitchFamily="34" charset="0"/>
            </a:rPr>
            <a:t> покриття асфальту</a:t>
          </a:r>
          <a:endParaRPr lang="ru-RU" sz="1400" b="0" kern="1200" dirty="0">
            <a:solidFill>
              <a:schemeClr val="tx1">
                <a:lumMod val="75000"/>
                <a:lumOff val="25000"/>
              </a:schemeClr>
            </a:solidFill>
          </a:endParaRPr>
        </a:p>
      </dsp:txBody>
      <dsp:txXfrm>
        <a:off x="96285" y="1208172"/>
        <a:ext cx="3267703" cy="501006"/>
      </dsp:txXfrm>
    </dsp:sp>
    <dsp:sp modelId="{7F45152B-00A9-4579-9D2B-0B81BA6CA6D6}">
      <dsp:nvSpPr>
        <dsp:cNvPr id="0" name=""/>
        <dsp:cNvSpPr/>
      </dsp:nvSpPr>
      <dsp:spPr>
        <a:xfrm rot="19490807">
          <a:off x="5274285" y="1404388"/>
          <a:ext cx="801423" cy="0"/>
        </a:xfrm>
        <a:custGeom>
          <a:avLst/>
          <a:gdLst/>
          <a:ahLst/>
          <a:cxnLst/>
          <a:rect l="0" t="0" r="0" b="0"/>
          <a:pathLst>
            <a:path>
              <a:moveTo>
                <a:pt x="0" y="0"/>
              </a:moveTo>
              <a:lnTo>
                <a:pt x="80142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264A5F-F4E7-4AC8-817A-7DC8A70B2F7F}">
      <dsp:nvSpPr>
        <dsp:cNvPr id="0" name=""/>
        <dsp:cNvSpPr/>
      </dsp:nvSpPr>
      <dsp:spPr>
        <a:xfrm>
          <a:off x="5178804" y="0"/>
          <a:ext cx="3314318" cy="1173672"/>
        </a:xfrm>
        <a:prstGeom prst="roundRect">
          <a:avLst/>
        </a:prstGeom>
        <a:solidFill>
          <a:schemeClr val="bg1"/>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b="0" kern="1200" dirty="0">
              <a:solidFill>
                <a:schemeClr val="tx1">
                  <a:lumMod val="75000"/>
                  <a:lumOff val="25000"/>
                </a:schemeClr>
              </a:solidFill>
              <a:effectLst/>
              <a:latin typeface="Arial" pitchFamily="34" charset="0"/>
              <a:ea typeface="+mn-ea"/>
              <a:cs typeface="Arial" pitchFamily="34" charset="0"/>
            </a:rPr>
            <a:t>7. Передбачити зменшення викидів від автотранспорту за рахунок ефективного споживання палива під час руху транспорту через опір коченню.</a:t>
          </a:r>
          <a:endParaRPr lang="ru-RU" sz="1400" b="0" kern="1200" dirty="0">
            <a:solidFill>
              <a:schemeClr val="tx1">
                <a:lumMod val="75000"/>
                <a:lumOff val="25000"/>
              </a:schemeClr>
            </a:solidFill>
          </a:endParaRPr>
        </a:p>
      </dsp:txBody>
      <dsp:txXfrm>
        <a:off x="5236098" y="57294"/>
        <a:ext cx="3199730" cy="1059084"/>
      </dsp:txXfrm>
    </dsp:sp>
    <dsp:sp modelId="{8FC264BC-D217-4997-B5D5-2278E4F6EECA}">
      <dsp:nvSpPr>
        <dsp:cNvPr id="0" name=""/>
        <dsp:cNvSpPr/>
      </dsp:nvSpPr>
      <dsp:spPr>
        <a:xfrm rot="44681">
          <a:off x="5347345" y="2119115"/>
          <a:ext cx="560088" cy="0"/>
        </a:xfrm>
        <a:custGeom>
          <a:avLst/>
          <a:gdLst/>
          <a:ahLst/>
          <a:cxnLst/>
          <a:rect l="0" t="0" r="0" b="0"/>
          <a:pathLst>
            <a:path>
              <a:moveTo>
                <a:pt x="0" y="0"/>
              </a:moveTo>
              <a:lnTo>
                <a:pt x="5600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D3461-8565-4571-9242-08C64BAFC5BC}">
      <dsp:nvSpPr>
        <dsp:cNvPr id="0" name=""/>
        <dsp:cNvSpPr/>
      </dsp:nvSpPr>
      <dsp:spPr>
        <a:xfrm>
          <a:off x="5907410" y="1387627"/>
          <a:ext cx="2585714" cy="1503864"/>
        </a:xfrm>
        <a:prstGeom prst="roundRect">
          <a:avLst/>
        </a:prstGeom>
        <a:solidFill>
          <a:schemeClr val="bg1"/>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dirty="0">
              <a:solidFill>
                <a:schemeClr val="tx1">
                  <a:lumMod val="75000"/>
                  <a:lumOff val="25000"/>
                </a:schemeClr>
              </a:solidFill>
              <a:effectLst/>
              <a:latin typeface="Arial" pitchFamily="34" charset="0"/>
              <a:ea typeface="+mn-ea"/>
              <a:cs typeface="Arial" pitchFamily="34" charset="0"/>
            </a:rPr>
            <a:t>6</a:t>
          </a:r>
          <a:r>
            <a:rPr lang="uk-UA" sz="1400" kern="1200" dirty="0">
              <a:solidFill>
                <a:schemeClr val="tx1">
                  <a:lumMod val="75000"/>
                  <a:lumOff val="25000"/>
                </a:schemeClr>
              </a:solidFill>
              <a:effectLst/>
              <a:latin typeface="Arial" pitchFamily="34" charset="0"/>
              <a:ea typeface="+mn-ea"/>
              <a:cs typeface="Arial" pitchFamily="34" charset="0"/>
            </a:rPr>
            <a:t>. Передбачити систематичний моніторинг рівня шуму та ефективність шумових бар'єрів, які повинні бути встановлені для зменшення рівня шуму у визначеній зоні </a:t>
          </a:r>
          <a:endParaRPr lang="ru-RU" sz="1400" kern="1200" dirty="0">
            <a:solidFill>
              <a:schemeClr val="tx1">
                <a:lumMod val="75000"/>
                <a:lumOff val="25000"/>
              </a:schemeClr>
            </a:solidFill>
          </a:endParaRPr>
        </a:p>
      </dsp:txBody>
      <dsp:txXfrm>
        <a:off x="5980823" y="1461040"/>
        <a:ext cx="2438888" cy="13570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12986-9C9A-4AD2-B2F8-1F38063ADE34}" type="datetimeFigureOut">
              <a:rPr lang="ru-RU" smtClean="0"/>
              <a:t>11.10.2021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E871B-E9E7-40AB-83D0-3E226E4ECC27}" type="slidenum">
              <a:rPr lang="ru-RU" smtClean="0"/>
              <a:t>‹#›</a:t>
            </a:fld>
            <a:endParaRPr lang="ru-RU"/>
          </a:p>
        </p:txBody>
      </p:sp>
    </p:spTree>
    <p:extLst>
      <p:ext uri="{BB962C8B-B14F-4D97-AF65-F5344CB8AC3E}">
        <p14:creationId xmlns:p14="http://schemas.microsoft.com/office/powerpoint/2010/main" val="141578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1</a:t>
            </a:fld>
            <a:endParaRPr lang="ru-RU"/>
          </a:p>
        </p:txBody>
      </p:sp>
    </p:spTree>
    <p:extLst>
      <p:ext uri="{BB962C8B-B14F-4D97-AF65-F5344CB8AC3E}">
        <p14:creationId xmlns:p14="http://schemas.microsoft.com/office/powerpoint/2010/main" val="113253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21</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22</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23</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24</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98E871B-E9E7-40AB-83D0-3E226E4ECC27}" type="slidenum">
              <a:rPr lang="ru-RU" smtClean="0"/>
              <a:t>13</a:t>
            </a:fld>
            <a:endParaRPr lang="ru-RU"/>
          </a:p>
        </p:txBody>
      </p:sp>
    </p:spTree>
    <p:extLst>
      <p:ext uri="{BB962C8B-B14F-4D97-AF65-F5344CB8AC3E}">
        <p14:creationId xmlns:p14="http://schemas.microsoft.com/office/powerpoint/2010/main" val="232782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14</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15</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16</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98E871B-E9E7-40AB-83D0-3E226E4ECC27}" type="slidenum">
              <a:rPr lang="ru-RU" smtClean="0"/>
              <a:t>17</a:t>
            </a:fld>
            <a:endParaRPr lang="ru-RU"/>
          </a:p>
        </p:txBody>
      </p:sp>
    </p:spTree>
    <p:extLst>
      <p:ext uri="{BB962C8B-B14F-4D97-AF65-F5344CB8AC3E}">
        <p14:creationId xmlns:p14="http://schemas.microsoft.com/office/powerpoint/2010/main" val="139655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18</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19</a:t>
            </a:fld>
            <a:endParaRPr lang="ru-RU"/>
          </a:p>
        </p:txBody>
      </p:sp>
    </p:spTree>
    <p:extLst>
      <p:ext uri="{BB962C8B-B14F-4D97-AF65-F5344CB8AC3E}">
        <p14:creationId xmlns:p14="http://schemas.microsoft.com/office/powerpoint/2010/main" val="120143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98E871B-E9E7-40AB-83D0-3E226E4ECC27}" type="slidenum">
              <a:rPr lang="ru-RU" smtClean="0"/>
              <a:t>20</a:t>
            </a:fld>
            <a:endParaRPr lang="ru-RU"/>
          </a:p>
        </p:txBody>
      </p:sp>
    </p:spTree>
    <p:extLst>
      <p:ext uri="{BB962C8B-B14F-4D97-AF65-F5344CB8AC3E}">
        <p14:creationId xmlns:p14="http://schemas.microsoft.com/office/powerpoint/2010/main" val="120143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268" y="1235220"/>
            <a:ext cx="7772400" cy="1268267"/>
          </a:xfrm>
        </p:spPr>
        <p:txBody>
          <a:bodyPr anchor="b">
            <a:normAutofit/>
          </a:bodyPr>
          <a:lstStyle>
            <a:lvl1pPr algn="ctr">
              <a:defRPr sz="5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143000" y="2994684"/>
            <a:ext cx="6858000" cy="2263116"/>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682A1F23-5B5A-564D-A87E-511459378B06}"/>
              </a:ext>
            </a:extLst>
          </p:cNvPr>
          <p:cNvPicPr>
            <a:picLocks noChangeAspect="1"/>
          </p:cNvPicPr>
          <p:nvPr userDrawn="1"/>
        </p:nvPicPr>
        <p:blipFill>
          <a:blip r:embed="rId2"/>
          <a:stretch>
            <a:fillRect/>
          </a:stretch>
        </p:blipFill>
        <p:spPr>
          <a:xfrm flipH="1">
            <a:off x="6352298" y="-221544"/>
            <a:ext cx="3429000" cy="302895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4600" y="6106067"/>
            <a:ext cx="4414799" cy="500567"/>
          </a:xfrm>
          <a:prstGeom prst="rect">
            <a:avLst/>
          </a:prstGeom>
        </p:spPr>
      </p:pic>
    </p:spTree>
    <p:extLst>
      <p:ext uri="{BB962C8B-B14F-4D97-AF65-F5344CB8AC3E}">
        <p14:creationId xmlns:p14="http://schemas.microsoft.com/office/powerpoint/2010/main" val="32183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268" y="1235220"/>
            <a:ext cx="7772400" cy="1268267"/>
          </a:xfrm>
        </p:spPr>
        <p:txBody>
          <a:bodyPr anchor="b">
            <a:normAutofit/>
          </a:bodyPr>
          <a:lstStyle>
            <a:lvl1pPr algn="ctr">
              <a:defRPr sz="50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143000" y="2994684"/>
            <a:ext cx="6858000" cy="2263116"/>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1FA209D-192E-0B43-AD2B-0DE2E011648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5AE8F-E6C3-B94A-8A19-14CDF66FD255}" type="slidenum">
              <a:rPr lang="en-US" smtClean="0"/>
              <a:t>‹#›</a:t>
            </a:fld>
            <a:endParaRPr lang="en-US"/>
          </a:p>
        </p:txBody>
      </p:sp>
      <p:pic>
        <p:nvPicPr>
          <p:cNvPr id="9" name="Picture 8">
            <a:extLst>
              <a:ext uri="{FF2B5EF4-FFF2-40B4-BE49-F238E27FC236}">
                <a16:creationId xmlns:a16="http://schemas.microsoft.com/office/drawing/2014/main" id="{682A1F23-5B5A-564D-A87E-511459378B06}"/>
              </a:ext>
            </a:extLst>
          </p:cNvPr>
          <p:cNvPicPr>
            <a:picLocks noChangeAspect="1"/>
          </p:cNvPicPr>
          <p:nvPr userDrawn="1"/>
        </p:nvPicPr>
        <p:blipFill>
          <a:blip r:embed="rId2"/>
          <a:stretch>
            <a:fillRect/>
          </a:stretch>
        </p:blipFill>
        <p:spPr>
          <a:xfrm flipH="1">
            <a:off x="6352298" y="-221544"/>
            <a:ext cx="3429000" cy="3028950"/>
          </a:xfrm>
          <a:prstGeom prst="rect">
            <a:avLst/>
          </a:prstGeom>
        </p:spPr>
      </p:pic>
    </p:spTree>
    <p:extLst>
      <p:ext uri="{BB962C8B-B14F-4D97-AF65-F5344CB8AC3E}">
        <p14:creationId xmlns:p14="http://schemas.microsoft.com/office/powerpoint/2010/main" val="350861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118" y="1103394"/>
            <a:ext cx="7886700" cy="1325563"/>
          </a:xfrm>
        </p:spPr>
        <p:txBody>
          <a:bodyPr>
            <a:normAutofit/>
          </a:bodyPr>
          <a:lstStyle>
            <a:lvl1pPr algn="ct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a:xfrm>
            <a:off x="628649" y="2533319"/>
            <a:ext cx="7886700" cy="32009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4599" y="6017149"/>
            <a:ext cx="4414799" cy="500567"/>
          </a:xfrm>
          <a:prstGeom prst="rect">
            <a:avLst/>
          </a:prstGeom>
        </p:spPr>
      </p:pic>
    </p:spTree>
    <p:extLst>
      <p:ext uri="{BB962C8B-B14F-4D97-AF65-F5344CB8AC3E}">
        <p14:creationId xmlns:p14="http://schemas.microsoft.com/office/powerpoint/2010/main" val="268739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FA209D-192E-0B43-AD2B-0DE2E011648A}"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5AE8F-E6C3-B94A-8A19-14CDF66FD255}" type="slidenum">
              <a:rPr lang="en-US" smtClean="0"/>
              <a:t>‹#›</a:t>
            </a:fld>
            <a:endParaRPr lang="en-US"/>
          </a:p>
        </p:txBody>
      </p:sp>
    </p:spTree>
    <p:extLst>
      <p:ext uri="{BB962C8B-B14F-4D97-AF65-F5344CB8AC3E}">
        <p14:creationId xmlns:p14="http://schemas.microsoft.com/office/powerpoint/2010/main" val="126184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4600" y="5995633"/>
            <a:ext cx="4414799" cy="500567"/>
          </a:xfrm>
          <a:prstGeom prst="rect">
            <a:avLst/>
          </a:prstGeom>
        </p:spPr>
      </p:pic>
    </p:spTree>
    <p:extLst>
      <p:ext uri="{BB962C8B-B14F-4D97-AF65-F5344CB8AC3E}">
        <p14:creationId xmlns:p14="http://schemas.microsoft.com/office/powerpoint/2010/main" val="141699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A209D-192E-0B43-AD2B-0DE2E011648A}"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5AE8F-E6C3-B94A-8A19-14CDF66FD255}" type="slidenum">
              <a:rPr lang="en-US" smtClean="0"/>
              <a:t>‹#›</a:t>
            </a:fld>
            <a:endParaRPr lang="en-US"/>
          </a:p>
        </p:txBody>
      </p:sp>
    </p:spTree>
    <p:extLst>
      <p:ext uri="{BB962C8B-B14F-4D97-AF65-F5344CB8AC3E}">
        <p14:creationId xmlns:p14="http://schemas.microsoft.com/office/powerpoint/2010/main" val="227189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text slide, alternative">
    <p:spTree>
      <p:nvGrpSpPr>
        <p:cNvPr id="1" name=""/>
        <p:cNvGrpSpPr/>
        <p:nvPr/>
      </p:nvGrpSpPr>
      <p:grpSpPr>
        <a:xfrm>
          <a:off x="0" y="0"/>
          <a:ext cx="0" cy="0"/>
          <a:chOff x="0" y="0"/>
          <a:chExt cx="0" cy="0"/>
        </a:xfrm>
      </p:grpSpPr>
      <p:grpSp>
        <p:nvGrpSpPr>
          <p:cNvPr id="4" name="Key Visual"/>
          <p:cNvGrpSpPr>
            <a:grpSpLocks/>
          </p:cNvGrpSpPr>
          <p:nvPr userDrawn="1"/>
        </p:nvGrpSpPr>
        <p:grpSpPr bwMode="auto">
          <a:xfrm flipV="1">
            <a:off x="123826" y="5310718"/>
            <a:ext cx="2320925" cy="823383"/>
            <a:chOff x="4846637" y="119557"/>
            <a:chExt cx="3783013" cy="1005693"/>
          </a:xfrm>
        </p:grpSpPr>
        <p:sp>
          <p:nvSpPr>
            <p:cNvPr id="5" name="Freihandform: Form 20"/>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6" name="Freihandform: Form 21"/>
            <p:cNvSpPr/>
            <p:nvPr userDrawn="1"/>
          </p:nvSpPr>
          <p:spPr bwMode="gray">
            <a:xfrm>
              <a:off x="4919089" y="119557"/>
              <a:ext cx="10376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7" name="Freihandform: Form 22"/>
            <p:cNvSpPr/>
            <p:nvPr userDrawn="1"/>
          </p:nvSpPr>
          <p:spPr bwMode="gray">
            <a:xfrm>
              <a:off x="7610151" y="119557"/>
              <a:ext cx="507162" cy="478285"/>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9" name="Freihandform: Form 23"/>
            <p:cNvSpPr/>
            <p:nvPr userDrawn="1"/>
          </p:nvSpPr>
          <p:spPr bwMode="gray">
            <a:xfrm flipH="1">
              <a:off x="7165091" y="119557"/>
              <a:ext cx="949635" cy="480872"/>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10" name="Freihandform: Form 24"/>
            <p:cNvSpPr/>
            <p:nvPr userDrawn="1"/>
          </p:nvSpPr>
          <p:spPr bwMode="gray">
            <a:xfrm>
              <a:off x="4919089" y="119557"/>
              <a:ext cx="2147675"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grpSp>
      <p:sp>
        <p:nvSpPr>
          <p:cNvPr id="8" name="Textplatzhalter 7"/>
          <p:cNvSpPr>
            <a:spLocks noGrp="1"/>
          </p:cNvSpPr>
          <p:nvPr>
            <p:ph type="body" sz="quarter" idx="13"/>
          </p:nvPr>
        </p:nvSpPr>
        <p:spPr bwMode="gray">
          <a:xfrm>
            <a:off x="449818" y="1361292"/>
            <a:ext cx="7172684" cy="3786443"/>
          </a:xfrm>
        </p:spPr>
        <p:txBody>
          <a:bodyPr/>
          <a:lstStyle>
            <a:lvl1pPr>
              <a:defRPr/>
            </a:lvl1pPr>
            <a:lvl2pPr>
              <a:defRPr/>
            </a:lvl2pPr>
            <a:lvl3pPr>
              <a:defRPr/>
            </a:lvl3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2" name="Titel 1"/>
          <p:cNvSpPr>
            <a:spLocks noGrp="1"/>
          </p:cNvSpPr>
          <p:nvPr>
            <p:ph type="title"/>
          </p:nvPr>
        </p:nvSpPr>
        <p:spPr bwMode="gray">
          <a:xfrm>
            <a:off x="449817" y="320283"/>
            <a:ext cx="8567183" cy="720725"/>
          </a:xfrm>
        </p:spPr>
        <p:txBody>
          <a:bodyPr/>
          <a:lstStyle>
            <a:lvl1pPr>
              <a:defRPr/>
            </a:lvl1pPr>
          </a:lstStyle>
          <a:p>
            <a:r>
              <a:rPr lang="ru-RU"/>
              <a:t>Образец заголовка</a:t>
            </a:r>
            <a:endParaRPr lang="en-GB" dirty="0"/>
          </a:p>
        </p:txBody>
      </p:sp>
      <p:sp>
        <p:nvSpPr>
          <p:cNvPr id="11" name="Datumsplatzhalter 5"/>
          <p:cNvSpPr>
            <a:spLocks noGrp="1"/>
          </p:cNvSpPr>
          <p:nvPr>
            <p:ph type="dt" sz="half" idx="14"/>
          </p:nvPr>
        </p:nvSpPr>
        <p:spPr/>
        <p:txBody>
          <a:bodyPr/>
          <a:lstStyle>
            <a:lvl1pPr>
              <a:defRPr/>
            </a:lvl1pPr>
          </a:lstStyle>
          <a:p>
            <a:pPr>
              <a:defRPr/>
            </a:pPr>
            <a:r>
              <a:rPr lang="en-GB"/>
              <a:t>22 Jan. 2019</a:t>
            </a:r>
            <a:endParaRPr lang="en-GB" dirty="0"/>
          </a:p>
        </p:txBody>
      </p:sp>
      <p:sp>
        <p:nvSpPr>
          <p:cNvPr id="12" name="Fußzeilenplatzhalter 6"/>
          <p:cNvSpPr>
            <a:spLocks noGrp="1"/>
          </p:cNvSpPr>
          <p:nvPr>
            <p:ph type="ftr" sz="quarter" idx="15"/>
          </p:nvPr>
        </p:nvSpPr>
        <p:spPr/>
        <p:txBody>
          <a:bodyPr/>
          <a:lstStyle>
            <a:lvl1pPr>
              <a:defRPr/>
            </a:lvl1pPr>
          </a:lstStyle>
          <a:p>
            <a:pPr>
              <a:defRPr/>
            </a:pPr>
            <a:r>
              <a:rPr lang="en-GB"/>
              <a:t>Titel of the presentation</a:t>
            </a:r>
          </a:p>
        </p:txBody>
      </p:sp>
      <p:sp>
        <p:nvSpPr>
          <p:cNvPr id="13" name="Foliennummernplatzhalter 8"/>
          <p:cNvSpPr>
            <a:spLocks noGrp="1"/>
          </p:cNvSpPr>
          <p:nvPr>
            <p:ph type="sldNum" sz="quarter" idx="16"/>
          </p:nvPr>
        </p:nvSpPr>
        <p:spPr/>
        <p:txBody>
          <a:bodyPr/>
          <a:lstStyle>
            <a:lvl1pPr>
              <a:defRPr/>
            </a:lvl1pPr>
          </a:lstStyle>
          <a:p>
            <a:r>
              <a:rPr lang="en-GB" altLang="ru-RU"/>
              <a:t>Page </a:t>
            </a:r>
            <a:fld id="{A5B69861-D49B-4F66-9519-13721368EA5F}" type="slidenum">
              <a:rPr lang="en-GB" altLang="ru-RU"/>
              <a:pPr/>
              <a:t>‹#›</a:t>
            </a:fld>
            <a:endParaRPr lang="en-GB" altLang="ru-RU"/>
          </a:p>
        </p:txBody>
      </p:sp>
    </p:spTree>
    <p:extLst>
      <p:ext uri="{BB962C8B-B14F-4D97-AF65-F5344CB8AC3E}">
        <p14:creationId xmlns:p14="http://schemas.microsoft.com/office/powerpoint/2010/main" val="21116852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28178"/>
            <a:ext cx="7886700" cy="12991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710927"/>
            <a:ext cx="7886700" cy="34660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A209D-192E-0B43-AD2B-0DE2E011648A}" type="datetimeFigureOut">
              <a:rPr lang="en-US" smtClean="0"/>
              <a:t>10/11/2021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5AE8F-E6C3-B94A-8A19-14CDF66FD255}" type="slidenum">
              <a:rPr lang="en-US" smtClean="0"/>
              <a:t>‹#›</a:t>
            </a:fld>
            <a:endParaRPr lang="en-US"/>
          </a:p>
        </p:txBody>
      </p:sp>
      <p:pic>
        <p:nvPicPr>
          <p:cNvPr id="7" name="Picture 6">
            <a:extLst>
              <a:ext uri="{FF2B5EF4-FFF2-40B4-BE49-F238E27FC236}">
                <a16:creationId xmlns:a16="http://schemas.microsoft.com/office/drawing/2014/main" id="{9232B349-AF64-A446-8F14-B86EEEE8C660}"/>
              </a:ext>
            </a:extLst>
          </p:cNvPr>
          <p:cNvPicPr>
            <a:picLocks noChangeAspect="1"/>
          </p:cNvPicPr>
          <p:nvPr userDrawn="1"/>
        </p:nvPicPr>
        <p:blipFill rotWithShape="1">
          <a:blip r:embed="rId9"/>
          <a:srcRect l="39964"/>
          <a:stretch/>
        </p:blipFill>
        <p:spPr>
          <a:xfrm>
            <a:off x="5184766" y="309412"/>
            <a:ext cx="3959234" cy="925808"/>
          </a:xfrm>
          <a:prstGeom prst="rect">
            <a:avLst/>
          </a:prstGeom>
        </p:spPr>
      </p:pic>
      <p:pic>
        <p:nvPicPr>
          <p:cNvPr id="8" name="Picture 7">
            <a:extLst>
              <a:ext uri="{FF2B5EF4-FFF2-40B4-BE49-F238E27FC236}">
                <a16:creationId xmlns:a16="http://schemas.microsoft.com/office/drawing/2014/main" id="{682A1F23-5B5A-564D-A87E-511459378B06}"/>
              </a:ext>
            </a:extLst>
          </p:cNvPr>
          <p:cNvPicPr>
            <a:picLocks noChangeAspect="1"/>
          </p:cNvPicPr>
          <p:nvPr userDrawn="1"/>
        </p:nvPicPr>
        <p:blipFill>
          <a:blip r:embed="rId10"/>
          <a:stretch>
            <a:fillRect/>
          </a:stretch>
        </p:blipFill>
        <p:spPr>
          <a:xfrm flipH="1">
            <a:off x="6352298" y="-221544"/>
            <a:ext cx="3429000" cy="3028950"/>
          </a:xfrm>
          <a:prstGeom prst="rect">
            <a:avLst/>
          </a:prstGeom>
        </p:spPr>
      </p:pic>
      <p:pic>
        <p:nvPicPr>
          <p:cNvPr id="9" name="Picture 8">
            <a:extLst>
              <a:ext uri="{FF2B5EF4-FFF2-40B4-BE49-F238E27FC236}">
                <a16:creationId xmlns:a16="http://schemas.microsoft.com/office/drawing/2014/main" id="{0CD01094-8367-E044-AC73-B398DA163F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7499" y="228420"/>
            <a:ext cx="2789106" cy="817632"/>
          </a:xfrm>
          <a:prstGeom prst="rect">
            <a:avLst/>
          </a:prstGeom>
        </p:spPr>
      </p:pic>
    </p:spTree>
    <p:extLst>
      <p:ext uri="{BB962C8B-B14F-4D97-AF65-F5344CB8AC3E}">
        <p14:creationId xmlns:p14="http://schemas.microsoft.com/office/powerpoint/2010/main" val="309509532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8" r:id="rId4"/>
    <p:sldLayoutId id="2147483667" r:id="rId5"/>
    <p:sldLayoutId id="2147483669"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file:///C:\Users\ADCC~1\AppData\Local\Temp\FineReader10\media\image1.jpeg"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1172" y="1816768"/>
            <a:ext cx="7420708" cy="1826438"/>
          </a:xfrm>
        </p:spPr>
        <p:txBody>
          <a:bodyPr>
            <a:noAutofit/>
          </a:bodyPr>
          <a:lstStyle/>
          <a:p>
            <a:pPr>
              <a:tabLst>
                <a:tab pos="539750" algn="l"/>
                <a:tab pos="756285" algn="l"/>
                <a:tab pos="972185" algn="l"/>
              </a:tabLst>
            </a:pPr>
            <a:r>
              <a:rPr lang="uk-UA" sz="3600" b="1" dirty="0">
                <a:solidFill>
                  <a:srgbClr val="380CF4"/>
                </a:solidFill>
                <a:latin typeface="Arial" pitchFamily="34" charset="0"/>
                <a:cs typeface="Arial" pitchFamily="34" charset="0"/>
              </a:rPr>
              <a:t>Критерії сталих державних закупівель (СПЗ) для ремонту та будівництва доріг</a:t>
            </a:r>
            <a:endParaRPr lang="uk-UA" sz="3600" b="1" dirty="0">
              <a:solidFill>
                <a:srgbClr val="380CF4"/>
              </a:solidFill>
              <a:effectLst/>
              <a:latin typeface="Arial" pitchFamily="34" charset="0"/>
              <a:ea typeface="Times New Roman" panose="02020603050405020304" pitchFamily="18" charset="0"/>
              <a:cs typeface="Arial" pitchFamily="34" charset="0"/>
            </a:endParaRPr>
          </a:p>
        </p:txBody>
      </p:sp>
      <p:sp>
        <p:nvSpPr>
          <p:cNvPr id="6" name="Subtitle 5"/>
          <p:cNvSpPr>
            <a:spLocks noGrp="1"/>
          </p:cNvSpPr>
          <p:nvPr>
            <p:ph type="subTitle" idx="1"/>
          </p:nvPr>
        </p:nvSpPr>
        <p:spPr>
          <a:xfrm>
            <a:off x="1243880" y="3934326"/>
            <a:ext cx="6858000" cy="1839191"/>
          </a:xfrm>
        </p:spPr>
        <p:txBody>
          <a:bodyPr>
            <a:noAutofit/>
          </a:bodyPr>
          <a:lstStyle/>
          <a:p>
            <a:pPr>
              <a:lnSpc>
                <a:spcPct val="100000"/>
              </a:lnSpc>
              <a:spcBef>
                <a:spcPts val="0"/>
              </a:spcBef>
            </a:pPr>
            <a:r>
              <a:rPr lang="uk-UA" sz="2800" b="1" dirty="0">
                <a:latin typeface="Arial" pitchFamily="34" charset="0"/>
                <a:cs typeface="Arial" pitchFamily="34" charset="0"/>
              </a:rPr>
              <a:t>Вікторія </a:t>
            </a:r>
            <a:r>
              <a:rPr lang="uk-UA" sz="2800" b="1" dirty="0" err="1">
                <a:latin typeface="Arial" pitchFamily="34" charset="0"/>
                <a:cs typeface="Arial" pitchFamily="34" charset="0"/>
              </a:rPr>
              <a:t>Хрутьба</a:t>
            </a:r>
            <a:r>
              <a:rPr lang="uk-UA" sz="2800" b="1" dirty="0">
                <a:latin typeface="Arial" pitchFamily="34" charset="0"/>
                <a:cs typeface="Arial" pitchFamily="34" charset="0"/>
              </a:rPr>
              <a:t>, </a:t>
            </a:r>
          </a:p>
          <a:p>
            <a:pPr>
              <a:lnSpc>
                <a:spcPct val="100000"/>
              </a:lnSpc>
              <a:spcBef>
                <a:spcPts val="0"/>
              </a:spcBef>
            </a:pPr>
            <a:r>
              <a:rPr lang="uk-UA" sz="2000" dirty="0" err="1">
                <a:latin typeface="Arial" pitchFamily="34" charset="0"/>
                <a:cs typeface="Arial" pitchFamily="34" charset="0"/>
              </a:rPr>
              <a:t>д.т.н</a:t>
            </a:r>
            <a:r>
              <a:rPr lang="uk-UA" sz="2000" dirty="0">
                <a:latin typeface="Arial" pitchFamily="34" charset="0"/>
                <a:cs typeface="Arial" pitchFamily="34" charset="0"/>
              </a:rPr>
              <a:t>., професор, завідувач кафедри екології та безпеки життєдіяльності </a:t>
            </a:r>
          </a:p>
          <a:p>
            <a:pPr>
              <a:lnSpc>
                <a:spcPct val="100000"/>
              </a:lnSpc>
              <a:spcBef>
                <a:spcPts val="0"/>
              </a:spcBef>
            </a:pPr>
            <a:r>
              <a:rPr lang="uk-UA" sz="2000" dirty="0">
                <a:latin typeface="Arial" pitchFamily="34" charset="0"/>
                <a:cs typeface="Arial" pitchFamily="34" charset="0"/>
              </a:rPr>
              <a:t>Національного транспортного університету </a:t>
            </a:r>
          </a:p>
          <a:p>
            <a:pPr>
              <a:lnSpc>
                <a:spcPct val="100000"/>
              </a:lnSpc>
              <a:spcBef>
                <a:spcPts val="0"/>
              </a:spcBef>
            </a:pPr>
            <a:r>
              <a:rPr lang="uk-UA" sz="2000" dirty="0">
                <a:latin typeface="Arial" pitchFamily="34" charset="0"/>
                <a:cs typeface="Arial" pitchFamily="34" charset="0"/>
              </a:rPr>
              <a:t>експерт ВГО «Жива планета»</a:t>
            </a:r>
          </a:p>
        </p:txBody>
      </p:sp>
    </p:spTree>
    <p:extLst>
      <p:ext uri="{BB962C8B-B14F-4D97-AF65-F5344CB8AC3E}">
        <p14:creationId xmlns:p14="http://schemas.microsoft.com/office/powerpoint/2010/main" val="18691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99579"/>
            <a:ext cx="7886700" cy="781096"/>
          </a:xfrm>
        </p:spPr>
        <p:txBody>
          <a:bodyPr>
            <a:normAutofit fontScale="90000"/>
          </a:bodyPr>
          <a:lstStyle/>
          <a:p>
            <a:r>
              <a:rPr lang="uk-UA" sz="2000" b="1" cap="all" dirty="0">
                <a:latin typeface="Arial" pitchFamily="34" charset="0"/>
                <a:cs typeface="Arial" pitchFamily="34" charset="0"/>
              </a:rPr>
              <a:t>нецінові критерії.</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що стосуються організації та виконання робіт  </a:t>
            </a:r>
            <a:endParaRPr lang="ru-RU" sz="20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56074054"/>
              </p:ext>
            </p:extLst>
          </p:nvPr>
        </p:nvGraphicFramePr>
        <p:xfrm>
          <a:off x="0" y="1773655"/>
          <a:ext cx="9144000" cy="585216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641878">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8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46039">
                <a:tc>
                  <a:txBody>
                    <a:bodyPr/>
                    <a:lstStyle/>
                    <a:p>
                      <a:pPr algn="l"/>
                      <a:r>
                        <a:rPr lang="uk-UA" sz="1200" b="1" dirty="0">
                          <a:latin typeface="Arial" pitchFamily="34" charset="0"/>
                          <a:cs typeface="Arial" pitchFamily="34" charset="0"/>
                        </a:rPr>
                        <a:t>3. </a:t>
                      </a:r>
                      <a:r>
                        <a:rPr lang="uk-UA" sz="1200" b="1" kern="1200" dirty="0">
                          <a:solidFill>
                            <a:srgbClr val="C00000"/>
                          </a:solidFill>
                          <a:effectLst/>
                          <a:latin typeface="Arial" pitchFamily="34" charset="0"/>
                          <a:ea typeface="+mn-ea"/>
                          <a:cs typeface="Arial" pitchFamily="34" charset="0"/>
                        </a:rPr>
                        <a:t>Наявність системи управління екологічними аспектами в </a:t>
                      </a:r>
                      <a:r>
                        <a:rPr lang="uk-UA" sz="1200" kern="1200" dirty="0">
                          <a:solidFill>
                            <a:schemeClr val="dk1"/>
                          </a:solidFill>
                          <a:effectLst/>
                          <a:latin typeface="Arial" pitchFamily="34" charset="0"/>
                          <a:ea typeface="+mn-ea"/>
                          <a:cs typeface="Arial" pitchFamily="34" charset="0"/>
                        </a:rPr>
                        <a:t>процесі організації та виконання робіт </a:t>
                      </a:r>
                      <a:r>
                        <a:rPr lang="uk-UA" sz="1200" kern="1200" dirty="0" err="1">
                          <a:solidFill>
                            <a:schemeClr val="dk1"/>
                          </a:solidFill>
                          <a:effectLst/>
                          <a:latin typeface="Arial" pitchFamily="34" charset="0"/>
                          <a:ea typeface="+mn-ea"/>
                          <a:cs typeface="Arial" pitchFamily="34" charset="0"/>
                        </a:rPr>
                        <a:t>дорожньо-будівельних</a:t>
                      </a:r>
                      <a:r>
                        <a:rPr lang="uk-UA" sz="1200" kern="1200" dirty="0">
                          <a:solidFill>
                            <a:schemeClr val="dk1"/>
                          </a:solidFill>
                          <a:effectLst/>
                          <a:latin typeface="Arial" pitchFamily="34" charset="0"/>
                          <a:ea typeface="+mn-ea"/>
                          <a:cs typeface="Arial" pitchFamily="34" charset="0"/>
                        </a:rPr>
                        <a:t> робіт </a:t>
                      </a:r>
                      <a:r>
                        <a:rPr lang="uk-UA" sz="1200" b="1" kern="1200" dirty="0">
                          <a:solidFill>
                            <a:srgbClr val="C00000"/>
                          </a:solidFill>
                          <a:effectLst/>
                          <a:latin typeface="Arial" pitchFamily="34" charset="0"/>
                          <a:ea typeface="+mn-ea"/>
                          <a:cs typeface="Arial" pitchFamily="34" charset="0"/>
                        </a:rPr>
                        <a:t>відповідно системі екологічного управління, яка є частиною інтегрованої системи управління </a:t>
                      </a:r>
                      <a:r>
                        <a:rPr lang="uk-UA" sz="1200" kern="1200" dirty="0">
                          <a:solidFill>
                            <a:schemeClr val="dk1"/>
                          </a:solidFill>
                          <a:effectLst/>
                          <a:latin typeface="Arial" pitchFamily="34" charset="0"/>
                          <a:ea typeface="+mn-ea"/>
                          <a:cs typeface="Arial" pitchFamily="34" charset="0"/>
                        </a:rPr>
                        <a:t>Підрядника згідно  ДСТУ ISO 14001:2015 і спрямована на реалізацію екологічної політики та управління екологічними аспектами. Підрядник повинен мати розроблену, </a:t>
                      </a:r>
                      <a:r>
                        <a:rPr lang="uk-UA" sz="1200" kern="1200" dirty="0" err="1">
                          <a:solidFill>
                            <a:schemeClr val="dk1"/>
                          </a:solidFill>
                          <a:effectLst/>
                          <a:latin typeface="Arial" pitchFamily="34" charset="0"/>
                          <a:ea typeface="+mn-ea"/>
                          <a:cs typeface="Arial" pitchFamily="34" charset="0"/>
                        </a:rPr>
                        <a:t>задокументувану</a:t>
                      </a:r>
                      <a:r>
                        <a:rPr lang="uk-UA" sz="1200" kern="1200" dirty="0">
                          <a:solidFill>
                            <a:schemeClr val="dk1"/>
                          </a:solidFill>
                          <a:effectLst/>
                          <a:latin typeface="Arial" pitchFamily="34" charset="0"/>
                          <a:ea typeface="+mn-ea"/>
                          <a:cs typeface="Arial" pitchFamily="34" charset="0"/>
                        </a:rPr>
                        <a:t>, впроваджену, систему екологічного управління, підтримуючи її в актуальному стані, поліпшуючи умови, що впливають або здатні впливати на стан довкілля. Бали нараховуються пропорційно якості системи екологічного менеджменту, яку учасники зобов’язуються запровадити для виконання.</a:t>
                      </a:r>
                      <a:endParaRPr lang="ru-RU" sz="1200" kern="1200" dirty="0">
                        <a:solidFill>
                          <a:schemeClr val="dk1"/>
                        </a:solidFill>
                        <a:effectLst/>
                        <a:latin typeface="Arial" pitchFamily="34" charset="0"/>
                        <a:ea typeface="+mn-ea"/>
                        <a:cs typeface="Arial" pitchFamily="34" charset="0"/>
                      </a:endParaRPr>
                    </a:p>
                    <a:p>
                      <a:pPr algn="l"/>
                      <a:r>
                        <a:rPr lang="uk-UA" sz="1200" i="1" kern="1200" dirty="0">
                          <a:solidFill>
                            <a:schemeClr val="dk1"/>
                          </a:solidFill>
                          <a:effectLst/>
                          <a:latin typeface="Arial" pitchFamily="34" charset="0"/>
                          <a:ea typeface="+mn-ea"/>
                          <a:cs typeface="Arial" pitchFamily="34" charset="0"/>
                        </a:rPr>
                        <a:t>Можливі опції і рекомендована питома вага кожного з варіантів:</a:t>
                      </a:r>
                      <a:endParaRPr lang="ru-RU" sz="1200" i="1" kern="1200" dirty="0">
                        <a:solidFill>
                          <a:schemeClr val="dk1"/>
                        </a:solidFill>
                        <a:effectLst/>
                        <a:latin typeface="Arial" pitchFamily="34" charset="0"/>
                        <a:ea typeface="+mn-ea"/>
                        <a:cs typeface="Arial" pitchFamily="34" charset="0"/>
                      </a:endParaRPr>
                    </a:p>
                    <a:p>
                      <a:pPr lvl="0" algn="l"/>
                      <a:r>
                        <a:rPr lang="uk-UA" sz="1200" i="1" kern="1200" dirty="0">
                          <a:solidFill>
                            <a:schemeClr val="dk1"/>
                          </a:solidFill>
                          <a:effectLst/>
                          <a:latin typeface="Arial" pitchFamily="34" charset="0"/>
                          <a:ea typeface="+mn-ea"/>
                          <a:cs typeface="Arial" pitchFamily="34" charset="0"/>
                        </a:rPr>
                        <a:t>Система екологічного управління відсутня </a:t>
                      </a:r>
                      <a:r>
                        <a:rPr lang="ru-RU" sz="1200" i="1" kern="1200" dirty="0">
                          <a:solidFill>
                            <a:schemeClr val="dk1"/>
                          </a:solidFill>
                          <a:effectLst/>
                          <a:latin typeface="Arial" pitchFamily="34" charset="0"/>
                          <a:ea typeface="+mn-ea"/>
                          <a:cs typeface="Arial" pitchFamily="34" charset="0"/>
                        </a:rPr>
                        <a:t> – 0%</a:t>
                      </a:r>
                    </a:p>
                    <a:p>
                      <a:pPr lvl="0" algn="l"/>
                      <a:r>
                        <a:rPr lang="uk-UA" sz="1200" i="1" kern="1200" dirty="0">
                          <a:solidFill>
                            <a:schemeClr val="dk1"/>
                          </a:solidFill>
                          <a:effectLst/>
                          <a:latin typeface="Arial" pitchFamily="34" charset="0"/>
                          <a:ea typeface="+mn-ea"/>
                          <a:cs typeface="Arial" pitchFamily="34" charset="0"/>
                        </a:rPr>
                        <a:t>Система екологічного управління впроваджена, але не сертифікована </a:t>
                      </a:r>
                      <a:r>
                        <a:rPr lang="ru-RU" sz="1200" i="1" kern="1200" dirty="0">
                          <a:solidFill>
                            <a:schemeClr val="dk1"/>
                          </a:solidFill>
                          <a:effectLst/>
                          <a:latin typeface="Arial" pitchFamily="34" charset="0"/>
                          <a:ea typeface="+mn-ea"/>
                          <a:cs typeface="Arial" pitchFamily="34" charset="0"/>
                        </a:rPr>
                        <a:t> – 5%</a:t>
                      </a:r>
                    </a:p>
                    <a:p>
                      <a:pPr lvl="0" algn="l"/>
                      <a:r>
                        <a:rPr lang="uk-UA" sz="1200" i="1" kern="1200" dirty="0">
                          <a:solidFill>
                            <a:schemeClr val="dk1"/>
                          </a:solidFill>
                          <a:effectLst/>
                          <a:latin typeface="Arial" pitchFamily="34" charset="0"/>
                          <a:ea typeface="+mn-ea"/>
                          <a:cs typeface="Arial" pitchFamily="34" charset="0"/>
                        </a:rPr>
                        <a:t>Система екологічного управління впроваджена та сертифікована відповідним органом сертифікації</a:t>
                      </a:r>
                      <a:r>
                        <a:rPr lang="ru-RU" sz="1200" i="1" kern="1200" dirty="0">
                          <a:solidFill>
                            <a:schemeClr val="dk1"/>
                          </a:solidFill>
                          <a:effectLst/>
                          <a:latin typeface="Arial" pitchFamily="34" charset="0"/>
                          <a:ea typeface="+mn-ea"/>
                          <a:cs typeface="Arial" pitchFamily="34" charset="0"/>
                        </a:rPr>
                        <a:t>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200" kern="1200" dirty="0">
                          <a:solidFill>
                            <a:schemeClr val="dk1"/>
                          </a:solidFill>
                          <a:effectLst/>
                          <a:latin typeface="Arial" pitchFamily="34" charset="0"/>
                          <a:ea typeface="+mn-ea"/>
                          <a:cs typeface="Arial" pitchFamily="34" charset="0"/>
                        </a:rPr>
                        <a:t>1. Копія Сертифікату впровадження системи екологічного менеджменту відповідно Стандарту ДСТУ ISO 14001-2015, який виданий відповідним органом сертифікації і є чинним на момент проведення торгів. </a:t>
                      </a:r>
                      <a:endParaRPr lang="ru-RU" sz="1200" kern="1200" dirty="0">
                        <a:solidFill>
                          <a:schemeClr val="dk1"/>
                        </a:solidFill>
                        <a:effectLst/>
                        <a:latin typeface="Arial" pitchFamily="34" charset="0"/>
                        <a:ea typeface="+mn-ea"/>
                        <a:cs typeface="Arial" pitchFamily="34" charset="0"/>
                      </a:endParaRPr>
                    </a:p>
                    <a:p>
                      <a:pPr algn="l"/>
                      <a:r>
                        <a:rPr lang="uk-UA" sz="1200" kern="1200" dirty="0">
                          <a:solidFill>
                            <a:schemeClr val="dk1"/>
                          </a:solidFill>
                          <a:effectLst/>
                          <a:latin typeface="Arial" pitchFamily="34" charset="0"/>
                          <a:ea typeface="+mn-ea"/>
                          <a:cs typeface="Arial" pitchFamily="34" charset="0"/>
                        </a:rPr>
                        <a:t>2. Учасник торгів повинен надати підтвердження впровадження системи екологічного управління, якщо вона не сертифікована або сертифікат не чинний</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kern="1200" dirty="0">
                          <a:solidFill>
                            <a:schemeClr val="dk1"/>
                          </a:solidFill>
                          <a:effectLst/>
                          <a:latin typeface="Arial" pitchFamily="34" charset="0"/>
                          <a:ea typeface="+mn-ea"/>
                          <a:cs typeface="Arial" pitchFamily="34" charset="0"/>
                        </a:rPr>
                        <a:t>Впровадження систем екологічного управління, розвитку добровільної екологічної сертифікації та маркування продукції є одним з завдань Цілі 3. Забезпечення інтеграції екологічної політики у процес прийняття рішень щодо соціально-економічного розвитку України згідно з Законом України «Про Основні засади (стратегію) державної екологічної політики України на період до 2030 року». </a:t>
                      </a:r>
                      <a:endParaRPr lang="ru-RU" sz="1200" kern="1200" dirty="0">
                        <a:solidFill>
                          <a:schemeClr val="dk1"/>
                        </a:solidFill>
                        <a:effectLst/>
                        <a:latin typeface="Arial" pitchFamily="34" charset="0"/>
                        <a:ea typeface="+mn-ea"/>
                        <a:cs typeface="Arial" pitchFamily="34" charset="0"/>
                      </a:endParaRPr>
                    </a:p>
                    <a:p>
                      <a:pPr algn="l"/>
                      <a:r>
                        <a:rPr lang="uk-UA" sz="1200" b="1" kern="1200" dirty="0">
                          <a:solidFill>
                            <a:srgbClr val="C00000"/>
                          </a:solidFill>
                          <a:effectLst/>
                          <a:latin typeface="Arial" pitchFamily="34" charset="0"/>
                          <a:ea typeface="+mn-ea"/>
                          <a:cs typeface="Arial" pitchFamily="34" charset="0"/>
                        </a:rPr>
                        <a:t>Система екологічного управління представляє собою частину інтегрованої системи управління Підрядника, що спрямована на реалізацію екологічної політики та управління екологічними аспектами. </a:t>
                      </a:r>
                      <a:r>
                        <a:rPr lang="uk-UA" sz="1200" kern="1200" dirty="0">
                          <a:solidFill>
                            <a:schemeClr val="dk1"/>
                          </a:solidFill>
                          <a:effectLst/>
                          <a:latin typeface="Arial" pitchFamily="34" charset="0"/>
                          <a:ea typeface="+mn-ea"/>
                          <a:cs typeface="Arial" pitchFamily="34" charset="0"/>
                        </a:rPr>
                        <a:t>Функціонування системи екологічного управління має на меті поліпшення екологічних характеристик в межах підприємства шляхом їх періодичного аналізу і оцінки. </a:t>
                      </a:r>
                      <a:endParaRPr lang="ru-RU" sz="1200" kern="1200" dirty="0">
                        <a:solidFill>
                          <a:schemeClr val="dk1"/>
                        </a:solidFill>
                        <a:effectLst/>
                        <a:latin typeface="Arial" pitchFamily="34" charset="0"/>
                        <a:ea typeface="+mn-ea"/>
                        <a:cs typeface="Arial" pitchFamily="34" charset="0"/>
                      </a:endParaRPr>
                    </a:p>
                    <a:p>
                      <a:pPr algn="l"/>
                      <a:r>
                        <a:rPr lang="uk-UA" sz="1200" kern="1200" dirty="0">
                          <a:solidFill>
                            <a:schemeClr val="dk1"/>
                          </a:solidFill>
                          <a:effectLst/>
                          <a:latin typeface="Arial" pitchFamily="34" charset="0"/>
                          <a:ea typeface="+mn-ea"/>
                          <a:cs typeface="Arial" pitchFamily="34" charset="0"/>
                        </a:rPr>
                        <a:t>Запобігання негативним впливам на стан довкілля є заходом що має запобіжний характер  щодо охорони навколишнього природного середовища згідно з статтею 3 Закону України «Про охорону навколишнього природного середовища України». </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753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99579"/>
            <a:ext cx="7886700" cy="781096"/>
          </a:xfrm>
        </p:spPr>
        <p:txBody>
          <a:bodyPr>
            <a:normAutofit fontScale="90000"/>
          </a:bodyPr>
          <a:lstStyle/>
          <a:p>
            <a:r>
              <a:rPr lang="uk-UA" sz="2000" b="1" cap="all" dirty="0">
                <a:latin typeface="Arial" pitchFamily="34" charset="0"/>
                <a:cs typeface="Arial" pitchFamily="34" charset="0"/>
              </a:rPr>
              <a:t>нецінові критерії.</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що стосуються організації та виконання робіт  </a:t>
            </a:r>
            <a:endParaRPr lang="ru-RU" sz="20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72424944"/>
              </p:ext>
            </p:extLst>
          </p:nvPr>
        </p:nvGraphicFramePr>
        <p:xfrm>
          <a:off x="0" y="1773655"/>
          <a:ext cx="9144000" cy="621792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641878">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8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46039">
                <a:tc>
                  <a:txBody>
                    <a:bodyPr/>
                    <a:lstStyle/>
                    <a:p>
                      <a:pPr algn="l"/>
                      <a:r>
                        <a:rPr lang="uk-UA" sz="1200" b="1" dirty="0">
                          <a:latin typeface="Arial" pitchFamily="34" charset="0"/>
                          <a:cs typeface="Arial" pitchFamily="34" charset="0"/>
                        </a:rPr>
                        <a:t>4</a:t>
                      </a:r>
                      <a:r>
                        <a:rPr lang="uk-UA" sz="1400" b="1" dirty="0">
                          <a:latin typeface="Arial" pitchFamily="34" charset="0"/>
                          <a:cs typeface="Arial" pitchFamily="34" charset="0"/>
                        </a:rPr>
                        <a:t>. </a:t>
                      </a:r>
                      <a:r>
                        <a:rPr lang="uk-UA" sz="1400" kern="1200" dirty="0">
                          <a:solidFill>
                            <a:schemeClr val="dk1"/>
                          </a:solidFill>
                          <a:effectLst/>
                          <a:latin typeface="Arial" pitchFamily="34" charset="0"/>
                          <a:ea typeface="+mn-ea"/>
                          <a:cs typeface="Arial" pitchFamily="34" charset="0"/>
                        </a:rPr>
                        <a:t>Для визначення прогнозних показників  оцінки впливу на довкілля транспортних споруд, які дадуть змогу оцінити рівень впливу на довкілля автомобільної дороги на всіх стадіях життєвого циклу, для прийняття рішень про провадження планованої діяльності та </a:t>
                      </a:r>
                      <a:r>
                        <a:rPr lang="uk-UA" sz="1400" kern="1200" dirty="0" err="1">
                          <a:solidFill>
                            <a:schemeClr val="dk1"/>
                          </a:solidFill>
                          <a:effectLst/>
                          <a:latin typeface="Arial" pitchFamily="34" charset="0"/>
                          <a:ea typeface="+mn-ea"/>
                          <a:cs typeface="Arial" pitchFamily="34" charset="0"/>
                        </a:rPr>
                        <a:t>післіпроектного</a:t>
                      </a:r>
                      <a:r>
                        <a:rPr lang="uk-UA" sz="1400" kern="1200" dirty="0">
                          <a:solidFill>
                            <a:schemeClr val="dk1"/>
                          </a:solidFill>
                          <a:effectLst/>
                          <a:latin typeface="Arial" pitchFamily="34" charset="0"/>
                          <a:ea typeface="+mn-ea"/>
                          <a:cs typeface="Arial" pitchFamily="34" charset="0"/>
                        </a:rPr>
                        <a:t> моніторингу </a:t>
                      </a:r>
                      <a:r>
                        <a:rPr lang="uk-UA" sz="1400" b="1" kern="1200" dirty="0">
                          <a:solidFill>
                            <a:srgbClr val="C00000"/>
                          </a:solidFill>
                          <a:effectLst/>
                          <a:latin typeface="Arial" pitchFamily="34" charset="0"/>
                          <a:ea typeface="+mn-ea"/>
                          <a:cs typeface="Arial" pitchFamily="34" charset="0"/>
                        </a:rPr>
                        <a:t>застосовувати кількісні  критерії згідно ДСТУ 9060:2020 та ДСТУ 9060:2020.</a:t>
                      </a:r>
                      <a:endParaRPr lang="ru-RU" sz="1400" b="1" kern="1200" dirty="0">
                        <a:solidFill>
                          <a:srgbClr val="C00000"/>
                        </a:solidFill>
                        <a:effectLst/>
                        <a:latin typeface="Arial" pitchFamily="34" charset="0"/>
                        <a:ea typeface="+mn-ea"/>
                        <a:cs typeface="Arial" pitchFamily="34" charset="0"/>
                      </a:endParaRPr>
                    </a:p>
                    <a:p>
                      <a:pPr algn="l"/>
                      <a:r>
                        <a:rPr lang="uk-UA" sz="1400" i="1" kern="1200" dirty="0">
                          <a:solidFill>
                            <a:schemeClr val="dk1"/>
                          </a:solidFill>
                          <a:effectLst/>
                          <a:latin typeface="Arial" pitchFamily="34" charset="0"/>
                          <a:ea typeface="+mn-ea"/>
                          <a:cs typeface="Arial" pitchFamily="34" charset="0"/>
                        </a:rPr>
                        <a:t>Можливі опції і рекомендована питома вага кожного з варіантів:</a:t>
                      </a:r>
                      <a:endParaRPr lang="ru-RU" sz="1400" i="1" kern="1200" dirty="0">
                        <a:solidFill>
                          <a:schemeClr val="dk1"/>
                        </a:solidFill>
                        <a:effectLst/>
                        <a:latin typeface="Arial" pitchFamily="34" charset="0"/>
                        <a:ea typeface="+mn-ea"/>
                        <a:cs typeface="Arial" pitchFamily="34" charset="0"/>
                      </a:endParaRPr>
                    </a:p>
                    <a:p>
                      <a:pPr lvl="0" algn="l"/>
                      <a:r>
                        <a:rPr lang="uk-UA" sz="1400" i="1" kern="1200" dirty="0">
                          <a:solidFill>
                            <a:schemeClr val="dk1"/>
                          </a:solidFill>
                          <a:effectLst/>
                          <a:latin typeface="Arial" pitchFamily="34" charset="0"/>
                          <a:ea typeface="+mn-ea"/>
                          <a:cs typeface="Arial" pitchFamily="34" charset="0"/>
                        </a:rPr>
                        <a:t>оцінка впливу на довкілля визначена в якісних показниках </a:t>
                      </a:r>
                      <a:r>
                        <a:rPr lang="ru-RU" sz="1400" i="1" kern="1200" dirty="0">
                          <a:solidFill>
                            <a:schemeClr val="dk1"/>
                          </a:solidFill>
                          <a:effectLst/>
                          <a:latin typeface="Arial" pitchFamily="34" charset="0"/>
                          <a:ea typeface="+mn-ea"/>
                          <a:cs typeface="Arial" pitchFamily="34" charset="0"/>
                        </a:rPr>
                        <a:t>– 0%</a:t>
                      </a:r>
                    </a:p>
                    <a:p>
                      <a:pPr lvl="0" algn="l"/>
                      <a:r>
                        <a:rPr lang="uk-UA" sz="1400" i="1" kern="1200" dirty="0">
                          <a:solidFill>
                            <a:schemeClr val="dk1"/>
                          </a:solidFill>
                          <a:effectLst/>
                          <a:latin typeface="Arial" pitchFamily="34" charset="0"/>
                          <a:ea typeface="+mn-ea"/>
                          <a:cs typeface="Arial" pitchFamily="34" charset="0"/>
                        </a:rPr>
                        <a:t>оцінка впливу на довкілля визначена в кількісних показниках </a:t>
                      </a:r>
                      <a:r>
                        <a:rPr lang="ru-RU" sz="1400" i="1" kern="1200" dirty="0">
                          <a:solidFill>
                            <a:schemeClr val="dk1"/>
                          </a:solidFill>
                          <a:effectLst/>
                          <a:latin typeface="Arial" pitchFamily="34" charset="0"/>
                          <a:ea typeface="+mn-ea"/>
                          <a:cs typeface="Arial" pitchFamily="34" charset="0"/>
                        </a:rPr>
                        <a:t>– </a:t>
                      </a:r>
                      <a:r>
                        <a:rPr lang="uk-UA" sz="1400" i="1" kern="1200" dirty="0">
                          <a:solidFill>
                            <a:schemeClr val="dk1"/>
                          </a:solidFill>
                          <a:effectLst/>
                          <a:latin typeface="Arial" pitchFamily="34" charset="0"/>
                          <a:ea typeface="+mn-ea"/>
                          <a:cs typeface="Arial" pitchFamily="34" charset="0"/>
                        </a:rPr>
                        <a:t>10</a:t>
                      </a:r>
                      <a:r>
                        <a:rPr lang="ru-RU" sz="1400" i="1" kern="1200" dirty="0">
                          <a:solidFill>
                            <a:schemeClr val="dk1"/>
                          </a:solidFill>
                          <a:effectLst/>
                          <a:latin typeface="Arial" pitchFamily="34" charset="0"/>
                          <a:ea typeface="+mn-ea"/>
                          <a:cs typeface="Arial" pitchFamily="34" charset="0"/>
                        </a:rPr>
                        <a:t>%</a:t>
                      </a:r>
                    </a:p>
                    <a:p>
                      <a:pPr lvl="0" algn="just"/>
                      <a:endParaRPr lang="ru-RU" sz="1200" i="1"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400" kern="1200" dirty="0">
                          <a:solidFill>
                            <a:schemeClr val="dk1"/>
                          </a:solidFill>
                          <a:effectLst/>
                          <a:latin typeface="Arial" pitchFamily="34" charset="0"/>
                          <a:ea typeface="+mn-ea"/>
                          <a:cs typeface="Arial" pitchFamily="34" charset="0"/>
                        </a:rPr>
                        <a:t>1.Таблиця визначених критеріїв оцінки та показники впливу на довкілля при здійсненні планової діяльності.</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2. Результат розрахунку кількісних показників ОВД планованої діяльності з будівництва, експлуатації, ремонту, реконструкції транспортної споруди.</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3. Результат розрахунку впливу на довкілля при здійсненні планової діяльності із застосуванням комбінованого підходу за допомогою удосконаленої матриці Леопольда та його подальше дослідження за допомогою функції </a:t>
                      </a:r>
                      <a:r>
                        <a:rPr lang="uk-UA" sz="1400" kern="1200" dirty="0" err="1">
                          <a:solidFill>
                            <a:schemeClr val="dk1"/>
                          </a:solidFill>
                          <a:effectLst/>
                          <a:latin typeface="Arial" pitchFamily="34" charset="0"/>
                          <a:ea typeface="+mn-ea"/>
                          <a:cs typeface="Arial" pitchFamily="34" charset="0"/>
                        </a:rPr>
                        <a:t>Харрінгтона</a:t>
                      </a:r>
                      <a:r>
                        <a:rPr lang="uk-UA" sz="1400" kern="1200" dirty="0">
                          <a:solidFill>
                            <a:schemeClr val="dk1"/>
                          </a:solidFill>
                          <a:effectLst/>
                          <a:latin typeface="Arial" pitchFamily="34" charset="0"/>
                          <a:ea typeface="+mn-ea"/>
                          <a:cs typeface="Arial" pitchFamily="34" charset="0"/>
                        </a:rPr>
                        <a:t>.</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kern="1200" dirty="0">
                          <a:solidFill>
                            <a:schemeClr val="dk1"/>
                          </a:solidFill>
                          <a:effectLst/>
                          <a:latin typeface="Arial" pitchFamily="34" charset="0"/>
                          <a:ea typeface="+mn-ea"/>
                          <a:cs typeface="Arial" pitchFamily="34" charset="0"/>
                        </a:rPr>
                        <a:t>Закон України «Про оцінку впливу на довкілля» </a:t>
                      </a:r>
                      <a:r>
                        <a:rPr lang="az-Cyrl-AZ" sz="1200" kern="1200" dirty="0">
                          <a:solidFill>
                            <a:schemeClr val="dk1"/>
                          </a:solidFill>
                          <a:effectLst/>
                          <a:latin typeface="Arial" pitchFamily="34" charset="0"/>
                          <a:ea typeface="+mn-ea"/>
                          <a:cs typeface="Arial" pitchFamily="34" charset="0"/>
                        </a:rPr>
                        <a:t>забезпечує виконання вимоги, щоб проекти, плани і програми, які можуть мати значні наслідки для довкілля, проходили оцінку, та, відповідно сприятиме зменшенню негативного впливу на довкілля. </a:t>
                      </a:r>
                      <a:r>
                        <a:rPr lang="uk-UA" sz="1200" kern="1200" dirty="0">
                          <a:solidFill>
                            <a:schemeClr val="dk1"/>
                          </a:solidFill>
                          <a:effectLst/>
                          <a:latin typeface="Arial" pitchFamily="34" charset="0"/>
                          <a:ea typeface="+mn-ea"/>
                          <a:cs typeface="Arial" pitchFamily="34" charset="0"/>
                        </a:rPr>
                        <a:t>З метою наближення до європейських стандартів, а саме </a:t>
                      </a:r>
                      <a:r>
                        <a:rPr lang="uk-UA" sz="1200" b="1" kern="1200" dirty="0">
                          <a:solidFill>
                            <a:srgbClr val="C00000"/>
                          </a:solidFill>
                          <a:effectLst/>
                          <a:latin typeface="Arial" pitchFamily="34" charset="0"/>
                          <a:ea typeface="+mn-ea"/>
                          <a:cs typeface="Arial" pitchFamily="34" charset="0"/>
                        </a:rPr>
                        <a:t>контролю ступеня забруднення довкілля та забезпечення права громадян на безпечне навколишнє середовище, розроблено критерії оцінки впливу на довкілля та метод їх кількісного визначення.</a:t>
                      </a:r>
                    </a:p>
                    <a:p>
                      <a:pPr algn="l"/>
                      <a:r>
                        <a:rPr lang="uk-UA" sz="1200" kern="1200" dirty="0">
                          <a:solidFill>
                            <a:schemeClr val="dk1"/>
                          </a:solidFill>
                          <a:effectLst/>
                          <a:latin typeface="Arial" pitchFamily="34" charset="0"/>
                          <a:ea typeface="+mn-ea"/>
                          <a:cs typeface="Arial" pitchFamily="34" charset="0"/>
                        </a:rPr>
                        <a:t>Необхідність та ефективність застосування доводять:</a:t>
                      </a:r>
                      <a:r>
                        <a:rPr lang="uk-UA" sz="1200" kern="1200" cap="all" dirty="0">
                          <a:solidFill>
                            <a:schemeClr val="dk1"/>
                          </a:solidFill>
                          <a:effectLst/>
                          <a:latin typeface="Arial" pitchFamily="34" charset="0"/>
                          <a:ea typeface="+mn-ea"/>
                          <a:cs typeface="Arial" pitchFamily="34" charset="0"/>
                        </a:rPr>
                        <a:t> </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Угода про Асоціацію між Україною, з однієї сторони, та Європейським Союзом, Європейським співтовариством з атомної енергії і їхніми державами-членами, </a:t>
                      </a:r>
                    </a:p>
                    <a:p>
                      <a:pPr lvl="0" algn="l"/>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Київ, 2021, 66 с. </a:t>
                      </a:r>
                      <a:endParaRPr lang="ru-RU" sz="1200" kern="1200" dirty="0">
                        <a:solidFill>
                          <a:schemeClr val="dk1"/>
                        </a:solidFill>
                        <a:effectLst/>
                        <a:latin typeface="Arial" pitchFamily="34" charset="0"/>
                        <a:ea typeface="+mn-ea"/>
                        <a:cs typeface="Arial" pitchFamily="34" charset="0"/>
                      </a:endParaRPr>
                    </a:p>
                    <a:p>
                      <a:pPr lvl="0" algn="l" fontAlgn="base"/>
                      <a:r>
                        <a:rPr lang="uk-UA" sz="1200" kern="1200" dirty="0">
                          <a:solidFill>
                            <a:schemeClr val="dk1"/>
                          </a:solidFill>
                          <a:effectLst/>
                          <a:latin typeface="Arial" pitchFamily="34" charset="0"/>
                          <a:ea typeface="+mn-ea"/>
                          <a:cs typeface="Arial" pitchFamily="34" charset="0"/>
                        </a:rPr>
                        <a:t>ДСТУ 9060:2020 Транспортні споруди. Настанова щодо підготування Звіту з оцінки впливу на довкілля. Київ, 2021, 38 с.</a:t>
                      </a:r>
                      <a:endParaRPr lang="ru-RU" sz="1200" kern="1200" dirty="0">
                        <a:solidFill>
                          <a:schemeClr val="dk1"/>
                        </a:solidFill>
                        <a:effectLst/>
                        <a:latin typeface="Arial" pitchFamily="34" charset="0"/>
                        <a:ea typeface="+mn-ea"/>
                        <a:cs typeface="Arial" pitchFamily="34" charset="0"/>
                      </a:endParaRPr>
                    </a:p>
                    <a:p>
                      <a:endParaRPr lang="ru-RU" sz="12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16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99579"/>
            <a:ext cx="7886700" cy="781096"/>
          </a:xfrm>
        </p:spPr>
        <p:txBody>
          <a:bodyPr>
            <a:normAutofit fontScale="90000"/>
          </a:bodyPr>
          <a:lstStyle/>
          <a:p>
            <a:r>
              <a:rPr lang="uk-UA" sz="2000" b="1" cap="all" dirty="0">
                <a:latin typeface="Arial" pitchFamily="34" charset="0"/>
                <a:cs typeface="Arial" pitchFamily="34" charset="0"/>
              </a:rPr>
              <a:t>нецінові критерії.</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що стосуються організації та виконання робіт  </a:t>
            </a:r>
            <a:endParaRPr lang="ru-RU" sz="20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16187958"/>
              </p:ext>
            </p:extLst>
          </p:nvPr>
        </p:nvGraphicFramePr>
        <p:xfrm>
          <a:off x="0" y="1773655"/>
          <a:ext cx="9144000" cy="691896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641878">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8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46039">
                <a:tc>
                  <a:txBody>
                    <a:bodyPr/>
                    <a:lstStyle/>
                    <a:p>
                      <a:pPr algn="l"/>
                      <a:r>
                        <a:rPr lang="uk-UA" sz="1400" b="1" dirty="0">
                          <a:latin typeface="Arial" pitchFamily="34" charset="0"/>
                          <a:cs typeface="Arial" pitchFamily="34" charset="0"/>
                        </a:rPr>
                        <a:t>5. </a:t>
                      </a:r>
                      <a:r>
                        <a:rPr lang="uk-UA" sz="1400" b="1" kern="1200" dirty="0">
                          <a:solidFill>
                            <a:srgbClr val="C00000"/>
                          </a:solidFill>
                          <a:effectLst/>
                          <a:latin typeface="Arial" pitchFamily="34" charset="0"/>
                          <a:ea typeface="+mn-ea"/>
                          <a:cs typeface="Arial" pitchFamily="34" charset="0"/>
                        </a:rPr>
                        <a:t>Наявність відповідного рівня екологічної </a:t>
                      </a:r>
                      <a:r>
                        <a:rPr lang="uk-UA" sz="1400" b="1" kern="1200" dirty="0" err="1">
                          <a:solidFill>
                            <a:srgbClr val="C00000"/>
                          </a:solidFill>
                          <a:effectLst/>
                          <a:latin typeface="Arial" pitchFamily="34" charset="0"/>
                          <a:ea typeface="+mn-ea"/>
                          <a:cs typeface="Arial" pitchFamily="34" charset="0"/>
                        </a:rPr>
                        <a:t>компетнтності</a:t>
                      </a:r>
                      <a:r>
                        <a:rPr lang="uk-UA" sz="1400" b="1" kern="1200" dirty="0">
                          <a:solidFill>
                            <a:srgbClr val="C00000"/>
                          </a:solidFill>
                          <a:effectLst/>
                          <a:latin typeface="Arial" pitchFamily="34" charset="0"/>
                          <a:ea typeface="+mn-ea"/>
                          <a:cs typeface="Arial" pitchFamily="34" charset="0"/>
                        </a:rPr>
                        <a:t> ХХ% </a:t>
                      </a:r>
                      <a:r>
                        <a:rPr lang="uk-UA" sz="1400" kern="1200" dirty="0">
                          <a:solidFill>
                            <a:schemeClr val="dk1"/>
                          </a:solidFill>
                          <a:effectLst/>
                          <a:latin typeface="Arial" pitchFamily="34" charset="0"/>
                          <a:ea typeface="+mn-ea"/>
                          <a:cs typeface="Arial" pitchFamily="34" charset="0"/>
                        </a:rPr>
                        <a:t>залучених до виконання проектних робіт. Керівник проекту, інженери, виконавці, консультанти та/або проектні групи мають володіти відповідною компетенцією та досвідом у одній із наведених нижче сфер, за які вони відповідали б згідно контракту (виберіть відповідний до конкретного контракту):</a:t>
                      </a:r>
                      <a:endParaRPr lang="ru-RU" sz="1400" kern="1200" dirty="0">
                        <a:solidFill>
                          <a:schemeClr val="dk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400" kern="1200" dirty="0">
                          <a:solidFill>
                            <a:schemeClr val="dk1"/>
                          </a:solidFill>
                          <a:effectLst/>
                          <a:latin typeface="Arial" pitchFamily="34" charset="0"/>
                          <a:ea typeface="+mn-ea"/>
                          <a:cs typeface="Arial" pitchFamily="34" charset="0"/>
                        </a:rPr>
                        <a:t>- компетенція та досвід управління проектами контрактів на будівництво та обслуговування доріг з покращеними екологічними показниками;</a:t>
                      </a:r>
                      <a:endParaRPr lang="ru-RU" sz="1400" kern="1200" dirty="0">
                        <a:solidFill>
                          <a:schemeClr val="dk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400" kern="1200" dirty="0">
                          <a:solidFill>
                            <a:schemeClr val="dk1"/>
                          </a:solidFill>
                          <a:effectLst/>
                          <a:latin typeface="Arial" pitchFamily="34" charset="0"/>
                          <a:ea typeface="+mn-ea"/>
                          <a:cs typeface="Arial" pitchFamily="34" charset="0"/>
                        </a:rPr>
                        <a:t>- компетенція та досвід розробки специфікацій, закупівлі та використання будівельних матеріалів з низьким впливом на навколишнє середовище;</a:t>
                      </a:r>
                      <a:endParaRPr lang="ru-RU" sz="1400" kern="1200" dirty="0">
                        <a:solidFill>
                          <a:schemeClr val="dk1"/>
                        </a:solidFill>
                        <a:effectLst/>
                        <a:latin typeface="Arial" pitchFamily="34" charset="0"/>
                        <a:ea typeface="+mn-ea"/>
                        <a:cs typeface="Arial" pitchFamily="34" charset="0"/>
                      </a:endParaRPr>
                    </a:p>
                    <a:p>
                      <a:pPr lvl="0" algn="l"/>
                      <a:r>
                        <a:rPr lang="uk-UA" sz="1400" i="1" kern="1200" dirty="0">
                          <a:solidFill>
                            <a:schemeClr val="dk1"/>
                          </a:solidFill>
                          <a:effectLst/>
                          <a:latin typeface="Arial" pitchFamily="34" charset="0"/>
                          <a:ea typeface="+mn-ea"/>
                          <a:cs typeface="Arial" pitchFamily="34" charset="0"/>
                        </a:rPr>
                        <a:t>……..</a:t>
                      </a:r>
                    </a:p>
                    <a:p>
                      <a:pPr algn="l"/>
                      <a:r>
                        <a:rPr lang="uk-UA" sz="1400" i="1" kern="1200" dirty="0">
                          <a:solidFill>
                            <a:schemeClr val="dk1"/>
                          </a:solidFill>
                          <a:effectLst/>
                          <a:latin typeface="Arial" pitchFamily="34" charset="0"/>
                          <a:ea typeface="+mn-ea"/>
                          <a:cs typeface="Arial" pitchFamily="34" charset="0"/>
                        </a:rPr>
                        <a:t>Можливі опції і рекомендована питома вага кожного з варіантів:</a:t>
                      </a:r>
                      <a:endParaRPr lang="ru-RU" sz="1400" i="1" kern="1200" dirty="0">
                        <a:solidFill>
                          <a:schemeClr val="dk1"/>
                        </a:solidFill>
                        <a:effectLst/>
                        <a:latin typeface="Arial" pitchFamily="34" charset="0"/>
                        <a:ea typeface="+mn-ea"/>
                        <a:cs typeface="Arial" pitchFamily="34" charset="0"/>
                      </a:endParaRPr>
                    </a:p>
                    <a:p>
                      <a:pPr lvl="0" algn="l"/>
                      <a:r>
                        <a:rPr lang="uk-UA" sz="1400" i="1" kern="1200" dirty="0">
                          <a:solidFill>
                            <a:schemeClr val="dk1"/>
                          </a:solidFill>
                          <a:effectLst/>
                          <a:latin typeface="Arial" pitchFamily="34" charset="0"/>
                          <a:ea typeface="+mn-ea"/>
                          <a:cs typeface="Arial" pitchFamily="34" charset="0"/>
                        </a:rPr>
                        <a:t>ні – 0%</a:t>
                      </a:r>
                      <a:endParaRPr lang="ru-RU" sz="1400" i="1" kern="1200" dirty="0">
                        <a:solidFill>
                          <a:schemeClr val="dk1"/>
                        </a:solidFill>
                        <a:effectLst/>
                        <a:latin typeface="Arial" pitchFamily="34" charset="0"/>
                        <a:ea typeface="+mn-ea"/>
                        <a:cs typeface="Arial" pitchFamily="34" charset="0"/>
                      </a:endParaRPr>
                    </a:p>
                    <a:p>
                      <a:pPr lvl="0" algn="l"/>
                      <a:r>
                        <a:rPr lang="uk-UA" sz="1400" i="1" kern="1200" dirty="0">
                          <a:solidFill>
                            <a:schemeClr val="dk1"/>
                          </a:solidFill>
                          <a:effectLst/>
                          <a:latin typeface="Arial" pitchFamily="34" charset="0"/>
                          <a:ea typeface="+mn-ea"/>
                          <a:cs typeface="Arial" pitchFamily="34" charset="0"/>
                        </a:rPr>
                        <a:t>не менш ніж 50% від загальної кількості працівників – 5%</a:t>
                      </a:r>
                      <a:endParaRPr lang="ru-RU" sz="1400" i="1" kern="1200" dirty="0">
                        <a:solidFill>
                          <a:schemeClr val="dk1"/>
                        </a:solidFill>
                        <a:effectLst/>
                        <a:latin typeface="Arial" pitchFamily="34" charset="0"/>
                        <a:ea typeface="+mn-ea"/>
                        <a:cs typeface="Arial" pitchFamily="34" charset="0"/>
                      </a:endParaRPr>
                    </a:p>
                    <a:p>
                      <a:pPr lvl="0"/>
                      <a:r>
                        <a:rPr lang="uk-UA" sz="1400" i="1" kern="1200" dirty="0">
                          <a:solidFill>
                            <a:schemeClr val="dk1"/>
                          </a:solidFill>
                          <a:effectLst/>
                          <a:latin typeface="Arial" pitchFamily="34" charset="0"/>
                          <a:ea typeface="+mn-ea"/>
                          <a:cs typeface="Arial" pitchFamily="34" charset="0"/>
                        </a:rPr>
                        <a:t>не менш ніж 80% від загальної кількості працівників – 10%</a:t>
                      </a:r>
                      <a:endParaRPr lang="ru-RU" sz="1400" i="1" kern="1200" dirty="0">
                        <a:solidFill>
                          <a:schemeClr val="dk1"/>
                        </a:solidFill>
                        <a:effectLst/>
                        <a:latin typeface="Arial" pitchFamily="34" charset="0"/>
                        <a:ea typeface="+mn-ea"/>
                        <a:cs typeface="Arial" pitchFamily="34" charset="0"/>
                      </a:endParaRPr>
                    </a:p>
                    <a:p>
                      <a:pPr lvl="0" algn="just"/>
                      <a:endParaRPr lang="ru-RU" sz="1200" i="1"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400" kern="1200" dirty="0">
                          <a:solidFill>
                            <a:schemeClr val="dk1"/>
                          </a:solidFill>
                          <a:effectLst/>
                          <a:latin typeface="Arial" pitchFamily="34" charset="0"/>
                          <a:ea typeface="+mn-ea"/>
                          <a:cs typeface="Arial" pitchFamily="34" charset="0"/>
                        </a:rPr>
                        <a:t>Учасник торгів повинен надати докази у вигляді інформації та посилань, що стосуються відповідних контрактів за останні 5 років, у яких були виконані вищезазначені елементи. Це підтверджується резюме персоналу, який буде працювати над проектом.</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b="1" kern="1200" dirty="0">
                          <a:solidFill>
                            <a:srgbClr val="C00000"/>
                          </a:solidFill>
                          <a:effectLst/>
                          <a:latin typeface="Arial" pitchFamily="34" charset="0"/>
                          <a:ea typeface="+mn-ea"/>
                          <a:cs typeface="Arial" pitchFamily="34" charset="0"/>
                        </a:rPr>
                        <a:t>Успіх системи екологічного управління залежить від залучення персоналу всіх рівнів і підрозділів організації на чолі з найвищим керівництвом</a:t>
                      </a:r>
                      <a:r>
                        <a:rPr lang="uk-UA" sz="1800" b="1" kern="1200" dirty="0">
                          <a:solidFill>
                            <a:srgbClr val="C00000"/>
                          </a:solidFill>
                          <a:effectLst/>
                          <a:latin typeface="+mn-lt"/>
                          <a:ea typeface="+mn-ea"/>
                          <a:cs typeface="+mn-cs"/>
                        </a:rPr>
                        <a:t>. </a:t>
                      </a:r>
                      <a:r>
                        <a:rPr lang="uk-UA" sz="1200" kern="1200" dirty="0">
                          <a:solidFill>
                            <a:schemeClr val="dk1"/>
                          </a:solidFill>
                          <a:effectLst/>
                          <a:latin typeface="Arial" pitchFamily="34" charset="0"/>
                          <a:ea typeface="+mn-ea"/>
                          <a:cs typeface="Arial" pitchFamily="34" charset="0"/>
                        </a:rPr>
                        <a:t>Організації можуть використовувати можливості щодо запобігання чи послаблення несприятливих впливів і посилення сприятливих впливів на довкілля, зокрема тих, що зумовлюють стратегічні наслідки та наслідки для конкурентоспроможності організації. Найвище керівництво може ефективно враховувати свої ризики та можливості щодо інтегрування екологічного управління в бізнес-процеси в організації, її стратегічну спрямованість і прийняття нею рішень, поєднавши їх з іншими бізнесовими пріоритетами, а також охопивши екологічні принципи управління загальною системою управління. </a:t>
                      </a:r>
                      <a:endParaRPr lang="ru-RU" sz="1200" kern="1200" dirty="0">
                        <a:solidFill>
                          <a:schemeClr val="dk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effectLst/>
                          <a:latin typeface="Arial" pitchFamily="34" charset="0"/>
                          <a:ea typeface="+mn-ea"/>
                          <a:cs typeface="Arial" pitchFamily="34" charset="0"/>
                        </a:rPr>
                        <a:t>ДСТУ ISO 14001:2015 Систем</a:t>
                      </a:r>
                      <a:r>
                        <a:rPr lang="uk-UA" sz="1200" kern="1200" dirty="0">
                          <a:solidFill>
                            <a:schemeClr val="dk1"/>
                          </a:solidFill>
                          <a:effectLst/>
                          <a:latin typeface="Arial" pitchFamily="34" charset="0"/>
                          <a:ea typeface="+mn-ea"/>
                          <a:cs typeface="Arial" pitchFamily="34" charset="0"/>
                        </a:rPr>
                        <a:t>и е</a:t>
                      </a:r>
                      <a:r>
                        <a:rPr lang="ru-RU" sz="1200" kern="1200" dirty="0" err="1">
                          <a:solidFill>
                            <a:schemeClr val="dk1"/>
                          </a:solidFill>
                          <a:effectLst/>
                          <a:latin typeface="Arial" pitchFamily="34" charset="0"/>
                          <a:ea typeface="+mn-ea"/>
                          <a:cs typeface="Arial" pitchFamily="34" charset="0"/>
                        </a:rPr>
                        <a:t>колог</a:t>
                      </a:r>
                      <a:r>
                        <a:rPr lang="uk-UA" sz="1200" kern="1200" dirty="0">
                          <a:solidFill>
                            <a:schemeClr val="dk1"/>
                          </a:solidFill>
                          <a:effectLst/>
                          <a:latin typeface="Arial" pitchFamily="34" charset="0"/>
                          <a:ea typeface="+mn-ea"/>
                          <a:cs typeface="Arial" pitchFamily="34" charset="0"/>
                        </a:rPr>
                        <a:t>і</a:t>
                      </a:r>
                      <a:r>
                        <a:rPr lang="ru-RU" sz="1200" kern="1200" dirty="0">
                          <a:solidFill>
                            <a:schemeClr val="dk1"/>
                          </a:solidFill>
                          <a:effectLst/>
                          <a:latin typeface="Arial" pitchFamily="34" charset="0"/>
                          <a:ea typeface="+mn-ea"/>
                          <a:cs typeface="Arial" pitchFamily="34" charset="0"/>
                        </a:rPr>
                        <a:t>ч</a:t>
                      </a:r>
                      <a:r>
                        <a:rPr lang="uk-UA" sz="1200" kern="1200" dirty="0" err="1">
                          <a:solidFill>
                            <a:schemeClr val="dk1"/>
                          </a:solidFill>
                          <a:effectLst/>
                          <a:latin typeface="Arial" pitchFamily="34" charset="0"/>
                          <a:ea typeface="+mn-ea"/>
                          <a:cs typeface="Arial" pitchFamily="34" charset="0"/>
                        </a:rPr>
                        <a:t>ного</a:t>
                      </a:r>
                      <a:r>
                        <a:rPr lang="uk-UA" sz="1200" kern="1200" dirty="0">
                          <a:solidFill>
                            <a:schemeClr val="dk1"/>
                          </a:solidFill>
                          <a:effectLst/>
                          <a:latin typeface="Arial" pitchFamily="34" charset="0"/>
                          <a:ea typeface="+mn-ea"/>
                          <a:cs typeface="Arial" pitchFamily="34" charset="0"/>
                        </a:rPr>
                        <a:t> </a:t>
                      </a:r>
                      <a:r>
                        <a:rPr lang="ru-RU" sz="1200" kern="1200" dirty="0" err="1">
                          <a:solidFill>
                            <a:schemeClr val="dk1"/>
                          </a:solidFill>
                          <a:effectLst/>
                          <a:latin typeface="Arial" pitchFamily="34" charset="0"/>
                          <a:ea typeface="+mn-ea"/>
                          <a:cs typeface="Arial" pitchFamily="34" charset="0"/>
                        </a:rPr>
                        <a:t>управл</a:t>
                      </a:r>
                      <a:r>
                        <a:rPr lang="uk-UA" sz="1200" kern="1200" dirty="0" err="1">
                          <a:solidFill>
                            <a:schemeClr val="dk1"/>
                          </a:solidFill>
                          <a:effectLst/>
                          <a:latin typeface="Arial" pitchFamily="34" charset="0"/>
                          <a:ea typeface="+mn-ea"/>
                          <a:cs typeface="Arial" pitchFamily="34" charset="0"/>
                        </a:rPr>
                        <a:t>ін</a:t>
                      </a:r>
                      <a:r>
                        <a:rPr lang="ru-RU" sz="1200" kern="1200" dirty="0" err="1">
                          <a:solidFill>
                            <a:schemeClr val="dk1"/>
                          </a:solidFill>
                          <a:effectLst/>
                          <a:latin typeface="Arial" pitchFamily="34" charset="0"/>
                          <a:ea typeface="+mn-ea"/>
                          <a:cs typeface="Arial" pitchFamily="34" charset="0"/>
                        </a:rPr>
                        <a:t>ня</a:t>
                      </a:r>
                      <a:r>
                        <a:rPr lang="ru-RU" sz="1200" kern="1200" dirty="0">
                          <a:solidFill>
                            <a:schemeClr val="dk1"/>
                          </a:solidFill>
                          <a:effectLst/>
                          <a:latin typeface="Arial" pitchFamily="34" charset="0"/>
                          <a:ea typeface="+mn-ea"/>
                          <a:cs typeface="Arial" pitchFamily="34" charset="0"/>
                        </a:rPr>
                        <a:t>. </a:t>
                      </a:r>
                      <a:r>
                        <a:rPr lang="uk-UA" sz="1200" kern="1200" dirty="0">
                          <a:solidFill>
                            <a:schemeClr val="dk1"/>
                          </a:solidFill>
                          <a:effectLst/>
                          <a:latin typeface="Arial" pitchFamily="34" charset="0"/>
                          <a:ea typeface="+mn-ea"/>
                          <a:cs typeface="Arial" pitchFamily="34" charset="0"/>
                        </a:rPr>
                        <a:t>Вимоги та настанови щодо застосування </a:t>
                      </a:r>
                      <a:r>
                        <a:rPr lang="ru-RU" sz="1200" kern="1200" dirty="0">
                          <a:solidFill>
                            <a:schemeClr val="dk1"/>
                          </a:solidFill>
                          <a:effectLst/>
                          <a:latin typeface="Arial" pitchFamily="34" charset="0"/>
                          <a:ea typeface="+mn-ea"/>
                          <a:cs typeface="Arial" pitchFamily="34" charset="0"/>
                        </a:rPr>
                        <a:t>(ISO 14001:2015, IDT)</a:t>
                      </a:r>
                    </a:p>
                    <a:p>
                      <a:endParaRPr lang="ru-RU" sz="12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89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228179"/>
            <a:ext cx="7886700" cy="562521"/>
          </a:xfrm>
        </p:spPr>
        <p:txBody>
          <a:bodyPr>
            <a:noAutofit/>
          </a:bodyPr>
          <a:lstStyle/>
          <a:p>
            <a:r>
              <a:rPr lang="uk-UA" sz="2000" b="1" dirty="0">
                <a:solidFill>
                  <a:schemeClr val="accent6">
                    <a:lumMod val="50000"/>
                  </a:schemeClr>
                </a:solidFill>
                <a:latin typeface="Arial" pitchFamily="34" charset="0"/>
                <a:cs typeface="Arial" pitchFamily="34" charset="0"/>
              </a:rPr>
              <a:t>Приклади застосування екологічних вимог до матеріалів при проектуванні автомобільних доріг та в процесі виконання будівельних</a:t>
            </a:r>
            <a:r>
              <a:rPr lang="ru-RU" sz="2000" b="1" dirty="0">
                <a:solidFill>
                  <a:schemeClr val="accent6">
                    <a:lumMod val="50000"/>
                  </a:schemeClr>
                </a:solidFill>
                <a:latin typeface="Arial" pitchFamily="34" charset="0"/>
                <a:cs typeface="Arial" pitchFamily="34" charset="0"/>
              </a:rPr>
              <a:t>/</a:t>
            </a:r>
            <a:r>
              <a:rPr lang="ru-RU" sz="2000" b="1" dirty="0" err="1">
                <a:solidFill>
                  <a:schemeClr val="accent6">
                    <a:lumMod val="50000"/>
                  </a:schemeClr>
                </a:solidFill>
                <a:latin typeface="Arial" pitchFamily="34" charset="0"/>
                <a:cs typeface="Arial" pitchFamily="34" charset="0"/>
              </a:rPr>
              <a:t>ремонтних</a:t>
            </a:r>
            <a:r>
              <a:rPr lang="ru-RU" sz="2000" b="1" dirty="0">
                <a:solidFill>
                  <a:schemeClr val="accent6">
                    <a:lumMod val="50000"/>
                  </a:schemeClr>
                </a:solidFill>
                <a:latin typeface="Arial" pitchFamily="34" charset="0"/>
                <a:cs typeface="Arial" pitchFamily="34" charset="0"/>
              </a:rPr>
              <a:t> </a:t>
            </a:r>
            <a:r>
              <a:rPr lang="uk-UA" sz="2000" b="1" dirty="0">
                <a:solidFill>
                  <a:schemeClr val="accent6">
                    <a:lumMod val="50000"/>
                  </a:schemeClr>
                </a:solidFill>
                <a:latin typeface="Arial" pitchFamily="34" charset="0"/>
                <a:cs typeface="Arial" pitchFamily="34" charset="0"/>
              </a:rPr>
              <a:t>робіт </a:t>
            </a:r>
            <a:endParaRPr lang="ru-RU" sz="2000" dirty="0">
              <a:solidFill>
                <a:schemeClr val="accent6">
                  <a:lumMod val="50000"/>
                </a:schemeClr>
              </a:solidFill>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29410005"/>
              </p:ext>
            </p:extLst>
          </p:nvPr>
        </p:nvGraphicFramePr>
        <p:xfrm>
          <a:off x="355600" y="2006600"/>
          <a:ext cx="8159750" cy="438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95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28700"/>
            <a:ext cx="8940800" cy="998955"/>
          </a:xfrm>
        </p:spPr>
        <p:txBody>
          <a:bodyPr>
            <a:normAutofit/>
          </a:bodyPr>
          <a:lstStyle/>
          <a:p>
            <a:pPr>
              <a:lnSpc>
                <a:spcPct val="100000"/>
              </a:lnSpc>
            </a:pPr>
            <a:r>
              <a:rPr lang="uk-UA" sz="2000" b="1" dirty="0">
                <a:latin typeface="Arial" pitchFamily="34" charset="0"/>
                <a:cs typeface="Arial" pitchFamily="34" charset="0"/>
              </a:rPr>
              <a:t>ВИМОГИ ДО </a:t>
            </a:r>
            <a:r>
              <a:rPr lang="uk-UA" sz="1800" b="1" dirty="0">
                <a:latin typeface="Arial" pitchFamily="34" charset="0"/>
                <a:cs typeface="Arial" pitchFamily="34" charset="0"/>
              </a:rPr>
              <a:t>ТЕХНІЧНИХ УМОВ РЕАЛІЗАЦІЇ ПРОЕКТУ</a:t>
            </a:r>
            <a:br>
              <a:rPr lang="uk-UA" sz="1800" b="1" cap="all" dirty="0">
                <a:latin typeface="Arial" pitchFamily="34" charset="0"/>
                <a:cs typeface="Arial" pitchFamily="34" charset="0"/>
              </a:rPr>
            </a:br>
            <a:r>
              <a:rPr lang="uk-UA" sz="1800" b="1" dirty="0">
                <a:latin typeface="Arial" pitchFamily="34" charset="0"/>
                <a:cs typeface="Arial" pitchFamily="34" charset="0"/>
              </a:rPr>
              <a:t> Застосування екологічних вимог до матеріалів при проектуванні автомобільних доріг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09302223"/>
              </p:ext>
            </p:extLst>
          </p:nvPr>
        </p:nvGraphicFramePr>
        <p:xfrm>
          <a:off x="0" y="2027655"/>
          <a:ext cx="9144000" cy="676656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200" b="1" dirty="0">
                          <a:latin typeface="Arial" pitchFamily="34" charset="0"/>
                          <a:cs typeface="Arial" pitchFamily="34" charset="0"/>
                        </a:rPr>
                        <a:t>1. </a:t>
                      </a:r>
                      <a:r>
                        <a:rPr lang="uk-UA" sz="1400" kern="1200" dirty="0">
                          <a:solidFill>
                            <a:schemeClr val="dk1"/>
                          </a:solidFill>
                          <a:effectLst/>
                          <a:latin typeface="Arial" pitchFamily="34" charset="0"/>
                          <a:ea typeface="+mn-ea"/>
                          <a:cs typeface="Arial" pitchFamily="34" charset="0"/>
                        </a:rPr>
                        <a:t>При проектуванні конструкції дорожнього одягу </a:t>
                      </a:r>
                      <a:r>
                        <a:rPr lang="uk-UA" sz="1400" b="1" kern="1200" dirty="0">
                          <a:solidFill>
                            <a:srgbClr val="C00000"/>
                          </a:solidFill>
                          <a:effectLst/>
                          <a:latin typeface="Arial" pitchFamily="34" charset="0"/>
                          <a:ea typeface="+mn-ea"/>
                          <a:cs typeface="Arial" pitchFamily="34" charset="0"/>
                        </a:rPr>
                        <a:t>забезпечити використання відходів металургійного виробництва,</a:t>
                      </a:r>
                      <a:r>
                        <a:rPr lang="uk-UA" sz="1400" kern="1200" dirty="0">
                          <a:solidFill>
                            <a:schemeClr val="dk1"/>
                          </a:solidFill>
                          <a:effectLst/>
                          <a:latin typeface="Arial" pitchFamily="34" charset="0"/>
                          <a:ea typeface="+mn-ea"/>
                          <a:cs typeface="Arial" pitchFamily="34" charset="0"/>
                        </a:rPr>
                        <a:t> </a:t>
                      </a:r>
                      <a:r>
                        <a:rPr lang="uk-UA" sz="1400" b="1" kern="1200" dirty="0">
                          <a:solidFill>
                            <a:srgbClr val="C00000"/>
                          </a:solidFill>
                          <a:effectLst/>
                          <a:latin typeface="Arial" pitchFamily="34" charset="0"/>
                          <a:ea typeface="+mn-ea"/>
                          <a:cs typeface="Arial" pitchFamily="34" charset="0"/>
                        </a:rPr>
                        <a:t>а саме  металургійних шлаків</a:t>
                      </a:r>
                      <a:r>
                        <a:rPr lang="uk-UA" sz="1400" kern="1200" dirty="0">
                          <a:solidFill>
                            <a:schemeClr val="dk1"/>
                          </a:solidFill>
                          <a:effectLst/>
                          <a:latin typeface="Arial" pitchFamily="34" charset="0"/>
                          <a:ea typeface="+mn-ea"/>
                          <a:cs typeface="Arial" pitchFamily="34" charset="0"/>
                        </a:rPr>
                        <a:t> у вигляді щебеню та сумішей без в’яжучих або з в’яжучими </a:t>
                      </a:r>
                      <a:r>
                        <a:rPr lang="uk-UA" sz="1400" b="1" kern="1200" dirty="0">
                          <a:solidFill>
                            <a:srgbClr val="C00000"/>
                          </a:solidFill>
                          <a:effectLst/>
                          <a:latin typeface="Arial" pitchFamily="34" charset="0"/>
                          <a:ea typeface="+mn-ea"/>
                          <a:cs typeface="Arial" pitchFamily="34" charset="0"/>
                        </a:rPr>
                        <a:t>для влаштування та відновлення шарів покриття й основи нежорсткого дорожнього одягу</a:t>
                      </a:r>
                      <a:r>
                        <a:rPr lang="uk-UA" sz="1400" kern="1200" dirty="0">
                          <a:solidFill>
                            <a:schemeClr val="dk1"/>
                          </a:solidFill>
                          <a:effectLst/>
                          <a:latin typeface="Arial" pitchFamily="34" charset="0"/>
                          <a:ea typeface="+mn-ea"/>
                          <a:cs typeface="Arial" pitchFamily="34" charset="0"/>
                        </a:rPr>
                        <a:t>, для укріплення узбіч автомобільних доріг у всіх </a:t>
                      </a:r>
                      <a:r>
                        <a:rPr lang="uk-UA" sz="1400" kern="1200" dirty="0" err="1">
                          <a:solidFill>
                            <a:schemeClr val="dk1"/>
                          </a:solidFill>
                          <a:effectLst/>
                          <a:latin typeface="Arial" pitchFamily="34" charset="0"/>
                          <a:ea typeface="+mn-ea"/>
                          <a:cs typeface="Arial" pitchFamily="34" charset="0"/>
                        </a:rPr>
                        <a:t>дорожньо-кліматичних</a:t>
                      </a:r>
                      <a:r>
                        <a:rPr lang="uk-UA" sz="1400" kern="1200" dirty="0">
                          <a:solidFill>
                            <a:schemeClr val="dk1"/>
                          </a:solidFill>
                          <a:effectLst/>
                          <a:latin typeface="Arial" pitchFamily="34" charset="0"/>
                          <a:ea typeface="+mn-ea"/>
                          <a:cs typeface="Arial" pitchFamily="34" charset="0"/>
                        </a:rPr>
                        <a:t> зонах України згідно з відповідними нормативними документами. </a:t>
                      </a:r>
                      <a:endParaRPr lang="ru-RU" sz="1400" kern="1200" dirty="0">
                        <a:solidFill>
                          <a:schemeClr val="dk1"/>
                        </a:solidFill>
                        <a:effectLst/>
                        <a:latin typeface="Arial" pitchFamily="34" charset="0"/>
                        <a:ea typeface="+mn-ea"/>
                        <a:cs typeface="Arial" pitchFamily="34" charset="0"/>
                      </a:endParaRPr>
                    </a:p>
                    <a:p>
                      <a:pPr algn="l"/>
                      <a:r>
                        <a:rPr lang="uk-UA" sz="1400" kern="1200" dirty="0">
                          <a:solidFill>
                            <a:schemeClr val="dk1"/>
                          </a:solidFill>
                          <a:effectLst/>
                          <a:latin typeface="Arial" pitchFamily="34" charset="0"/>
                          <a:ea typeface="+mn-ea"/>
                          <a:cs typeface="Arial" pitchFamily="34" charset="0"/>
                        </a:rPr>
                        <a:t>У складі будівельних матеріалів, сумішей та виробів застосувати шлакові матеріали  в якості щебеневих матеріалів в шарах основи дорожнього одягу (10 – 25%) та  заповнювачів в щебенево-піщаних і цементобетонних сумішах (10 – 25%). Рівень використання шлакових матеріалів на заміну матеріалів із природної сировини визначається якістю шлакового матеріалу та необхідними технічними показниками конструкції дорожнього одягу. </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200" kern="1200" dirty="0">
                          <a:solidFill>
                            <a:schemeClr val="dk1"/>
                          </a:solidFill>
                          <a:effectLst/>
                          <a:latin typeface="Arial" pitchFamily="34" charset="0"/>
                          <a:ea typeface="+mn-ea"/>
                          <a:cs typeface="Arial" pitchFamily="34" charset="0"/>
                        </a:rPr>
                        <a:t>1. </a:t>
                      </a:r>
                      <a:r>
                        <a:rPr lang="uk-UA" sz="1400" kern="1200" dirty="0">
                          <a:solidFill>
                            <a:schemeClr val="dk1"/>
                          </a:solidFill>
                          <a:effectLst/>
                          <a:latin typeface="Arial" pitchFamily="34" charset="0"/>
                          <a:ea typeface="+mn-ea"/>
                          <a:cs typeface="Arial" pitchFamily="34" charset="0"/>
                        </a:rPr>
                        <a:t>Розрахункові характеристики та результати розрахунку конструкції дорожнього одягу з  використанням металургійного шлаку в залежності від інтенсивності руху та категорії дороги.</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2. Документи, що підтверджують результати досліджень можливості переробки шлаку або сертифікат відповідності ДСТУ 9043:2020.</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3. Документи, що підтверджують якість шлакового матеріалу, його  хімічний та мінералогічний склад шлаку, наприклад, сертифікат якості чи протокол випробувань.</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4. Документи, що підтверджують рівень радіаційного забруднення шлаку, наприклад, паспорт радіаційної якості матеріалу або радіаційний сертифікат</a:t>
                      </a:r>
                      <a:r>
                        <a:rPr lang="uk-UA" sz="1800" kern="1200" dirty="0">
                          <a:solidFill>
                            <a:schemeClr val="dk1"/>
                          </a:solidFill>
                          <a:effectLst/>
                          <a:latin typeface="+mn-lt"/>
                          <a:ea typeface="+mn-ea"/>
                          <a:cs typeface="+mn-cs"/>
                        </a:rPr>
                        <a:t>.</a:t>
                      </a:r>
                      <a:endParaRPr lang="ru-RU" sz="1800" kern="1200" dirty="0">
                        <a:solidFill>
                          <a:schemeClr val="dk1"/>
                        </a:solidFill>
                        <a:effectLst/>
                        <a:latin typeface="+mn-lt"/>
                        <a:ea typeface="+mn-ea"/>
                        <a:cs typeface="+mn-cs"/>
                      </a:endParaRPr>
                    </a:p>
                    <a:p>
                      <a:pPr lvl="0"/>
                      <a:r>
                        <a:rPr lang="uk-UA" sz="1200" kern="1200" dirty="0">
                          <a:solidFill>
                            <a:schemeClr val="dk1"/>
                          </a:solidFill>
                          <a:effectLst/>
                          <a:latin typeface="Arial" pitchFamily="34" charset="0"/>
                          <a:ea typeface="+mn-ea"/>
                          <a:cs typeface="Arial" pitchFamily="34" charset="0"/>
                        </a:rPr>
                        <a:t>.</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uk-UA" sz="1200" kern="1200" dirty="0">
                          <a:solidFill>
                            <a:schemeClr val="dk1"/>
                          </a:solidFill>
                          <a:effectLst/>
                          <a:latin typeface="Arial" pitchFamily="34" charset="0"/>
                          <a:ea typeface="+mn-ea"/>
                          <a:cs typeface="Arial" pitchFamily="34" charset="0"/>
                        </a:rPr>
                        <a:t>Відповідно до розпорядження Кабінету Міністрів України від 04.12.2019 № 1420-р рекомендується під час здійснення публічних закупівель робіт з будівництва та послуг з поточного ремонту автомобільних доріг загального користування </a:t>
                      </a:r>
                      <a:r>
                        <a:rPr lang="uk-UA" sz="1200" b="1" kern="1200" dirty="0">
                          <a:solidFill>
                            <a:srgbClr val="C00000"/>
                          </a:solidFill>
                          <a:effectLst/>
                          <a:latin typeface="Arial" pitchFamily="34" charset="0"/>
                          <a:ea typeface="+mn-ea"/>
                          <a:cs typeface="Arial" pitchFamily="34" charset="0"/>
                        </a:rPr>
                        <a:t>застосовувати неціновий критерій</a:t>
                      </a:r>
                      <a:r>
                        <a:rPr lang="uk-UA" sz="1200" kern="1200" dirty="0">
                          <a:solidFill>
                            <a:schemeClr val="dk1"/>
                          </a:solidFill>
                          <a:effectLst/>
                          <a:latin typeface="Arial" pitchFamily="34" charset="0"/>
                          <a:ea typeface="+mn-ea"/>
                          <a:cs typeface="Arial" pitchFamily="34" charset="0"/>
                        </a:rPr>
                        <a:t> “заходи із захисту довкілля” з питомою його вагою не менше 10 відсотків, який характеризуватиметься </a:t>
                      </a:r>
                      <a:r>
                        <a:rPr lang="uk-UA" sz="1200" b="1" kern="1200" dirty="0">
                          <a:solidFill>
                            <a:srgbClr val="C00000"/>
                          </a:solidFill>
                          <a:effectLst/>
                          <a:latin typeface="Arial" pitchFamily="34" charset="0"/>
                          <a:ea typeface="+mn-ea"/>
                          <a:cs typeface="Arial" pitchFamily="34" charset="0"/>
                        </a:rPr>
                        <a:t>показником “рівень використання відходів виробництва та </a:t>
                      </a:r>
                      <a:r>
                        <a:rPr lang="uk-UA" sz="1200" b="1" kern="1200" dirty="0" err="1">
                          <a:solidFill>
                            <a:srgbClr val="C00000"/>
                          </a:solidFill>
                          <a:effectLst/>
                          <a:latin typeface="Arial" pitchFamily="34" charset="0"/>
                          <a:ea typeface="+mn-ea"/>
                          <a:cs typeface="Arial" pitchFamily="34" charset="0"/>
                        </a:rPr>
                        <a:t>дорожньо-будівельних</a:t>
                      </a:r>
                      <a:r>
                        <a:rPr lang="uk-UA" sz="1200" b="1" kern="1200" dirty="0">
                          <a:solidFill>
                            <a:srgbClr val="C00000"/>
                          </a:solidFill>
                          <a:effectLst/>
                          <a:latin typeface="Arial" pitchFamily="34" charset="0"/>
                          <a:ea typeface="+mn-ea"/>
                          <a:cs typeface="Arial" pitchFamily="34" charset="0"/>
                        </a:rPr>
                        <a:t> матеріалів, отриманих з їх використанням як заповнювачів”.</a:t>
                      </a:r>
                      <a:endParaRPr lang="ru-RU" sz="1200" b="1" kern="1200" dirty="0">
                        <a:solidFill>
                          <a:srgbClr val="C00000"/>
                        </a:solidFill>
                        <a:effectLst/>
                        <a:latin typeface="Arial" pitchFamily="34" charset="0"/>
                        <a:ea typeface="+mn-ea"/>
                        <a:cs typeface="Arial" pitchFamily="34" charset="0"/>
                      </a:endParaRPr>
                    </a:p>
                    <a:p>
                      <a:pPr algn="just"/>
                      <a:r>
                        <a:rPr lang="uk-UA" sz="1200" kern="1200" dirty="0">
                          <a:solidFill>
                            <a:schemeClr val="dk1"/>
                          </a:solidFill>
                          <a:effectLst/>
                          <a:latin typeface="Arial" pitchFamily="34" charset="0"/>
                          <a:ea typeface="+mn-ea"/>
                          <a:cs typeface="Arial" pitchFamily="34" charset="0"/>
                        </a:rPr>
                        <a:t>Використання шлакових матеріалів при будівництві та реконструкції  автомобільних доріг дає змогу досягти суттєвої економії матеріально-технічних ресурсів з дотриманням необхідних технічних показників конструкції дорожнього одягу.</a:t>
                      </a:r>
                    </a:p>
                    <a:p>
                      <a:pPr lvl="0" fontAlgn="base"/>
                      <a:r>
                        <a:rPr lang="uk-UA" sz="1200" kern="1200" dirty="0">
                          <a:solidFill>
                            <a:schemeClr val="dk1"/>
                          </a:solidFill>
                          <a:effectLst/>
                          <a:latin typeface="Arial" pitchFamily="34" charset="0"/>
                          <a:ea typeface="+mn-ea"/>
                          <a:cs typeface="Arial" pitchFamily="34" charset="0"/>
                        </a:rPr>
                        <a:t>Про застосування відходів виробництва в дорожньому будівництві. Розпорядження Кабінету Міністрів України  № 1420-р. від 04.12.2019 р. </a:t>
                      </a:r>
                      <a:endParaRPr lang="ru-RU" sz="1200" kern="1200" dirty="0">
                        <a:solidFill>
                          <a:schemeClr val="dk1"/>
                        </a:solidFill>
                        <a:effectLst/>
                        <a:latin typeface="Arial" pitchFamily="34" charset="0"/>
                        <a:ea typeface="+mn-ea"/>
                        <a:cs typeface="Arial" pitchFamily="34" charset="0"/>
                      </a:endParaRPr>
                    </a:p>
                    <a:p>
                      <a:pPr lvl="0" fontAlgn="base"/>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ДСТУ 9043:2020 Матеріали щебеневі зі шлаків металургійних для дорожнього будівництва. Технічні умови. (п.6 Загальні технічні вимоги, 8 </a:t>
                      </a:r>
                      <a:r>
                        <a:rPr lang="uk-UA" sz="1200" kern="1200" dirty="0" err="1">
                          <a:solidFill>
                            <a:schemeClr val="dk1"/>
                          </a:solidFill>
                          <a:effectLst/>
                          <a:latin typeface="Arial" pitchFamily="34" charset="0"/>
                          <a:ea typeface="+mn-ea"/>
                          <a:cs typeface="Arial" pitchFamily="34" charset="0"/>
                        </a:rPr>
                        <a:t>Вимоги</a:t>
                      </a:r>
                      <a:r>
                        <a:rPr lang="uk-UA" sz="1200" kern="1200" dirty="0">
                          <a:solidFill>
                            <a:schemeClr val="dk1"/>
                          </a:solidFill>
                          <a:effectLst/>
                          <a:latin typeface="Arial" pitchFamily="34" charset="0"/>
                          <a:ea typeface="+mn-ea"/>
                          <a:cs typeface="Arial" pitchFamily="34" charset="0"/>
                        </a:rPr>
                        <a:t> щодо охорони довкілля).</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753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до матеріалів при проектуванні автомобільних доріг та в процесі виконання будівельних</a:t>
            </a:r>
            <a:r>
              <a:rPr lang="ru-RU" sz="2000" b="1" dirty="0">
                <a:latin typeface="Arial" pitchFamily="34" charset="0"/>
                <a:cs typeface="Arial" pitchFamily="34" charset="0"/>
              </a:rPr>
              <a:t>/</a:t>
            </a:r>
            <a:r>
              <a:rPr lang="ru-RU" sz="2000" b="1" dirty="0" err="1">
                <a:latin typeface="Arial" pitchFamily="34" charset="0"/>
                <a:cs typeface="Arial" pitchFamily="34" charset="0"/>
              </a:rPr>
              <a:t>ремонтних</a:t>
            </a:r>
            <a:r>
              <a:rPr lang="ru-RU" sz="2000" b="1" dirty="0">
                <a:latin typeface="Arial" pitchFamily="34" charset="0"/>
                <a:cs typeface="Arial" pitchFamily="34" charset="0"/>
              </a:rPr>
              <a:t> </a:t>
            </a:r>
            <a:r>
              <a:rPr lang="uk-UA" sz="2000" b="1" dirty="0">
                <a:latin typeface="Arial" pitchFamily="34" charset="0"/>
                <a:cs typeface="Arial" pitchFamily="34" charset="0"/>
              </a:rPr>
              <a:t>робіт</a:t>
            </a:r>
            <a:br>
              <a:rPr lang="ru-RU" sz="2000" dirty="0"/>
            </a:b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18342657"/>
              </p:ext>
            </p:extLst>
          </p:nvPr>
        </p:nvGraphicFramePr>
        <p:xfrm>
          <a:off x="0" y="2027655"/>
          <a:ext cx="9144000" cy="5802015"/>
        </p:xfrm>
        <a:graphic>
          <a:graphicData uri="http://schemas.openxmlformats.org/drawingml/2006/table">
            <a:tbl>
              <a:tblPr firstRow="1" bandRow="1">
                <a:tableStyleId>{5C22544A-7EE6-4342-B048-85BDC9FD1C3A}</a:tableStyleId>
              </a:tblPr>
              <a:tblGrid>
                <a:gridCol w="3035300">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33782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200" b="1" dirty="0">
                          <a:latin typeface="Arial" pitchFamily="34" charset="0"/>
                          <a:cs typeface="Arial" pitchFamily="34" charset="0"/>
                        </a:rPr>
                        <a:t>2. </a:t>
                      </a:r>
                      <a:r>
                        <a:rPr lang="uk-UA" sz="1400" kern="1200" dirty="0">
                          <a:solidFill>
                            <a:schemeClr val="dk1"/>
                          </a:solidFill>
                          <a:effectLst/>
                          <a:latin typeface="Arial" pitchFamily="34" charset="0"/>
                          <a:ea typeface="+mn-ea"/>
                          <a:cs typeface="Arial" pitchFamily="34" charset="0"/>
                        </a:rPr>
                        <a:t>При проектуванні конструкції дорожнього одягу для влаштування шарів дорожнього одягу при виробництві бітуму </a:t>
                      </a:r>
                      <a:r>
                        <a:rPr lang="uk-UA" sz="1400" b="1" kern="1200" dirty="0">
                          <a:solidFill>
                            <a:srgbClr val="C00000"/>
                          </a:solidFill>
                          <a:effectLst/>
                          <a:latin typeface="Arial" pitchFamily="34" charset="0"/>
                          <a:ea typeface="+mn-ea"/>
                          <a:cs typeface="Arial" pitchFamily="34" charset="0"/>
                        </a:rPr>
                        <a:t>забезпечити додавання до складу </a:t>
                      </a:r>
                      <a:r>
                        <a:rPr lang="uk-UA" sz="1400" b="1" kern="1200" dirty="0" err="1">
                          <a:solidFill>
                            <a:srgbClr val="C00000"/>
                          </a:solidFill>
                          <a:effectLst/>
                          <a:latin typeface="Arial" pitchFamily="34" charset="0"/>
                          <a:ea typeface="+mn-ea"/>
                          <a:cs typeface="Arial" pitchFamily="34" charset="0"/>
                        </a:rPr>
                        <a:t>щебеневомастикових</a:t>
                      </a:r>
                      <a:r>
                        <a:rPr lang="uk-UA" sz="1400" b="1" kern="1200" dirty="0">
                          <a:solidFill>
                            <a:srgbClr val="C00000"/>
                          </a:solidFill>
                          <a:effectLst/>
                          <a:latin typeface="Arial" pitchFamily="34" charset="0"/>
                          <a:ea typeface="+mn-ea"/>
                          <a:cs typeface="Arial" pitchFamily="34" charset="0"/>
                        </a:rPr>
                        <a:t> сумішей гумової крихти, яка отримана переробкою автомобільних шин, як  </a:t>
                      </a:r>
                      <a:r>
                        <a:rPr lang="uk-UA" sz="1400" b="1" kern="1200" dirty="0" err="1">
                          <a:solidFill>
                            <a:srgbClr val="C00000"/>
                          </a:solidFill>
                          <a:effectLst/>
                          <a:latin typeface="Arial" pitchFamily="34" charset="0"/>
                          <a:ea typeface="+mn-ea"/>
                          <a:cs typeface="Arial" pitchFamily="34" charset="0"/>
                        </a:rPr>
                        <a:t>стабілізувальної</a:t>
                      </a:r>
                      <a:r>
                        <a:rPr lang="uk-UA" sz="1400" b="1" kern="1200" dirty="0">
                          <a:solidFill>
                            <a:srgbClr val="C00000"/>
                          </a:solidFill>
                          <a:effectLst/>
                          <a:latin typeface="Arial" pitchFamily="34" charset="0"/>
                          <a:ea typeface="+mn-ea"/>
                          <a:cs typeface="Arial" pitchFamily="34" charset="0"/>
                        </a:rPr>
                        <a:t> домішки</a:t>
                      </a:r>
                      <a:r>
                        <a:rPr lang="uk-UA" sz="1400" kern="1200" dirty="0">
                          <a:solidFill>
                            <a:schemeClr val="dk1"/>
                          </a:solidFill>
                          <a:effectLst/>
                          <a:latin typeface="Arial" pitchFamily="34" charset="0"/>
                          <a:ea typeface="+mn-ea"/>
                          <a:cs typeface="Arial" pitchFamily="34" charset="0"/>
                        </a:rPr>
                        <a:t>. </a:t>
                      </a:r>
                      <a:endParaRPr lang="ru-RU" sz="1400" kern="1200" dirty="0">
                        <a:solidFill>
                          <a:schemeClr val="dk1"/>
                        </a:solidFill>
                        <a:effectLst/>
                        <a:latin typeface="Arial" pitchFamily="34" charset="0"/>
                        <a:ea typeface="+mn-ea"/>
                        <a:cs typeface="Arial" pitchFamily="34" charset="0"/>
                      </a:endParaRPr>
                    </a:p>
                    <a:p>
                      <a:pPr algn="just"/>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200" kern="1200" dirty="0">
                          <a:solidFill>
                            <a:schemeClr val="dk1"/>
                          </a:solidFill>
                          <a:effectLst/>
                          <a:latin typeface="Arial" pitchFamily="34" charset="0"/>
                          <a:ea typeface="+mn-ea"/>
                          <a:cs typeface="Arial" pitchFamily="34" charset="0"/>
                        </a:rPr>
                        <a:t>1. Розрахункові характеристики та результати розрахунку конструкції дорожнього одягу з  використанням </a:t>
                      </a:r>
                      <a:r>
                        <a:rPr lang="uk-UA" sz="1200" kern="1200" dirty="0" err="1">
                          <a:solidFill>
                            <a:schemeClr val="dk1"/>
                          </a:solidFill>
                          <a:effectLst/>
                          <a:latin typeface="Arial" pitchFamily="34" charset="0"/>
                          <a:ea typeface="+mn-ea"/>
                          <a:cs typeface="Arial" pitchFamily="34" charset="0"/>
                        </a:rPr>
                        <a:t>щебеневомастикових</a:t>
                      </a:r>
                      <a:r>
                        <a:rPr lang="uk-UA" sz="1200" kern="1200" dirty="0">
                          <a:solidFill>
                            <a:schemeClr val="dk1"/>
                          </a:solidFill>
                          <a:effectLst/>
                          <a:latin typeface="Arial" pitchFamily="34" charset="0"/>
                          <a:ea typeface="+mn-ea"/>
                          <a:cs typeface="Arial" pitchFamily="34" charset="0"/>
                        </a:rPr>
                        <a:t> сумішей з додаванням гумової крихти. </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2. Розрахунки, які деталізують вагу (або об'єм) і тип наповнювачів для кожної </a:t>
                      </a:r>
                      <a:r>
                        <a:rPr lang="uk-UA" sz="1200" kern="1200" dirty="0" err="1">
                          <a:solidFill>
                            <a:schemeClr val="dk1"/>
                          </a:solidFill>
                          <a:effectLst/>
                          <a:latin typeface="Arial" pitchFamily="34" charset="0"/>
                          <a:ea typeface="+mn-ea"/>
                          <a:cs typeface="Arial" pitchFamily="34" charset="0"/>
                        </a:rPr>
                        <a:t>щебеневомастикових</a:t>
                      </a:r>
                      <a:r>
                        <a:rPr lang="uk-UA" sz="1200" kern="1200" dirty="0">
                          <a:solidFill>
                            <a:schemeClr val="dk1"/>
                          </a:solidFill>
                          <a:effectLst/>
                          <a:latin typeface="Arial" pitchFamily="34" charset="0"/>
                          <a:ea typeface="+mn-ea"/>
                          <a:cs typeface="Arial" pitchFamily="34" charset="0"/>
                        </a:rPr>
                        <a:t> сумішей.</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 3. Документи, що підтверджують джерело походження гумової крихти.</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4. Документи, що підтверджують фізико-механічні властивості </a:t>
                      </a:r>
                      <a:r>
                        <a:rPr lang="uk-UA" sz="1200" kern="1200" dirty="0" err="1">
                          <a:solidFill>
                            <a:schemeClr val="dk1"/>
                          </a:solidFill>
                          <a:effectLst/>
                          <a:latin typeface="Arial" pitchFamily="34" charset="0"/>
                          <a:ea typeface="+mn-ea"/>
                          <a:cs typeface="Arial" pitchFamily="34" charset="0"/>
                        </a:rPr>
                        <a:t>щебеневомастикових</a:t>
                      </a:r>
                      <a:r>
                        <a:rPr lang="uk-UA" sz="1200" kern="1200" dirty="0">
                          <a:solidFill>
                            <a:schemeClr val="dk1"/>
                          </a:solidFill>
                          <a:effectLst/>
                          <a:latin typeface="Arial" pitchFamily="34" charset="0"/>
                          <a:ea typeface="+mn-ea"/>
                          <a:cs typeface="Arial" pitchFamily="34" charset="0"/>
                        </a:rPr>
                        <a:t> сумішей з додаванням гумової крихти, як </a:t>
                      </a:r>
                      <a:r>
                        <a:rPr lang="uk-UA" sz="1200" kern="1200" dirty="0" err="1">
                          <a:solidFill>
                            <a:schemeClr val="dk1"/>
                          </a:solidFill>
                          <a:effectLst/>
                          <a:latin typeface="Arial" pitchFamily="34" charset="0"/>
                          <a:ea typeface="+mn-ea"/>
                          <a:cs typeface="Arial" pitchFamily="34" charset="0"/>
                        </a:rPr>
                        <a:t>стабілізувальної</a:t>
                      </a:r>
                      <a:r>
                        <a:rPr lang="uk-UA" sz="1200" kern="1200" dirty="0">
                          <a:solidFill>
                            <a:schemeClr val="dk1"/>
                          </a:solidFill>
                          <a:effectLst/>
                          <a:latin typeface="Arial" pitchFamily="34" charset="0"/>
                          <a:ea typeface="+mn-ea"/>
                          <a:cs typeface="Arial" pitchFamily="34" charset="0"/>
                        </a:rPr>
                        <a:t> домішки.</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5. Документи, що підтверджують результати досліджень зернового складу </a:t>
                      </a:r>
                      <a:r>
                        <a:rPr lang="uk-UA" sz="1200" kern="1200" dirty="0" err="1">
                          <a:solidFill>
                            <a:schemeClr val="dk1"/>
                          </a:solidFill>
                          <a:effectLst/>
                          <a:latin typeface="Arial" pitchFamily="34" charset="0"/>
                          <a:ea typeface="+mn-ea"/>
                          <a:cs typeface="Arial" pitchFamily="34" charset="0"/>
                        </a:rPr>
                        <a:t>стабілізувальної</a:t>
                      </a:r>
                      <a:r>
                        <a:rPr lang="uk-UA" sz="1200" kern="1200" dirty="0">
                          <a:solidFill>
                            <a:schemeClr val="dk1"/>
                          </a:solidFill>
                          <a:effectLst/>
                          <a:latin typeface="Arial" pitchFamily="34" charset="0"/>
                          <a:ea typeface="+mn-ea"/>
                          <a:cs typeface="Arial" pitchFamily="34" charset="0"/>
                        </a:rPr>
                        <a:t> домішки, наприклад, сертифікат якості чи протокол випробувань.</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6. Відмітка про постачання (або підтвердження постачальника) щодо типу і кількості заповнювача, відправленого на будівельний майданчик..</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r>
                        <a:rPr lang="uk-UA" sz="1400" b="1" kern="1200" dirty="0">
                          <a:solidFill>
                            <a:srgbClr val="C00000"/>
                          </a:solidFill>
                          <a:effectLst/>
                          <a:latin typeface="Arial" pitchFamily="34" charset="0"/>
                          <a:ea typeface="+mn-ea"/>
                          <a:cs typeface="Arial" pitchFamily="34" charset="0"/>
                        </a:rPr>
                        <a:t>Використання гумової крихти у складі асфальту збільшує довговічність покриття на 15-20 років.</a:t>
                      </a:r>
                      <a:r>
                        <a:rPr lang="uk-UA" sz="1400" kern="1200" dirty="0">
                          <a:solidFill>
                            <a:schemeClr val="dk1"/>
                          </a:solidFill>
                          <a:effectLst/>
                          <a:latin typeface="Arial" pitchFamily="34" charset="0"/>
                          <a:ea typeface="+mn-ea"/>
                          <a:cs typeface="Arial" pitchFamily="34" charset="0"/>
                        </a:rPr>
                        <a:t> Додана до асфальту гума </a:t>
                      </a:r>
                      <a:r>
                        <a:rPr lang="uk-UA" sz="1400" b="1" kern="1200" dirty="0">
                          <a:solidFill>
                            <a:srgbClr val="C00000"/>
                          </a:solidFill>
                          <a:effectLst/>
                          <a:latin typeface="Arial" pitchFamily="34" charset="0"/>
                          <a:ea typeface="+mn-ea"/>
                          <a:cs typeface="Arial" pitchFamily="34" charset="0"/>
                        </a:rPr>
                        <a:t>зменшує шум від руху автомобілів на 3-6 децибел </a:t>
                      </a:r>
                      <a:r>
                        <a:rPr lang="uk-UA" sz="1400" kern="1200" dirty="0">
                          <a:solidFill>
                            <a:schemeClr val="dk1"/>
                          </a:solidFill>
                          <a:effectLst/>
                          <a:latin typeface="Arial" pitchFamily="34" charset="0"/>
                          <a:ea typeface="+mn-ea"/>
                          <a:cs typeface="Arial" pitchFamily="34" charset="0"/>
                        </a:rPr>
                        <a:t>порівняно з традиційними дорогами, що робить більш комфортним проживання людей в населених пунктах, розташованих удовж трас.</a:t>
                      </a:r>
                    </a:p>
                    <a:p>
                      <a:pPr lvl="0" algn="l" fontAlgn="base"/>
                      <a:r>
                        <a:rPr lang="uk-UA" sz="1400" kern="1200" dirty="0">
                          <a:solidFill>
                            <a:schemeClr val="dk1"/>
                          </a:solidFill>
                          <a:effectLst/>
                          <a:latin typeface="Arial" pitchFamily="34" charset="0"/>
                          <a:ea typeface="+mn-ea"/>
                          <a:cs typeface="Arial" pitchFamily="34" charset="0"/>
                        </a:rPr>
                        <a:t>Про схвалення Національної стратегії управління відходами в Україні до 2030 року. Розпорядження Кабінету Міністрів України № 820-р від 8.11.2017 р.</a:t>
                      </a:r>
                      <a:endParaRPr lang="ru-RU" sz="1400" kern="1200" dirty="0">
                        <a:solidFill>
                          <a:schemeClr val="dk1"/>
                        </a:solidFill>
                        <a:effectLst/>
                        <a:latin typeface="Arial" pitchFamily="34" charset="0"/>
                        <a:ea typeface="+mn-ea"/>
                        <a:cs typeface="Arial" pitchFamily="34" charset="0"/>
                      </a:endParaRPr>
                    </a:p>
                    <a:p>
                      <a:pPr lvl="0" algn="l" fontAlgn="base"/>
                      <a:r>
                        <a:rPr lang="uk-UA" sz="1400" kern="1200" dirty="0">
                          <a:solidFill>
                            <a:schemeClr val="dk1"/>
                          </a:solidFill>
                          <a:effectLst/>
                          <a:latin typeface="Arial" pitchFamily="34" charset="0"/>
                          <a:ea typeface="+mn-ea"/>
                          <a:cs typeface="Arial" pitchFamily="34" charset="0"/>
                        </a:rPr>
                        <a:t>Про застосування відходів виробництва в дорожньому </a:t>
                      </a:r>
                      <a:r>
                        <a:rPr lang="uk-UA" sz="1200" kern="1200" dirty="0">
                          <a:solidFill>
                            <a:schemeClr val="dk1"/>
                          </a:solidFill>
                          <a:effectLst/>
                          <a:latin typeface="Arial" pitchFamily="34" charset="0"/>
                          <a:ea typeface="+mn-ea"/>
                          <a:cs typeface="Arial" pitchFamily="34" charset="0"/>
                        </a:rPr>
                        <a:t>будівництві. Розпорядження Кабінету Міністрів України  №</a:t>
                      </a:r>
                      <a:r>
                        <a:rPr lang="ru-RU" sz="1200" kern="1200" dirty="0">
                          <a:solidFill>
                            <a:schemeClr val="dk1"/>
                          </a:solidFill>
                          <a:effectLst/>
                          <a:latin typeface="Arial" pitchFamily="34" charset="0"/>
                          <a:ea typeface="+mn-ea"/>
                          <a:cs typeface="Arial" pitchFamily="34" charset="0"/>
                        </a:rPr>
                        <a:t> </a:t>
                      </a:r>
                      <a:r>
                        <a:rPr lang="uk-UA" sz="1200" kern="1200" dirty="0">
                          <a:solidFill>
                            <a:schemeClr val="dk1"/>
                          </a:solidFill>
                          <a:effectLst/>
                          <a:latin typeface="Arial" pitchFamily="34" charset="0"/>
                          <a:ea typeface="+mn-ea"/>
                          <a:cs typeface="Arial" pitchFamily="34" charset="0"/>
                        </a:rPr>
                        <a:t>1420-р. від 04.12.2019 р. </a:t>
                      </a:r>
                      <a:endParaRPr lang="ru-RU" sz="1200" kern="1200" dirty="0">
                        <a:solidFill>
                          <a:schemeClr val="dk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Київ, 2021, 66 с. (п. 7.2.2 Використання матеріалів з переробленого пластику та/або гумового матеріалу як альтернативного будівельного матеріалу).</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5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до матеріалів при проектуванні автомобільних доріг та в процесі виконання будівельних</a:t>
            </a:r>
            <a:r>
              <a:rPr lang="ru-RU" sz="2000" b="1" dirty="0">
                <a:latin typeface="Arial" pitchFamily="34" charset="0"/>
                <a:cs typeface="Arial" pitchFamily="34" charset="0"/>
              </a:rPr>
              <a:t>/</a:t>
            </a:r>
            <a:r>
              <a:rPr lang="ru-RU" sz="2000" b="1" dirty="0" err="1">
                <a:latin typeface="Arial" pitchFamily="34" charset="0"/>
                <a:cs typeface="Arial" pitchFamily="34" charset="0"/>
              </a:rPr>
              <a:t>ремонтних</a:t>
            </a:r>
            <a:r>
              <a:rPr lang="ru-RU" sz="2000" b="1" dirty="0">
                <a:latin typeface="Arial" pitchFamily="34" charset="0"/>
                <a:cs typeface="Arial" pitchFamily="34" charset="0"/>
              </a:rPr>
              <a:t> </a:t>
            </a:r>
            <a:r>
              <a:rPr lang="uk-UA" sz="2000" b="1" dirty="0">
                <a:latin typeface="Arial" pitchFamily="34" charset="0"/>
                <a:cs typeface="Arial" pitchFamily="34" charset="0"/>
              </a:rPr>
              <a:t>робіт</a:t>
            </a:r>
            <a:br>
              <a:rPr lang="ru-RU" sz="2000" dirty="0"/>
            </a:b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86838528"/>
              </p:ext>
            </p:extLst>
          </p:nvPr>
        </p:nvGraphicFramePr>
        <p:xfrm>
          <a:off x="0" y="2027655"/>
          <a:ext cx="9144000" cy="5029200"/>
        </p:xfrm>
        <a:graphic>
          <a:graphicData uri="http://schemas.openxmlformats.org/drawingml/2006/table">
            <a:tbl>
              <a:tblPr firstRow="1" bandRow="1">
                <a:tableStyleId>{5C22544A-7EE6-4342-B048-85BDC9FD1C3A}</a:tableStyleId>
              </a:tblPr>
              <a:tblGrid>
                <a:gridCol w="32639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33401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200" b="1" dirty="0">
                          <a:latin typeface="Arial" pitchFamily="34" charset="0"/>
                          <a:cs typeface="Arial" pitchFamily="34" charset="0"/>
                        </a:rPr>
                        <a:t>3. </a:t>
                      </a:r>
                      <a:r>
                        <a:rPr lang="uk-UA" sz="1400" kern="1200" dirty="0">
                          <a:solidFill>
                            <a:schemeClr val="dk1"/>
                          </a:solidFill>
                          <a:effectLst/>
                          <a:latin typeface="Arial" pitchFamily="34" charset="0"/>
                          <a:ea typeface="+mn-ea"/>
                          <a:cs typeface="Arial" pitchFamily="34" charset="0"/>
                        </a:rPr>
                        <a:t>При виконанні будівельних робіт забезпечити </a:t>
                      </a:r>
                      <a:r>
                        <a:rPr lang="uk-UA" sz="1400" b="1" kern="1200" dirty="0">
                          <a:solidFill>
                            <a:srgbClr val="C00000"/>
                          </a:solidFill>
                          <a:effectLst/>
                          <a:latin typeface="Arial" pitchFamily="34" charset="0"/>
                          <a:ea typeface="+mn-ea"/>
                          <a:cs typeface="Arial" pitchFamily="34" charset="0"/>
                        </a:rPr>
                        <a:t>використання відходів металургійного виробництва, а саме  металургійних шлаків</a:t>
                      </a:r>
                      <a:r>
                        <a:rPr lang="uk-UA" sz="1400" kern="1200" dirty="0">
                          <a:solidFill>
                            <a:schemeClr val="dk1"/>
                          </a:solidFill>
                          <a:effectLst/>
                          <a:latin typeface="Arial" pitchFamily="34" charset="0"/>
                          <a:ea typeface="+mn-ea"/>
                          <a:cs typeface="Arial" pitchFamily="34" charset="0"/>
                        </a:rPr>
                        <a:t>, зол виносу тощо, у вигляді щебеню та сумішей без в’яжучих або з в’яжучими </a:t>
                      </a:r>
                      <a:r>
                        <a:rPr lang="uk-UA" sz="1400" b="1" kern="1200" dirty="0">
                          <a:solidFill>
                            <a:srgbClr val="C00000"/>
                          </a:solidFill>
                          <a:effectLst/>
                          <a:latin typeface="Arial" pitchFamily="34" charset="0"/>
                          <a:ea typeface="+mn-ea"/>
                          <a:cs typeface="Arial" pitchFamily="34" charset="0"/>
                        </a:rPr>
                        <a:t>для укріплення узбіч автомобільних доріг </a:t>
                      </a:r>
                      <a:r>
                        <a:rPr lang="uk-UA" sz="1400" kern="1200" dirty="0">
                          <a:solidFill>
                            <a:schemeClr val="dk1"/>
                          </a:solidFill>
                          <a:effectLst/>
                          <a:latin typeface="Arial" pitchFamily="34" charset="0"/>
                          <a:ea typeface="+mn-ea"/>
                          <a:cs typeface="Arial" pitchFamily="34" charset="0"/>
                        </a:rPr>
                        <a:t>відповідно нормативних документів. </a:t>
                      </a:r>
                      <a:endParaRPr lang="ru-RU" sz="1400" kern="1200" dirty="0">
                        <a:solidFill>
                          <a:schemeClr val="dk1"/>
                        </a:solidFill>
                        <a:effectLst/>
                        <a:latin typeface="Arial" pitchFamily="34" charset="0"/>
                        <a:ea typeface="+mn-ea"/>
                        <a:cs typeface="Arial" pitchFamily="34" charset="0"/>
                      </a:endParaRPr>
                    </a:p>
                    <a:p>
                      <a:pPr algn="l"/>
                      <a:r>
                        <a:rPr lang="uk-UA" sz="1400" kern="1200" dirty="0">
                          <a:solidFill>
                            <a:schemeClr val="dk1"/>
                          </a:solidFill>
                          <a:effectLst/>
                          <a:latin typeface="Arial" pitchFamily="34" charset="0"/>
                          <a:ea typeface="+mn-ea"/>
                          <a:cs typeface="Arial" pitchFamily="34" charset="0"/>
                        </a:rPr>
                        <a:t>При спорудженні насипів земляного полотна застосувати шлакові матеріали обсягом не менше 10 – 25% загального обсягу матеріалу. </a:t>
                      </a:r>
                      <a:endParaRPr lang="ru-RU" sz="1400" kern="1200" dirty="0">
                        <a:solidFill>
                          <a:schemeClr val="dk1"/>
                        </a:solidFill>
                        <a:effectLst/>
                        <a:latin typeface="Arial" pitchFamily="34" charset="0"/>
                        <a:ea typeface="+mn-ea"/>
                        <a:cs typeface="Arial" pitchFamily="34" charset="0"/>
                      </a:endParaRPr>
                    </a:p>
                    <a:p>
                      <a:pPr algn="l"/>
                      <a:r>
                        <a:rPr lang="uk-UA" sz="1400" kern="1200" dirty="0">
                          <a:solidFill>
                            <a:schemeClr val="dk1"/>
                          </a:solidFill>
                          <a:effectLst/>
                          <a:latin typeface="Arial" pitchFamily="34" charset="0"/>
                          <a:ea typeface="+mn-ea"/>
                          <a:cs typeface="Arial" pitchFamily="34" charset="0"/>
                        </a:rPr>
                        <a:t> конструкції дорожнього одягу. </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400" kern="1200" dirty="0">
                          <a:solidFill>
                            <a:schemeClr val="dk1"/>
                          </a:solidFill>
                          <a:effectLst/>
                          <a:latin typeface="Arial" pitchFamily="34" charset="0"/>
                          <a:ea typeface="+mn-ea"/>
                          <a:cs typeface="Arial" pitchFamily="34" charset="0"/>
                        </a:rPr>
                        <a:t>1. Документи, що підтверджують результати досліджень можливості переробки шлаку або копія сертифікату відповідності ДСТУ 9043:2020.</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2. Документи, що підтверджують якість шлакового матеріалу, його  хімічний та мінералогічний склад шлаку, наприклад, копія сертифікату якості чи протокол випробувань.</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3. Документи, що підтверджують рівень радіаційного забруднення шлаку, наприклад, копія паспорту радіаційної якості матеріалу або радіаційний сертифікат. .</a:t>
                      </a:r>
                      <a:endParaRPr lang="ru-RU"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400" kern="1200" dirty="0">
                          <a:solidFill>
                            <a:schemeClr val="dk1"/>
                          </a:solidFill>
                          <a:effectLst/>
                          <a:latin typeface="Arial" pitchFamily="34" charset="0"/>
                          <a:ea typeface="+mn-ea"/>
                          <a:cs typeface="Arial" pitchFamily="34" charset="0"/>
                        </a:rPr>
                        <a:t>Відповідно до розпорядження Кабінету Міністрів України від 04.12.2019 № 1420-р Державному агентству автомобільних доріг, обласним та Київській міській державним адміністраціям рекомендується під час здійснення публічних закупівель робіт з будівництва та послуг з поточного ремонту автомобільних доріг загального користування застосовувати неціновий критерій “заходи із захисту довкілля” з питомою його вагою не менше 10 відсотків, який характеризуватиметься </a:t>
                      </a:r>
                      <a:r>
                        <a:rPr lang="uk-UA" sz="1400" b="1" kern="1200" dirty="0">
                          <a:solidFill>
                            <a:srgbClr val="C00000"/>
                          </a:solidFill>
                          <a:effectLst/>
                          <a:latin typeface="Arial" pitchFamily="34" charset="0"/>
                          <a:ea typeface="+mn-ea"/>
                          <a:cs typeface="Arial" pitchFamily="34" charset="0"/>
                        </a:rPr>
                        <a:t>показником “рівень використання відходів виробництва та </a:t>
                      </a:r>
                      <a:r>
                        <a:rPr lang="uk-UA" sz="1400" b="1" kern="1200" dirty="0" err="1">
                          <a:solidFill>
                            <a:srgbClr val="C00000"/>
                          </a:solidFill>
                          <a:effectLst/>
                          <a:latin typeface="Arial" pitchFamily="34" charset="0"/>
                          <a:ea typeface="+mn-ea"/>
                          <a:cs typeface="Arial" pitchFamily="34" charset="0"/>
                        </a:rPr>
                        <a:t>дорожньо-будівельних</a:t>
                      </a:r>
                      <a:r>
                        <a:rPr lang="uk-UA" sz="1400" b="1" kern="1200" dirty="0">
                          <a:solidFill>
                            <a:srgbClr val="C00000"/>
                          </a:solidFill>
                          <a:effectLst/>
                          <a:latin typeface="Arial" pitchFamily="34" charset="0"/>
                          <a:ea typeface="+mn-ea"/>
                          <a:cs typeface="Arial" pitchFamily="34" charset="0"/>
                        </a:rPr>
                        <a:t> матеріалів, отриманих з їх використанням як заповнювачів”.</a:t>
                      </a:r>
                      <a:endParaRPr lang="ru-RU" sz="1400" b="1" kern="1200" dirty="0">
                        <a:solidFill>
                          <a:srgbClr val="C00000"/>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5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88479"/>
            <a:ext cx="8007350" cy="702221"/>
          </a:xfrm>
        </p:spPr>
        <p:txBody>
          <a:bodyPr>
            <a:normAutofit fontScale="90000"/>
          </a:bodyPr>
          <a:lstStyle/>
          <a:p>
            <a:pPr lvl="0"/>
            <a:r>
              <a:rPr lang="uk-UA" sz="2400" b="1" dirty="0">
                <a:solidFill>
                  <a:schemeClr val="accent6">
                    <a:lumMod val="50000"/>
                  </a:schemeClr>
                </a:solidFill>
                <a:latin typeface="Arial" pitchFamily="34" charset="0"/>
                <a:cs typeface="Arial" pitchFamily="34" charset="0"/>
              </a:rPr>
              <a:t>Приклади застосування екологічних вимог до виконання робіт при проектуванні автомобільних доріг та в процесі виконання будівельних</a:t>
            </a:r>
            <a:r>
              <a:rPr lang="ru-RU" sz="2400" b="1" dirty="0">
                <a:solidFill>
                  <a:schemeClr val="accent6">
                    <a:lumMod val="50000"/>
                  </a:schemeClr>
                </a:solidFill>
                <a:latin typeface="Arial" pitchFamily="34" charset="0"/>
                <a:cs typeface="Arial" pitchFamily="34" charset="0"/>
              </a:rPr>
              <a:t>/</a:t>
            </a:r>
            <a:r>
              <a:rPr lang="ru-RU" sz="2400" b="1" dirty="0" err="1">
                <a:solidFill>
                  <a:schemeClr val="accent6">
                    <a:lumMod val="50000"/>
                  </a:schemeClr>
                </a:solidFill>
                <a:latin typeface="Arial" pitchFamily="34" charset="0"/>
                <a:cs typeface="Arial" pitchFamily="34" charset="0"/>
              </a:rPr>
              <a:t>ремонтних</a:t>
            </a:r>
            <a:r>
              <a:rPr lang="ru-RU" sz="2400" b="1" dirty="0">
                <a:solidFill>
                  <a:schemeClr val="accent6">
                    <a:lumMod val="50000"/>
                  </a:schemeClr>
                </a:solidFill>
                <a:latin typeface="Arial" pitchFamily="34" charset="0"/>
                <a:cs typeface="Arial" pitchFamily="34" charset="0"/>
              </a:rPr>
              <a:t> </a:t>
            </a:r>
            <a:r>
              <a:rPr lang="uk-UA" sz="2400" b="1" dirty="0">
                <a:solidFill>
                  <a:schemeClr val="accent6">
                    <a:lumMod val="50000"/>
                  </a:schemeClr>
                </a:solidFill>
                <a:latin typeface="Arial" pitchFamily="34" charset="0"/>
                <a:cs typeface="Arial" pitchFamily="34" charset="0"/>
              </a:rPr>
              <a:t>робіт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79139811"/>
              </p:ext>
            </p:extLst>
          </p:nvPr>
        </p:nvGraphicFramePr>
        <p:xfrm>
          <a:off x="431799" y="1930400"/>
          <a:ext cx="8493125" cy="438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102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87558837"/>
              </p:ext>
            </p:extLst>
          </p:nvPr>
        </p:nvGraphicFramePr>
        <p:xfrm>
          <a:off x="0" y="2027655"/>
          <a:ext cx="9062977" cy="731520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081277">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200" b="1" dirty="0">
                          <a:latin typeface="Arial" pitchFamily="34" charset="0"/>
                          <a:cs typeface="Arial" pitchFamily="34" charset="0"/>
                        </a:rPr>
                        <a:t>1. </a:t>
                      </a:r>
                      <a:r>
                        <a:rPr lang="uk-UA" sz="1400" kern="1200" dirty="0">
                          <a:solidFill>
                            <a:schemeClr val="dk1"/>
                          </a:solidFill>
                          <a:effectLst/>
                          <a:latin typeface="Arial" pitchFamily="34" charset="0"/>
                          <a:ea typeface="+mn-ea"/>
                          <a:cs typeface="Arial" pitchFamily="34" charset="0"/>
                        </a:rPr>
                        <a:t>При проектуванні автомобільної дороги передбачити </a:t>
                      </a:r>
                      <a:r>
                        <a:rPr lang="uk-UA" sz="1400" b="1" kern="1200" dirty="0">
                          <a:solidFill>
                            <a:srgbClr val="C00000"/>
                          </a:solidFill>
                          <a:effectLst/>
                          <a:latin typeface="Arial" pitchFamily="34" charset="0"/>
                          <a:ea typeface="+mn-ea"/>
                          <a:cs typeface="Arial" pitchFamily="34" charset="0"/>
                        </a:rPr>
                        <a:t>наявність дренажної системи на конкретних ділянках дороги, яка  дозволяє  утримувати  опади від можливих буревії та злив з частотою 1 за X років та тривалістю Y хвилин на визначеній осушеній території.</a:t>
                      </a:r>
                      <a:endParaRPr lang="ru-RU" sz="1400" b="1" kern="1200" dirty="0">
                        <a:solidFill>
                          <a:srgbClr val="C00000"/>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400" kern="1200" dirty="0">
                          <a:solidFill>
                            <a:schemeClr val="dk1"/>
                          </a:solidFill>
                          <a:effectLst/>
                          <a:latin typeface="Arial" pitchFamily="34" charset="0"/>
                          <a:ea typeface="+mn-ea"/>
                          <a:cs typeface="Arial" pitchFamily="34" charset="0"/>
                        </a:rPr>
                        <a:t>1. Документи, що підтверджують результати метеорологічних досліджень,  відповідні дані про кількість опадів для проектної бурі. </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2. Результати гідравлічного моделювання за допомогою відповідного програмного забезпечення для моделювання, визначеного замовником, яке підтверджує, що:</a:t>
                      </a:r>
                      <a:endParaRPr lang="ru-RU" sz="1400" kern="1200" dirty="0">
                        <a:solidFill>
                          <a:schemeClr val="dk1"/>
                        </a:solidFill>
                        <a:effectLst/>
                        <a:latin typeface="Arial" pitchFamily="34" charset="0"/>
                        <a:ea typeface="+mn-ea"/>
                        <a:cs typeface="Arial" pitchFamily="34" charset="0"/>
                      </a:endParaRPr>
                    </a:p>
                    <a:p>
                      <a:pPr algn="l"/>
                      <a:r>
                        <a:rPr lang="uk-UA" sz="1400" kern="1200" dirty="0">
                          <a:solidFill>
                            <a:schemeClr val="dk1"/>
                          </a:solidFill>
                          <a:effectLst/>
                          <a:latin typeface="Arial" pitchFamily="34" charset="0"/>
                          <a:ea typeface="+mn-ea"/>
                          <a:cs typeface="Arial" pitchFamily="34" charset="0"/>
                        </a:rPr>
                        <a:t>- жодного разу під час проектної штормової події потужність дренажної системи не перевищувалась;</a:t>
                      </a:r>
                      <a:endParaRPr lang="ru-RU" sz="1400" kern="1200" dirty="0">
                        <a:solidFill>
                          <a:schemeClr val="dk1"/>
                        </a:solidFill>
                        <a:effectLst/>
                        <a:latin typeface="Arial" pitchFamily="34" charset="0"/>
                        <a:ea typeface="+mn-ea"/>
                        <a:cs typeface="Arial" pitchFamily="34" charset="0"/>
                      </a:endParaRPr>
                    </a:p>
                    <a:p>
                      <a:pPr algn="l"/>
                      <a:r>
                        <a:rPr lang="uk-UA" sz="1400" kern="1200" dirty="0">
                          <a:solidFill>
                            <a:schemeClr val="dk1"/>
                          </a:solidFill>
                          <a:effectLst/>
                          <a:latin typeface="Arial" pitchFamily="34" charset="0"/>
                          <a:ea typeface="+mn-ea"/>
                          <a:cs typeface="Arial" pitchFamily="34" charset="0"/>
                        </a:rPr>
                        <a:t>- жодного разу під час проектної штормової події норма стоку не перевищує значення, визначеного замовником.</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kern="1200" dirty="0">
                          <a:solidFill>
                            <a:schemeClr val="dk1"/>
                          </a:solidFill>
                          <a:effectLst/>
                          <a:latin typeface="Arial" pitchFamily="34" charset="0"/>
                          <a:ea typeface="+mn-ea"/>
                          <a:cs typeface="Arial" pitchFamily="34" charset="0"/>
                        </a:rPr>
                        <a:t>Застосування сучасних систем водовідведення у комплексі санітарно-технічних заходів з проїзної частини автомобільних доріг забезпечує мінімізацію впливу автомобільного транспорту на навколишнє середовище за рахунок винесення забруднюючих речовин на ґрунтові поверхні за рахунок.</a:t>
                      </a:r>
                      <a:endParaRPr lang="ru-RU" sz="1200" kern="1200" dirty="0">
                        <a:solidFill>
                          <a:schemeClr val="dk1"/>
                        </a:solidFill>
                        <a:effectLst/>
                        <a:latin typeface="Arial" pitchFamily="34" charset="0"/>
                        <a:ea typeface="+mn-ea"/>
                        <a:cs typeface="Arial" pitchFamily="34" charset="0"/>
                      </a:endParaRPr>
                    </a:p>
                    <a:p>
                      <a:pPr algn="l"/>
                      <a:r>
                        <a:rPr lang="uk-UA" sz="1200" kern="1200" dirty="0">
                          <a:solidFill>
                            <a:schemeClr val="dk1"/>
                          </a:solidFill>
                          <a:effectLst/>
                          <a:latin typeface="Arial" pitchFamily="34" charset="0"/>
                          <a:ea typeface="+mn-ea"/>
                          <a:cs typeface="Arial" pitchFamily="34" charset="0"/>
                        </a:rPr>
                        <a:t>Сучасні рішення з водовідведення дають можливість: зменшення величини поперечного профілю, землевідведення, за рахунок відсутності потреби у влаштуванні дорожньої канави чи відкритого лотка на 8–17 %, при висоті насипу чи глибині виїмки до 3 м. </a:t>
                      </a:r>
                      <a:r>
                        <a:rPr lang="uk-UA" sz="1200" b="1" kern="1200" dirty="0">
                          <a:solidFill>
                            <a:srgbClr val="C00000"/>
                          </a:solidFill>
                          <a:effectLst/>
                          <a:latin typeface="Arial" pitchFamily="34" charset="0"/>
                          <a:ea typeface="+mn-ea"/>
                          <a:cs typeface="Arial" pitchFamily="34" charset="0"/>
                        </a:rPr>
                        <a:t>Зниження забруднення укосів земляного полотна та мінімізації інфільтрації забрудненого поверхневого стоку; унеможливлюють всмоктування забруднюючих речовин у кюветах.</a:t>
                      </a:r>
                      <a:endParaRPr lang="ru-RU" sz="1200" b="1" kern="1200" dirty="0">
                        <a:solidFill>
                          <a:srgbClr val="C00000"/>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ДСТУ 3013-95 Система стандартів у галузі охорони навколишнього середовища та раціонального використання ресурсів. Гідросфера. Правила контролю за відведенням дощових і снігових стічних вод з територій міст і промислових підприємств. Київ, 1995, 17 с. (п.4 </a:t>
                      </a:r>
                      <a:r>
                        <a:rPr lang="ru-RU" sz="1200" kern="1200" dirty="0">
                          <a:solidFill>
                            <a:schemeClr val="dk1"/>
                          </a:solidFill>
                          <a:effectLst/>
                          <a:latin typeface="Arial" pitchFamily="34" charset="0"/>
                          <a:ea typeface="+mn-ea"/>
                          <a:cs typeface="Arial" pitchFamily="34" charset="0"/>
                        </a:rPr>
                        <a:t>4 </a:t>
                      </a:r>
                      <a:r>
                        <a:rPr lang="ru-RU" sz="1200" kern="1200" dirty="0" err="1">
                          <a:solidFill>
                            <a:schemeClr val="dk1"/>
                          </a:solidFill>
                          <a:effectLst/>
                          <a:latin typeface="Arial" pitchFamily="34" charset="0"/>
                          <a:ea typeface="+mn-ea"/>
                          <a:cs typeface="Arial" pitchFamily="34" charset="0"/>
                        </a:rPr>
                        <a:t>Завдання</a:t>
                      </a:r>
                      <a:r>
                        <a:rPr lang="ru-RU" sz="1200" kern="1200" dirty="0">
                          <a:solidFill>
                            <a:schemeClr val="dk1"/>
                          </a:solidFill>
                          <a:effectLst/>
                          <a:latin typeface="Arial" pitchFamily="34" charset="0"/>
                          <a:ea typeface="+mn-ea"/>
                          <a:cs typeface="Arial" pitchFamily="34" charset="0"/>
                        </a:rPr>
                        <a:t> контролю </a:t>
                      </a:r>
                      <a:r>
                        <a:rPr lang="ru-RU" sz="1200" kern="1200" dirty="0" err="1">
                          <a:solidFill>
                            <a:schemeClr val="dk1"/>
                          </a:solidFill>
                          <a:effectLst/>
                          <a:latin typeface="Arial" pitchFamily="34" charset="0"/>
                          <a:ea typeface="+mn-ea"/>
                          <a:cs typeface="Arial" pitchFamily="34" charset="0"/>
                        </a:rPr>
                        <a:t>джерел</a:t>
                      </a:r>
                      <a:r>
                        <a:rPr lang="ru-RU" sz="1200" kern="1200" dirty="0">
                          <a:solidFill>
                            <a:schemeClr val="dk1"/>
                          </a:solidFill>
                          <a:effectLst/>
                          <a:latin typeface="Arial" pitchFamily="34" charset="0"/>
                          <a:ea typeface="+mn-ea"/>
                          <a:cs typeface="Arial" pitchFamily="34" charset="0"/>
                        </a:rPr>
                        <a:t> </a:t>
                      </a:r>
                      <a:r>
                        <a:rPr lang="uk-UA" sz="1200" kern="1200" dirty="0">
                          <a:solidFill>
                            <a:schemeClr val="dk1"/>
                          </a:solidFill>
                          <a:effectLst/>
                          <a:latin typeface="Arial" pitchFamily="34" charset="0"/>
                          <a:ea typeface="+mn-ea"/>
                          <a:cs typeface="Arial" pitchFamily="34" charset="0"/>
                        </a:rPr>
                        <a:t>забруднення вод)</a:t>
                      </a:r>
                      <a:endParaRPr lang="ru-RU" sz="1200" kern="1200" dirty="0">
                        <a:solidFill>
                          <a:schemeClr val="dk1"/>
                        </a:solidFill>
                        <a:effectLst/>
                        <a:latin typeface="Arial" pitchFamily="34" charset="0"/>
                        <a:ea typeface="+mn-ea"/>
                        <a:cs typeface="Arial" pitchFamily="34" charset="0"/>
                      </a:endParaRPr>
                    </a:p>
                    <a:p>
                      <a:pPr lvl="0" algn="l" fontAlgn="base"/>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Київ, 2021, 66 с. (п.7.3 Якість водного середовища).</a:t>
                      </a:r>
                      <a:endParaRPr lang="ru-RU" sz="1200" kern="1200" dirty="0">
                        <a:solidFill>
                          <a:schemeClr val="dk1"/>
                        </a:solidFill>
                        <a:effectLst/>
                        <a:latin typeface="Arial" pitchFamily="34" charset="0"/>
                        <a:ea typeface="+mn-ea"/>
                        <a:cs typeface="Arial" pitchFamily="34" charset="0"/>
                      </a:endParaRPr>
                    </a:p>
                    <a:p>
                      <a:pPr algn="just"/>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5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99938740"/>
              </p:ext>
            </p:extLst>
          </p:nvPr>
        </p:nvGraphicFramePr>
        <p:xfrm>
          <a:off x="0" y="2027655"/>
          <a:ext cx="9144000" cy="749808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400" b="1" dirty="0">
                          <a:latin typeface="Arial" pitchFamily="34" charset="0"/>
                          <a:cs typeface="Arial" pitchFamily="34" charset="0"/>
                        </a:rPr>
                        <a:t>2. </a:t>
                      </a:r>
                      <a:r>
                        <a:rPr lang="uk-UA" sz="1400" kern="1200" dirty="0">
                          <a:solidFill>
                            <a:schemeClr val="dk1"/>
                          </a:solidFill>
                          <a:effectLst/>
                          <a:latin typeface="Arial" pitchFamily="34" charset="0"/>
                          <a:ea typeface="+mn-ea"/>
                          <a:cs typeface="Arial" pitchFamily="34" charset="0"/>
                        </a:rPr>
                        <a:t>При проектуванні конструкції тротуару запропонувати </a:t>
                      </a:r>
                      <a:r>
                        <a:rPr lang="uk-UA" sz="1400" b="1" kern="1200" dirty="0">
                          <a:solidFill>
                            <a:srgbClr val="C00000"/>
                          </a:solidFill>
                          <a:effectLst/>
                          <a:latin typeface="Arial" pitchFamily="34" charset="0"/>
                          <a:ea typeface="+mn-ea"/>
                          <a:cs typeface="Arial" pitchFamily="34" charset="0"/>
                        </a:rPr>
                        <a:t>влаштування </a:t>
                      </a:r>
                      <a:r>
                        <a:rPr lang="uk-UA" sz="1400" b="1" kern="1200" dirty="0" err="1">
                          <a:solidFill>
                            <a:srgbClr val="C00000"/>
                          </a:solidFill>
                          <a:effectLst/>
                          <a:latin typeface="Arial" pitchFamily="34" charset="0"/>
                          <a:ea typeface="+mn-ea"/>
                          <a:cs typeface="Arial" pitchFamily="34" charset="0"/>
                        </a:rPr>
                        <a:t>низькошумного</a:t>
                      </a:r>
                      <a:r>
                        <a:rPr lang="uk-UA" sz="1400" b="1" kern="1200" dirty="0">
                          <a:solidFill>
                            <a:srgbClr val="C00000"/>
                          </a:solidFill>
                          <a:effectLst/>
                          <a:latin typeface="Arial" pitchFamily="34" charset="0"/>
                          <a:ea typeface="+mn-ea"/>
                          <a:cs typeface="Arial" pitchFamily="34" charset="0"/>
                        </a:rPr>
                        <a:t> покриття асфальту</a:t>
                      </a:r>
                      <a:r>
                        <a:rPr lang="uk-UA" sz="1400" kern="1200" dirty="0">
                          <a:solidFill>
                            <a:schemeClr val="dk1"/>
                          </a:solidFill>
                          <a:effectLst/>
                          <a:latin typeface="Arial" pitchFamily="34" charset="0"/>
                          <a:ea typeface="+mn-ea"/>
                          <a:cs typeface="Arial" pitchFamily="34" charset="0"/>
                        </a:rPr>
                        <a:t>, яке в безпосередній близькості та відповідає таким рівням шумового рівня в залежності від максимально дозволеної швидкості на ділянці дороги:</a:t>
                      </a:r>
                      <a:endParaRPr lang="ru-RU" sz="1400" kern="1200" dirty="0">
                        <a:solidFill>
                          <a:schemeClr val="dk1"/>
                        </a:solidFill>
                        <a:effectLst/>
                        <a:latin typeface="Arial" pitchFamily="34" charset="0"/>
                        <a:ea typeface="+mn-ea"/>
                        <a:cs typeface="Arial" pitchFamily="34" charset="0"/>
                      </a:endParaRPr>
                    </a:p>
                    <a:p>
                      <a:pPr lvl="0" algn="l"/>
                      <a:r>
                        <a:rPr lang="ru-RU" sz="1400" u="none" strike="noStrike" kern="1200" dirty="0">
                          <a:solidFill>
                            <a:schemeClr val="dk1"/>
                          </a:solidFill>
                          <a:effectLst/>
                          <a:latin typeface="Arial" pitchFamily="34" charset="0"/>
                          <a:ea typeface="+mn-ea"/>
                          <a:cs typeface="Arial" pitchFamily="34" charset="0"/>
                        </a:rPr>
                        <a:t>90 дБ (А) </a:t>
                      </a:r>
                      <a:r>
                        <a:rPr lang="uk-UA" sz="1400" u="none" strike="noStrike" kern="1200" dirty="0">
                          <a:solidFill>
                            <a:schemeClr val="dk1"/>
                          </a:solidFill>
                          <a:effectLst/>
                          <a:latin typeface="Arial" pitchFamily="34" charset="0"/>
                          <a:ea typeface="+mn-ea"/>
                          <a:cs typeface="Arial" pitchFamily="34" charset="0"/>
                        </a:rPr>
                        <a:t>для швидкості</a:t>
                      </a:r>
                      <a:r>
                        <a:rPr lang="ru-RU" sz="1400" u="none" strike="noStrike" kern="1200" dirty="0">
                          <a:solidFill>
                            <a:schemeClr val="dk1"/>
                          </a:solidFill>
                          <a:effectLst/>
                          <a:latin typeface="Arial" pitchFamily="34" charset="0"/>
                          <a:ea typeface="+mn-ea"/>
                          <a:cs typeface="Arial" pitchFamily="34" charset="0"/>
                        </a:rPr>
                        <a:t> 50 </a:t>
                      </a:r>
                      <a:r>
                        <a:rPr lang="uk-UA" sz="1400" u="none" strike="noStrike" kern="1200" dirty="0">
                          <a:solidFill>
                            <a:schemeClr val="dk1"/>
                          </a:solidFill>
                          <a:effectLst/>
                          <a:latin typeface="Arial" pitchFamily="34" charset="0"/>
                          <a:ea typeface="+mn-ea"/>
                          <a:cs typeface="Arial" pitchFamily="34" charset="0"/>
                        </a:rPr>
                        <a:t>км</a:t>
                      </a:r>
                      <a:r>
                        <a:rPr lang="ru-RU" sz="1400" u="none" strike="noStrike" kern="1200" dirty="0">
                          <a:solidFill>
                            <a:schemeClr val="dk1"/>
                          </a:solidFill>
                          <a:effectLst/>
                          <a:latin typeface="Arial" pitchFamily="34" charset="0"/>
                          <a:ea typeface="+mn-ea"/>
                          <a:cs typeface="Arial" pitchFamily="34" charset="0"/>
                        </a:rPr>
                        <a:t>/год та/</a:t>
                      </a:r>
                      <a:r>
                        <a:rPr lang="ru-RU" sz="1400" u="none" strike="noStrike" kern="1200" dirty="0" err="1">
                          <a:solidFill>
                            <a:schemeClr val="dk1"/>
                          </a:solidFill>
                          <a:effectLst/>
                          <a:latin typeface="Arial" pitchFamily="34" charset="0"/>
                          <a:ea typeface="+mn-ea"/>
                          <a:cs typeface="Arial" pitchFamily="34" charset="0"/>
                        </a:rPr>
                        <a:t>або</a:t>
                      </a:r>
                      <a:endParaRPr lang="ru-RU" sz="1400" u="none" strike="noStrike" kern="1200" dirty="0">
                        <a:solidFill>
                          <a:schemeClr val="dk1"/>
                        </a:solidFill>
                        <a:effectLst/>
                        <a:latin typeface="Arial" pitchFamily="34" charset="0"/>
                        <a:ea typeface="+mn-ea"/>
                        <a:cs typeface="Arial" pitchFamily="34" charset="0"/>
                      </a:endParaRPr>
                    </a:p>
                    <a:p>
                      <a:pPr lvl="0" algn="l"/>
                      <a:r>
                        <a:rPr lang="ru-RU" sz="1400" u="none" strike="noStrike" kern="1200" dirty="0">
                          <a:solidFill>
                            <a:schemeClr val="dk1"/>
                          </a:solidFill>
                          <a:effectLst/>
                          <a:latin typeface="Arial" pitchFamily="34" charset="0"/>
                          <a:ea typeface="+mn-ea"/>
                          <a:cs typeface="Arial" pitchFamily="34" charset="0"/>
                        </a:rPr>
                        <a:t>95 дБ (А) </a:t>
                      </a:r>
                      <a:r>
                        <a:rPr lang="uk-UA" sz="1400" u="none" strike="noStrike" kern="1200" dirty="0">
                          <a:solidFill>
                            <a:schemeClr val="dk1"/>
                          </a:solidFill>
                          <a:effectLst/>
                          <a:latin typeface="Arial" pitchFamily="34" charset="0"/>
                          <a:ea typeface="+mn-ea"/>
                          <a:cs typeface="Arial" pitchFamily="34" charset="0"/>
                        </a:rPr>
                        <a:t>для швидкості</a:t>
                      </a:r>
                      <a:r>
                        <a:rPr lang="ru-RU" sz="1400" u="none" strike="noStrike" kern="1200" dirty="0">
                          <a:solidFill>
                            <a:schemeClr val="dk1"/>
                          </a:solidFill>
                          <a:effectLst/>
                          <a:latin typeface="Arial" pitchFamily="34" charset="0"/>
                          <a:ea typeface="+mn-ea"/>
                          <a:cs typeface="Arial" pitchFamily="34" charset="0"/>
                        </a:rPr>
                        <a:t> 70 </a:t>
                      </a:r>
                      <a:r>
                        <a:rPr lang="uk-UA" sz="1400" u="none" strike="noStrike" kern="1200" dirty="0">
                          <a:solidFill>
                            <a:schemeClr val="dk1"/>
                          </a:solidFill>
                          <a:effectLst/>
                          <a:latin typeface="Arial" pitchFamily="34" charset="0"/>
                          <a:ea typeface="+mn-ea"/>
                          <a:cs typeface="Arial" pitchFamily="34" charset="0"/>
                        </a:rPr>
                        <a:t>км</a:t>
                      </a:r>
                      <a:r>
                        <a:rPr lang="ru-RU" sz="1400" u="none" strike="noStrike" kern="1200" dirty="0">
                          <a:solidFill>
                            <a:schemeClr val="dk1"/>
                          </a:solidFill>
                          <a:effectLst/>
                          <a:latin typeface="Arial" pitchFamily="34" charset="0"/>
                          <a:ea typeface="+mn-ea"/>
                          <a:cs typeface="Arial" pitchFamily="34" charset="0"/>
                        </a:rPr>
                        <a:t>/год та/</a:t>
                      </a:r>
                      <a:r>
                        <a:rPr lang="ru-RU" sz="1400" u="none" strike="noStrike" kern="1200" dirty="0" err="1">
                          <a:solidFill>
                            <a:schemeClr val="dk1"/>
                          </a:solidFill>
                          <a:effectLst/>
                          <a:latin typeface="Arial" pitchFamily="34" charset="0"/>
                          <a:ea typeface="+mn-ea"/>
                          <a:cs typeface="Arial" pitchFamily="34" charset="0"/>
                        </a:rPr>
                        <a:t>або</a:t>
                      </a:r>
                      <a:endParaRPr lang="ru-RU" sz="1400" u="none" strike="noStrike" kern="1200" dirty="0">
                        <a:solidFill>
                          <a:schemeClr val="dk1"/>
                        </a:solidFill>
                        <a:effectLst/>
                        <a:latin typeface="Arial" pitchFamily="34" charset="0"/>
                        <a:ea typeface="+mn-ea"/>
                        <a:cs typeface="Arial" pitchFamily="34" charset="0"/>
                      </a:endParaRPr>
                    </a:p>
                    <a:p>
                      <a:pPr lvl="0" algn="l"/>
                      <a:r>
                        <a:rPr lang="ru-RU" sz="1400" u="none" strike="noStrike" kern="1200" dirty="0">
                          <a:solidFill>
                            <a:schemeClr val="dk1"/>
                          </a:solidFill>
                          <a:effectLst/>
                          <a:latin typeface="Arial" pitchFamily="34" charset="0"/>
                          <a:ea typeface="+mn-ea"/>
                          <a:cs typeface="Arial" pitchFamily="34" charset="0"/>
                        </a:rPr>
                        <a:t>98 дБ (А) </a:t>
                      </a:r>
                      <a:r>
                        <a:rPr lang="uk-UA" sz="1400" u="none" strike="noStrike" kern="1200" dirty="0">
                          <a:solidFill>
                            <a:schemeClr val="dk1"/>
                          </a:solidFill>
                          <a:effectLst/>
                          <a:latin typeface="Arial" pitchFamily="34" charset="0"/>
                          <a:ea typeface="+mn-ea"/>
                          <a:cs typeface="Arial" pitchFamily="34" charset="0"/>
                        </a:rPr>
                        <a:t>для швидкості</a:t>
                      </a:r>
                      <a:r>
                        <a:rPr lang="ru-RU" sz="1400" u="none" strike="noStrike" kern="1200" dirty="0">
                          <a:solidFill>
                            <a:schemeClr val="dk1"/>
                          </a:solidFill>
                          <a:effectLst/>
                          <a:latin typeface="Arial" pitchFamily="34" charset="0"/>
                          <a:ea typeface="+mn-ea"/>
                          <a:cs typeface="Arial" pitchFamily="34" charset="0"/>
                        </a:rPr>
                        <a:t> 90 </a:t>
                      </a:r>
                      <a:r>
                        <a:rPr lang="uk-UA" sz="1400" u="none" strike="noStrike" kern="1200" dirty="0">
                          <a:solidFill>
                            <a:schemeClr val="dk1"/>
                          </a:solidFill>
                          <a:effectLst/>
                          <a:latin typeface="Arial" pitchFamily="34" charset="0"/>
                          <a:ea typeface="+mn-ea"/>
                          <a:cs typeface="Arial" pitchFamily="34" charset="0"/>
                        </a:rPr>
                        <a:t>км</a:t>
                      </a:r>
                      <a:r>
                        <a:rPr lang="ru-RU" sz="1400" u="none" strike="noStrike" kern="1200" dirty="0">
                          <a:solidFill>
                            <a:schemeClr val="dk1"/>
                          </a:solidFill>
                          <a:effectLst/>
                          <a:latin typeface="Arial" pitchFamily="34" charset="0"/>
                          <a:ea typeface="+mn-ea"/>
                          <a:cs typeface="Arial" pitchFamily="34" charset="0"/>
                        </a:rPr>
                        <a:t>/год</a:t>
                      </a:r>
                      <a:r>
                        <a:rPr lang="ru-RU" sz="1600" u="none" strike="noStrike" kern="1200" dirty="0">
                          <a:solidFill>
                            <a:schemeClr val="dk1"/>
                          </a:solidFill>
                          <a:effectLst/>
                          <a:latin typeface="Arial" pitchFamily="34" charset="0"/>
                          <a:ea typeface="+mn-ea"/>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200" kern="1200" dirty="0">
                          <a:solidFill>
                            <a:schemeClr val="dk1"/>
                          </a:solidFill>
                          <a:effectLst/>
                          <a:latin typeface="Arial" pitchFamily="34" charset="0"/>
                          <a:ea typeface="+mn-ea"/>
                          <a:cs typeface="Arial" pitchFamily="34" charset="0"/>
                        </a:rPr>
                        <a:t>1. Документи, що описують характер малошумного дорожнього покриття, таку як агрегатна класифікація, максимальний розмір сукупності, використана  </a:t>
                      </a:r>
                      <a:r>
                        <a:rPr lang="uk-UA" sz="1200" kern="1200" dirty="0" err="1">
                          <a:solidFill>
                            <a:schemeClr val="dk1"/>
                          </a:solidFill>
                          <a:effectLst/>
                          <a:latin typeface="Arial" pitchFamily="34" charset="0"/>
                          <a:ea typeface="+mn-ea"/>
                          <a:cs typeface="Arial" pitchFamily="34" charset="0"/>
                        </a:rPr>
                        <a:t>стабілізувальна</a:t>
                      </a:r>
                      <a:r>
                        <a:rPr lang="uk-UA" sz="1200" kern="1200" dirty="0">
                          <a:solidFill>
                            <a:schemeClr val="dk1"/>
                          </a:solidFill>
                          <a:effectLst/>
                          <a:latin typeface="Arial" pitchFamily="34" charset="0"/>
                          <a:ea typeface="+mn-ea"/>
                          <a:cs typeface="Arial" pitchFamily="34" charset="0"/>
                        </a:rPr>
                        <a:t> речовина, очікуваний об’єм порожнеч та очікуваний рівень шуму при випробувальних досліджень транспортного потоку, що рухається з  відповідною швидкістю.</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2. Документи, що підтверджують результати випробувань, які показують, що результати, включаючи їх невизначеність, не перевищують більше ніж 1 дБ (А) значення, зазначені вище, або ті, що заявлені у проекті (якщо вони менші). </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3. Протокол випробувань, підписаний компетентним органом, щодо результатів рівня шуму на узгоджених ділянок дороги з узгодженою швидкістю або швидкістю транспортного засобу, який демонструє відповідність межам рівня шуму. Просторове відхилення на випробувальній  ділянки дороги повинно визначати, що жодна окрема частина випробувальної ділянки не перевищує ці загальні межі більш ніж на 2 дБ (А)</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kern="1200" dirty="0">
                          <a:solidFill>
                            <a:schemeClr val="dk1"/>
                          </a:solidFill>
                          <a:effectLst/>
                          <a:latin typeface="Arial" pitchFamily="34" charset="0"/>
                          <a:ea typeface="+mn-ea"/>
                          <a:cs typeface="Arial" pitchFamily="34" charset="0"/>
                        </a:rPr>
                        <a:t>Проблема шумового забруднення, пов'язаного з дорожнім рухом, зачіпає будь-яку країну з розвиненою транспортною інфраструктурою і високим рівнем інтенсивності використання транспортних засобів. За даними Всесвітньої організації охорони здоров'я (ВООЗ), цей шум також може негативно впливати на здоров'я людини, сприяючи появі хвороб та передчасної смерті. </a:t>
                      </a:r>
                      <a:r>
                        <a:rPr lang="uk-UA" sz="1200" b="1" kern="1200" dirty="0">
                          <a:solidFill>
                            <a:srgbClr val="C00000"/>
                          </a:solidFill>
                          <a:effectLst/>
                          <a:latin typeface="Arial" pitchFamily="34" charset="0"/>
                          <a:ea typeface="+mn-ea"/>
                          <a:cs typeface="Arial" pitchFamily="34" charset="0"/>
                        </a:rPr>
                        <a:t>Дорожні поверхні також є важливою змінною, що впливає на шумове забруднення під час дорожнього руху</a:t>
                      </a:r>
                      <a:r>
                        <a:rPr lang="uk-UA" sz="1200" kern="1200" dirty="0">
                          <a:solidFill>
                            <a:schemeClr val="dk1"/>
                          </a:solidFill>
                          <a:effectLst/>
                          <a:latin typeface="Arial" pitchFamily="34" charset="0"/>
                          <a:ea typeface="+mn-ea"/>
                          <a:cs typeface="Arial" pitchFamily="34" charset="0"/>
                        </a:rPr>
                        <a:t>. Вимоги застосування обмежувальних заходів на практиці існують міжнародні стандарти моніторингу впливу дорожніх покриттів на шумове забруднення під час руху транспорту.</a:t>
                      </a:r>
                    </a:p>
                    <a:p>
                      <a:pPr lvl="0" algn="l"/>
                      <a:r>
                        <a:rPr lang="en-US" sz="1200" kern="1200" cap="all" dirty="0">
                          <a:solidFill>
                            <a:schemeClr val="dk1"/>
                          </a:solidFill>
                          <a:effectLst/>
                          <a:latin typeface="Arial" pitchFamily="34" charset="0"/>
                          <a:ea typeface="+mn-ea"/>
                          <a:cs typeface="Arial" pitchFamily="34" charset="0"/>
                        </a:rPr>
                        <a:t>ISO</a:t>
                      </a:r>
                      <a:r>
                        <a:rPr lang="uk-UA" sz="1200" kern="1200" cap="all" dirty="0">
                          <a:solidFill>
                            <a:schemeClr val="dk1"/>
                          </a:solidFill>
                          <a:effectLst/>
                          <a:latin typeface="Arial" pitchFamily="34" charset="0"/>
                          <a:ea typeface="+mn-ea"/>
                          <a:cs typeface="Arial" pitchFamily="34" charset="0"/>
                        </a:rPr>
                        <a:t> 11819-2:2017  </a:t>
                      </a:r>
                      <a:r>
                        <a:rPr lang="en-US" sz="1200" kern="1200" dirty="0">
                          <a:solidFill>
                            <a:schemeClr val="dk1"/>
                          </a:solidFill>
                          <a:effectLst/>
                          <a:latin typeface="Arial" pitchFamily="34" charset="0"/>
                          <a:ea typeface="+mn-ea"/>
                          <a:cs typeface="Arial" pitchFamily="34" charset="0"/>
                        </a:rPr>
                        <a:t>Acoustics</a:t>
                      </a:r>
                      <a:r>
                        <a:rPr lang="uk-UA" sz="1200" kern="1200" dirty="0">
                          <a:solidFill>
                            <a:schemeClr val="dk1"/>
                          </a:solidFill>
                          <a:effectLst/>
                          <a:latin typeface="Arial" pitchFamily="34" charset="0"/>
                          <a:ea typeface="+mn-ea"/>
                          <a:cs typeface="Arial" pitchFamily="34" charset="0"/>
                        </a:rPr>
                        <a:t> — </a:t>
                      </a:r>
                      <a:r>
                        <a:rPr lang="en-US" sz="1200" kern="1200" dirty="0">
                          <a:solidFill>
                            <a:schemeClr val="dk1"/>
                          </a:solidFill>
                          <a:effectLst/>
                          <a:latin typeface="Arial" pitchFamily="34" charset="0"/>
                          <a:ea typeface="+mn-ea"/>
                          <a:cs typeface="Arial" pitchFamily="34" charset="0"/>
                        </a:rPr>
                        <a:t>Measurement of the influence of road surfaces on traffic noise</a:t>
                      </a:r>
                      <a:r>
                        <a:rPr lang="uk-UA" sz="1200" kern="1200" dirty="0">
                          <a:solidFill>
                            <a:schemeClr val="dk1"/>
                          </a:solidFill>
                          <a:effectLst/>
                          <a:latin typeface="Arial" pitchFamily="34" charset="0"/>
                          <a:ea typeface="+mn-ea"/>
                          <a:cs typeface="Arial" pitchFamily="34" charset="0"/>
                        </a:rPr>
                        <a:t> — </a:t>
                      </a:r>
                      <a:r>
                        <a:rPr lang="en-US" sz="1200" kern="1200" dirty="0">
                          <a:solidFill>
                            <a:schemeClr val="dk1"/>
                          </a:solidFill>
                          <a:effectLst/>
                          <a:latin typeface="Arial" pitchFamily="34" charset="0"/>
                          <a:ea typeface="+mn-ea"/>
                          <a:cs typeface="Arial" pitchFamily="34" charset="0"/>
                        </a:rPr>
                        <a:t>Part</a:t>
                      </a:r>
                      <a:r>
                        <a:rPr lang="uk-UA" sz="1200" kern="1200" dirty="0">
                          <a:solidFill>
                            <a:schemeClr val="dk1"/>
                          </a:solidFill>
                          <a:effectLst/>
                          <a:latin typeface="Arial" pitchFamily="34" charset="0"/>
                          <a:ea typeface="+mn-ea"/>
                          <a:cs typeface="Arial" pitchFamily="34" charset="0"/>
                        </a:rPr>
                        <a:t> 2: </a:t>
                      </a:r>
                      <a:r>
                        <a:rPr lang="en-US" sz="1200" kern="1200" dirty="0">
                          <a:solidFill>
                            <a:schemeClr val="dk1"/>
                          </a:solidFill>
                          <a:effectLst/>
                          <a:latin typeface="Arial" pitchFamily="34" charset="0"/>
                          <a:ea typeface="+mn-ea"/>
                          <a:cs typeface="Arial" pitchFamily="34" charset="0"/>
                        </a:rPr>
                        <a:t>The close</a:t>
                      </a:r>
                      <a:r>
                        <a:rPr lang="uk-UA" sz="1200" kern="1200" dirty="0">
                          <a:solidFill>
                            <a:schemeClr val="dk1"/>
                          </a:solidFill>
                          <a:effectLst/>
                          <a:latin typeface="Arial" pitchFamily="34" charset="0"/>
                          <a:ea typeface="+mn-ea"/>
                          <a:cs typeface="Arial" pitchFamily="34" charset="0"/>
                        </a:rPr>
                        <a:t>-</a:t>
                      </a:r>
                      <a:r>
                        <a:rPr lang="en-US" sz="1200" kern="1200" dirty="0">
                          <a:solidFill>
                            <a:schemeClr val="dk1"/>
                          </a:solidFill>
                          <a:effectLst/>
                          <a:latin typeface="Arial" pitchFamily="34" charset="0"/>
                          <a:ea typeface="+mn-ea"/>
                          <a:cs typeface="Arial" pitchFamily="34" charset="0"/>
                        </a:rPr>
                        <a:t>proximity method</a:t>
                      </a:r>
                      <a:r>
                        <a:rPr lang="uk-UA" sz="1200" kern="1200" dirty="0">
                          <a:solidFill>
                            <a:schemeClr val="dk1"/>
                          </a:solidFill>
                          <a:effectLst/>
                          <a:latin typeface="Arial" pitchFamily="34" charset="0"/>
                          <a:ea typeface="+mn-ea"/>
                          <a:cs typeface="Arial" pitchFamily="34" charset="0"/>
                        </a:rPr>
                        <a:t>.</a:t>
                      </a:r>
                      <a:endParaRPr lang="ru-RU" sz="1200" kern="1200" dirty="0">
                        <a:solidFill>
                          <a:schemeClr val="dk1"/>
                        </a:solidFill>
                        <a:effectLst/>
                        <a:latin typeface="Arial" pitchFamily="34" charset="0"/>
                        <a:ea typeface="+mn-ea"/>
                        <a:cs typeface="Arial" pitchFamily="34" charset="0"/>
                      </a:endParaRPr>
                    </a:p>
                    <a:p>
                      <a:pPr lvl="0" algn="l"/>
                      <a:r>
                        <a:rPr lang="en-US" sz="1200" kern="1200" dirty="0">
                          <a:solidFill>
                            <a:schemeClr val="dk1"/>
                          </a:solidFill>
                          <a:effectLst/>
                          <a:latin typeface="Arial" pitchFamily="34" charset="0"/>
                          <a:ea typeface="+mn-ea"/>
                          <a:cs typeface="Arial" pitchFamily="34" charset="0"/>
                        </a:rPr>
                        <a:t>Commission Staff Working Document EU Green Public Procurement Criteria for Road Design, Construction and Maintenance Brussels, European Commission 10.6.2016 SWD(2016) 203 final</a:t>
                      </a:r>
                      <a:r>
                        <a:rPr lang="uk-UA" sz="1200" kern="1200" dirty="0">
                          <a:solidFill>
                            <a:schemeClr val="dk1"/>
                          </a:solidFill>
                          <a:effectLst/>
                          <a:latin typeface="Arial" pitchFamily="34" charset="0"/>
                          <a:ea typeface="+mn-ea"/>
                          <a:cs typeface="Arial" pitchFamily="34" charset="0"/>
                        </a:rPr>
                        <a:t>.</a:t>
                      </a:r>
                      <a:endParaRPr lang="ru-RU" sz="1200" kern="1200" dirty="0">
                        <a:solidFill>
                          <a:schemeClr val="dk1"/>
                        </a:solidFill>
                        <a:effectLst/>
                        <a:latin typeface="Arial" pitchFamily="34" charset="0"/>
                        <a:ea typeface="+mn-ea"/>
                        <a:cs typeface="Arial" pitchFamily="34" charset="0"/>
                      </a:endParaRPr>
                    </a:p>
                    <a:p>
                      <a:pPr lvl="0" algn="l" fontAlgn="base"/>
                      <a:r>
                        <a:rPr lang="uk-UA" sz="1200" kern="1200" dirty="0">
                          <a:solidFill>
                            <a:schemeClr val="dk1"/>
                          </a:solidFill>
                          <a:effectLst/>
                          <a:latin typeface="Arial" pitchFamily="34" charset="0"/>
                          <a:ea typeface="+mn-ea"/>
                          <a:cs typeface="Arial" pitchFamily="34" charset="0"/>
                        </a:rPr>
                        <a:t>ДСТУ-Н Б В.1.1-33:2013 Настанова з розрахунку та проектування захисту від шуму </a:t>
                      </a:r>
                      <a:r>
                        <a:rPr lang="uk-UA" sz="1200" kern="1200" dirty="0" err="1">
                          <a:solidFill>
                            <a:schemeClr val="dk1"/>
                          </a:solidFill>
                          <a:effectLst/>
                          <a:latin typeface="Arial" pitchFamily="34" charset="0"/>
                          <a:ea typeface="+mn-ea"/>
                          <a:cs typeface="Arial" pitchFamily="34" charset="0"/>
                        </a:rPr>
                        <a:t>сельбищних</a:t>
                      </a:r>
                      <a:r>
                        <a:rPr lang="uk-UA" sz="1200" kern="1200" dirty="0">
                          <a:solidFill>
                            <a:schemeClr val="dk1"/>
                          </a:solidFill>
                          <a:effectLst/>
                          <a:latin typeface="Arial" pitchFamily="34" charset="0"/>
                          <a:ea typeface="+mn-ea"/>
                          <a:cs typeface="Arial" pitchFamily="34" charset="0"/>
                        </a:rPr>
                        <a:t> територій. . Київ, 2014, 46 с. (п.</a:t>
                      </a:r>
                      <a:r>
                        <a:rPr lang="ru-RU" sz="1200" kern="1200" dirty="0">
                          <a:solidFill>
                            <a:schemeClr val="dk1"/>
                          </a:solidFill>
                          <a:effectLst/>
                          <a:latin typeface="Arial" pitchFamily="34" charset="0"/>
                          <a:ea typeface="+mn-ea"/>
                          <a:cs typeface="Arial" pitchFamily="34" charset="0"/>
                        </a:rPr>
                        <a:t>6 Ш</a:t>
                      </a:r>
                      <a:r>
                        <a:rPr lang="uk-UA" sz="1200" kern="1200" dirty="0">
                          <a:solidFill>
                            <a:schemeClr val="dk1"/>
                          </a:solidFill>
                          <a:effectLst/>
                          <a:latin typeface="Arial" pitchFamily="34" charset="0"/>
                          <a:ea typeface="+mn-ea"/>
                          <a:cs typeface="Arial" pitchFamily="34" charset="0"/>
                        </a:rPr>
                        <a:t>умові характеристики основних джерел зовнішнього шуму в міських та сільських поселеннях). </a:t>
                      </a:r>
                      <a:endParaRPr lang="ru-RU" sz="1200" kern="1200" dirty="0">
                        <a:solidFill>
                          <a:schemeClr val="dk1"/>
                        </a:solidFill>
                        <a:effectLst/>
                        <a:latin typeface="Arial" pitchFamily="34" charset="0"/>
                        <a:ea typeface="+mn-ea"/>
                        <a:cs typeface="Arial" pitchFamily="34" charset="0"/>
                      </a:endParaRPr>
                    </a:p>
                    <a:p>
                      <a:pPr lvl="0" algn="l" fontAlgn="base"/>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Київ, 2021, 66 с. (п. 7.7.1 Акустичне забруднення довкілля).</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02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C:\Users\ADCC~1\AppData\Local\Temp\FineReader10\media\image1.png"/>
          <p:cNvPicPr/>
          <p:nvPr/>
        </p:nvPicPr>
        <p:blipFill>
          <a:blip r:embed="rId2">
            <a:extLst>
              <a:ext uri="{28A0092B-C50C-407E-A947-70E740481C1C}">
                <a14:useLocalDpi xmlns:a14="http://schemas.microsoft.com/office/drawing/2010/main" val="0"/>
              </a:ext>
            </a:extLst>
          </a:blip>
          <a:srcRect/>
          <a:stretch>
            <a:fillRect/>
          </a:stretch>
        </p:blipFill>
        <p:spPr bwMode="auto">
          <a:xfrm>
            <a:off x="833377" y="2951544"/>
            <a:ext cx="3911630" cy="2908005"/>
          </a:xfrm>
          <a:prstGeom prst="rect">
            <a:avLst/>
          </a:prstGeom>
          <a:noFill/>
          <a:ln>
            <a:noFill/>
          </a:ln>
        </p:spPr>
      </p:pic>
      <p:pic>
        <p:nvPicPr>
          <p:cNvPr id="1027" name="Picture 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7" y="1776727"/>
            <a:ext cx="4047291" cy="276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descr="C:\Users\ADCC~1\AppData\Local\Temp\FineReader10\media\image1.jpe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334011" y="1580904"/>
            <a:ext cx="2410996" cy="340156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861367" y="1776727"/>
            <a:ext cx="4114189" cy="3539430"/>
          </a:xfrm>
          <a:prstGeom prst="rect">
            <a:avLst/>
          </a:prstGeom>
        </p:spPr>
        <p:txBody>
          <a:bodyPr wrap="square">
            <a:spAutoFit/>
          </a:bodyPr>
          <a:lstStyle/>
          <a:p>
            <a:r>
              <a:rPr lang="uk-UA" dirty="0">
                <a:latin typeface="Arial" pitchFamily="34" charset="0"/>
                <a:cs typeface="Arial" pitchFamily="34" charset="0"/>
              </a:rPr>
              <a:t>Критерії CПЗ для ремонту та будівництва доріг розробляться відповідно рекомендованих Єврокомісією критеріїв для зелених публічних закупівель для замовлення проектування, будівництва та утримання доріг.</a:t>
            </a:r>
          </a:p>
          <a:p>
            <a:endParaRPr lang="ru-RU" dirty="0">
              <a:latin typeface="Arial" pitchFamily="34" charset="0"/>
              <a:cs typeface="Arial" pitchFamily="34" charset="0"/>
            </a:endParaRPr>
          </a:p>
          <a:p>
            <a:r>
              <a:rPr lang="en-US" sz="1600" dirty="0">
                <a:solidFill>
                  <a:srgbClr val="002060"/>
                </a:solidFill>
                <a:latin typeface="Arial" pitchFamily="34" charset="0"/>
                <a:cs typeface="Arial" pitchFamily="34" charset="0"/>
              </a:rPr>
              <a:t>COMMISSION STAFF WORKING DOCUMENT EU Green Public Procurement Criteria for Road Design, Construction and Maintenance /  Brussels, 10.6.2016 SWD(2016) 203 final</a:t>
            </a:r>
            <a:r>
              <a:rPr lang="uk-UA" sz="1600" dirty="0">
                <a:latin typeface="Arial" pitchFamily="34" charset="0"/>
                <a:cs typeface="Arial" pitchFamily="34" charset="0"/>
              </a:rPr>
              <a:t>.</a:t>
            </a:r>
          </a:p>
        </p:txBody>
      </p:sp>
      <p:sp>
        <p:nvSpPr>
          <p:cNvPr id="14" name="Rectangle 2"/>
          <p:cNvSpPr>
            <a:spLocks noChangeArrowheads="1"/>
          </p:cNvSpPr>
          <p:nvPr/>
        </p:nvSpPr>
        <p:spPr bwMode="auto">
          <a:xfrm>
            <a:off x="469232" y="1150567"/>
            <a:ext cx="8506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defRPr/>
            </a:pPr>
            <a:r>
              <a:rPr kumimoji="0" lang="uk-UA" altLang="en-US" sz="1800" b="1" i="0" u="none" strike="noStrike" kern="1200" cap="none" spc="0" normalizeH="0" baseline="0" noProof="0" dirty="0">
                <a:ln>
                  <a:noFill/>
                </a:ln>
                <a:solidFill>
                  <a:srgbClr val="380CF4"/>
                </a:solidFill>
                <a:effectLst/>
                <a:uLnTx/>
                <a:uFillTx/>
                <a:latin typeface="Arial" panose="020B0604020202020204" pitchFamily="34" charset="0"/>
                <a:ea typeface="+mn-ea"/>
                <a:cs typeface="+mn-cs"/>
              </a:rPr>
              <a:t>Передумови для розробки критеріїв </a:t>
            </a:r>
            <a:r>
              <a:rPr lang="uk-UA" b="1" dirty="0">
                <a:solidFill>
                  <a:srgbClr val="380CF4"/>
                </a:solidFill>
                <a:latin typeface="Arial" pitchFamily="34" charset="0"/>
                <a:cs typeface="Arial" pitchFamily="34" charset="0"/>
              </a:rPr>
              <a:t>сталих державних закупівель </a:t>
            </a:r>
            <a:r>
              <a:rPr lang="en-CA" b="1" dirty="0">
                <a:solidFill>
                  <a:srgbClr val="380CF4"/>
                </a:solidFill>
                <a:latin typeface="Arial" pitchFamily="34" charset="0"/>
                <a:cs typeface="Arial" pitchFamily="34" charset="0"/>
              </a:rPr>
              <a:t>(</a:t>
            </a:r>
            <a:r>
              <a:rPr kumimoji="0" lang="uk-UA" altLang="en-US" sz="1800" b="1" i="0" u="none" strike="noStrike" kern="1200" cap="none" spc="0" normalizeH="0" baseline="0" noProof="0" dirty="0">
                <a:ln>
                  <a:noFill/>
                </a:ln>
                <a:solidFill>
                  <a:srgbClr val="380CF4"/>
                </a:solidFill>
                <a:effectLst/>
                <a:uLnTx/>
                <a:uFillTx/>
                <a:latin typeface="Arial" panose="020B0604020202020204" pitchFamily="34" charset="0"/>
                <a:ea typeface="+mn-ea"/>
                <a:cs typeface="+mn-cs"/>
              </a:rPr>
              <a:t>СПЗ</a:t>
            </a:r>
            <a:r>
              <a:rPr kumimoji="0" lang="en-CA" alt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t>
            </a:r>
            <a:r>
              <a:rPr kumimoji="0" lang="uk-UA" alt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endParaRPr kumimoji="0" lang="en-US" alt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3959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96745656"/>
              </p:ext>
            </p:extLst>
          </p:nvPr>
        </p:nvGraphicFramePr>
        <p:xfrm>
          <a:off x="0" y="2027655"/>
          <a:ext cx="9144000" cy="621792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400" b="1" dirty="0">
                          <a:latin typeface="Arial" pitchFamily="34" charset="0"/>
                          <a:cs typeface="Arial" pitchFamily="34" charset="0"/>
                        </a:rPr>
                        <a:t>3. </a:t>
                      </a:r>
                      <a:r>
                        <a:rPr lang="uk-UA" sz="1400" kern="1200" dirty="0">
                          <a:solidFill>
                            <a:schemeClr val="dk1"/>
                          </a:solidFill>
                          <a:effectLst/>
                          <a:latin typeface="Arial" pitchFamily="34" charset="0"/>
                          <a:ea typeface="+mn-ea"/>
                          <a:cs typeface="Arial" pitchFamily="34" charset="0"/>
                        </a:rPr>
                        <a:t>При проектуванні автомобільної дороги передбачити заходи </a:t>
                      </a:r>
                      <a:r>
                        <a:rPr lang="uk-UA" sz="1400" b="1" kern="1200" dirty="0">
                          <a:solidFill>
                            <a:srgbClr val="C00000"/>
                          </a:solidFill>
                          <a:effectLst/>
                          <a:latin typeface="Arial" pitchFamily="34" charset="0"/>
                          <a:ea typeface="+mn-ea"/>
                          <a:cs typeface="Arial" pitchFamily="34" charset="0"/>
                        </a:rPr>
                        <a:t>об’єднання територій, які роз’єднані автомобільною дорогою за рахунок влаштування </a:t>
                      </a:r>
                      <a:r>
                        <a:rPr lang="uk-UA" sz="1400" b="1" kern="1200" dirty="0" err="1">
                          <a:solidFill>
                            <a:srgbClr val="C00000"/>
                          </a:solidFill>
                          <a:effectLst/>
                          <a:latin typeface="Arial" pitchFamily="34" charset="0"/>
                          <a:ea typeface="+mn-ea"/>
                          <a:cs typeface="Arial" pitchFamily="34" charset="0"/>
                        </a:rPr>
                        <a:t>біопереходів</a:t>
                      </a:r>
                      <a:r>
                        <a:rPr lang="uk-UA" sz="1400" b="1" kern="1200" dirty="0">
                          <a:solidFill>
                            <a:srgbClr val="C00000"/>
                          </a:solidFill>
                          <a:effectLst/>
                          <a:latin typeface="Arial" pitchFamily="34" charset="0"/>
                          <a:ea typeface="+mn-ea"/>
                          <a:cs typeface="Arial" pitchFamily="34" charset="0"/>
                        </a:rPr>
                        <a:t>, що забезпечує збереження природних зв’язків диких тварин </a:t>
                      </a:r>
                      <a:r>
                        <a:rPr lang="uk-UA" sz="1400" kern="1200" dirty="0">
                          <a:solidFill>
                            <a:schemeClr val="dk1"/>
                          </a:solidFill>
                          <a:effectLst/>
                          <a:latin typeface="Arial" pitchFamily="34" charset="0"/>
                          <a:ea typeface="+mn-ea"/>
                          <a:cs typeface="Arial" pitchFamily="34" charset="0"/>
                        </a:rPr>
                        <a:t>та їх взаємовідносин з метою попередження дорожньо-транспортних пригод  за участю диких тварин.</a:t>
                      </a:r>
                      <a:endParaRPr lang="ru-RU" sz="1400" kern="1200" dirty="0">
                        <a:solidFill>
                          <a:schemeClr val="dk1"/>
                        </a:solidFill>
                        <a:effectLst/>
                        <a:latin typeface="Arial" pitchFamily="34" charset="0"/>
                        <a:ea typeface="+mn-ea"/>
                        <a:cs typeface="Arial" pitchFamily="34" charset="0"/>
                      </a:endParaRPr>
                    </a:p>
                    <a:p>
                      <a:pPr algn="l"/>
                      <a:r>
                        <a:rPr lang="uk-UA" sz="1400" kern="1200" dirty="0">
                          <a:solidFill>
                            <a:schemeClr val="dk1"/>
                          </a:solidFill>
                          <a:effectLst/>
                          <a:latin typeface="Arial" pitchFamily="34" charset="0"/>
                          <a:ea typeface="+mn-ea"/>
                          <a:cs typeface="Arial" pitchFamily="34" charset="0"/>
                        </a:rPr>
                        <a:t>Розташування та конструкція </a:t>
                      </a:r>
                      <a:r>
                        <a:rPr lang="uk-UA" sz="1400" kern="1200" dirty="0" err="1">
                          <a:solidFill>
                            <a:schemeClr val="dk1"/>
                          </a:solidFill>
                          <a:effectLst/>
                          <a:latin typeface="Arial" pitchFamily="34" charset="0"/>
                          <a:ea typeface="+mn-ea"/>
                          <a:cs typeface="Arial" pitchFamily="34" charset="0"/>
                        </a:rPr>
                        <a:t>біопереходів</a:t>
                      </a:r>
                      <a:r>
                        <a:rPr lang="uk-UA" sz="1400" kern="1200" dirty="0">
                          <a:solidFill>
                            <a:schemeClr val="dk1"/>
                          </a:solidFill>
                          <a:effectLst/>
                          <a:latin typeface="Arial" pitchFamily="34" charset="0"/>
                          <a:ea typeface="+mn-ea"/>
                          <a:cs typeface="Arial" pitchFamily="34" charset="0"/>
                        </a:rPr>
                        <a:t> повинні враховувати звичний для тварин рівень огляду території. Конструкція </a:t>
                      </a:r>
                      <a:r>
                        <a:rPr lang="uk-UA" sz="1400" kern="1200" dirty="0" err="1">
                          <a:solidFill>
                            <a:schemeClr val="dk1"/>
                          </a:solidFill>
                          <a:effectLst/>
                          <a:latin typeface="Arial" pitchFamily="34" charset="0"/>
                          <a:ea typeface="+mn-ea"/>
                          <a:cs typeface="Arial" pitchFamily="34" charset="0"/>
                        </a:rPr>
                        <a:t>біопереходів</a:t>
                      </a:r>
                      <a:r>
                        <a:rPr lang="uk-UA" sz="1400" kern="1200" dirty="0">
                          <a:solidFill>
                            <a:schemeClr val="dk1"/>
                          </a:solidFill>
                          <a:effectLst/>
                          <a:latin typeface="Arial" pitchFamily="34" charset="0"/>
                          <a:ea typeface="+mn-ea"/>
                          <a:cs typeface="Arial" pitchFamily="34" charset="0"/>
                        </a:rPr>
                        <a:t> повинна передбачати наявність звичного для тварин настилу у вигляді характерної для даної місцевості рослинності та ґрунтового покриву.</a:t>
                      </a:r>
                      <a:endParaRPr lang="ru-RU" sz="1400" kern="1200" dirty="0">
                        <a:solidFill>
                          <a:schemeClr val="dk1"/>
                        </a:solidFill>
                        <a:effectLst/>
                        <a:latin typeface="Arial" pitchFamily="34" charset="0"/>
                        <a:ea typeface="+mn-ea"/>
                        <a:cs typeface="Arial" pitchFamily="34" charset="0"/>
                      </a:endParaRPr>
                    </a:p>
                    <a:p>
                      <a:pPr lvl="0" algn="just"/>
                      <a:r>
                        <a:rPr lang="ru-RU" sz="1600" u="none" strike="noStrike" kern="1200" dirty="0">
                          <a:solidFill>
                            <a:schemeClr val="dk1"/>
                          </a:solidFill>
                          <a:effectLst/>
                          <a:latin typeface="Arial" pitchFamily="34" charset="0"/>
                          <a:ea typeface="+mn-ea"/>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400" kern="1200" dirty="0">
                          <a:solidFill>
                            <a:schemeClr val="dk1"/>
                          </a:solidFill>
                          <a:effectLst/>
                          <a:latin typeface="Arial" pitchFamily="34" charset="0"/>
                          <a:ea typeface="+mn-ea"/>
                          <a:cs typeface="Arial" pitchFamily="34" charset="0"/>
                        </a:rPr>
                        <a:t>1. Документи, що підтверджують результати досліджень щодо визначення місця розташування </a:t>
                      </a:r>
                      <a:r>
                        <a:rPr lang="uk-UA" sz="1400" kern="1200" dirty="0" err="1">
                          <a:solidFill>
                            <a:schemeClr val="dk1"/>
                          </a:solidFill>
                          <a:effectLst/>
                          <a:latin typeface="Arial" pitchFamily="34" charset="0"/>
                          <a:ea typeface="+mn-ea"/>
                          <a:cs typeface="Arial" pitchFamily="34" charset="0"/>
                        </a:rPr>
                        <a:t>біопереходів</a:t>
                      </a:r>
                      <a:r>
                        <a:rPr lang="uk-UA" sz="1400" kern="1200" dirty="0">
                          <a:solidFill>
                            <a:schemeClr val="dk1"/>
                          </a:solidFill>
                          <a:effectLst/>
                          <a:latin typeface="Arial" pitchFamily="34" charset="0"/>
                          <a:ea typeface="+mn-ea"/>
                          <a:cs typeface="Arial" pitchFamily="34" charset="0"/>
                        </a:rPr>
                        <a:t>, шляхи міграції тварин, які перетинають проїжджу частину дороги, польові обстеження, що визначають вид популяції тощо.</a:t>
                      </a:r>
                    </a:p>
                    <a:p>
                      <a:pPr lvl="0" algn="l"/>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Обґрунтування вибору конкретної конструкції </a:t>
                      </a:r>
                      <a:r>
                        <a:rPr lang="uk-UA" sz="1400" kern="1200" dirty="0" err="1">
                          <a:solidFill>
                            <a:schemeClr val="dk1"/>
                          </a:solidFill>
                          <a:effectLst/>
                          <a:latin typeface="Arial" pitchFamily="34" charset="0"/>
                          <a:ea typeface="+mn-ea"/>
                          <a:cs typeface="Arial" pitchFamily="34" charset="0"/>
                        </a:rPr>
                        <a:t>біопереходу</a:t>
                      </a:r>
                      <a:r>
                        <a:rPr lang="uk-UA" sz="1400" kern="1200" dirty="0">
                          <a:solidFill>
                            <a:schemeClr val="dk1"/>
                          </a:solidFill>
                          <a:effectLst/>
                          <a:latin typeface="Arial" pitchFamily="34" charset="0"/>
                          <a:ea typeface="+mn-ea"/>
                          <a:cs typeface="Arial" pitchFamily="34" charset="0"/>
                        </a:rPr>
                        <a:t>.</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Заходи пом’якшення впливу автомобільного транспорту на диких тварин без влаштування </a:t>
                      </a:r>
                      <a:r>
                        <a:rPr lang="uk-UA" sz="1400" kern="1200" dirty="0" err="1">
                          <a:solidFill>
                            <a:schemeClr val="dk1"/>
                          </a:solidFill>
                          <a:effectLst/>
                          <a:latin typeface="Arial" pitchFamily="34" charset="0"/>
                          <a:ea typeface="+mn-ea"/>
                          <a:cs typeface="Arial" pitchFamily="34" charset="0"/>
                        </a:rPr>
                        <a:t>біопереходів</a:t>
                      </a:r>
                      <a:r>
                        <a:rPr lang="uk-UA" sz="1400" kern="1200" dirty="0">
                          <a:solidFill>
                            <a:schemeClr val="dk1"/>
                          </a:solidFill>
                          <a:effectLst/>
                          <a:latin typeface="Arial" pitchFamily="34" charset="0"/>
                          <a:ea typeface="+mn-ea"/>
                          <a:cs typeface="Arial" pitchFamily="34" charset="0"/>
                        </a:rPr>
                        <a:t>.</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uk-UA" sz="1200" kern="1200" dirty="0">
                          <a:solidFill>
                            <a:schemeClr val="dk1"/>
                          </a:solidFill>
                          <a:effectLst/>
                          <a:latin typeface="Arial" pitchFamily="34" charset="0"/>
                          <a:ea typeface="+mn-ea"/>
                          <a:cs typeface="Arial" pitchFamily="34" charset="0"/>
                        </a:rPr>
                        <a:t>Фрагментація ландшафтів на відокремлені ділянки є однією з найбільших загроз збереження </a:t>
                      </a:r>
                      <a:r>
                        <a:rPr lang="uk-UA" sz="1200" kern="1200" dirty="0" err="1">
                          <a:solidFill>
                            <a:schemeClr val="dk1"/>
                          </a:solidFill>
                          <a:effectLst/>
                          <a:latin typeface="Arial" pitchFamily="34" charset="0"/>
                          <a:ea typeface="+mn-ea"/>
                          <a:cs typeface="Arial" pitchFamily="34" charset="0"/>
                        </a:rPr>
                        <a:t>біорізноманіття</a:t>
                      </a:r>
                      <a:r>
                        <a:rPr lang="uk-UA" sz="1200" kern="1200" dirty="0">
                          <a:solidFill>
                            <a:schemeClr val="dk1"/>
                          </a:solidFill>
                          <a:effectLst/>
                          <a:latin typeface="Arial" pitchFamily="34" charset="0"/>
                          <a:ea typeface="+mn-ea"/>
                          <a:cs typeface="Arial" pitchFamily="34" charset="0"/>
                        </a:rPr>
                        <a:t>. Вона є результатом зміни використання земель, зокрема, інтеграції транспортної інфраструктури в ландшафт, наслідком чого є втрата та деградація ареалів існування, забруднення, змінений мікроклімат та гідрологічні умови, посилення активності людини на суміжних територіях, смертність на дорогах. Крім того транспортні шляхи створюють бар'єри між фрагментами середовища, які можуть ізолювати популяції та призвести до значного скорочення чисельності. Таким чином</a:t>
                      </a:r>
                      <a:r>
                        <a:rPr lang="uk-UA" sz="1200" b="1" kern="1200" dirty="0">
                          <a:solidFill>
                            <a:srgbClr val="C00000"/>
                          </a:solidFill>
                          <a:effectLst/>
                          <a:latin typeface="Arial" pitchFamily="34" charset="0"/>
                          <a:ea typeface="+mn-ea"/>
                          <a:cs typeface="Arial" pitchFamily="34" charset="0"/>
                        </a:rPr>
                        <a:t>, існує нагальна потреба забезпечити мінімізацію </a:t>
                      </a:r>
                      <a:r>
                        <a:rPr lang="uk-UA" sz="1200" b="1" kern="1200" dirty="0" err="1">
                          <a:solidFill>
                            <a:srgbClr val="C00000"/>
                          </a:solidFill>
                          <a:effectLst/>
                          <a:latin typeface="Arial" pitchFamily="34" charset="0"/>
                          <a:ea typeface="+mn-ea"/>
                          <a:cs typeface="Arial" pitchFamily="34" charset="0"/>
                        </a:rPr>
                        <a:t>антропопресингу</a:t>
                      </a:r>
                      <a:r>
                        <a:rPr lang="uk-UA" sz="1200" b="1" kern="1200" dirty="0">
                          <a:solidFill>
                            <a:srgbClr val="C00000"/>
                          </a:solidFill>
                          <a:effectLst/>
                          <a:latin typeface="Arial" pitchFamily="34" charset="0"/>
                          <a:ea typeface="+mn-ea"/>
                          <a:cs typeface="Arial" pitchFamily="34" charset="0"/>
                        </a:rPr>
                        <a:t> транспортної інфраструктури на дику природу з урахуванням сучасних тенденцій та зарубіжного досвіду</a:t>
                      </a:r>
                      <a:r>
                        <a:rPr lang="uk-UA" sz="1200" kern="1200" dirty="0">
                          <a:solidFill>
                            <a:schemeClr val="dk1"/>
                          </a:solidFill>
                          <a:effectLst/>
                          <a:latin typeface="Arial" pitchFamily="34" charset="0"/>
                          <a:ea typeface="+mn-ea"/>
                          <a:cs typeface="Arial" pitchFamily="34" charset="0"/>
                        </a:rPr>
                        <a:t>. </a:t>
                      </a:r>
                      <a:endParaRPr lang="ru-RU" sz="1200" kern="1200" dirty="0">
                        <a:solidFill>
                          <a:schemeClr val="dk1"/>
                        </a:solidFill>
                        <a:effectLst/>
                        <a:latin typeface="Arial" pitchFamily="34" charset="0"/>
                        <a:ea typeface="+mn-ea"/>
                        <a:cs typeface="Arial" pitchFamily="34" charset="0"/>
                      </a:endParaRPr>
                    </a:p>
                    <a:p>
                      <a:pPr lvl="0" algn="just"/>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Київ, 2021, 66 с. (</a:t>
                      </a:r>
                      <a:r>
                        <a:rPr lang="ru-RU" sz="1200" kern="1200" dirty="0">
                          <a:solidFill>
                            <a:schemeClr val="dk1"/>
                          </a:solidFill>
                          <a:effectLst/>
                          <a:latin typeface="Arial" pitchFamily="34" charset="0"/>
                          <a:ea typeface="+mn-ea"/>
                          <a:cs typeface="Arial" pitchFamily="34" charset="0"/>
                        </a:rPr>
                        <a:t>7.8 </a:t>
                      </a:r>
                      <a:r>
                        <a:rPr lang="ru-RU" sz="1200" kern="1200" dirty="0" err="1">
                          <a:solidFill>
                            <a:schemeClr val="dk1"/>
                          </a:solidFill>
                          <a:effectLst/>
                          <a:latin typeface="Arial" pitchFamily="34" charset="0"/>
                          <a:ea typeface="+mn-ea"/>
                          <a:cs typeface="Arial" pitchFamily="34" charset="0"/>
                        </a:rPr>
                        <a:t>Вплив</a:t>
                      </a:r>
                      <a:r>
                        <a:rPr lang="ru-RU" sz="1200" kern="1200" dirty="0">
                          <a:solidFill>
                            <a:schemeClr val="dk1"/>
                          </a:solidFill>
                          <a:effectLst/>
                          <a:latin typeface="Arial" pitchFamily="34" charset="0"/>
                          <a:ea typeface="+mn-ea"/>
                          <a:cs typeface="Arial" pitchFamily="34" charset="0"/>
                        </a:rPr>
                        <a:t> на </a:t>
                      </a:r>
                      <a:r>
                        <a:rPr lang="ru-RU" sz="1200" kern="1200" dirty="0" err="1">
                          <a:solidFill>
                            <a:schemeClr val="dk1"/>
                          </a:solidFill>
                          <a:effectLst/>
                          <a:latin typeface="Arial" pitchFamily="34" charset="0"/>
                          <a:ea typeface="+mn-ea"/>
                          <a:cs typeface="Arial" pitchFamily="34" charset="0"/>
                        </a:rPr>
                        <a:t>біорізноманіття</a:t>
                      </a:r>
                      <a:r>
                        <a:rPr lang="uk-UA" sz="1200" kern="1200" dirty="0">
                          <a:solidFill>
                            <a:schemeClr val="dk1"/>
                          </a:solidFill>
                          <a:effectLst/>
                          <a:latin typeface="Arial" pitchFamily="34" charset="0"/>
                          <a:ea typeface="+mn-ea"/>
                          <a:cs typeface="Arial" pitchFamily="34" charset="0"/>
                        </a:rPr>
                        <a:t>).</a:t>
                      </a:r>
                      <a:endParaRPr lang="ru-RU" sz="1200" kern="1200" dirty="0">
                        <a:solidFill>
                          <a:schemeClr val="dk1"/>
                        </a:solidFill>
                        <a:effectLst/>
                        <a:latin typeface="Arial" pitchFamily="34" charset="0"/>
                        <a:ea typeface="+mn-ea"/>
                        <a:cs typeface="Arial" pitchFamily="34" charset="0"/>
                      </a:endParaRPr>
                    </a:p>
                    <a:p>
                      <a:pPr lvl="0" algn="just"/>
                      <a:r>
                        <a:rPr lang="ru-RU" sz="1200" kern="1200" dirty="0">
                          <a:solidFill>
                            <a:schemeClr val="dk1"/>
                          </a:solidFill>
                          <a:effectLst/>
                          <a:latin typeface="Arial" pitchFamily="34" charset="0"/>
                          <a:ea typeface="+mn-ea"/>
                          <a:cs typeface="Arial" pitchFamily="34" charset="0"/>
                        </a:rPr>
                        <a:t>ДСТУ 8814:201</a:t>
                      </a:r>
                      <a:r>
                        <a:rPr lang="uk-UA" sz="1200" kern="1200" dirty="0">
                          <a:solidFill>
                            <a:schemeClr val="dk1"/>
                          </a:solidFill>
                          <a:effectLst/>
                          <a:latin typeface="Arial" pitchFamily="34" charset="0"/>
                          <a:ea typeface="+mn-ea"/>
                          <a:cs typeface="Arial" pitchFamily="34" charset="0"/>
                        </a:rPr>
                        <a:t>8 Транспортні споруди. Мости автодорожні. Терміни та визначення понять ( 4. Класифікація мостів, 10. Будування мостів).</a:t>
                      </a:r>
                      <a:endParaRPr lang="ru-RU" sz="1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419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36465890"/>
              </p:ext>
            </p:extLst>
          </p:nvPr>
        </p:nvGraphicFramePr>
        <p:xfrm>
          <a:off x="0" y="2027655"/>
          <a:ext cx="9144000" cy="492006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400" b="1" dirty="0">
                          <a:latin typeface="Arial" pitchFamily="34" charset="0"/>
                          <a:cs typeface="Arial" pitchFamily="34" charset="0"/>
                        </a:rPr>
                        <a:t>4. </a:t>
                      </a:r>
                      <a:r>
                        <a:rPr lang="uk-UA" sz="1400" b="1" kern="1200" dirty="0">
                          <a:solidFill>
                            <a:srgbClr val="C00000"/>
                          </a:solidFill>
                          <a:effectLst/>
                          <a:latin typeface="Arial" pitchFamily="34" charset="0"/>
                          <a:ea typeface="+mn-ea"/>
                          <a:cs typeface="Arial" pitchFamily="34" charset="0"/>
                        </a:rPr>
                        <a:t>Передбачити</a:t>
                      </a:r>
                      <a:r>
                        <a:rPr lang="uk-UA" sz="1400" kern="1200" dirty="0">
                          <a:solidFill>
                            <a:schemeClr val="dk1"/>
                          </a:solidFill>
                          <a:effectLst/>
                          <a:latin typeface="Arial" pitchFamily="34" charset="0"/>
                          <a:ea typeface="+mn-ea"/>
                          <a:cs typeface="Arial" pitchFamily="34" charset="0"/>
                        </a:rPr>
                        <a:t> під час будівництва автомобільної дороги </a:t>
                      </a:r>
                      <a:r>
                        <a:rPr lang="uk-UA" sz="1400" b="1" kern="1200" dirty="0">
                          <a:solidFill>
                            <a:srgbClr val="C00000"/>
                          </a:solidFill>
                          <a:effectLst/>
                          <a:latin typeface="Arial" pitchFamily="34" charset="0"/>
                          <a:ea typeface="+mn-ea"/>
                          <a:cs typeface="Arial" pitchFamily="34" charset="0"/>
                        </a:rPr>
                        <a:t>у насипі поверхневе застосування лінійного водовідведення у вигляді каналів з решітками для видалення будь-якого осаду та твердих частинок з зливових вод</a:t>
                      </a:r>
                      <a:r>
                        <a:rPr lang="uk-UA" sz="1400" kern="1200" dirty="0">
                          <a:solidFill>
                            <a:schemeClr val="dk1"/>
                          </a:solidFill>
                          <a:effectLst/>
                          <a:latin typeface="Arial" pitchFamily="34" charset="0"/>
                          <a:ea typeface="+mn-ea"/>
                          <a:cs typeface="Arial" pitchFamily="34" charset="0"/>
                        </a:rPr>
                        <a:t>, як складової комплексу очисних споруд на автомобільних дорогах загального користування.</a:t>
                      </a:r>
                      <a:r>
                        <a:rPr lang="uk-UA" sz="1400" b="1" kern="1200" dirty="0">
                          <a:solidFill>
                            <a:schemeClr val="dk1"/>
                          </a:solidFill>
                          <a:effectLst/>
                          <a:latin typeface="Arial" pitchFamily="34" charset="0"/>
                          <a:ea typeface="+mn-ea"/>
                          <a:cs typeface="Arial" pitchFamily="34" charset="0"/>
                        </a:rPr>
                        <a:t> </a:t>
                      </a:r>
                      <a:endParaRPr lang="ru-RU" sz="1400" kern="1200" dirty="0">
                        <a:solidFill>
                          <a:schemeClr val="dk1"/>
                        </a:solidFill>
                        <a:effectLst/>
                        <a:latin typeface="Arial" pitchFamily="34" charset="0"/>
                        <a:ea typeface="+mn-ea"/>
                        <a:cs typeface="Arial" pitchFamily="34" charset="0"/>
                      </a:endParaRPr>
                    </a:p>
                    <a:p>
                      <a:pPr lvl="0" algn="just"/>
                      <a:endParaRPr lang="ru-RU" sz="1600" u="none" strike="noStrike"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400" kern="1200" dirty="0">
                          <a:solidFill>
                            <a:schemeClr val="dk1"/>
                          </a:solidFill>
                          <a:effectLst/>
                          <a:latin typeface="Arial" pitchFamily="34" charset="0"/>
                          <a:ea typeface="+mn-ea"/>
                          <a:cs typeface="Arial" pitchFamily="34" charset="0"/>
                        </a:rPr>
                        <a:t>1. Документи, що визначають напрямок руху дренажної води. </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2. Опис, кількість та місце розташування пристроїв для видалення осаду, які повинні бути включені до дренажної системи.</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kern="1200" dirty="0">
                          <a:solidFill>
                            <a:schemeClr val="dk1"/>
                          </a:solidFill>
                          <a:effectLst/>
                          <a:latin typeface="Arial" pitchFamily="34" charset="0"/>
                          <a:ea typeface="+mn-ea"/>
                          <a:cs typeface="Arial" pitchFamily="34" charset="0"/>
                        </a:rPr>
                        <a:t>Застосування сучасних систем водовідведення у комплексі санітарно-технічних заходів з проїзної частини автомобільних доріг забезпечує мінімізацію впливу автомобільного транспорту на навколишнє середовище за рахунок винесення забруднюючих речовин на ґрунтові поверхні за рахунок.</a:t>
                      </a:r>
                      <a:endParaRPr lang="ru-RU" sz="1200" kern="1200" dirty="0">
                        <a:solidFill>
                          <a:schemeClr val="dk1"/>
                        </a:solidFill>
                        <a:effectLst/>
                        <a:latin typeface="Arial" pitchFamily="34" charset="0"/>
                        <a:ea typeface="+mn-ea"/>
                        <a:cs typeface="Arial" pitchFamily="34" charset="0"/>
                      </a:endParaRPr>
                    </a:p>
                    <a:p>
                      <a:pPr algn="l"/>
                      <a:r>
                        <a:rPr lang="uk-UA" sz="1200" b="1" kern="1200" dirty="0">
                          <a:solidFill>
                            <a:srgbClr val="C00000"/>
                          </a:solidFill>
                          <a:effectLst/>
                          <a:latin typeface="Arial" pitchFamily="34" charset="0"/>
                          <a:ea typeface="+mn-ea"/>
                          <a:cs typeface="Arial" pitchFamily="34" charset="0"/>
                        </a:rPr>
                        <a:t>Сучасні рішення з водовідведення дають можливість: зменшення величини поперечного профілю, землевідведення, за рахунок відсутності потреби у влаштуванні дорожньої канави чи відкритого лотка на 8–17 %, при висоті насипу чи глибині виїмки до 3 м</a:t>
                      </a:r>
                      <a:r>
                        <a:rPr lang="uk-UA" sz="1200" kern="1200" dirty="0">
                          <a:solidFill>
                            <a:schemeClr val="dk1"/>
                          </a:solidFill>
                          <a:effectLst/>
                          <a:latin typeface="Arial" pitchFamily="34" charset="0"/>
                          <a:ea typeface="+mn-ea"/>
                          <a:cs typeface="Arial" pitchFamily="34" charset="0"/>
                        </a:rPr>
                        <a:t>. Зниження забруднення укосів земляного полотна та мінімізації інфільтрації забрудненого поверхневого стоку; унеможливлюють всмоктування забруднюючих речовин у кюветах.</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540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22926952"/>
              </p:ext>
            </p:extLst>
          </p:nvPr>
        </p:nvGraphicFramePr>
        <p:xfrm>
          <a:off x="0" y="2027655"/>
          <a:ext cx="9144000" cy="603504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just"/>
                      <a:r>
                        <a:rPr lang="uk-UA" sz="1200" b="1" dirty="0">
                          <a:latin typeface="Arial" pitchFamily="34" charset="0"/>
                          <a:cs typeface="Arial" pitchFamily="34" charset="0"/>
                        </a:rPr>
                        <a:t>5. </a:t>
                      </a:r>
                      <a:r>
                        <a:rPr lang="uk-UA" sz="1400" b="1" kern="1200" dirty="0">
                          <a:solidFill>
                            <a:srgbClr val="C00000"/>
                          </a:solidFill>
                          <a:effectLst/>
                          <a:latin typeface="Arial" pitchFamily="34" charset="0"/>
                          <a:ea typeface="+mn-ea"/>
                          <a:cs typeface="Arial" pitchFamily="34" charset="0"/>
                        </a:rPr>
                        <a:t>Передбачити застосування холодних асфальтобетонних сумішей мінеральних матеріалів з урахуванням сучасних  методів укладання бітумних сумішей з метою зниження виробництва асфальту та температури нанесення.  </a:t>
                      </a:r>
                      <a:r>
                        <a:rPr lang="uk-UA" sz="1400" kern="1200" dirty="0">
                          <a:solidFill>
                            <a:schemeClr val="dk1"/>
                          </a:solidFill>
                          <a:effectLst/>
                          <a:latin typeface="Arial" pitchFamily="34" charset="0"/>
                          <a:ea typeface="+mn-ea"/>
                          <a:cs typeface="Arial" pitchFamily="34" charset="0"/>
                        </a:rPr>
                        <a:t>Максимальна температура для укладання бітумних сумішей поверхневих і сполучних шарів не повинна перевищувати 120° С. Лише у випадках підвищеної в’язкості допускаються спеціальні бітумні суміші, температура укладання яких перевищує 120° С, але нижче 155° С.</a:t>
                      </a:r>
                      <a:endParaRPr lang="ru-RU" sz="14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uk-UA" sz="1200" kern="1200" dirty="0">
                          <a:solidFill>
                            <a:schemeClr val="dk1"/>
                          </a:solidFill>
                          <a:effectLst/>
                          <a:latin typeface="Arial" pitchFamily="34" charset="0"/>
                          <a:ea typeface="+mn-ea"/>
                          <a:cs typeface="Arial" pitchFamily="34" charset="0"/>
                        </a:rPr>
                        <a:t>1. Документи, що підтверджують  відповідність продукції ДСТУ Б В.2.7-119:2011, ДСТУ Б.В.2.7-127:2015, ДСТУ Б.В.2.7-305:2015, СОУ 42.1-37641918-106:2013, </a:t>
                      </a:r>
                      <a:r>
                        <a:rPr lang="uk-UA" sz="1200" kern="1200" dirty="0" err="1">
                          <a:solidFill>
                            <a:schemeClr val="dk1"/>
                          </a:solidFill>
                          <a:effectLst/>
                          <a:latin typeface="Arial" pitchFamily="34" charset="0"/>
                          <a:ea typeface="+mn-ea"/>
                          <a:cs typeface="Arial" pitchFamily="34" charset="0"/>
                        </a:rPr>
                        <a:t>СОУ</a:t>
                      </a:r>
                      <a:r>
                        <a:rPr lang="uk-UA" sz="1200" kern="1200" dirty="0">
                          <a:solidFill>
                            <a:schemeClr val="dk1"/>
                          </a:solidFill>
                          <a:effectLst/>
                          <a:latin typeface="Arial" pitchFamily="34" charset="0"/>
                          <a:ea typeface="+mn-ea"/>
                          <a:cs typeface="Arial" pitchFamily="34" charset="0"/>
                        </a:rPr>
                        <a:t> 45.2-00018112-057:2010 та ін.</a:t>
                      </a:r>
                      <a:endParaRPr lang="ru-RU" sz="1200" kern="1200" dirty="0">
                        <a:solidFill>
                          <a:schemeClr val="dk1"/>
                        </a:solidFill>
                        <a:effectLst/>
                        <a:latin typeface="Arial" pitchFamily="34" charset="0"/>
                        <a:ea typeface="+mn-ea"/>
                        <a:cs typeface="Arial" pitchFamily="34" charset="0"/>
                      </a:endParaRPr>
                    </a:p>
                    <a:p>
                      <a:pPr lvl="0"/>
                      <a:r>
                        <a:rPr lang="uk-UA" sz="1200" kern="1200" dirty="0">
                          <a:solidFill>
                            <a:schemeClr val="dk1"/>
                          </a:solidFill>
                          <a:effectLst/>
                          <a:latin typeface="Arial" pitchFamily="34" charset="0"/>
                          <a:ea typeface="+mn-ea"/>
                          <a:cs typeface="Arial" pitchFamily="34" charset="0"/>
                        </a:rPr>
                        <a:t>2. Технічний звіт та план проектних робіт із зазначенням техніки змішування багатокомпонентної суміші, її укладання та максимальних температур.</a:t>
                      </a:r>
                      <a:endParaRPr lang="ru-RU" sz="1200" kern="1200" dirty="0">
                        <a:solidFill>
                          <a:schemeClr val="dk1"/>
                        </a:solidFill>
                        <a:effectLst/>
                        <a:latin typeface="Arial" pitchFamily="34" charset="0"/>
                        <a:ea typeface="+mn-ea"/>
                        <a:cs typeface="Arial" pitchFamily="34" charset="0"/>
                      </a:endParaRPr>
                    </a:p>
                    <a:p>
                      <a:pPr lvl="0"/>
                      <a:r>
                        <a:rPr lang="uk-UA" sz="1200" kern="1200" dirty="0">
                          <a:solidFill>
                            <a:schemeClr val="dk1"/>
                          </a:solidFill>
                          <a:effectLst/>
                          <a:latin typeface="Arial" pitchFamily="34" charset="0"/>
                          <a:ea typeface="+mn-ea"/>
                          <a:cs typeface="Arial" pitchFamily="34" charset="0"/>
                        </a:rPr>
                        <a:t> 3. Технічні паспорти складу в'яжучих матеріалів  та конструкції суміші для асфальту від виробника (виробників). </a:t>
                      </a:r>
                      <a:endParaRPr lang="ru-RU" sz="1200" kern="1200" dirty="0">
                        <a:solidFill>
                          <a:schemeClr val="dk1"/>
                        </a:solidFill>
                        <a:effectLst/>
                        <a:latin typeface="Arial" pitchFamily="34" charset="0"/>
                        <a:ea typeface="+mn-ea"/>
                        <a:cs typeface="Arial" pitchFamily="34" charset="0"/>
                      </a:endParaRPr>
                    </a:p>
                    <a:p>
                      <a:pPr lvl="0"/>
                      <a:r>
                        <a:rPr lang="uk-UA" sz="1200" kern="1200" dirty="0">
                          <a:solidFill>
                            <a:schemeClr val="dk1"/>
                          </a:solidFill>
                          <a:effectLst/>
                          <a:latin typeface="Arial" pitchFamily="34" charset="0"/>
                          <a:ea typeface="+mn-ea"/>
                          <a:cs typeface="Arial" pitchFamily="34" charset="0"/>
                        </a:rPr>
                        <a:t>4. Документ, який характеризує фізико-технічні показники властивостей асфальтобетонних сумішей із холодної суміші.</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uk-UA" sz="1200" b="0" kern="1200" dirty="0">
                          <a:solidFill>
                            <a:schemeClr val="dk1"/>
                          </a:solidFill>
                          <a:effectLst/>
                          <a:latin typeface="Arial" pitchFamily="34" charset="0"/>
                          <a:ea typeface="+mn-ea"/>
                          <a:cs typeface="Arial" pitchFamily="34" charset="0"/>
                        </a:rPr>
                        <a:t>Холодні асфальтобетонні суміші доцільно застосовувати для асфальтування та відновлювального ремонту доріг, що проводиться протягом всього календарного року.  </a:t>
                      </a:r>
                      <a:r>
                        <a:rPr lang="uk-UA" sz="1200" b="1" kern="1200" dirty="0">
                          <a:solidFill>
                            <a:srgbClr val="C00000"/>
                          </a:solidFill>
                          <a:effectLst/>
                          <a:latin typeface="Arial" pitchFamily="34" charset="0"/>
                          <a:ea typeface="+mn-ea"/>
                          <a:cs typeface="Arial" pitchFamily="34" charset="0"/>
                        </a:rPr>
                        <a:t>Суміші мають тривалий термін зберігання; можливість здійснення </a:t>
                      </a:r>
                      <a:r>
                        <a:rPr lang="uk-UA" sz="1200" b="1" kern="1200" dirty="0" err="1">
                          <a:solidFill>
                            <a:srgbClr val="C00000"/>
                          </a:solidFill>
                          <a:effectLst/>
                          <a:latin typeface="Arial" pitchFamily="34" charset="0"/>
                          <a:ea typeface="+mn-ea"/>
                          <a:cs typeface="Arial" pitchFamily="34" charset="0"/>
                        </a:rPr>
                        <a:t>дорожньо-будівельних</a:t>
                      </a:r>
                      <a:r>
                        <a:rPr lang="uk-UA" sz="1200" b="1" kern="1200" dirty="0">
                          <a:solidFill>
                            <a:srgbClr val="C00000"/>
                          </a:solidFill>
                          <a:effectLst/>
                          <a:latin typeface="Arial" pitchFamily="34" charset="0"/>
                          <a:ea typeface="+mn-ea"/>
                          <a:cs typeface="Arial" pitchFamily="34" charset="0"/>
                        </a:rPr>
                        <a:t> і дорожньо-ремонтних робіт при негативних температурах і підвищеній вологості; можливість укладання без використання спеціальної будівельної техніки. </a:t>
                      </a:r>
                      <a:endParaRPr lang="ru-RU" sz="1200" b="1" kern="1200" dirty="0">
                        <a:solidFill>
                          <a:srgbClr val="C00000"/>
                        </a:solidFill>
                        <a:effectLst/>
                        <a:latin typeface="Arial" pitchFamily="34" charset="0"/>
                        <a:ea typeface="+mn-ea"/>
                        <a:cs typeface="Arial" pitchFamily="34" charset="0"/>
                      </a:endParaRPr>
                    </a:p>
                    <a:p>
                      <a:pPr algn="just"/>
                      <a:r>
                        <a:rPr lang="uk-UA" sz="1200" b="0" kern="1200" dirty="0">
                          <a:solidFill>
                            <a:schemeClr val="dk1"/>
                          </a:solidFill>
                          <a:effectLst/>
                          <a:latin typeface="Arial" pitchFamily="34" charset="0"/>
                          <a:ea typeface="+mn-ea"/>
                          <a:cs typeface="Arial" pitchFamily="34" charset="0"/>
                        </a:rPr>
                        <a:t>Використовується холодний асфальт, в першу чергу, для оперативного усунення пошкоджень дорожнього покриття на початковій стадії його руйнування з метою попередження подальшого руйнування асфальту тощо. Зручність укладання холодного асфальту дозволяє швидко усунути пошкодження, попередити подальше руйнування дорожнього полотна. Найбільш ефективним є  їх застосування для ремонту вибоїн з площею робочої поверхні 3-5 м</a:t>
                      </a:r>
                      <a:r>
                        <a:rPr lang="uk-UA" sz="1200" b="0" kern="1200" baseline="30000" dirty="0">
                          <a:solidFill>
                            <a:schemeClr val="dk1"/>
                          </a:solidFill>
                          <a:effectLst/>
                          <a:latin typeface="Arial" pitchFamily="34" charset="0"/>
                          <a:ea typeface="+mn-ea"/>
                          <a:cs typeface="Arial" pitchFamily="34" charset="0"/>
                        </a:rPr>
                        <a:t>2. </a:t>
                      </a:r>
                      <a:r>
                        <a:rPr lang="uk-UA" sz="1200" b="0" kern="1200" dirty="0">
                          <a:solidFill>
                            <a:schemeClr val="dk1"/>
                          </a:solidFill>
                          <a:effectLst/>
                          <a:latin typeface="Arial" pitchFamily="34" charset="0"/>
                          <a:ea typeface="+mn-ea"/>
                          <a:cs typeface="Arial" pitchFamily="34" charset="0"/>
                        </a:rPr>
                        <a:t>Оперативна ліквідація дрібних ям попереджує утворення великих ям, збільшення витрат на ремонт дороги та забезпечує  безпеку дорожнього руху на аварійно-небезпечних ділянках.</a:t>
                      </a:r>
                      <a:endParaRPr lang="ru-RU" sz="1200" b="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408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63266545"/>
              </p:ext>
            </p:extLst>
          </p:nvPr>
        </p:nvGraphicFramePr>
        <p:xfrm>
          <a:off x="0" y="2027655"/>
          <a:ext cx="9144000" cy="493776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527578">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just"/>
                      <a:r>
                        <a:rPr lang="uk-UA" sz="1200" b="1" dirty="0">
                          <a:latin typeface="Arial" pitchFamily="34" charset="0"/>
                          <a:cs typeface="Arial" pitchFamily="34" charset="0"/>
                        </a:rPr>
                        <a:t>6. </a:t>
                      </a:r>
                      <a:r>
                        <a:rPr lang="uk-UA" sz="1200" kern="1200" dirty="0">
                          <a:solidFill>
                            <a:schemeClr val="dk1"/>
                          </a:solidFill>
                          <a:effectLst/>
                          <a:latin typeface="Arial" pitchFamily="34" charset="0"/>
                          <a:ea typeface="+mn-ea"/>
                          <a:cs typeface="Arial" pitchFamily="34" charset="0"/>
                        </a:rPr>
                        <a:t>Під час будівництва та експлуатації  автомобільної дороги  </a:t>
                      </a:r>
                      <a:r>
                        <a:rPr lang="uk-UA" sz="1200" b="1" kern="1200" dirty="0">
                          <a:solidFill>
                            <a:srgbClr val="C00000"/>
                          </a:solidFill>
                          <a:effectLst/>
                          <a:latin typeface="Arial" pitchFamily="34" charset="0"/>
                          <a:ea typeface="+mn-ea"/>
                          <a:cs typeface="Arial" pitchFamily="34" charset="0"/>
                        </a:rPr>
                        <a:t>передбачити систематичний моніторинг рівня шуму та ефективність шумових бар'єрів, які повинні бути встановлені для зменшення рівня шуму у визначеній зоні</a:t>
                      </a:r>
                      <a:r>
                        <a:rPr lang="uk-UA" sz="1200" kern="1200" dirty="0">
                          <a:solidFill>
                            <a:schemeClr val="dk1"/>
                          </a:solidFill>
                          <a:effectLst/>
                          <a:latin typeface="Arial" pitchFamily="34" charset="0"/>
                          <a:ea typeface="+mn-ea"/>
                          <a:cs typeface="Arial" pitchFamily="34" charset="0"/>
                        </a:rPr>
                        <a:t> прийому до X дБ (A) як усереднений рівень шуму</a:t>
                      </a:r>
                      <a:r>
                        <a:rPr lang="uk-UA" sz="1200" kern="1200" baseline="-25000" dirty="0">
                          <a:solidFill>
                            <a:schemeClr val="dk1"/>
                          </a:solidFill>
                          <a:effectLst/>
                          <a:latin typeface="Arial" pitchFamily="34" charset="0"/>
                          <a:ea typeface="+mn-ea"/>
                          <a:cs typeface="Arial" pitchFamily="34" charset="0"/>
                        </a:rPr>
                        <a:t> </a:t>
                      </a:r>
                      <a:r>
                        <a:rPr lang="uk-UA" sz="1200" kern="1200" dirty="0">
                          <a:solidFill>
                            <a:schemeClr val="dk1"/>
                          </a:solidFill>
                          <a:effectLst/>
                          <a:latin typeface="Arial" pitchFamily="34" charset="0"/>
                          <a:ea typeface="+mn-ea"/>
                          <a:cs typeface="Arial" pitchFamily="34" charset="0"/>
                        </a:rPr>
                        <a:t>та Y дБ (A) так усереднені значення «шумового потоку». Рівень шуму в залежності від максимально дозволеної швидкості на ділянці дороги:</a:t>
                      </a:r>
                      <a:endParaRPr lang="ru-RU" sz="1200" kern="1200" dirty="0">
                        <a:solidFill>
                          <a:schemeClr val="dk1"/>
                        </a:solidFill>
                        <a:effectLst/>
                        <a:latin typeface="Arial" pitchFamily="34" charset="0"/>
                        <a:ea typeface="+mn-ea"/>
                        <a:cs typeface="Arial" pitchFamily="34" charset="0"/>
                      </a:endParaRPr>
                    </a:p>
                    <a:p>
                      <a:pPr lvl="0"/>
                      <a:r>
                        <a:rPr lang="ru-RU" sz="1200" u="none" strike="noStrike" kern="1200" dirty="0">
                          <a:solidFill>
                            <a:schemeClr val="dk1"/>
                          </a:solidFill>
                          <a:effectLst/>
                          <a:latin typeface="Arial" pitchFamily="34" charset="0"/>
                          <a:ea typeface="+mn-ea"/>
                          <a:cs typeface="Arial" pitchFamily="34" charset="0"/>
                        </a:rPr>
                        <a:t>90 дБ (А) </a:t>
                      </a:r>
                      <a:r>
                        <a:rPr lang="uk-UA" sz="1200" u="none" strike="noStrike" kern="1200" dirty="0">
                          <a:solidFill>
                            <a:schemeClr val="dk1"/>
                          </a:solidFill>
                          <a:effectLst/>
                          <a:latin typeface="Arial" pitchFamily="34" charset="0"/>
                          <a:ea typeface="+mn-ea"/>
                          <a:cs typeface="Arial" pitchFamily="34" charset="0"/>
                        </a:rPr>
                        <a:t>для швидкості</a:t>
                      </a:r>
                      <a:r>
                        <a:rPr lang="ru-RU" sz="1200" u="none" strike="noStrike" kern="1200" dirty="0">
                          <a:solidFill>
                            <a:schemeClr val="dk1"/>
                          </a:solidFill>
                          <a:effectLst/>
                          <a:latin typeface="Arial" pitchFamily="34" charset="0"/>
                          <a:ea typeface="+mn-ea"/>
                          <a:cs typeface="Arial" pitchFamily="34" charset="0"/>
                        </a:rPr>
                        <a:t> 50 </a:t>
                      </a:r>
                      <a:r>
                        <a:rPr lang="uk-UA" sz="1200" u="none" strike="noStrike" kern="1200" dirty="0">
                          <a:solidFill>
                            <a:schemeClr val="dk1"/>
                          </a:solidFill>
                          <a:effectLst/>
                          <a:latin typeface="Arial" pitchFamily="34" charset="0"/>
                          <a:ea typeface="+mn-ea"/>
                          <a:cs typeface="Arial" pitchFamily="34" charset="0"/>
                        </a:rPr>
                        <a:t>км</a:t>
                      </a:r>
                      <a:r>
                        <a:rPr lang="ru-RU" sz="1200" u="none" strike="noStrike" kern="1200" dirty="0">
                          <a:solidFill>
                            <a:schemeClr val="dk1"/>
                          </a:solidFill>
                          <a:effectLst/>
                          <a:latin typeface="Arial" pitchFamily="34" charset="0"/>
                          <a:ea typeface="+mn-ea"/>
                          <a:cs typeface="Arial" pitchFamily="34" charset="0"/>
                        </a:rPr>
                        <a:t>/год та/</a:t>
                      </a:r>
                      <a:r>
                        <a:rPr lang="ru-RU" sz="1200" u="none" strike="noStrike" kern="1200" dirty="0" err="1">
                          <a:solidFill>
                            <a:schemeClr val="dk1"/>
                          </a:solidFill>
                          <a:effectLst/>
                          <a:latin typeface="Arial" pitchFamily="34" charset="0"/>
                          <a:ea typeface="+mn-ea"/>
                          <a:cs typeface="Arial" pitchFamily="34" charset="0"/>
                        </a:rPr>
                        <a:t>або</a:t>
                      </a:r>
                      <a:endParaRPr lang="ru-RU" sz="1200" u="none" strike="noStrike" kern="1200" dirty="0">
                        <a:solidFill>
                          <a:schemeClr val="dk1"/>
                        </a:solidFill>
                        <a:effectLst/>
                        <a:latin typeface="Arial" pitchFamily="34" charset="0"/>
                        <a:ea typeface="+mn-ea"/>
                        <a:cs typeface="Arial" pitchFamily="34" charset="0"/>
                      </a:endParaRPr>
                    </a:p>
                    <a:p>
                      <a:pPr lvl="0"/>
                      <a:r>
                        <a:rPr lang="ru-RU" sz="1200" u="none" strike="noStrike" kern="1200" dirty="0">
                          <a:solidFill>
                            <a:schemeClr val="dk1"/>
                          </a:solidFill>
                          <a:effectLst/>
                          <a:latin typeface="Arial" pitchFamily="34" charset="0"/>
                          <a:ea typeface="+mn-ea"/>
                          <a:cs typeface="Arial" pitchFamily="34" charset="0"/>
                        </a:rPr>
                        <a:t>95 дБ (А) </a:t>
                      </a:r>
                      <a:r>
                        <a:rPr lang="uk-UA" sz="1200" u="none" strike="noStrike" kern="1200" dirty="0">
                          <a:solidFill>
                            <a:schemeClr val="dk1"/>
                          </a:solidFill>
                          <a:effectLst/>
                          <a:latin typeface="Arial" pitchFamily="34" charset="0"/>
                          <a:ea typeface="+mn-ea"/>
                          <a:cs typeface="Arial" pitchFamily="34" charset="0"/>
                        </a:rPr>
                        <a:t>для швидкості</a:t>
                      </a:r>
                      <a:r>
                        <a:rPr lang="ru-RU" sz="1200" u="none" strike="noStrike" kern="1200" dirty="0">
                          <a:solidFill>
                            <a:schemeClr val="dk1"/>
                          </a:solidFill>
                          <a:effectLst/>
                          <a:latin typeface="Arial" pitchFamily="34" charset="0"/>
                          <a:ea typeface="+mn-ea"/>
                          <a:cs typeface="Arial" pitchFamily="34" charset="0"/>
                        </a:rPr>
                        <a:t> 70 </a:t>
                      </a:r>
                      <a:r>
                        <a:rPr lang="uk-UA" sz="1200" u="none" strike="noStrike" kern="1200" dirty="0">
                          <a:solidFill>
                            <a:schemeClr val="dk1"/>
                          </a:solidFill>
                          <a:effectLst/>
                          <a:latin typeface="Arial" pitchFamily="34" charset="0"/>
                          <a:ea typeface="+mn-ea"/>
                          <a:cs typeface="Arial" pitchFamily="34" charset="0"/>
                        </a:rPr>
                        <a:t>км</a:t>
                      </a:r>
                      <a:r>
                        <a:rPr lang="ru-RU" sz="1200" u="none" strike="noStrike" kern="1200" dirty="0">
                          <a:solidFill>
                            <a:schemeClr val="dk1"/>
                          </a:solidFill>
                          <a:effectLst/>
                          <a:latin typeface="Arial" pitchFamily="34" charset="0"/>
                          <a:ea typeface="+mn-ea"/>
                          <a:cs typeface="Arial" pitchFamily="34" charset="0"/>
                        </a:rPr>
                        <a:t>/год та/</a:t>
                      </a:r>
                      <a:r>
                        <a:rPr lang="ru-RU" sz="1200" u="none" strike="noStrike" kern="1200" dirty="0" err="1">
                          <a:solidFill>
                            <a:schemeClr val="dk1"/>
                          </a:solidFill>
                          <a:effectLst/>
                          <a:latin typeface="Arial" pitchFamily="34" charset="0"/>
                          <a:ea typeface="+mn-ea"/>
                          <a:cs typeface="Arial" pitchFamily="34" charset="0"/>
                        </a:rPr>
                        <a:t>або</a:t>
                      </a:r>
                      <a:endParaRPr lang="ru-RU" sz="1200" u="none" strike="noStrike" kern="1200" dirty="0">
                        <a:solidFill>
                          <a:schemeClr val="dk1"/>
                        </a:solidFill>
                        <a:effectLst/>
                        <a:latin typeface="Arial" pitchFamily="34" charset="0"/>
                        <a:ea typeface="+mn-ea"/>
                        <a:cs typeface="Arial" pitchFamily="34" charset="0"/>
                      </a:endParaRPr>
                    </a:p>
                    <a:p>
                      <a:pPr lvl="0"/>
                      <a:r>
                        <a:rPr lang="ru-RU" sz="1200" u="none" strike="noStrike" kern="1200" dirty="0">
                          <a:solidFill>
                            <a:schemeClr val="dk1"/>
                          </a:solidFill>
                          <a:effectLst/>
                          <a:latin typeface="Arial" pitchFamily="34" charset="0"/>
                          <a:ea typeface="+mn-ea"/>
                          <a:cs typeface="Arial" pitchFamily="34" charset="0"/>
                        </a:rPr>
                        <a:t>98 дБ (А) </a:t>
                      </a:r>
                      <a:r>
                        <a:rPr lang="uk-UA" sz="1200" u="none" strike="noStrike" kern="1200" dirty="0">
                          <a:solidFill>
                            <a:schemeClr val="dk1"/>
                          </a:solidFill>
                          <a:effectLst/>
                          <a:latin typeface="Arial" pitchFamily="34" charset="0"/>
                          <a:ea typeface="+mn-ea"/>
                          <a:cs typeface="Arial" pitchFamily="34" charset="0"/>
                        </a:rPr>
                        <a:t>для швидкості</a:t>
                      </a:r>
                      <a:r>
                        <a:rPr lang="ru-RU" sz="1200" u="none" strike="noStrike" kern="1200" dirty="0">
                          <a:solidFill>
                            <a:schemeClr val="dk1"/>
                          </a:solidFill>
                          <a:effectLst/>
                          <a:latin typeface="Arial" pitchFamily="34" charset="0"/>
                          <a:ea typeface="+mn-ea"/>
                          <a:cs typeface="Arial" pitchFamily="34" charset="0"/>
                        </a:rPr>
                        <a:t> 90 </a:t>
                      </a:r>
                      <a:r>
                        <a:rPr lang="uk-UA" sz="1200" u="none" strike="noStrike" kern="1200" dirty="0">
                          <a:solidFill>
                            <a:schemeClr val="dk1"/>
                          </a:solidFill>
                          <a:effectLst/>
                          <a:latin typeface="Arial" pitchFamily="34" charset="0"/>
                          <a:ea typeface="+mn-ea"/>
                          <a:cs typeface="Arial" pitchFamily="34" charset="0"/>
                        </a:rPr>
                        <a:t>км</a:t>
                      </a:r>
                      <a:r>
                        <a:rPr lang="ru-RU" sz="1200" u="none" strike="noStrike" kern="1200" dirty="0">
                          <a:solidFill>
                            <a:schemeClr val="dk1"/>
                          </a:solidFill>
                          <a:effectLst/>
                          <a:latin typeface="Arial" pitchFamily="34" charset="0"/>
                          <a:ea typeface="+mn-ea"/>
                          <a:cs typeface="Arial" pitchFamily="34" charset="0"/>
                        </a:rPr>
                        <a:t>/год.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uk-UA" sz="1200" kern="1200" dirty="0">
                          <a:solidFill>
                            <a:schemeClr val="dk1"/>
                          </a:solidFill>
                          <a:effectLst/>
                          <a:latin typeface="Arial" pitchFamily="34" charset="0"/>
                          <a:ea typeface="+mn-ea"/>
                          <a:cs typeface="Arial" pitchFamily="34" charset="0"/>
                        </a:rPr>
                        <a:t>1. План будівельного майданчика та зони прийому, визначеного Звітом з ОВД, законодавством або замовником, де це доречно.</a:t>
                      </a:r>
                      <a:endParaRPr lang="ru-RU" sz="1200" kern="1200" dirty="0">
                        <a:solidFill>
                          <a:schemeClr val="dk1"/>
                        </a:solidFill>
                        <a:effectLst/>
                        <a:latin typeface="Arial" panose="020B0604020202020204" pitchFamily="34" charset="0"/>
                        <a:ea typeface="+mn-ea"/>
                        <a:cs typeface="Arial" panose="020B0604020202020204" pitchFamily="34" charset="0"/>
                      </a:endParaRPr>
                    </a:p>
                    <a:p>
                      <a:pPr lvl="0"/>
                      <a:r>
                        <a:rPr lang="uk-UA" sz="1200" kern="1200" dirty="0">
                          <a:solidFill>
                            <a:schemeClr val="dk1"/>
                          </a:solidFill>
                          <a:effectLst/>
                          <a:latin typeface="Arial" panose="020B0604020202020204" pitchFamily="34" charset="0"/>
                          <a:ea typeface="+mn-ea"/>
                          <a:cs typeface="Arial" panose="020B0604020202020204" pitchFamily="34" charset="0"/>
                        </a:rPr>
                        <a:t>2. Розклад робіт, що вказує, коли мають відбутися найгучніші роботи.</a:t>
                      </a:r>
                      <a:endParaRPr lang="ru-RU" sz="1200" kern="1200" dirty="0">
                        <a:solidFill>
                          <a:schemeClr val="dk1"/>
                        </a:solidFill>
                        <a:effectLst/>
                        <a:latin typeface="Arial" panose="020B0604020202020204" pitchFamily="34" charset="0"/>
                        <a:ea typeface="+mn-ea"/>
                        <a:cs typeface="Arial" panose="020B0604020202020204" pitchFamily="34" charset="0"/>
                      </a:endParaRPr>
                    </a:p>
                    <a:p>
                      <a:pPr lvl="0"/>
                      <a:r>
                        <a:rPr lang="uk-UA" sz="1200" kern="1200" dirty="0">
                          <a:solidFill>
                            <a:schemeClr val="dk1"/>
                          </a:solidFill>
                          <a:effectLst/>
                          <a:latin typeface="Arial" panose="020B0604020202020204" pitchFamily="34" charset="0"/>
                          <a:ea typeface="+mn-ea"/>
                          <a:cs typeface="Arial" panose="020B0604020202020204" pitchFamily="34" charset="0"/>
                        </a:rPr>
                        <a:t>3. Документи, що надають детальну інформацію про ті шумові бар'єри будуть встановлені для зменшення рівня шуму у визначеній зоні. </a:t>
                      </a:r>
                      <a:endParaRPr lang="ru-RU" sz="1200" kern="1200" dirty="0">
                        <a:solidFill>
                          <a:schemeClr val="dk1"/>
                        </a:solidFill>
                        <a:effectLst/>
                        <a:latin typeface="Arial" panose="020B0604020202020204" pitchFamily="34" charset="0"/>
                        <a:ea typeface="+mn-ea"/>
                        <a:cs typeface="Arial" panose="020B0604020202020204" pitchFamily="34" charset="0"/>
                      </a:endParaRPr>
                    </a:p>
                    <a:p>
                      <a:pPr lvl="0"/>
                      <a:r>
                        <a:rPr lang="uk-UA" sz="1200" kern="1200" dirty="0">
                          <a:solidFill>
                            <a:schemeClr val="dk1"/>
                          </a:solidFill>
                          <a:effectLst/>
                          <a:latin typeface="Arial" pitchFamily="34" charset="0"/>
                          <a:ea typeface="+mn-ea"/>
                          <a:cs typeface="Arial" pitchFamily="34" charset="0"/>
                        </a:rPr>
                        <a:t>4. Специфікація розташування шумозахисних бар’єрів та прогнозовані  показники рівня шуму на основі акустичних розрахунків, які демонструють, що пом’якшення шуму буде можливим..</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uk-UA" sz="1200" kern="1200" dirty="0">
                          <a:solidFill>
                            <a:schemeClr val="dk1"/>
                          </a:solidFill>
                          <a:effectLst/>
                          <a:latin typeface="Arial" pitchFamily="34" charset="0"/>
                          <a:ea typeface="+mn-ea"/>
                          <a:cs typeface="Arial" pitchFamily="34" charset="0"/>
                        </a:rPr>
                        <a:t>За даними Всесвітньої організації охорони здоров'я (ВООЗ) шум негативно впливає на здоров'я людини, сприяє появі хвороб та передчасної смерті. Одним з головних чинників виникнення шуму є звук, що виникає в моменти торкання дорожнього полотна покришками. </a:t>
                      </a:r>
                      <a:r>
                        <a:rPr lang="uk-UA" sz="1200" b="1" kern="1200" dirty="0">
                          <a:solidFill>
                            <a:srgbClr val="C00000"/>
                          </a:solidFill>
                          <a:effectLst/>
                          <a:latin typeface="Arial" pitchFamily="34" charset="0"/>
                          <a:ea typeface="+mn-ea"/>
                          <a:cs typeface="Arial" pitchFamily="34" charset="0"/>
                        </a:rPr>
                        <a:t>Шумове забруднення створює небезпечний рівень шуму при русі легкових або вантажних автомобілів зі швидкістю вище 30 км/</a:t>
                      </a:r>
                      <a:r>
                        <a:rPr lang="uk-UA" sz="1200" b="1" kern="1200" dirty="0" err="1">
                          <a:solidFill>
                            <a:srgbClr val="C00000"/>
                          </a:solidFill>
                          <a:effectLst/>
                          <a:latin typeface="Arial" pitchFamily="34" charset="0"/>
                          <a:ea typeface="+mn-ea"/>
                          <a:cs typeface="Arial" pitchFamily="34" charset="0"/>
                        </a:rPr>
                        <a:t>год</a:t>
                      </a:r>
                      <a:r>
                        <a:rPr lang="uk-UA" sz="1200" b="1" kern="1200" dirty="0">
                          <a:solidFill>
                            <a:srgbClr val="C00000"/>
                          </a:solidFill>
                          <a:effectLst/>
                          <a:latin typeface="Arial" pitchFamily="34" charset="0"/>
                          <a:ea typeface="+mn-ea"/>
                          <a:cs typeface="Arial" pitchFamily="34" charset="0"/>
                        </a:rPr>
                        <a:t> і 50 км/</a:t>
                      </a:r>
                      <a:r>
                        <a:rPr lang="uk-UA" sz="1200" b="1" kern="1200" dirty="0" err="1">
                          <a:solidFill>
                            <a:srgbClr val="C00000"/>
                          </a:solidFill>
                          <a:effectLst/>
                          <a:latin typeface="Arial" pitchFamily="34" charset="0"/>
                          <a:ea typeface="+mn-ea"/>
                          <a:cs typeface="Arial" pitchFamily="34" charset="0"/>
                        </a:rPr>
                        <a:t>год</a:t>
                      </a:r>
                      <a:r>
                        <a:rPr lang="uk-UA" sz="1200" b="1" kern="1200" dirty="0">
                          <a:solidFill>
                            <a:srgbClr val="C00000"/>
                          </a:solidFill>
                          <a:effectLst/>
                          <a:latin typeface="Arial" pitchFamily="34" charset="0"/>
                          <a:ea typeface="+mn-ea"/>
                          <a:cs typeface="Arial" pitchFamily="34" charset="0"/>
                        </a:rPr>
                        <a:t>, відповідно. </a:t>
                      </a:r>
                      <a:endParaRPr lang="ru-RU" sz="1200" b="1" kern="1200" dirty="0">
                        <a:solidFill>
                          <a:srgbClr val="C00000"/>
                        </a:solidFill>
                        <a:effectLst/>
                        <a:latin typeface="Arial" pitchFamily="34" charset="0"/>
                        <a:ea typeface="+mn-ea"/>
                        <a:cs typeface="Arial" pitchFamily="34" charset="0"/>
                      </a:endParaRPr>
                    </a:p>
                    <a:p>
                      <a:r>
                        <a:rPr lang="uk-UA" sz="1200" kern="1200" dirty="0">
                          <a:solidFill>
                            <a:schemeClr val="dk1"/>
                          </a:solidFill>
                          <a:effectLst/>
                          <a:latin typeface="Arial" pitchFamily="34" charset="0"/>
                          <a:ea typeface="+mn-ea"/>
                          <a:cs typeface="Arial" pitchFamily="34" charset="0"/>
                        </a:rPr>
                        <a:t>Необхідність та ефективність застосування доводять такі нормативно-правові документи та дослідження.</a:t>
                      </a:r>
                      <a:r>
                        <a:rPr lang="uk-UA" sz="1200" kern="1200" cap="all" dirty="0">
                          <a:solidFill>
                            <a:schemeClr val="dk1"/>
                          </a:solidFill>
                          <a:effectLst/>
                          <a:latin typeface="Arial" pitchFamily="34" charset="0"/>
                          <a:ea typeface="+mn-ea"/>
                          <a:cs typeface="Arial" pitchFamily="34" charset="0"/>
                        </a:rPr>
                        <a:t> </a:t>
                      </a:r>
                      <a:endParaRPr lang="ru-RU" sz="1200" kern="1200" dirty="0">
                        <a:solidFill>
                          <a:schemeClr val="dk1"/>
                        </a:solidFill>
                        <a:effectLst/>
                        <a:latin typeface="Arial" pitchFamily="34" charset="0"/>
                        <a:ea typeface="+mn-ea"/>
                        <a:cs typeface="Arial" pitchFamily="34" charset="0"/>
                      </a:endParaRPr>
                    </a:p>
                    <a:p>
                      <a:pPr lvl="0"/>
                      <a:r>
                        <a:rPr lang="en-US" sz="1200" kern="1200" cap="all" dirty="0">
                          <a:solidFill>
                            <a:schemeClr val="dk1"/>
                          </a:solidFill>
                          <a:effectLst/>
                          <a:latin typeface="Arial" pitchFamily="34" charset="0"/>
                          <a:ea typeface="+mn-ea"/>
                          <a:cs typeface="Arial" pitchFamily="34" charset="0"/>
                        </a:rPr>
                        <a:t>ISO</a:t>
                      </a:r>
                      <a:r>
                        <a:rPr lang="uk-UA" sz="1200" kern="1200" cap="all" dirty="0">
                          <a:solidFill>
                            <a:schemeClr val="dk1"/>
                          </a:solidFill>
                          <a:effectLst/>
                          <a:latin typeface="Arial" pitchFamily="34" charset="0"/>
                          <a:ea typeface="+mn-ea"/>
                          <a:cs typeface="Arial" pitchFamily="34" charset="0"/>
                        </a:rPr>
                        <a:t> 11819-2:2017  </a:t>
                      </a:r>
                      <a:r>
                        <a:rPr lang="en-US" sz="1200" kern="1200" dirty="0">
                          <a:solidFill>
                            <a:schemeClr val="dk1"/>
                          </a:solidFill>
                          <a:effectLst/>
                          <a:latin typeface="Arial" pitchFamily="34" charset="0"/>
                          <a:ea typeface="+mn-ea"/>
                          <a:cs typeface="Arial" pitchFamily="34" charset="0"/>
                        </a:rPr>
                        <a:t>Acoustics</a:t>
                      </a:r>
                      <a:r>
                        <a:rPr lang="uk-UA" sz="1200" kern="1200" dirty="0">
                          <a:solidFill>
                            <a:schemeClr val="dk1"/>
                          </a:solidFill>
                          <a:effectLst/>
                          <a:latin typeface="Arial" pitchFamily="34" charset="0"/>
                          <a:ea typeface="+mn-ea"/>
                          <a:cs typeface="Arial" pitchFamily="34" charset="0"/>
                        </a:rPr>
                        <a:t> — </a:t>
                      </a:r>
                      <a:r>
                        <a:rPr lang="en-US" sz="1200" kern="1200" dirty="0">
                          <a:solidFill>
                            <a:schemeClr val="dk1"/>
                          </a:solidFill>
                          <a:effectLst/>
                          <a:latin typeface="Arial" pitchFamily="34" charset="0"/>
                          <a:ea typeface="+mn-ea"/>
                          <a:cs typeface="Arial" pitchFamily="34" charset="0"/>
                        </a:rPr>
                        <a:t>Measurement of the influence of road surfaces on traffic noise</a:t>
                      </a:r>
                      <a:r>
                        <a:rPr lang="uk-UA" sz="1200" kern="1200" dirty="0">
                          <a:solidFill>
                            <a:schemeClr val="dk1"/>
                          </a:solidFill>
                          <a:effectLst/>
                          <a:latin typeface="Arial" pitchFamily="34" charset="0"/>
                          <a:ea typeface="+mn-ea"/>
                          <a:cs typeface="Arial" pitchFamily="34" charset="0"/>
                        </a:rPr>
                        <a:t> — </a:t>
                      </a:r>
                      <a:r>
                        <a:rPr lang="en-US" sz="1200" kern="1200" dirty="0">
                          <a:solidFill>
                            <a:schemeClr val="dk1"/>
                          </a:solidFill>
                          <a:effectLst/>
                          <a:latin typeface="Arial" pitchFamily="34" charset="0"/>
                          <a:ea typeface="+mn-ea"/>
                          <a:cs typeface="Arial" pitchFamily="34" charset="0"/>
                        </a:rPr>
                        <a:t>Part</a:t>
                      </a:r>
                      <a:r>
                        <a:rPr lang="uk-UA" sz="1200" kern="1200" dirty="0">
                          <a:solidFill>
                            <a:schemeClr val="dk1"/>
                          </a:solidFill>
                          <a:effectLst/>
                          <a:latin typeface="Arial" pitchFamily="34" charset="0"/>
                          <a:ea typeface="+mn-ea"/>
                          <a:cs typeface="Arial" pitchFamily="34" charset="0"/>
                        </a:rPr>
                        <a:t> 2: </a:t>
                      </a:r>
                      <a:r>
                        <a:rPr lang="en-US" sz="1200" kern="1200" dirty="0">
                          <a:solidFill>
                            <a:schemeClr val="dk1"/>
                          </a:solidFill>
                          <a:effectLst/>
                          <a:latin typeface="Arial" pitchFamily="34" charset="0"/>
                          <a:ea typeface="+mn-ea"/>
                          <a:cs typeface="Arial" pitchFamily="34" charset="0"/>
                        </a:rPr>
                        <a:t>The close</a:t>
                      </a:r>
                      <a:r>
                        <a:rPr lang="uk-UA" sz="1200" kern="1200" dirty="0">
                          <a:solidFill>
                            <a:schemeClr val="dk1"/>
                          </a:solidFill>
                          <a:effectLst/>
                          <a:latin typeface="Arial" pitchFamily="34" charset="0"/>
                          <a:ea typeface="+mn-ea"/>
                          <a:cs typeface="Arial" pitchFamily="34" charset="0"/>
                        </a:rPr>
                        <a:t>-</a:t>
                      </a:r>
                      <a:r>
                        <a:rPr lang="en-US" sz="1200" kern="1200" dirty="0">
                          <a:solidFill>
                            <a:schemeClr val="dk1"/>
                          </a:solidFill>
                          <a:effectLst/>
                          <a:latin typeface="Arial" pitchFamily="34" charset="0"/>
                          <a:ea typeface="+mn-ea"/>
                          <a:cs typeface="Arial" pitchFamily="34" charset="0"/>
                        </a:rPr>
                        <a:t>proximity method</a:t>
                      </a:r>
                      <a:r>
                        <a:rPr lang="uk-UA" sz="1200" kern="1200" dirty="0">
                          <a:solidFill>
                            <a:schemeClr val="dk1"/>
                          </a:solidFill>
                          <a:effectLst/>
                          <a:latin typeface="Arial" pitchFamily="34" charset="0"/>
                          <a:ea typeface="+mn-ea"/>
                          <a:cs typeface="Arial" pitchFamily="34" charset="0"/>
                        </a:rPr>
                        <a:t>.</a:t>
                      </a:r>
                      <a:endParaRPr lang="ru-RU" sz="1200" kern="1200" dirty="0">
                        <a:solidFill>
                          <a:schemeClr val="dk1"/>
                        </a:solidFill>
                        <a:effectLst/>
                        <a:latin typeface="Arial" pitchFamily="34" charset="0"/>
                        <a:ea typeface="+mn-ea"/>
                        <a:cs typeface="Arial" pitchFamily="34" charset="0"/>
                      </a:endParaRPr>
                    </a:p>
                    <a:p>
                      <a:pPr lvl="0"/>
                      <a:r>
                        <a:rPr lang="en-US" sz="1200" kern="1200" dirty="0">
                          <a:solidFill>
                            <a:schemeClr val="dk1"/>
                          </a:solidFill>
                          <a:effectLst/>
                          <a:latin typeface="Arial" pitchFamily="34" charset="0"/>
                          <a:ea typeface="+mn-ea"/>
                          <a:cs typeface="Arial" pitchFamily="34" charset="0"/>
                        </a:rPr>
                        <a:t>Commission Staff Working Document EU Green Public Procurement Criteria for Road Design, Construction and Maintenance Brussels, European Commission 10.6.2016 SWD(2016) 203 final</a:t>
                      </a:r>
                      <a:r>
                        <a:rPr lang="uk-UA" sz="1200" kern="1200" dirty="0">
                          <a:solidFill>
                            <a:schemeClr val="dk1"/>
                          </a:solidFill>
                          <a:effectLst/>
                          <a:latin typeface="Arial" pitchFamily="34" charset="0"/>
                          <a:ea typeface="+mn-ea"/>
                          <a:cs typeface="Arial" pitchFamily="34" charset="0"/>
                        </a:rPr>
                        <a:t>.</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8083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46559"/>
            <a:ext cx="8940800" cy="781096"/>
          </a:xfrm>
        </p:spPr>
        <p:txBody>
          <a:bodyPr>
            <a:normAutofit fontScale="90000"/>
          </a:bodyPr>
          <a:lstStyle/>
          <a:p>
            <a:pPr>
              <a:lnSpc>
                <a:spcPct val="100000"/>
              </a:lnSpc>
            </a:pPr>
            <a:r>
              <a:rPr lang="uk-UA" sz="2000" b="1" dirty="0">
                <a:latin typeface="Arial" pitchFamily="34" charset="0"/>
                <a:cs typeface="Arial" pitchFamily="34" charset="0"/>
              </a:rPr>
              <a:t>ВИМОГИ ДО ТЕХНІЧНИХ УМОВ РЕАЛІЗАЦІЇ ПРОЕКТУ</a:t>
            </a:r>
            <a:br>
              <a:rPr lang="uk-UA" sz="2000" b="1" cap="all" dirty="0">
                <a:latin typeface="Arial" pitchFamily="34" charset="0"/>
                <a:cs typeface="Arial" pitchFamily="34" charset="0"/>
              </a:rPr>
            </a:br>
            <a:r>
              <a:rPr lang="uk-UA" sz="2000" b="1" dirty="0">
                <a:latin typeface="Arial" pitchFamily="34" charset="0"/>
                <a:cs typeface="Arial" pitchFamily="34" charset="0"/>
              </a:rPr>
              <a:t> </a:t>
            </a:r>
            <a:r>
              <a:rPr lang="uk-UA" sz="1800" b="1" dirty="0">
                <a:latin typeface="Arial" pitchFamily="34" charset="0"/>
                <a:cs typeface="Arial" pitchFamily="34" charset="0"/>
              </a:rPr>
              <a:t>Застосування екологічних вимог до виконання робіт  при проектуванні автомобільної дороги</a:t>
            </a:r>
            <a:r>
              <a:rPr lang="uk-UA" sz="1800" dirty="0">
                <a:latin typeface="Arial" pitchFamily="34" charset="0"/>
                <a:cs typeface="Arial" pitchFamily="34" charset="0"/>
              </a:rPr>
              <a:t> </a:t>
            </a:r>
            <a:r>
              <a:rPr lang="uk-UA" sz="1800" b="1" dirty="0">
                <a:latin typeface="Arial" pitchFamily="34" charset="0"/>
                <a:cs typeface="Arial" pitchFamily="34" charset="0"/>
              </a:rPr>
              <a:t> та в процесі виконання будівельних</a:t>
            </a:r>
            <a:r>
              <a:rPr lang="ru-RU" sz="1800" b="1" dirty="0">
                <a:latin typeface="Arial" pitchFamily="34" charset="0"/>
                <a:cs typeface="Arial" pitchFamily="34" charset="0"/>
              </a:rPr>
              <a:t>/</a:t>
            </a:r>
            <a:r>
              <a:rPr lang="ru-RU" sz="1800" b="1" dirty="0" err="1">
                <a:latin typeface="Arial" pitchFamily="34" charset="0"/>
                <a:cs typeface="Arial" pitchFamily="34" charset="0"/>
              </a:rPr>
              <a:t>ремонтних</a:t>
            </a:r>
            <a:r>
              <a:rPr lang="ru-RU" sz="1800" b="1" dirty="0">
                <a:latin typeface="Arial" pitchFamily="34" charset="0"/>
                <a:cs typeface="Arial" pitchFamily="34" charset="0"/>
              </a:rPr>
              <a:t> </a:t>
            </a:r>
            <a:r>
              <a:rPr lang="uk-UA" sz="1800" b="1" dirty="0">
                <a:latin typeface="Arial" pitchFamily="34" charset="0"/>
                <a:cs typeface="Arial" pitchFamily="34" charset="0"/>
              </a:rPr>
              <a:t>робіт</a:t>
            </a:r>
            <a:br>
              <a:rPr lang="ru-RU" sz="1800" dirty="0">
                <a:latin typeface="Arial" pitchFamily="34" charset="0"/>
                <a:cs typeface="Arial" pitchFamily="34" charset="0"/>
              </a:rPr>
            </a:br>
            <a:endParaRPr lang="ru-RU" sz="1800" dirty="0">
              <a:latin typeface="Arial" pitchFamily="34" charset="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06639711"/>
              </p:ext>
            </p:extLst>
          </p:nvPr>
        </p:nvGraphicFramePr>
        <p:xfrm>
          <a:off x="0" y="2027655"/>
          <a:ext cx="9144000" cy="64008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2790825">
                  <a:extLst>
                    <a:ext uri="{9D8B030D-6E8A-4147-A177-3AD203B41FA5}">
                      <a16:colId xmlns:a16="http://schemas.microsoft.com/office/drawing/2014/main" val="20001"/>
                    </a:ext>
                  </a:extLst>
                </a:gridCol>
                <a:gridCol w="3076575">
                  <a:extLst>
                    <a:ext uri="{9D8B030D-6E8A-4147-A177-3AD203B41FA5}">
                      <a16:colId xmlns:a16="http://schemas.microsoft.com/office/drawing/2014/main" val="20002"/>
                    </a:ext>
                  </a:extLst>
                </a:gridCol>
              </a:tblGrid>
              <a:tr h="43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kern="1200" dirty="0">
                          <a:solidFill>
                            <a:srgbClr val="002060"/>
                          </a:solidFill>
                          <a:effectLst/>
                          <a:latin typeface="Arial" pitchFamily="34" charset="0"/>
                          <a:ea typeface="+mn-ea"/>
                          <a:cs typeface="Arial" pitchFamily="34" charset="0"/>
                        </a:rPr>
                        <a:t>Підтвердні документи:</a:t>
                      </a:r>
                      <a:endParaRPr lang="ru-RU" sz="14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62860">
                <a:tc>
                  <a:txBody>
                    <a:bodyPr/>
                    <a:lstStyle/>
                    <a:p>
                      <a:pPr algn="l"/>
                      <a:r>
                        <a:rPr lang="uk-UA" sz="1200" b="1" dirty="0">
                          <a:latin typeface="Arial" pitchFamily="34" charset="0"/>
                          <a:cs typeface="Arial" pitchFamily="34" charset="0"/>
                        </a:rPr>
                        <a:t>7. </a:t>
                      </a:r>
                      <a:r>
                        <a:rPr lang="uk-UA" sz="1200" kern="1200" dirty="0">
                          <a:solidFill>
                            <a:schemeClr val="dk1"/>
                          </a:solidFill>
                          <a:effectLst/>
                          <a:latin typeface="Arial" pitchFamily="34" charset="0"/>
                          <a:ea typeface="+mn-ea"/>
                          <a:cs typeface="Arial" pitchFamily="34" charset="0"/>
                        </a:rPr>
                        <a:t>Під час будівництва та експлуатації  автомобільної дороги  </a:t>
                      </a:r>
                      <a:r>
                        <a:rPr lang="uk-UA" sz="1200" b="1" kern="1200" dirty="0">
                          <a:solidFill>
                            <a:srgbClr val="C00000"/>
                          </a:solidFill>
                          <a:effectLst/>
                          <a:latin typeface="Arial" pitchFamily="34" charset="0"/>
                          <a:ea typeface="+mn-ea"/>
                          <a:cs typeface="Arial" pitchFamily="34" charset="0"/>
                        </a:rPr>
                        <a:t>передбачити зменшення викидів від автотранспорту за рахунок ефективного споживання палива під час руху транспорту через опір коченню</a:t>
                      </a:r>
                      <a:r>
                        <a:rPr lang="uk-UA" sz="1200" kern="1200" dirty="0">
                          <a:solidFill>
                            <a:schemeClr val="dk1"/>
                          </a:solidFill>
                          <a:effectLst/>
                          <a:latin typeface="Arial" pitchFamily="34" charset="0"/>
                          <a:ea typeface="+mn-ea"/>
                          <a:cs typeface="Arial" pitchFamily="34" charset="0"/>
                        </a:rPr>
                        <a:t>. </a:t>
                      </a:r>
                      <a:r>
                        <a:rPr lang="uk-UA" sz="1200" kern="1200" dirty="0" err="1">
                          <a:solidFill>
                            <a:schemeClr val="dk1"/>
                          </a:solidFill>
                          <a:effectLst/>
                          <a:latin typeface="Arial" pitchFamily="34" charset="0"/>
                          <a:ea typeface="+mn-ea"/>
                          <a:cs typeface="Arial" pitchFamily="34" charset="0"/>
                        </a:rPr>
                        <a:t>Макротекстура</a:t>
                      </a:r>
                      <a:r>
                        <a:rPr lang="uk-UA" sz="1200" kern="1200" dirty="0">
                          <a:solidFill>
                            <a:schemeClr val="dk1"/>
                          </a:solidFill>
                          <a:effectLst/>
                          <a:latin typeface="Arial" pitchFamily="34" charset="0"/>
                          <a:ea typeface="+mn-ea"/>
                          <a:cs typeface="Arial" pitchFamily="34" charset="0"/>
                        </a:rPr>
                        <a:t> поверхні дороги, яка характеризується показником середньої глибини профілю або середньою величиною заглиблень шорсткості поверхні покриття згідно ДСТУ Б В.2.3-8-2003 має забезпечувати відповідність опору кочення і мокрому тертю відповідно вимогам  національних, регіональних та / або місцевих стандартів.</a:t>
                      </a:r>
                      <a:endParaRPr lang="ru-RU" sz="1200" kern="1200" dirty="0">
                        <a:solidFill>
                          <a:schemeClr val="dk1"/>
                        </a:solidFill>
                        <a:effectLst/>
                        <a:latin typeface="Arial" pitchFamily="34" charset="0"/>
                        <a:ea typeface="+mn-ea"/>
                        <a:cs typeface="Arial" pitchFamily="34" charset="0"/>
                      </a:endParaRPr>
                    </a:p>
                    <a:p>
                      <a:pPr algn="l"/>
                      <a:r>
                        <a:rPr lang="uk-UA" sz="1200" kern="1200" dirty="0">
                          <a:solidFill>
                            <a:schemeClr val="dk1"/>
                          </a:solidFill>
                          <a:effectLst/>
                          <a:latin typeface="Arial" pitchFamily="34" charset="0"/>
                          <a:ea typeface="+mn-ea"/>
                          <a:cs typeface="Arial" pitchFamily="34" charset="0"/>
                        </a:rPr>
                        <a:t>Сфера застосування: лише для автомагістралей та автомобільних доріг, магістральних доріг або доріг загального користування, розрахованих на високий рівень щорічного середньодобового руху - на постійній швидкості.</a:t>
                      </a:r>
                    </a:p>
                    <a:p>
                      <a:pPr algn="l"/>
                      <a:r>
                        <a:rPr lang="uk-UA" sz="1200" i="1" kern="1200" dirty="0">
                          <a:solidFill>
                            <a:schemeClr val="dk1"/>
                          </a:solidFill>
                          <a:effectLst/>
                          <a:latin typeface="Arial" pitchFamily="34" charset="0"/>
                          <a:ea typeface="+mn-ea"/>
                          <a:cs typeface="Arial" pitchFamily="34" charset="0"/>
                        </a:rPr>
                        <a:t>Варіант 1.</a:t>
                      </a:r>
                      <a:r>
                        <a:rPr lang="uk-UA" sz="1200" kern="1200" dirty="0">
                          <a:solidFill>
                            <a:schemeClr val="dk1"/>
                          </a:solidFill>
                          <a:effectLst/>
                          <a:latin typeface="Arial" pitchFamily="34" charset="0"/>
                          <a:ea typeface="+mn-ea"/>
                          <a:cs typeface="Arial" pitchFamily="34" charset="0"/>
                        </a:rPr>
                        <a:t> Зниження середньої глибини профілю (MPD) дорожнього покриття в межах діапазону умов безпеки, встановлених опором кочення та тертю на мокрій дорозі.</a:t>
                      </a:r>
                      <a:endParaRPr lang="ru-RU" sz="1200" kern="1200" dirty="0">
                        <a:solidFill>
                          <a:schemeClr val="dk1"/>
                        </a:solidFill>
                        <a:effectLst/>
                        <a:latin typeface="Arial" pitchFamily="34" charset="0"/>
                        <a:ea typeface="+mn-ea"/>
                        <a:cs typeface="Arial" pitchFamily="34" charset="0"/>
                      </a:endParaRPr>
                    </a:p>
                    <a:p>
                      <a:pPr algn="l"/>
                      <a:r>
                        <a:rPr lang="uk-UA" sz="1200" i="1" kern="1200" dirty="0">
                          <a:solidFill>
                            <a:schemeClr val="dk1"/>
                          </a:solidFill>
                          <a:effectLst/>
                          <a:latin typeface="Arial" pitchFamily="34" charset="0"/>
                          <a:ea typeface="+mn-ea"/>
                          <a:cs typeface="Arial" pitchFamily="34" charset="0"/>
                        </a:rPr>
                        <a:t>Варіант 2</a:t>
                      </a:r>
                      <a:r>
                        <a:rPr lang="uk-UA" sz="1200" kern="1200" dirty="0">
                          <a:solidFill>
                            <a:schemeClr val="dk1"/>
                          </a:solidFill>
                          <a:effectLst/>
                          <a:latin typeface="Arial" pitchFamily="34" charset="0"/>
                          <a:ea typeface="+mn-ea"/>
                          <a:cs typeface="Arial" pitchFamily="34" charset="0"/>
                        </a:rPr>
                        <a:t>. Зниження опору коченню дорожнього покриття. </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200" kern="1200" dirty="0">
                          <a:solidFill>
                            <a:schemeClr val="dk1"/>
                          </a:solidFill>
                          <a:effectLst/>
                          <a:latin typeface="Arial" pitchFamily="34" charset="0"/>
                          <a:ea typeface="+mn-ea"/>
                          <a:cs typeface="Arial" pitchFamily="34" charset="0"/>
                        </a:rPr>
                        <a:t>1. Детальний проект, який включає параметри експлуатаційних характеристик та результати випробувань на випробувальному зразку поверхні</a:t>
                      </a:r>
                      <a:r>
                        <a:rPr lang="uk-UA" sz="1800" kern="1200" dirty="0">
                          <a:solidFill>
                            <a:schemeClr val="dk1"/>
                          </a:solidFill>
                          <a:effectLst/>
                          <a:latin typeface="+mn-lt"/>
                          <a:ea typeface="+mn-ea"/>
                          <a:cs typeface="+mn-cs"/>
                        </a:rPr>
                        <a:t> </a:t>
                      </a:r>
                      <a:r>
                        <a:rPr lang="uk-UA" sz="1200" kern="1200" dirty="0">
                          <a:solidFill>
                            <a:schemeClr val="dk1"/>
                          </a:solidFill>
                          <a:effectLst/>
                          <a:latin typeface="Arial" pitchFamily="34" charset="0"/>
                          <a:ea typeface="+mn-ea"/>
                          <a:cs typeface="Arial" pitchFamily="34" charset="0"/>
                        </a:rPr>
                        <a:t>незалежною лабораторією, що відповідає загальним принципам ISO 17025.</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2. Документи, що представляють дані планування транспортного потоку (маршрут, потік руху, середній ступінь кривизни, підйом і падіння/ухил). </a:t>
                      </a:r>
                      <a:endParaRPr lang="ru-RU" sz="1200" kern="1200" dirty="0">
                        <a:solidFill>
                          <a:schemeClr val="dk1"/>
                        </a:solidFill>
                        <a:effectLst/>
                        <a:latin typeface="Arial" pitchFamily="34" charset="0"/>
                        <a:ea typeface="+mn-ea"/>
                        <a:cs typeface="Arial" pitchFamily="34" charset="0"/>
                      </a:endParaRPr>
                    </a:p>
                    <a:p>
                      <a:pPr lvl="0" algn="l"/>
                      <a:r>
                        <a:rPr lang="uk-UA" sz="1200" kern="1200" dirty="0">
                          <a:solidFill>
                            <a:schemeClr val="dk1"/>
                          </a:solidFill>
                          <a:effectLst/>
                          <a:latin typeface="Arial" pitchFamily="34" charset="0"/>
                          <a:ea typeface="+mn-ea"/>
                          <a:cs typeface="Arial" pitchFamily="34" charset="0"/>
                        </a:rPr>
                        <a:t>3. Документи, що підтверджують результати вимірювань:</a:t>
                      </a:r>
                      <a:br>
                        <a:rPr lang="uk-UA" sz="1200" kern="1200" dirty="0">
                          <a:solidFill>
                            <a:schemeClr val="dk1"/>
                          </a:solidFill>
                          <a:effectLst/>
                          <a:latin typeface="Arial" pitchFamily="34" charset="0"/>
                          <a:ea typeface="+mn-ea"/>
                          <a:cs typeface="Arial" pitchFamily="34" charset="0"/>
                        </a:rPr>
                      </a:br>
                      <a:r>
                        <a:rPr lang="uk-UA" sz="1200" kern="1200" dirty="0">
                          <a:solidFill>
                            <a:schemeClr val="dk1"/>
                          </a:solidFill>
                          <a:effectLst/>
                          <a:latin typeface="Arial" pitchFamily="34" charset="0"/>
                          <a:ea typeface="+mn-ea"/>
                          <a:cs typeface="Arial" pitchFamily="34" charset="0"/>
                        </a:rPr>
                        <a:t>показників середньої глибини профілю згідно зі стандартом </a:t>
                      </a:r>
                      <a:r>
                        <a:rPr lang="ru-RU" sz="1200" kern="1200" dirty="0">
                          <a:solidFill>
                            <a:schemeClr val="dk1"/>
                          </a:solidFill>
                          <a:effectLst/>
                          <a:latin typeface="Arial" pitchFamily="34" charset="0"/>
                          <a:ea typeface="+mn-ea"/>
                          <a:cs typeface="Arial" pitchFamily="34" charset="0"/>
                        </a:rPr>
                        <a:t>ISO</a:t>
                      </a:r>
                      <a:r>
                        <a:rPr lang="uk-UA" sz="1200" kern="1200" dirty="0">
                          <a:solidFill>
                            <a:schemeClr val="dk1"/>
                          </a:solidFill>
                          <a:effectLst/>
                          <a:latin typeface="Arial" pitchFamily="34" charset="0"/>
                          <a:ea typeface="+mn-ea"/>
                          <a:cs typeface="Arial" pitchFamily="34" charset="0"/>
                        </a:rPr>
                        <a:t> 13473-1, або </a:t>
                      </a:r>
                      <a:br>
                        <a:rPr lang="uk-UA" sz="1200" kern="1200" dirty="0">
                          <a:solidFill>
                            <a:schemeClr val="dk1"/>
                          </a:solidFill>
                          <a:effectLst/>
                          <a:latin typeface="Arial" pitchFamily="34" charset="0"/>
                          <a:ea typeface="+mn-ea"/>
                          <a:cs typeface="Arial" pitchFamily="34" charset="0"/>
                        </a:rPr>
                      </a:br>
                      <a:r>
                        <a:rPr lang="uk-UA" sz="1200" kern="1200" dirty="0">
                          <a:solidFill>
                            <a:schemeClr val="dk1"/>
                          </a:solidFill>
                          <a:effectLst/>
                          <a:latin typeface="Arial" pitchFamily="34" charset="0"/>
                          <a:ea typeface="+mn-ea"/>
                          <a:cs typeface="Arial" pitchFamily="34" charset="0"/>
                        </a:rPr>
                        <a:t>середню величину заглиблень шорсткості поверхні покриття згідно ДСТУ Б В.2.3-8-2003. </a:t>
                      </a:r>
                      <a:endParaRPr lang="ru-RU" sz="1200" kern="1200" dirty="0">
                        <a:solidFill>
                          <a:schemeClr val="dk1"/>
                        </a:solidFill>
                        <a:effectLst/>
                        <a:latin typeface="Arial" pitchFamily="34" charset="0"/>
                        <a:ea typeface="+mn-ea"/>
                        <a:cs typeface="Arial" pitchFamily="34" charset="0"/>
                      </a:endParaRPr>
                    </a:p>
                    <a:p>
                      <a:pPr algn="l"/>
                      <a:r>
                        <a:rPr lang="uk-UA" sz="1200" kern="1200" dirty="0">
                          <a:solidFill>
                            <a:schemeClr val="dk1"/>
                          </a:solidFill>
                          <a:effectLst/>
                          <a:latin typeface="Arial" pitchFamily="34" charset="0"/>
                          <a:ea typeface="+mn-ea"/>
                          <a:cs typeface="Arial" pitchFamily="34" charset="0"/>
                        </a:rPr>
                        <a:t>4. Документи, що підтверджують результати досліджень очікуваної витрати палива.</a:t>
                      </a:r>
                    </a:p>
                    <a:p>
                      <a:pPr algn="l"/>
                      <a:r>
                        <a:rPr lang="uk-UA" sz="1200" kern="1200" dirty="0">
                          <a:solidFill>
                            <a:schemeClr val="dk1"/>
                          </a:solidFill>
                          <a:effectLst/>
                          <a:latin typeface="Arial" pitchFamily="34" charset="0"/>
                          <a:ea typeface="+mn-ea"/>
                          <a:cs typeface="Arial" pitchFamily="34" charset="0"/>
                        </a:rPr>
                        <a:t>5. Документи, що підтверджують результати досліджень швидкості транспортного засобу, виходячи з розміщеної швидкості, типу транспортного засобу, обсягу руху, ухилу. </a:t>
                      </a:r>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uk-UA" sz="1200" kern="1200" dirty="0">
                          <a:solidFill>
                            <a:schemeClr val="dk1"/>
                          </a:solidFill>
                          <a:effectLst/>
                          <a:latin typeface="Arial" pitchFamily="34" charset="0"/>
                          <a:ea typeface="+mn-ea"/>
                          <a:cs typeface="Arial" pitchFamily="34" charset="0"/>
                        </a:rPr>
                        <a:t>Зменшення негативного впливу на довкілля, зменшення обсягів викидів забруднюючих речовин в атмосферне повітря регулюється відповідним законодавством. Процеси експлуатації доріг здійснюють основні екологічні наслідки внаслідок щоденного руху (споживання палива автомобілями та важкими вантажівками).</a:t>
                      </a:r>
                    </a:p>
                    <a:p>
                      <a:pPr algn="l"/>
                      <a:r>
                        <a:rPr lang="uk-UA" sz="1200" kern="1200" dirty="0">
                          <a:solidFill>
                            <a:schemeClr val="dk1"/>
                          </a:solidFill>
                          <a:effectLst/>
                          <a:latin typeface="Arial" pitchFamily="34" charset="0"/>
                          <a:ea typeface="+mn-ea"/>
                          <a:cs typeface="Arial" pitchFamily="34" charset="0"/>
                        </a:rPr>
                        <a:t>Шорсткість поверхні покриття є якісною характеристикою його стану і являє собою відхилення покриття дорожнього одягу від істинно пласкої поверхні в межах діапазону довжин хвиль до 500 мм і амплітуди між піками до 50 мм. Шорсткість поділяється на </a:t>
                      </a:r>
                      <a:r>
                        <a:rPr lang="uk-UA" sz="1200" kern="1200" dirty="0" err="1">
                          <a:solidFill>
                            <a:schemeClr val="dk1"/>
                          </a:solidFill>
                          <a:effectLst/>
                          <a:latin typeface="Arial" pitchFamily="34" charset="0"/>
                          <a:ea typeface="+mn-ea"/>
                          <a:cs typeface="Arial" pitchFamily="34" charset="0"/>
                        </a:rPr>
                        <a:t>микро-</a:t>
                      </a:r>
                      <a:r>
                        <a:rPr lang="uk-UA" sz="1200" kern="1200" dirty="0">
                          <a:solidFill>
                            <a:schemeClr val="dk1"/>
                          </a:solidFill>
                          <a:effectLst/>
                          <a:latin typeface="Arial" pitchFamily="34" charset="0"/>
                          <a:ea typeface="+mn-ea"/>
                          <a:cs typeface="Arial" pitchFamily="34" charset="0"/>
                        </a:rPr>
                        <a:t>, </a:t>
                      </a:r>
                      <a:r>
                        <a:rPr lang="uk-UA" sz="1200" kern="1200" dirty="0" err="1">
                          <a:solidFill>
                            <a:schemeClr val="dk1"/>
                          </a:solidFill>
                          <a:effectLst/>
                          <a:latin typeface="Arial" pitchFamily="34" charset="0"/>
                          <a:ea typeface="+mn-ea"/>
                          <a:cs typeface="Arial" pitchFamily="34" charset="0"/>
                        </a:rPr>
                        <a:t>макро-</a:t>
                      </a:r>
                      <a:r>
                        <a:rPr lang="uk-UA" sz="1200" kern="1200" dirty="0">
                          <a:solidFill>
                            <a:schemeClr val="dk1"/>
                          </a:solidFill>
                          <a:effectLst/>
                          <a:latin typeface="Arial" pitchFamily="34" charset="0"/>
                          <a:ea typeface="+mn-ea"/>
                          <a:cs typeface="Arial" pitchFamily="34" charset="0"/>
                        </a:rPr>
                        <a:t> и </a:t>
                      </a:r>
                      <a:r>
                        <a:rPr lang="uk-UA" sz="1200" kern="1200" dirty="0" err="1">
                          <a:solidFill>
                            <a:schemeClr val="dk1"/>
                          </a:solidFill>
                          <a:effectLst/>
                          <a:latin typeface="Arial" pitchFamily="34" charset="0"/>
                          <a:ea typeface="+mn-ea"/>
                          <a:cs typeface="Arial" pitchFamily="34" charset="0"/>
                        </a:rPr>
                        <a:t>мегатекстуру</a:t>
                      </a:r>
                      <a:r>
                        <a:rPr lang="uk-UA" sz="1200" kern="1200" dirty="0">
                          <a:solidFill>
                            <a:schemeClr val="dk1"/>
                          </a:solidFill>
                          <a:effectLst/>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dk1"/>
                          </a:solidFill>
                          <a:effectLst/>
                          <a:latin typeface="Arial" pitchFamily="34" charset="0"/>
                          <a:ea typeface="+mn-ea"/>
                          <a:cs typeface="Arial" pitchFamily="34" charset="0"/>
                        </a:rPr>
                        <a:t>Опір коченню, пов'язаний з текстурою дорожнього покриття, як правило, має найбільший потенціал впливу, оскільки він безпосередньо пов'язаний з витратою палива автомобіля. </a:t>
                      </a:r>
                      <a:r>
                        <a:rPr lang="uk-UA" sz="1200" b="1" kern="1200" dirty="0">
                          <a:solidFill>
                            <a:srgbClr val="C00000"/>
                          </a:solidFill>
                          <a:effectLst/>
                          <a:latin typeface="Arial" pitchFamily="34" charset="0"/>
                          <a:ea typeface="+mn-ea"/>
                          <a:cs typeface="Arial" pitchFamily="34" charset="0"/>
                        </a:rPr>
                        <a:t>Зниження опору коченню на 10% може призвести до 1-2% поліпшення економії палива</a:t>
                      </a:r>
                      <a:r>
                        <a:rPr lang="uk-UA" sz="1200" kern="1200" dirty="0">
                          <a:solidFill>
                            <a:schemeClr val="dk1"/>
                          </a:solidFill>
                          <a:effectLst/>
                          <a:latin typeface="Arial" pitchFamily="34" charset="0"/>
                          <a:ea typeface="+mn-ea"/>
                          <a:cs typeface="Arial" pitchFamily="34" charset="0"/>
                        </a:rPr>
                        <a:t>.</a:t>
                      </a:r>
                      <a:endParaRPr lang="ru-RU" sz="1200" kern="1200" dirty="0">
                        <a:solidFill>
                          <a:schemeClr val="dk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dk1"/>
                          </a:solidFill>
                          <a:effectLst/>
                          <a:latin typeface="Arial" pitchFamily="34" charset="0"/>
                          <a:ea typeface="+mn-ea"/>
                          <a:cs typeface="Arial" pitchFamily="34" charset="0"/>
                        </a:rPr>
                        <a:t>ДСТУ 9060:2020 Оцінка впливу на довкілля. Транспортні споруди. Критерії оцінки та показники впливу на довкілля. Київ, 2021, 66 с. (п. 7.1 Якість приземного шару атмосферного повітря, п. 7.2.4 Екологічність транспорту)</a:t>
                      </a:r>
                      <a:endParaRPr lang="ru-RU" sz="1200" kern="1200" dirty="0">
                        <a:solidFill>
                          <a:schemeClr val="dk1"/>
                        </a:solidFill>
                        <a:effectLst/>
                        <a:latin typeface="Arial" pitchFamily="34" charset="0"/>
                        <a:ea typeface="+mn-ea"/>
                        <a:cs typeface="Arial" pitchFamily="34" charset="0"/>
                      </a:endParaRPr>
                    </a:p>
                    <a:p>
                      <a:pPr algn="just"/>
                      <a:endParaRPr lang="ru-RU" sz="1200" kern="1200" dirty="0">
                        <a:solidFill>
                          <a:schemeClr val="dk1"/>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598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3839" y="3891485"/>
            <a:ext cx="3139001" cy="584775"/>
          </a:xfrm>
          <a:prstGeom prst="rect">
            <a:avLst/>
          </a:prstGeom>
        </p:spPr>
        <p:txBody>
          <a:bodyPr wrap="none">
            <a:spAutoFit/>
          </a:bodyPr>
          <a:lstStyle/>
          <a:p>
            <a:pPr algn="ctr"/>
            <a:r>
              <a:rPr lang="uk-UA" sz="3200" dirty="0">
                <a:latin typeface="Arial" panose="020B0604020202020204" pitchFamily="34" charset="0"/>
                <a:cs typeface="Arial" panose="020B0604020202020204" pitchFamily="34" charset="0"/>
              </a:rPr>
              <a:t>Дякую за увагу!</a:t>
            </a:r>
            <a:endParaRPr lang="ru-RU" sz="3200" dirty="0">
              <a:latin typeface="Arial" panose="020B0604020202020204" pitchFamily="34" charset="0"/>
              <a:cs typeface="Arial" panose="020B0604020202020204" pitchFamily="34" charset="0"/>
            </a:endParaRPr>
          </a:p>
        </p:txBody>
      </p:sp>
      <p:sp>
        <p:nvSpPr>
          <p:cNvPr id="8" name="Прямоугольник 7"/>
          <p:cNvSpPr/>
          <p:nvPr/>
        </p:nvSpPr>
        <p:spPr>
          <a:xfrm>
            <a:off x="3683839" y="4664569"/>
            <a:ext cx="4478342" cy="461665"/>
          </a:xfrm>
          <a:prstGeom prst="rect">
            <a:avLst/>
          </a:prstGeom>
          <a:solidFill>
            <a:schemeClr val="bg1"/>
          </a:solidFill>
        </p:spPr>
        <p:txBody>
          <a:bodyPr wrap="none">
            <a:spAutoFit/>
          </a:bodyPr>
          <a:lstStyle/>
          <a:p>
            <a:r>
              <a:rPr lang="en-US" sz="2400" b="1" dirty="0">
                <a:latin typeface="Roboto"/>
              </a:rPr>
              <a:t>Viktoriia.Khrutba@gmail.com</a:t>
            </a:r>
            <a:endParaRPr lang="en-US" sz="2400" b="1" i="0" dirty="0">
              <a:effectLst/>
              <a:latin typeface="Roboto"/>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839" y="2038517"/>
            <a:ext cx="1201018" cy="1201018"/>
          </a:xfrm>
          <a:prstGeom prst="rect">
            <a:avLst/>
          </a:prstGeom>
        </p:spPr>
      </p:pic>
      <p:pic>
        <p:nvPicPr>
          <p:cNvPr id="2050" name="Picture 2" descr="Нет описания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115" y="1839785"/>
            <a:ext cx="1399750" cy="1399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Национальный транспортный университет — Википед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5269" y="1839784"/>
            <a:ext cx="1306434" cy="1399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На изображении может находиться: Виктория Хрутьба, улыбается, стоит">
            <a:extLst>
              <a:ext uri="{FF2B5EF4-FFF2-40B4-BE49-F238E27FC236}">
                <a16:creationId xmlns:a16="http://schemas.microsoft.com/office/drawing/2014/main" id="{7CD471CF-F8B3-4D46-BCF2-187A893BD8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135" y="2038517"/>
            <a:ext cx="2832209" cy="315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6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2871" y="-311864"/>
            <a:ext cx="7886700" cy="1299115"/>
          </a:xfrm>
        </p:spPr>
        <p:txBody>
          <a:bodyPr/>
          <a:lstStyle/>
          <a:p>
            <a:endParaRPr lang="ru-RU" dirty="0"/>
          </a:p>
        </p:txBody>
      </p:sp>
      <p:sp>
        <p:nvSpPr>
          <p:cNvPr id="6" name="Прямоугольник 5"/>
          <p:cNvSpPr/>
          <p:nvPr/>
        </p:nvSpPr>
        <p:spPr>
          <a:xfrm>
            <a:off x="585332" y="1382287"/>
            <a:ext cx="5955631" cy="120315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latin typeface="Arial" pitchFamily="34" charset="0"/>
                <a:cs typeface="Arial" pitchFamily="34" charset="0"/>
              </a:rPr>
              <a:t>Критерії мають на меті полегшити державним органам закупівлю продуктів, послуг та робіт зі зменшенням впливу на довкілля</a:t>
            </a:r>
            <a:endParaRPr lang="ru-RU" sz="2000" dirty="0">
              <a:solidFill>
                <a:schemeClr val="tx1"/>
              </a:solidFill>
              <a:latin typeface="Arial" pitchFamily="34" charset="0"/>
              <a:cs typeface="Arial" pitchFamily="34" charset="0"/>
            </a:endParaRPr>
          </a:p>
        </p:txBody>
      </p:sp>
      <p:sp>
        <p:nvSpPr>
          <p:cNvPr id="9" name="Прямоугольник 8"/>
          <p:cNvSpPr/>
          <p:nvPr/>
        </p:nvSpPr>
        <p:spPr>
          <a:xfrm>
            <a:off x="1684927" y="2876968"/>
            <a:ext cx="6627396" cy="169244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uk-UA" sz="2000" dirty="0">
                <a:solidFill>
                  <a:schemeClr val="tx1"/>
                </a:solidFill>
                <a:latin typeface="Arial" panose="020B0604020202020204" pitchFamily="34" charset="0"/>
                <a:cs typeface="Arial" panose="020B0604020202020204" pitchFamily="34" charset="0"/>
              </a:rPr>
              <a:t>Вимоги сформульовані таким чином, що вони можуть бути застосовані, якщо це визнано відповідним, окремим органом влади, включені до його тендерної документації</a:t>
            </a:r>
          </a:p>
        </p:txBody>
      </p:sp>
      <p:sp>
        <p:nvSpPr>
          <p:cNvPr id="10" name="Прямоугольник 9"/>
          <p:cNvSpPr/>
          <p:nvPr/>
        </p:nvSpPr>
        <p:spPr>
          <a:xfrm>
            <a:off x="583036" y="4877688"/>
            <a:ext cx="7729287" cy="120315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dirty="0">
                <a:solidFill>
                  <a:schemeClr val="tx1"/>
                </a:solidFill>
                <a:latin typeface="Arial" panose="020B0604020202020204" pitchFamily="34" charset="0"/>
                <a:cs typeface="Arial" panose="020B0604020202020204" pitchFamily="34" charset="0"/>
              </a:rPr>
              <a:t>Критерії поділяються на критерії відбору, технічні специфікації, критерії присудження та положення про виконання контрактів</a:t>
            </a:r>
          </a:p>
        </p:txBody>
      </p:sp>
    </p:spTree>
    <p:extLst>
      <p:ext uri="{BB962C8B-B14F-4D97-AF65-F5344CB8AC3E}">
        <p14:creationId xmlns:p14="http://schemas.microsoft.com/office/powerpoint/2010/main" val="35320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79930667"/>
              </p:ext>
            </p:extLst>
          </p:nvPr>
        </p:nvGraphicFramePr>
        <p:xfrm>
          <a:off x="204537" y="1143000"/>
          <a:ext cx="884320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84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263316"/>
            <a:ext cx="7886700" cy="739463"/>
          </a:xfrm>
        </p:spPr>
        <p:txBody>
          <a:bodyPr>
            <a:noAutofit/>
          </a:bodyPr>
          <a:lstStyle/>
          <a:p>
            <a:r>
              <a:rPr lang="uk-UA" sz="2400" b="1" dirty="0">
                <a:solidFill>
                  <a:schemeClr val="tx1"/>
                </a:solidFill>
                <a:latin typeface="Arial" pitchFamily="34" charset="0"/>
                <a:cs typeface="Arial" pitchFamily="34" charset="0"/>
              </a:rPr>
              <a:t>ФОРМА ПРЕДСТАВЛЕННЯ ВИМОГ СПЗ</a:t>
            </a:r>
            <a:br>
              <a:rPr lang="uk-UA" sz="2400" b="1" dirty="0">
                <a:solidFill>
                  <a:schemeClr val="tx1"/>
                </a:solidFill>
                <a:latin typeface="Arial" pitchFamily="34" charset="0"/>
                <a:cs typeface="Arial" pitchFamily="34" charset="0"/>
              </a:rPr>
            </a:br>
            <a:r>
              <a:rPr lang="uk-UA" sz="2400" b="1" dirty="0">
                <a:solidFill>
                  <a:schemeClr val="tx1"/>
                </a:solidFill>
                <a:latin typeface="Arial" pitchFamily="34" charset="0"/>
                <a:cs typeface="Arial" pitchFamily="34" charset="0"/>
              </a:rPr>
              <a:t>для проектів для ремонту та будівництва доріг</a:t>
            </a:r>
            <a:endParaRPr lang="ru-RU" sz="2400" dirty="0">
              <a:solidFill>
                <a:schemeClr val="tx1"/>
              </a:solidFill>
              <a:latin typeface="Arial" pitchFamily="34" charset="0"/>
              <a:cs typeface="Arial" pitchFamily="34"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39095349"/>
              </p:ext>
            </p:extLst>
          </p:nvPr>
        </p:nvGraphicFramePr>
        <p:xfrm>
          <a:off x="628650" y="2273968"/>
          <a:ext cx="7886700" cy="3902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66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89275"/>
            <a:ext cx="7886700" cy="562521"/>
          </a:xfrm>
        </p:spPr>
        <p:txBody>
          <a:bodyPr>
            <a:normAutofit/>
          </a:bodyPr>
          <a:lstStyle/>
          <a:p>
            <a:pPr lvl="0"/>
            <a:r>
              <a:rPr lang="uk-UA" sz="2400" b="1" dirty="0">
                <a:solidFill>
                  <a:schemeClr val="accent6">
                    <a:lumMod val="50000"/>
                  </a:schemeClr>
                </a:solidFill>
                <a:latin typeface="Arial" pitchFamily="34" charset="0"/>
                <a:cs typeface="Arial" pitchFamily="34" charset="0"/>
              </a:rPr>
              <a:t>Приклади нецінових критеріїв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32746733"/>
              </p:ext>
            </p:extLst>
          </p:nvPr>
        </p:nvGraphicFramePr>
        <p:xfrm>
          <a:off x="355600" y="1790700"/>
          <a:ext cx="8159750" cy="438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61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655093" y="1071726"/>
            <a:ext cx="7118714" cy="415498"/>
          </a:xfrm>
          <a:prstGeom prst="rect">
            <a:avLst/>
          </a:prstGeom>
          <a:noFill/>
        </p:spPr>
        <p:txBody>
          <a:bodyPr wrap="square" rtlCol="0">
            <a:spAutoFit/>
          </a:bodyPr>
          <a:lstStyle/>
          <a:p>
            <a:pPr algn="ctr"/>
            <a:r>
              <a:rPr lang="uk-UA" sz="2000" b="1" dirty="0">
                <a:solidFill>
                  <a:srgbClr val="20921A"/>
                </a:solidFill>
                <a:latin typeface="Arial" panose="020B0604020202020204" pitchFamily="34" charset="0"/>
                <a:cs typeface="Arial" panose="020B0604020202020204" pitchFamily="34" charset="0"/>
              </a:rPr>
              <a:t>ЗАТВЕРДЖЕНІ  ДСТУ по ОВД</a:t>
            </a:r>
            <a:endParaRPr lang="ru-RU" sz="2000" b="1" dirty="0">
              <a:solidFill>
                <a:srgbClr val="20921A"/>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169733" y="1487224"/>
            <a:ext cx="2808028" cy="3882502"/>
          </a:xfrm>
          <a:prstGeom prst="rect">
            <a:avLst/>
          </a:prstGeom>
          <a:ln>
            <a:solidFill>
              <a:schemeClr val="tx1"/>
            </a:solidFill>
          </a:ln>
        </p:spPr>
      </p:pic>
      <p:pic>
        <p:nvPicPr>
          <p:cNvPr id="5" name="Рисунок 4">
            <a:extLst>
              <a:ext uri="{FF2B5EF4-FFF2-40B4-BE49-F238E27FC236}">
                <a16:creationId xmlns:a16="http://schemas.microsoft.com/office/drawing/2014/main" id="{1708D5FA-2CBD-4662-AB19-0F3C56C8E182}"/>
              </a:ext>
            </a:extLst>
          </p:cNvPr>
          <p:cNvPicPr>
            <a:picLocks noChangeAspect="1"/>
          </p:cNvPicPr>
          <p:nvPr/>
        </p:nvPicPr>
        <p:blipFill>
          <a:blip r:embed="rId3"/>
          <a:stretch>
            <a:fillRect/>
          </a:stretch>
        </p:blipFill>
        <p:spPr>
          <a:xfrm>
            <a:off x="4676775" y="1487224"/>
            <a:ext cx="4467225" cy="4200525"/>
          </a:xfrm>
          <a:prstGeom prst="rect">
            <a:avLst/>
          </a:prstGeom>
        </p:spPr>
      </p:pic>
      <p:pic>
        <p:nvPicPr>
          <p:cNvPr id="8" name="Рисунок 7">
            <a:extLst>
              <a:ext uri="{FF2B5EF4-FFF2-40B4-BE49-F238E27FC236}">
                <a16:creationId xmlns:a16="http://schemas.microsoft.com/office/drawing/2014/main" id="{2478DEDA-119F-4369-9611-FEE0088A71AF}"/>
              </a:ext>
            </a:extLst>
          </p:cNvPr>
          <p:cNvPicPr>
            <a:picLocks noChangeAspect="1"/>
          </p:cNvPicPr>
          <p:nvPr/>
        </p:nvPicPr>
        <p:blipFill>
          <a:blip r:embed="rId4"/>
          <a:stretch>
            <a:fillRect/>
          </a:stretch>
        </p:blipFill>
        <p:spPr>
          <a:xfrm>
            <a:off x="2690141" y="2107980"/>
            <a:ext cx="2551613" cy="3622264"/>
          </a:xfrm>
          <a:prstGeom prst="rect">
            <a:avLst/>
          </a:prstGeom>
          <a:ln>
            <a:solidFill>
              <a:schemeClr val="tx1"/>
            </a:solidFill>
          </a:ln>
        </p:spPr>
      </p:pic>
    </p:spTree>
    <p:extLst>
      <p:ext uri="{BB962C8B-B14F-4D97-AF65-F5344CB8AC3E}">
        <p14:creationId xmlns:p14="http://schemas.microsoft.com/office/powerpoint/2010/main" val="413804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99579"/>
            <a:ext cx="7886700" cy="781096"/>
          </a:xfrm>
        </p:spPr>
        <p:txBody>
          <a:bodyPr>
            <a:normAutofit/>
          </a:bodyPr>
          <a:lstStyle/>
          <a:p>
            <a:r>
              <a:rPr lang="uk-UA" sz="2000" b="1" cap="all" dirty="0">
                <a:latin typeface="Arial" pitchFamily="34" charset="0"/>
                <a:cs typeface="Arial" pitchFamily="34" charset="0"/>
              </a:rPr>
              <a:t>нецінові критерії.</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до матеріалів</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74680514"/>
              </p:ext>
            </p:extLst>
          </p:nvPr>
        </p:nvGraphicFramePr>
        <p:xfrm>
          <a:off x="0" y="1773655"/>
          <a:ext cx="9144000" cy="694944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641878">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8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46039">
                <a:tc>
                  <a:txBody>
                    <a:bodyPr/>
                    <a:lstStyle/>
                    <a:p>
                      <a:pPr lvl="0" algn="l"/>
                      <a:r>
                        <a:rPr lang="uk-UA" sz="1400" b="1" dirty="0">
                          <a:latin typeface="Arial" pitchFamily="34" charset="0"/>
                          <a:cs typeface="Arial" pitchFamily="34" charset="0"/>
                        </a:rPr>
                        <a:t>1. Для приготування </a:t>
                      </a:r>
                      <a:r>
                        <a:rPr lang="uk-UA" sz="1400" b="1" dirty="0" err="1">
                          <a:latin typeface="Arial" pitchFamily="34" charset="0"/>
                          <a:cs typeface="Arial" pitchFamily="34" charset="0"/>
                        </a:rPr>
                        <a:t>бітумомінеральних</a:t>
                      </a:r>
                      <a:r>
                        <a:rPr lang="uk-UA" sz="1400" b="1" dirty="0">
                          <a:latin typeface="Arial" pitchFamily="34" charset="0"/>
                          <a:cs typeface="Arial" pitchFamily="34" charset="0"/>
                        </a:rPr>
                        <a:t> сумішей, у тому числі </a:t>
                      </a:r>
                      <a:r>
                        <a:rPr lang="uk-UA" sz="1400" b="1" dirty="0" err="1">
                          <a:latin typeface="Arial" pitchFamily="34" charset="0"/>
                          <a:cs typeface="Arial" pitchFamily="34" charset="0"/>
                        </a:rPr>
                        <a:t>органомінеральних</a:t>
                      </a:r>
                      <a:r>
                        <a:rPr lang="uk-UA" sz="1400" b="1" dirty="0">
                          <a:latin typeface="Arial" pitchFamily="34" charset="0"/>
                          <a:cs typeface="Arial" pitchFamily="34" charset="0"/>
                        </a:rPr>
                        <a:t> вологих сумішей, які використовують в усіх </a:t>
                      </a:r>
                      <a:r>
                        <a:rPr lang="uk-UA" sz="1400" b="1" dirty="0" err="1">
                          <a:latin typeface="Arial" pitchFamily="34" charset="0"/>
                          <a:cs typeface="Arial" pitchFamily="34" charset="0"/>
                        </a:rPr>
                        <a:t>дорожньо-кліматичних</a:t>
                      </a:r>
                      <a:r>
                        <a:rPr lang="uk-UA" sz="1400" b="1" dirty="0">
                          <a:latin typeface="Arial" pitchFamily="34" charset="0"/>
                          <a:cs typeface="Arial" pitchFamily="34" charset="0"/>
                        </a:rPr>
                        <a:t> зонах України згідно з ДБН В.2.3-4 при будівництві та ремонтах </a:t>
                      </a:r>
                      <a:r>
                        <a:rPr lang="uk-UA" sz="1400" b="1" dirty="0">
                          <a:solidFill>
                            <a:srgbClr val="C00000"/>
                          </a:solidFill>
                          <a:latin typeface="Arial" pitchFamily="34" charset="0"/>
                          <a:cs typeface="Arial" pitchFamily="34" charset="0"/>
                        </a:rPr>
                        <a:t>використовувати ХХ%  екологічно  сертифікованих  згідно з ДСТУ ISO 14024 матеріалів та виробів  </a:t>
                      </a:r>
                      <a:r>
                        <a:rPr lang="uk-UA" sz="1400" b="1" dirty="0">
                          <a:latin typeface="Arial" pitchFamily="34" charset="0"/>
                          <a:cs typeface="Arial" pitchFamily="34" charset="0"/>
                        </a:rPr>
                        <a:t>від загального асортименту матеріалів, які використовуються для приготування </a:t>
                      </a:r>
                      <a:r>
                        <a:rPr lang="uk-UA" sz="1400" b="1" dirty="0" err="1">
                          <a:latin typeface="Arial" pitchFamily="34" charset="0"/>
                          <a:cs typeface="Arial" pitchFamily="34" charset="0"/>
                        </a:rPr>
                        <a:t>бітумомінеральних</a:t>
                      </a:r>
                      <a:r>
                        <a:rPr lang="uk-UA" sz="1400" b="1" dirty="0">
                          <a:latin typeface="Arial" pitchFamily="34" charset="0"/>
                          <a:cs typeface="Arial" pitchFamily="34" charset="0"/>
                        </a:rPr>
                        <a:t> сумішей. </a:t>
                      </a:r>
                      <a:endParaRPr lang="ru-RU" sz="1400" b="1" dirty="0">
                        <a:latin typeface="Arial" pitchFamily="34" charset="0"/>
                        <a:cs typeface="Arial" pitchFamily="34" charset="0"/>
                      </a:endParaRPr>
                    </a:p>
                    <a:p>
                      <a:pPr lvl="0" algn="l"/>
                      <a:r>
                        <a:rPr lang="uk-UA" sz="1400" b="0" i="1" dirty="0">
                          <a:latin typeface="Arial" pitchFamily="34" charset="0"/>
                          <a:cs typeface="Arial" pitchFamily="34" charset="0"/>
                        </a:rPr>
                        <a:t>Можливі опції і рекомендована питома вага кожного з варіантів:</a:t>
                      </a:r>
                      <a:endParaRPr lang="ru-RU" sz="1400" b="0" i="1" dirty="0">
                        <a:latin typeface="Arial" pitchFamily="34" charset="0"/>
                        <a:cs typeface="Arial" pitchFamily="34" charset="0"/>
                      </a:endParaRPr>
                    </a:p>
                    <a:p>
                      <a:pPr lvl="0" algn="l"/>
                      <a:r>
                        <a:rPr lang="uk-UA" sz="1400" b="0" i="1" dirty="0">
                          <a:latin typeface="Arial" pitchFamily="34" charset="0"/>
                          <a:cs typeface="Arial" pitchFamily="34" charset="0"/>
                        </a:rPr>
                        <a:t>Ні – 0%.       Не менш ніж 25% від загального об’єму – 2,5%.  </a:t>
                      </a:r>
                      <a:endParaRPr lang="ru-RU" sz="1400" b="0" i="1" dirty="0">
                        <a:latin typeface="Arial" pitchFamily="34" charset="0"/>
                        <a:cs typeface="Arial" pitchFamily="34" charset="0"/>
                      </a:endParaRPr>
                    </a:p>
                    <a:p>
                      <a:pPr lvl="0" algn="l"/>
                      <a:r>
                        <a:rPr lang="uk-UA" sz="1400" b="0" i="1" dirty="0">
                          <a:latin typeface="Arial" pitchFamily="34" charset="0"/>
                          <a:cs typeface="Arial" pitchFamily="34" charset="0"/>
                        </a:rPr>
                        <a:t>Не менш ніж 50% від загального об’єму – 5%. </a:t>
                      </a:r>
                      <a:endParaRPr lang="ru-RU" sz="1400" b="0" i="1" dirty="0">
                        <a:latin typeface="Arial" pitchFamily="34" charset="0"/>
                        <a:cs typeface="Arial" pitchFamily="34" charset="0"/>
                      </a:endParaRPr>
                    </a:p>
                    <a:p>
                      <a:pPr lvl="0" algn="l"/>
                      <a:r>
                        <a:rPr lang="uk-UA" sz="1400" b="0" i="1" dirty="0">
                          <a:latin typeface="Arial" pitchFamily="34" charset="0"/>
                          <a:cs typeface="Arial" pitchFamily="34" charset="0"/>
                        </a:rPr>
                        <a:t>Не менш ніж 80% від загального об’єму – 10%</a:t>
                      </a:r>
                      <a:endParaRPr lang="ru-RU" sz="1400" b="0" i="1" dirty="0">
                        <a:latin typeface="Arial" pitchFamily="34" charset="0"/>
                        <a:cs typeface="Arial" pitchFamily="34" charset="0"/>
                      </a:endParaRPr>
                    </a:p>
                    <a:p>
                      <a:pPr lvl="0" algn="l"/>
                      <a:r>
                        <a:rPr lang="uk-UA" sz="1400" b="0" dirty="0">
                          <a:solidFill>
                            <a:srgbClr val="002060"/>
                          </a:solidFill>
                          <a:latin typeface="Arial" pitchFamily="34" charset="0"/>
                          <a:cs typeface="Arial" pitchFamily="34" charset="0"/>
                        </a:rPr>
                        <a:t>Наявність екологічного сертифікату підтверджує відповідність показнику і не потребує додаткового аналізу з боку Замовника і забезпечує додаткову оцінку ефективності та загальної безпеки. </a:t>
                      </a:r>
                      <a:endParaRPr lang="ru-RU" sz="14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uk-UA" sz="1400" kern="1200" dirty="0">
                          <a:solidFill>
                            <a:schemeClr val="dk1"/>
                          </a:solidFill>
                          <a:effectLst/>
                          <a:latin typeface="Arial" pitchFamily="34" charset="0"/>
                          <a:ea typeface="+mn-ea"/>
                          <a:cs typeface="Arial" pitchFamily="34" charset="0"/>
                        </a:rPr>
                        <a:t>1. Розрахунок відсотку від загального об’єму матеріалів і виробів що мають сертифікат відповідності вимогам екологічних критеріїв згідно з ДСТУ ISO 14024 (</a:t>
                      </a:r>
                      <a:r>
                        <a:rPr lang="uk-UA" sz="1400" kern="1200" dirty="0" err="1">
                          <a:solidFill>
                            <a:schemeClr val="dk1"/>
                          </a:solidFill>
                          <a:effectLst/>
                          <a:latin typeface="Arial" pitchFamily="34" charset="0"/>
                          <a:ea typeface="+mn-ea"/>
                          <a:cs typeface="Arial" pitchFamily="34" charset="0"/>
                        </a:rPr>
                        <a:t>ISO</a:t>
                      </a:r>
                      <a:r>
                        <a:rPr lang="uk-UA" sz="1400" kern="1200" dirty="0">
                          <a:solidFill>
                            <a:schemeClr val="dk1"/>
                          </a:solidFill>
                          <a:effectLst/>
                          <a:latin typeface="Arial" pitchFamily="34" charset="0"/>
                          <a:ea typeface="+mn-ea"/>
                          <a:cs typeface="Arial" pitchFamily="34" charset="0"/>
                        </a:rPr>
                        <a:t> 14024, IDT).</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2. Копія договорів на постачання сертифікованих матеріалів і виробів відповідних категорій.</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3. Копія сертифікату про підтвердження відповідності матеріалу чи виробу встановленим екологічним критеріям на визначену категорію продукції. Копія атестату акредитації органу з оцінки відповідності який видав сертифікат.</a:t>
                      </a:r>
                      <a:endParaRPr lang="ru-RU" sz="1400" kern="1200" dirty="0">
                        <a:solidFill>
                          <a:schemeClr val="dk1"/>
                        </a:solidFill>
                        <a:effectLst/>
                        <a:latin typeface="Arial" pitchFamily="34" charset="0"/>
                        <a:ea typeface="+mn-ea"/>
                        <a:cs typeface="Arial" pitchFamily="34" charset="0"/>
                      </a:endParaRPr>
                    </a:p>
                    <a:p>
                      <a:pPr lvl="0" algn="l"/>
                      <a:r>
                        <a:rPr lang="uk-UA" sz="1400" kern="1200" dirty="0">
                          <a:solidFill>
                            <a:schemeClr val="dk1"/>
                          </a:solidFill>
                          <a:effectLst/>
                          <a:latin typeface="Arial" pitchFamily="34" charset="0"/>
                          <a:ea typeface="+mn-ea"/>
                          <a:cs typeface="Arial" pitchFamily="34" charset="0"/>
                        </a:rPr>
                        <a:t>4. Копія атестату акредитації органу з оцінки відповідності який видав сертифікат.</a:t>
                      </a:r>
                      <a:endParaRPr lang="ru-RU"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kern="1200" dirty="0">
                          <a:solidFill>
                            <a:schemeClr val="dk1"/>
                          </a:solidFill>
                          <a:effectLst/>
                          <a:latin typeface="Arial" pitchFamily="34" charset="0"/>
                          <a:ea typeface="+mn-ea"/>
                          <a:cs typeface="Arial" pitchFamily="34" charset="0"/>
                        </a:rPr>
                        <a:t>На сучасному етапі розвитку дорожньої галузі посилюються вимоги до якості сировини та матеріалів, які використовуються для  приготування </a:t>
                      </a:r>
                      <a:r>
                        <a:rPr lang="uk-UA" sz="1400" kern="1200" dirty="0" err="1">
                          <a:solidFill>
                            <a:schemeClr val="dk1"/>
                          </a:solidFill>
                          <a:effectLst/>
                          <a:latin typeface="Arial" pitchFamily="34" charset="0"/>
                          <a:ea typeface="+mn-ea"/>
                          <a:cs typeface="Arial" pitchFamily="34" charset="0"/>
                        </a:rPr>
                        <a:t>бітумомінеральних</a:t>
                      </a:r>
                      <a:r>
                        <a:rPr lang="uk-UA" sz="1400" kern="1200" dirty="0">
                          <a:solidFill>
                            <a:schemeClr val="dk1"/>
                          </a:solidFill>
                          <a:effectLst/>
                          <a:latin typeface="Arial" pitchFamily="34" charset="0"/>
                          <a:ea typeface="+mn-ea"/>
                          <a:cs typeface="Arial" pitchFamily="34" charset="0"/>
                        </a:rPr>
                        <a:t> сумішей. Вибір матеріалу має досить суттєве значення. </a:t>
                      </a:r>
                      <a:r>
                        <a:rPr lang="uk-UA" sz="1400" b="1" kern="1200" dirty="0">
                          <a:solidFill>
                            <a:srgbClr val="C00000"/>
                          </a:solidFill>
                          <a:effectLst/>
                          <a:latin typeface="Arial" pitchFamily="34" charset="0"/>
                          <a:ea typeface="+mn-ea"/>
                          <a:cs typeface="Arial" pitchFamily="34" charset="0"/>
                        </a:rPr>
                        <a:t>Застосування матеріалів та виробів, які  мають поліпшені екологічні характеристики є заходом що має запобіжний характер щодо охорони навколишнього природного середовища</a:t>
                      </a:r>
                      <a:r>
                        <a:rPr lang="uk-UA" sz="1400" kern="1200" dirty="0">
                          <a:solidFill>
                            <a:schemeClr val="dk1"/>
                          </a:solidFill>
                          <a:effectLst/>
                          <a:latin typeface="Arial" pitchFamily="34" charset="0"/>
                          <a:ea typeface="+mn-ea"/>
                          <a:cs typeface="Arial" pitchFamily="34" charset="0"/>
                        </a:rPr>
                        <a:t> згідно з статтею 3 Закону України «Про охорону навколишнього природного середовища України». </a:t>
                      </a:r>
                      <a:endParaRPr lang="ru-RU" sz="1400" kern="1200" dirty="0">
                        <a:solidFill>
                          <a:schemeClr val="dk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Arial" pitchFamily="34" charset="0"/>
                          <a:ea typeface="+mn-ea"/>
                          <a:cs typeface="Arial" pitchFamily="34" charset="0"/>
                        </a:rPr>
                        <a:t>ДСТУ ISO 14024:2018 </a:t>
                      </a:r>
                      <a:r>
                        <a:rPr lang="ru-RU" sz="1400" kern="1200" dirty="0" err="1">
                          <a:solidFill>
                            <a:schemeClr val="dk1"/>
                          </a:solidFill>
                          <a:effectLst/>
                          <a:latin typeface="Arial" pitchFamily="34" charset="0"/>
                          <a:ea typeface="+mn-ea"/>
                          <a:cs typeface="Arial" pitchFamily="34" charset="0"/>
                        </a:rPr>
                        <a:t>Екологічні</a:t>
                      </a:r>
                      <a:r>
                        <a:rPr lang="ru-RU" sz="1400" kern="1200" dirty="0">
                          <a:solidFill>
                            <a:schemeClr val="dk1"/>
                          </a:solidFill>
                          <a:effectLst/>
                          <a:latin typeface="Arial" pitchFamily="34" charset="0"/>
                          <a:ea typeface="+mn-ea"/>
                          <a:cs typeface="Arial" pitchFamily="34" charset="0"/>
                        </a:rPr>
                        <a:t> </a:t>
                      </a:r>
                      <a:r>
                        <a:rPr lang="ru-RU" sz="1400" kern="1200" dirty="0" err="1">
                          <a:solidFill>
                            <a:schemeClr val="dk1"/>
                          </a:solidFill>
                          <a:effectLst/>
                          <a:latin typeface="Arial" pitchFamily="34" charset="0"/>
                          <a:ea typeface="+mn-ea"/>
                          <a:cs typeface="Arial" pitchFamily="34" charset="0"/>
                        </a:rPr>
                        <a:t>марковання</a:t>
                      </a:r>
                      <a:r>
                        <a:rPr lang="ru-RU" sz="1400" kern="1200" dirty="0">
                          <a:solidFill>
                            <a:schemeClr val="dk1"/>
                          </a:solidFill>
                          <a:effectLst/>
                          <a:latin typeface="Arial" pitchFamily="34" charset="0"/>
                          <a:ea typeface="+mn-ea"/>
                          <a:cs typeface="Arial" pitchFamily="34" charset="0"/>
                        </a:rPr>
                        <a:t> та </a:t>
                      </a:r>
                      <a:r>
                        <a:rPr lang="ru-RU" sz="1400" kern="1200" dirty="0" err="1">
                          <a:solidFill>
                            <a:schemeClr val="dk1"/>
                          </a:solidFill>
                          <a:effectLst/>
                          <a:latin typeface="Arial" pitchFamily="34" charset="0"/>
                          <a:ea typeface="+mn-ea"/>
                          <a:cs typeface="Arial" pitchFamily="34" charset="0"/>
                        </a:rPr>
                        <a:t>декларації</a:t>
                      </a:r>
                      <a:r>
                        <a:rPr lang="ru-RU" sz="1400" kern="1200" dirty="0">
                          <a:solidFill>
                            <a:schemeClr val="dk1"/>
                          </a:solidFill>
                          <a:effectLst/>
                          <a:latin typeface="Arial" pitchFamily="34" charset="0"/>
                          <a:ea typeface="+mn-ea"/>
                          <a:cs typeface="Arial" pitchFamily="34" charset="0"/>
                        </a:rPr>
                        <a:t>. </a:t>
                      </a:r>
                      <a:r>
                        <a:rPr lang="ru-RU" sz="1400" kern="1200" dirty="0" err="1">
                          <a:solidFill>
                            <a:schemeClr val="dk1"/>
                          </a:solidFill>
                          <a:effectLst/>
                          <a:latin typeface="Arial" pitchFamily="34" charset="0"/>
                          <a:ea typeface="+mn-ea"/>
                          <a:cs typeface="Arial" pitchFamily="34" charset="0"/>
                        </a:rPr>
                        <a:t>Екологічне</a:t>
                      </a:r>
                      <a:r>
                        <a:rPr lang="ru-RU" sz="1400" kern="1200" dirty="0">
                          <a:solidFill>
                            <a:schemeClr val="dk1"/>
                          </a:solidFill>
                          <a:effectLst/>
                          <a:latin typeface="Arial" pitchFamily="34" charset="0"/>
                          <a:ea typeface="+mn-ea"/>
                          <a:cs typeface="Arial" pitchFamily="34" charset="0"/>
                        </a:rPr>
                        <a:t> </a:t>
                      </a:r>
                      <a:r>
                        <a:rPr lang="ru-RU" sz="1400" kern="1200" dirty="0" err="1">
                          <a:solidFill>
                            <a:schemeClr val="dk1"/>
                          </a:solidFill>
                          <a:effectLst/>
                          <a:latin typeface="Arial" pitchFamily="34" charset="0"/>
                          <a:ea typeface="+mn-ea"/>
                          <a:cs typeface="Arial" pitchFamily="34" charset="0"/>
                        </a:rPr>
                        <a:t>марковання</a:t>
                      </a:r>
                      <a:r>
                        <a:rPr lang="ru-RU" sz="1400" kern="1200" dirty="0">
                          <a:solidFill>
                            <a:schemeClr val="dk1"/>
                          </a:solidFill>
                          <a:effectLst/>
                          <a:latin typeface="Arial" pitchFamily="34" charset="0"/>
                          <a:ea typeface="+mn-ea"/>
                          <a:cs typeface="Arial" pitchFamily="34" charset="0"/>
                        </a:rPr>
                        <a:t> типу I. </a:t>
                      </a:r>
                      <a:r>
                        <a:rPr lang="ru-RU" sz="1400" kern="1200" dirty="0" err="1">
                          <a:solidFill>
                            <a:schemeClr val="dk1"/>
                          </a:solidFill>
                          <a:effectLst/>
                          <a:latin typeface="Arial" pitchFamily="34" charset="0"/>
                          <a:ea typeface="+mn-ea"/>
                          <a:cs typeface="Arial" pitchFamily="34" charset="0"/>
                        </a:rPr>
                        <a:t>Принципи</a:t>
                      </a:r>
                      <a:r>
                        <a:rPr lang="ru-RU" sz="1400" kern="1200" dirty="0">
                          <a:solidFill>
                            <a:schemeClr val="dk1"/>
                          </a:solidFill>
                          <a:effectLst/>
                          <a:latin typeface="Arial" pitchFamily="34" charset="0"/>
                          <a:ea typeface="+mn-ea"/>
                          <a:cs typeface="Arial" pitchFamily="34" charset="0"/>
                        </a:rPr>
                        <a:t> та </a:t>
                      </a:r>
                      <a:r>
                        <a:rPr lang="ru-RU" sz="1400" kern="1200" dirty="0" err="1">
                          <a:solidFill>
                            <a:schemeClr val="dk1"/>
                          </a:solidFill>
                          <a:effectLst/>
                          <a:latin typeface="Arial" pitchFamily="34" charset="0"/>
                          <a:ea typeface="+mn-ea"/>
                          <a:cs typeface="Arial" pitchFamily="34" charset="0"/>
                        </a:rPr>
                        <a:t>процедури</a:t>
                      </a:r>
                      <a:r>
                        <a:rPr lang="ru-RU" sz="1400" kern="1200" dirty="0">
                          <a:solidFill>
                            <a:schemeClr val="dk1"/>
                          </a:solidFill>
                          <a:effectLst/>
                          <a:latin typeface="Arial" pitchFamily="34" charset="0"/>
                          <a:ea typeface="+mn-ea"/>
                          <a:cs typeface="Arial" pitchFamily="34" charset="0"/>
                        </a:rPr>
                        <a:t> (ISO 14024:2018, IDT)</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400" kern="1200" dirty="0">
                          <a:solidFill>
                            <a:schemeClr val="dk1"/>
                          </a:solidFill>
                          <a:effectLst/>
                          <a:latin typeface="Arial" pitchFamily="34" charset="0"/>
                          <a:ea typeface="+mn-ea"/>
                          <a:cs typeface="Arial" pitchFamily="34" charset="0"/>
                        </a:rPr>
                        <a:t>ДСТУ Б EN 13043:2013 Заповнювачі для </a:t>
                      </a:r>
                      <a:r>
                        <a:rPr lang="uk-UA" sz="1400" kern="1200" dirty="0" err="1">
                          <a:solidFill>
                            <a:schemeClr val="dk1"/>
                          </a:solidFill>
                          <a:effectLst/>
                          <a:latin typeface="Arial" pitchFamily="34" charset="0"/>
                          <a:ea typeface="+mn-ea"/>
                          <a:cs typeface="Arial" pitchFamily="34" charset="0"/>
                        </a:rPr>
                        <a:t>бітумомінеральних</a:t>
                      </a:r>
                      <a:r>
                        <a:rPr lang="uk-UA" sz="1400" kern="1200" dirty="0">
                          <a:solidFill>
                            <a:schemeClr val="dk1"/>
                          </a:solidFill>
                          <a:effectLst/>
                          <a:latin typeface="Arial" pitchFamily="34" charset="0"/>
                          <a:ea typeface="+mn-ea"/>
                          <a:cs typeface="Arial" pitchFamily="34" charset="0"/>
                        </a:rPr>
                        <a:t> сумішей і поверхневих обробок доріг, аеродромних покриттів та стоянок для автомобільного транспорту (EN 13043:2002, ІDТ)  та інші.</a:t>
                      </a:r>
                      <a:endParaRPr lang="ru-RU" sz="1400" kern="1200" dirty="0">
                        <a:solidFill>
                          <a:schemeClr val="dk1"/>
                        </a:solidFill>
                        <a:effectLst/>
                        <a:latin typeface="Arial" pitchFamily="34" charset="0"/>
                        <a:ea typeface="+mn-ea"/>
                        <a:cs typeface="Arial" pitchFamily="34" charset="0"/>
                      </a:endParaRPr>
                    </a:p>
                    <a:p>
                      <a:endParaRPr lang="ru-RU"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923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999579"/>
            <a:ext cx="7886700" cy="781096"/>
          </a:xfrm>
        </p:spPr>
        <p:txBody>
          <a:bodyPr>
            <a:normAutofit/>
          </a:bodyPr>
          <a:lstStyle/>
          <a:p>
            <a:r>
              <a:rPr lang="uk-UA" sz="2000" b="1" cap="all" dirty="0">
                <a:latin typeface="Arial" pitchFamily="34" charset="0"/>
                <a:cs typeface="Arial" pitchFamily="34" charset="0"/>
              </a:rPr>
              <a:t>нецінові критерії.</a:t>
            </a:r>
            <a:br>
              <a:rPr lang="uk-UA" sz="2000" b="1" cap="all" dirty="0">
                <a:latin typeface="Arial" pitchFamily="34" charset="0"/>
                <a:cs typeface="Arial" pitchFamily="34" charset="0"/>
              </a:rPr>
            </a:br>
            <a:r>
              <a:rPr lang="uk-UA" sz="2000" b="1" dirty="0">
                <a:latin typeface="Arial" pitchFamily="34" charset="0"/>
                <a:cs typeface="Arial" pitchFamily="34" charset="0"/>
              </a:rPr>
              <a:t> Застосування екологічних вимог до матеріалів</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88218345"/>
              </p:ext>
            </p:extLst>
          </p:nvPr>
        </p:nvGraphicFramePr>
        <p:xfrm>
          <a:off x="0" y="1773655"/>
          <a:ext cx="9144000" cy="6522720"/>
        </p:xfrm>
        <a:graphic>
          <a:graphicData uri="http://schemas.openxmlformats.org/drawingml/2006/table">
            <a:tbl>
              <a:tblPr firstRow="1" bandRow="1">
                <a:tableStyleId>{5C22544A-7EE6-4342-B048-85BDC9FD1C3A}</a:tableStyleId>
              </a:tblPr>
              <a:tblGrid>
                <a:gridCol w="3454122">
                  <a:extLst>
                    <a:ext uri="{9D8B030D-6E8A-4147-A177-3AD203B41FA5}">
                      <a16:colId xmlns:a16="http://schemas.microsoft.com/office/drawing/2014/main" val="20000"/>
                    </a:ext>
                  </a:extLst>
                </a:gridCol>
                <a:gridCol w="2641878">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8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b="1" dirty="0">
                          <a:solidFill>
                            <a:srgbClr val="002060"/>
                          </a:solidFill>
                          <a:latin typeface="Arial" pitchFamily="34" charset="0"/>
                          <a:cs typeface="Arial" pitchFamily="34" charset="0"/>
                        </a:rPr>
                        <a:t>Вимога</a:t>
                      </a:r>
                      <a:endParaRPr lang="ru-RU" sz="1200" b="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200" b="1" kern="1200" dirty="0">
                          <a:solidFill>
                            <a:srgbClr val="002060"/>
                          </a:solidFill>
                          <a:effectLst/>
                          <a:latin typeface="Arial" pitchFamily="34" charset="0"/>
                          <a:ea typeface="+mn-ea"/>
                          <a:cs typeface="Arial" pitchFamily="34" charset="0"/>
                        </a:rPr>
                        <a:t>Підтвердні документи:</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1200" b="1" kern="1200" dirty="0">
                          <a:solidFill>
                            <a:srgbClr val="002060"/>
                          </a:solidFill>
                          <a:effectLst/>
                          <a:latin typeface="Arial" pitchFamily="34" charset="0"/>
                          <a:ea typeface="+mn-ea"/>
                          <a:cs typeface="Arial" pitchFamily="34" charset="0"/>
                        </a:rPr>
                        <a:t>Обґрунтування доцільності застосування</a:t>
                      </a:r>
                      <a:endParaRPr lang="ru-RU" sz="1200" dirty="0">
                        <a:solidFill>
                          <a:srgbClr val="00206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46039">
                <a:tc>
                  <a:txBody>
                    <a:bodyPr/>
                    <a:lstStyle/>
                    <a:p>
                      <a:pPr algn="l"/>
                      <a:r>
                        <a:rPr lang="uk-UA" sz="1400" b="1" dirty="0">
                          <a:latin typeface="Arial" pitchFamily="34" charset="0"/>
                          <a:cs typeface="Arial" pitchFamily="34" charset="0"/>
                        </a:rPr>
                        <a:t>2. </a:t>
                      </a:r>
                      <a:r>
                        <a:rPr lang="uk-UA" sz="1400" kern="1200" dirty="0">
                          <a:solidFill>
                            <a:schemeClr val="dk1"/>
                          </a:solidFill>
                          <a:effectLst/>
                          <a:latin typeface="Arial" pitchFamily="34" charset="0"/>
                          <a:ea typeface="+mn-ea"/>
                          <a:cs typeface="Arial" pitchFamily="34" charset="0"/>
                        </a:rPr>
                        <a:t>Для нанесення</a:t>
                      </a:r>
                      <a:r>
                        <a:rPr lang="uk-UA" sz="1400" i="1" kern="1200" dirty="0">
                          <a:solidFill>
                            <a:schemeClr val="dk1"/>
                          </a:solidFill>
                          <a:effectLst/>
                          <a:latin typeface="Arial" pitchFamily="34" charset="0"/>
                          <a:ea typeface="+mn-ea"/>
                          <a:cs typeface="Arial" pitchFamily="34" charset="0"/>
                        </a:rPr>
                        <a:t> </a:t>
                      </a:r>
                      <a:r>
                        <a:rPr lang="uk-UA" sz="1400" kern="1200" dirty="0">
                          <a:solidFill>
                            <a:schemeClr val="dk1"/>
                          </a:solidFill>
                          <a:effectLst/>
                          <a:latin typeface="Arial" pitchFamily="34" charset="0"/>
                          <a:ea typeface="+mn-ea"/>
                          <a:cs typeface="Arial" pitchFamily="34" charset="0"/>
                        </a:rPr>
                        <a:t> дорожньої розмітки </a:t>
                      </a:r>
                      <a:r>
                        <a:rPr lang="uk-UA" sz="1400" b="1" kern="1200" dirty="0">
                          <a:solidFill>
                            <a:srgbClr val="C00000"/>
                          </a:solidFill>
                          <a:effectLst/>
                          <a:latin typeface="Arial" pitchFamily="34" charset="0"/>
                          <a:ea typeface="+mn-ea"/>
                          <a:cs typeface="Arial" pitchFamily="34" charset="0"/>
                        </a:rPr>
                        <a:t>використовувати лакофарбові матеріали, які відповідають вимогам екологічних критеріїв </a:t>
                      </a:r>
                      <a:r>
                        <a:rPr lang="uk-UA" sz="1400" kern="1200" dirty="0">
                          <a:solidFill>
                            <a:schemeClr val="dk1"/>
                          </a:solidFill>
                          <a:effectLst/>
                          <a:latin typeface="Arial" pitchFamily="34" charset="0"/>
                          <a:ea typeface="+mn-ea"/>
                          <a:cs typeface="Arial" pitchFamily="34" charset="0"/>
                        </a:rPr>
                        <a:t>що встановлені на визначену категорію згідно з чиною редакцією ДСТУ </a:t>
                      </a:r>
                      <a:r>
                        <a:rPr lang="ru-RU" sz="1400" kern="1200" dirty="0">
                          <a:solidFill>
                            <a:schemeClr val="dk1"/>
                          </a:solidFill>
                          <a:effectLst/>
                          <a:latin typeface="Arial" pitchFamily="34" charset="0"/>
                          <a:ea typeface="+mn-ea"/>
                          <a:cs typeface="Arial" pitchFamily="34" charset="0"/>
                        </a:rPr>
                        <a:t>ISO</a:t>
                      </a:r>
                      <a:r>
                        <a:rPr lang="uk-UA" sz="1400" kern="1200" dirty="0">
                          <a:solidFill>
                            <a:schemeClr val="dk1"/>
                          </a:solidFill>
                          <a:effectLst/>
                          <a:latin typeface="Arial" pitchFamily="34" charset="0"/>
                          <a:ea typeface="+mn-ea"/>
                          <a:cs typeface="Arial" pitchFamily="34" charset="0"/>
                        </a:rPr>
                        <a:t> 14024 (</a:t>
                      </a:r>
                      <a:r>
                        <a:rPr lang="ru-RU" sz="1400" kern="1200" dirty="0">
                          <a:solidFill>
                            <a:schemeClr val="dk1"/>
                          </a:solidFill>
                          <a:effectLst/>
                          <a:latin typeface="Arial" pitchFamily="34" charset="0"/>
                          <a:ea typeface="+mn-ea"/>
                          <a:cs typeface="Arial" pitchFamily="34" charset="0"/>
                        </a:rPr>
                        <a:t>ISO</a:t>
                      </a:r>
                      <a:r>
                        <a:rPr lang="uk-UA" sz="1400" kern="1200" dirty="0">
                          <a:solidFill>
                            <a:schemeClr val="dk1"/>
                          </a:solidFill>
                          <a:effectLst/>
                          <a:latin typeface="Arial" pitchFamily="34" charset="0"/>
                          <a:ea typeface="+mn-ea"/>
                          <a:cs typeface="Arial" pitchFamily="34" charset="0"/>
                        </a:rPr>
                        <a:t> 14024, </a:t>
                      </a:r>
                      <a:r>
                        <a:rPr lang="ru-RU" sz="1400" kern="1200" dirty="0">
                          <a:solidFill>
                            <a:schemeClr val="dk1"/>
                          </a:solidFill>
                          <a:effectLst/>
                          <a:latin typeface="Arial" pitchFamily="34" charset="0"/>
                          <a:ea typeface="+mn-ea"/>
                          <a:cs typeface="Arial" pitchFamily="34" charset="0"/>
                        </a:rPr>
                        <a:t>IDT</a:t>
                      </a:r>
                      <a:r>
                        <a:rPr lang="uk-UA" sz="1400" kern="1200" dirty="0">
                          <a:solidFill>
                            <a:schemeClr val="dk1"/>
                          </a:solidFill>
                          <a:effectLst/>
                          <a:latin typeface="Arial" pitchFamily="34" charset="0"/>
                          <a:ea typeface="+mn-ea"/>
                          <a:cs typeface="Arial" pitchFamily="34" charset="0"/>
                        </a:rPr>
                        <a:t>)  або мають відповідне екологічне маркування. </a:t>
                      </a:r>
                      <a:endParaRPr lang="ru-RU" sz="1400" kern="1200" dirty="0">
                        <a:solidFill>
                          <a:schemeClr val="dk1"/>
                        </a:solidFill>
                        <a:effectLst/>
                        <a:latin typeface="Arial" pitchFamily="34" charset="0"/>
                        <a:ea typeface="+mn-ea"/>
                        <a:cs typeface="Arial" pitchFamily="34" charset="0"/>
                      </a:endParaRPr>
                    </a:p>
                    <a:p>
                      <a:pPr algn="l"/>
                      <a:r>
                        <a:rPr lang="uk-UA" sz="1400" b="0" i="1" kern="1200" dirty="0">
                          <a:solidFill>
                            <a:schemeClr val="dk1"/>
                          </a:solidFill>
                          <a:effectLst/>
                          <a:latin typeface="Arial" pitchFamily="34" charset="0"/>
                          <a:ea typeface="+mn-ea"/>
                          <a:cs typeface="Arial" pitchFamily="34" charset="0"/>
                        </a:rPr>
                        <a:t>Можливі опції і рекомендована питома вага кожного з варіантів:</a:t>
                      </a:r>
                      <a:endParaRPr lang="ru-RU" sz="1400" b="0" i="1" kern="1200" dirty="0">
                        <a:solidFill>
                          <a:schemeClr val="dk1"/>
                        </a:solidFill>
                        <a:effectLst/>
                        <a:latin typeface="Arial" pitchFamily="34" charset="0"/>
                        <a:ea typeface="+mn-ea"/>
                        <a:cs typeface="Arial" pitchFamily="34" charset="0"/>
                      </a:endParaRPr>
                    </a:p>
                    <a:p>
                      <a:pPr lvl="0" algn="l"/>
                      <a:r>
                        <a:rPr lang="ru-RU" sz="1400" b="0" i="1" kern="1200" dirty="0" err="1">
                          <a:solidFill>
                            <a:schemeClr val="dk1"/>
                          </a:solidFill>
                          <a:effectLst/>
                          <a:latin typeface="Arial" pitchFamily="34" charset="0"/>
                          <a:ea typeface="+mn-ea"/>
                          <a:cs typeface="Arial" pitchFamily="34" charset="0"/>
                        </a:rPr>
                        <a:t>ні</a:t>
                      </a:r>
                      <a:r>
                        <a:rPr lang="ru-RU" sz="1400" b="0" i="1" kern="1200" dirty="0">
                          <a:solidFill>
                            <a:schemeClr val="dk1"/>
                          </a:solidFill>
                          <a:effectLst/>
                          <a:latin typeface="Arial" pitchFamily="34" charset="0"/>
                          <a:ea typeface="+mn-ea"/>
                          <a:cs typeface="Arial" pitchFamily="34" charset="0"/>
                        </a:rPr>
                        <a:t> – 0%</a:t>
                      </a:r>
                    </a:p>
                    <a:p>
                      <a:pPr lvl="0" algn="l"/>
                      <a:r>
                        <a:rPr lang="ru-RU" sz="1400" b="0" i="1" kern="1200" dirty="0">
                          <a:solidFill>
                            <a:schemeClr val="dk1"/>
                          </a:solidFill>
                          <a:effectLst/>
                          <a:latin typeface="Arial" pitchFamily="34" charset="0"/>
                          <a:ea typeface="+mn-ea"/>
                          <a:cs typeface="Arial" pitchFamily="34" charset="0"/>
                        </a:rPr>
                        <a:t>не </a:t>
                      </a:r>
                      <a:r>
                        <a:rPr lang="ru-RU" sz="1400" b="0" i="1" kern="1200" dirty="0" err="1">
                          <a:solidFill>
                            <a:schemeClr val="dk1"/>
                          </a:solidFill>
                          <a:effectLst/>
                          <a:latin typeface="Arial" pitchFamily="34" charset="0"/>
                          <a:ea typeface="+mn-ea"/>
                          <a:cs typeface="Arial" pitchFamily="34" charset="0"/>
                        </a:rPr>
                        <a:t>менш</a:t>
                      </a:r>
                      <a:r>
                        <a:rPr lang="ru-RU" sz="1400" b="0" i="1" kern="1200" dirty="0">
                          <a:solidFill>
                            <a:schemeClr val="dk1"/>
                          </a:solidFill>
                          <a:effectLst/>
                          <a:latin typeface="Arial" pitchFamily="34" charset="0"/>
                          <a:ea typeface="+mn-ea"/>
                          <a:cs typeface="Arial" pitchFamily="34" charset="0"/>
                        </a:rPr>
                        <a:t> </a:t>
                      </a:r>
                      <a:r>
                        <a:rPr lang="ru-RU" sz="1400" b="0" i="1" kern="1200" dirty="0" err="1">
                          <a:solidFill>
                            <a:schemeClr val="dk1"/>
                          </a:solidFill>
                          <a:effectLst/>
                          <a:latin typeface="Arial" pitchFamily="34" charset="0"/>
                          <a:ea typeface="+mn-ea"/>
                          <a:cs typeface="Arial" pitchFamily="34" charset="0"/>
                        </a:rPr>
                        <a:t>ніж</a:t>
                      </a:r>
                      <a:r>
                        <a:rPr lang="ru-RU" sz="1400" b="0" i="1" kern="1200" dirty="0">
                          <a:solidFill>
                            <a:schemeClr val="dk1"/>
                          </a:solidFill>
                          <a:effectLst/>
                          <a:latin typeface="Arial" pitchFamily="34" charset="0"/>
                          <a:ea typeface="+mn-ea"/>
                          <a:cs typeface="Arial" pitchFamily="34" charset="0"/>
                        </a:rPr>
                        <a:t> 50% </a:t>
                      </a:r>
                      <a:r>
                        <a:rPr lang="ru-RU" sz="1400" b="0" i="1" kern="1200" dirty="0" err="1">
                          <a:solidFill>
                            <a:schemeClr val="dk1"/>
                          </a:solidFill>
                          <a:effectLst/>
                          <a:latin typeface="Arial" pitchFamily="34" charset="0"/>
                          <a:ea typeface="+mn-ea"/>
                          <a:cs typeface="Arial" pitchFamily="34" charset="0"/>
                        </a:rPr>
                        <a:t>від</a:t>
                      </a:r>
                      <a:r>
                        <a:rPr lang="ru-RU" sz="1400" b="0" i="1" kern="1200" dirty="0">
                          <a:solidFill>
                            <a:schemeClr val="dk1"/>
                          </a:solidFill>
                          <a:effectLst/>
                          <a:latin typeface="Arial" pitchFamily="34" charset="0"/>
                          <a:ea typeface="+mn-ea"/>
                          <a:cs typeface="Arial" pitchFamily="34" charset="0"/>
                        </a:rPr>
                        <a:t> </a:t>
                      </a:r>
                      <a:r>
                        <a:rPr lang="ru-RU" sz="1400" b="0" i="1" kern="1200" dirty="0" err="1">
                          <a:solidFill>
                            <a:schemeClr val="dk1"/>
                          </a:solidFill>
                          <a:effectLst/>
                          <a:latin typeface="Arial" pitchFamily="34" charset="0"/>
                          <a:ea typeface="+mn-ea"/>
                          <a:cs typeface="Arial" pitchFamily="34" charset="0"/>
                        </a:rPr>
                        <a:t>загальної</a:t>
                      </a:r>
                      <a:r>
                        <a:rPr lang="ru-RU" sz="1400" b="0" i="1" kern="1200" dirty="0">
                          <a:solidFill>
                            <a:schemeClr val="dk1"/>
                          </a:solidFill>
                          <a:effectLst/>
                          <a:latin typeface="Arial" pitchFamily="34" charset="0"/>
                          <a:ea typeface="+mn-ea"/>
                          <a:cs typeface="Arial" pitchFamily="34" charset="0"/>
                        </a:rPr>
                        <a:t> </a:t>
                      </a:r>
                      <a:r>
                        <a:rPr lang="ru-RU" sz="1400" b="0" i="1" kern="1200" dirty="0" err="1">
                          <a:solidFill>
                            <a:schemeClr val="dk1"/>
                          </a:solidFill>
                          <a:effectLst/>
                          <a:latin typeface="Arial" pitchFamily="34" charset="0"/>
                          <a:ea typeface="+mn-ea"/>
                          <a:cs typeface="Arial" pitchFamily="34" charset="0"/>
                        </a:rPr>
                        <a:t>кількості</a:t>
                      </a:r>
                      <a:r>
                        <a:rPr lang="ru-RU" sz="1400" b="0" i="1" kern="1200" dirty="0">
                          <a:solidFill>
                            <a:schemeClr val="dk1"/>
                          </a:solidFill>
                          <a:effectLst/>
                          <a:latin typeface="Arial" pitchFamily="34" charset="0"/>
                          <a:ea typeface="+mn-ea"/>
                          <a:cs typeface="Arial" pitchFamily="34" charset="0"/>
                        </a:rPr>
                        <a:t> – 5%</a:t>
                      </a:r>
                    </a:p>
                    <a:p>
                      <a:pPr lvl="0" algn="l"/>
                      <a:r>
                        <a:rPr lang="ru-RU" sz="1400" b="0" i="1" kern="1200" dirty="0">
                          <a:solidFill>
                            <a:schemeClr val="dk1"/>
                          </a:solidFill>
                          <a:effectLst/>
                          <a:latin typeface="Arial" pitchFamily="34" charset="0"/>
                          <a:ea typeface="+mn-ea"/>
                          <a:cs typeface="Arial" pitchFamily="34" charset="0"/>
                        </a:rPr>
                        <a:t>не </a:t>
                      </a:r>
                      <a:r>
                        <a:rPr lang="ru-RU" sz="1400" b="0" i="1" kern="1200" dirty="0" err="1">
                          <a:solidFill>
                            <a:schemeClr val="dk1"/>
                          </a:solidFill>
                          <a:effectLst/>
                          <a:latin typeface="Arial" pitchFamily="34" charset="0"/>
                          <a:ea typeface="+mn-ea"/>
                          <a:cs typeface="Arial" pitchFamily="34" charset="0"/>
                        </a:rPr>
                        <a:t>менш</a:t>
                      </a:r>
                      <a:r>
                        <a:rPr lang="ru-RU" sz="1400" b="0" i="1" kern="1200" dirty="0">
                          <a:solidFill>
                            <a:schemeClr val="dk1"/>
                          </a:solidFill>
                          <a:effectLst/>
                          <a:latin typeface="Arial" pitchFamily="34" charset="0"/>
                          <a:ea typeface="+mn-ea"/>
                          <a:cs typeface="Arial" pitchFamily="34" charset="0"/>
                        </a:rPr>
                        <a:t> </a:t>
                      </a:r>
                      <a:r>
                        <a:rPr lang="ru-RU" sz="1400" b="0" i="1" kern="1200" dirty="0" err="1">
                          <a:solidFill>
                            <a:schemeClr val="dk1"/>
                          </a:solidFill>
                          <a:effectLst/>
                          <a:latin typeface="Arial" pitchFamily="34" charset="0"/>
                          <a:ea typeface="+mn-ea"/>
                          <a:cs typeface="Arial" pitchFamily="34" charset="0"/>
                        </a:rPr>
                        <a:t>ніж</a:t>
                      </a:r>
                      <a:r>
                        <a:rPr lang="ru-RU" sz="1400" b="0" i="1" kern="1200" dirty="0">
                          <a:solidFill>
                            <a:schemeClr val="dk1"/>
                          </a:solidFill>
                          <a:effectLst/>
                          <a:latin typeface="Arial" pitchFamily="34" charset="0"/>
                          <a:ea typeface="+mn-ea"/>
                          <a:cs typeface="Arial" pitchFamily="34" charset="0"/>
                        </a:rPr>
                        <a:t> 80% </a:t>
                      </a:r>
                      <a:r>
                        <a:rPr lang="ru-RU" sz="1400" b="0" i="1" kern="1200" dirty="0" err="1">
                          <a:solidFill>
                            <a:schemeClr val="dk1"/>
                          </a:solidFill>
                          <a:effectLst/>
                          <a:latin typeface="Arial" pitchFamily="34" charset="0"/>
                          <a:ea typeface="+mn-ea"/>
                          <a:cs typeface="Arial" pitchFamily="34" charset="0"/>
                        </a:rPr>
                        <a:t>від</a:t>
                      </a:r>
                      <a:r>
                        <a:rPr lang="ru-RU" sz="1400" b="0" i="1" kern="1200" dirty="0">
                          <a:solidFill>
                            <a:schemeClr val="dk1"/>
                          </a:solidFill>
                          <a:effectLst/>
                          <a:latin typeface="Arial" pitchFamily="34" charset="0"/>
                          <a:ea typeface="+mn-ea"/>
                          <a:cs typeface="Arial" pitchFamily="34" charset="0"/>
                        </a:rPr>
                        <a:t> </a:t>
                      </a:r>
                      <a:r>
                        <a:rPr lang="ru-RU" sz="1400" b="0" i="1" kern="1200" dirty="0" err="1">
                          <a:solidFill>
                            <a:schemeClr val="dk1"/>
                          </a:solidFill>
                          <a:effectLst/>
                          <a:latin typeface="Arial" pitchFamily="34" charset="0"/>
                          <a:ea typeface="+mn-ea"/>
                          <a:cs typeface="Arial" pitchFamily="34" charset="0"/>
                        </a:rPr>
                        <a:t>загальної</a:t>
                      </a:r>
                      <a:r>
                        <a:rPr lang="ru-RU" sz="1400" b="0" i="1" kern="1200" dirty="0">
                          <a:solidFill>
                            <a:schemeClr val="dk1"/>
                          </a:solidFill>
                          <a:effectLst/>
                          <a:latin typeface="Arial" pitchFamily="34" charset="0"/>
                          <a:ea typeface="+mn-ea"/>
                          <a:cs typeface="Arial" pitchFamily="34" charset="0"/>
                        </a:rPr>
                        <a:t> </a:t>
                      </a:r>
                      <a:r>
                        <a:rPr lang="ru-RU" sz="1400" b="0" i="1" kern="1200" dirty="0" err="1">
                          <a:solidFill>
                            <a:schemeClr val="dk1"/>
                          </a:solidFill>
                          <a:effectLst/>
                          <a:latin typeface="Arial" pitchFamily="34" charset="0"/>
                          <a:ea typeface="+mn-ea"/>
                          <a:cs typeface="Arial" pitchFamily="34" charset="0"/>
                        </a:rPr>
                        <a:t>кількості</a:t>
                      </a:r>
                      <a:r>
                        <a:rPr lang="ru-RU" sz="1400" b="0" i="1" kern="1200" dirty="0">
                          <a:solidFill>
                            <a:schemeClr val="dk1"/>
                          </a:solidFill>
                          <a:effectLst/>
                          <a:latin typeface="Arial" pitchFamily="34" charset="0"/>
                          <a:ea typeface="+mn-ea"/>
                          <a:cs typeface="Arial" pitchFamily="34" charset="0"/>
                        </a:rPr>
                        <a:t> – 10%</a:t>
                      </a:r>
                    </a:p>
                    <a:p>
                      <a:pPr algn="l"/>
                      <a:r>
                        <a:rPr lang="uk-UA" sz="1400" kern="1200" dirty="0">
                          <a:solidFill>
                            <a:schemeClr val="dk1"/>
                          </a:solidFill>
                          <a:effectLst/>
                          <a:latin typeface="Arial" pitchFamily="34" charset="0"/>
                          <a:ea typeface="+mn-ea"/>
                          <a:cs typeface="Arial" pitchFamily="34" charset="0"/>
                        </a:rPr>
                        <a:t>Наявність екологічного сертифікату підтверджує відповідність показнику і не потребує додаткового аналізу з боку Замовника і забезпечує додаткову оцінку ефективності та загальної безпеки.</a:t>
                      </a:r>
                      <a:endParaRPr lang="ru-RU" sz="1400" kern="1200" dirty="0">
                        <a:solidFill>
                          <a:schemeClr val="dk1"/>
                        </a:solidFill>
                        <a:effectLst/>
                        <a:latin typeface="Arial" pitchFamily="34" charset="0"/>
                        <a:ea typeface="+mn-ea"/>
                        <a:cs typeface="Arial" pitchFamily="34" charset="0"/>
                      </a:endParaRPr>
                    </a:p>
                    <a:p>
                      <a:pPr lvl="0" algn="just"/>
                      <a:r>
                        <a:rPr lang="uk-UA" sz="1400" b="0" dirty="0">
                          <a:solidFill>
                            <a:srgbClr val="002060"/>
                          </a:solidFill>
                          <a:latin typeface="Arial" pitchFamily="34" charset="0"/>
                          <a:cs typeface="Arial" pitchFamily="34" charset="0"/>
                        </a:rPr>
                        <a:t>. </a:t>
                      </a:r>
                      <a:endParaRPr lang="ru-RU" sz="14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buAutoNum type="arabicPeriod"/>
                      </a:pPr>
                      <a:r>
                        <a:rPr lang="uk-UA" sz="1400" kern="1200" dirty="0">
                          <a:solidFill>
                            <a:schemeClr val="dk1"/>
                          </a:solidFill>
                          <a:effectLst/>
                          <a:latin typeface="Arial" pitchFamily="34" charset="0"/>
                          <a:ea typeface="+mn-ea"/>
                          <a:cs typeface="Arial" pitchFamily="34" charset="0"/>
                        </a:rPr>
                        <a:t>Копія сертифікату відповідності продукції що надається встановленим екологічним критеріям на визначену категорію продукції згідно з ДСТУ ISO 14024 (</a:t>
                      </a:r>
                      <a:r>
                        <a:rPr lang="uk-UA" sz="1400" kern="1200" dirty="0" err="1">
                          <a:solidFill>
                            <a:schemeClr val="dk1"/>
                          </a:solidFill>
                          <a:effectLst/>
                          <a:latin typeface="Arial" pitchFamily="34" charset="0"/>
                          <a:ea typeface="+mn-ea"/>
                          <a:cs typeface="Arial" pitchFamily="34" charset="0"/>
                        </a:rPr>
                        <a:t>ISO</a:t>
                      </a:r>
                      <a:r>
                        <a:rPr lang="uk-UA" sz="1400" kern="1200" dirty="0">
                          <a:solidFill>
                            <a:schemeClr val="dk1"/>
                          </a:solidFill>
                          <a:effectLst/>
                          <a:latin typeface="Arial" pitchFamily="34" charset="0"/>
                          <a:ea typeface="+mn-ea"/>
                          <a:cs typeface="Arial" pitchFamily="34" charset="0"/>
                        </a:rPr>
                        <a:t> 14024, IDT) або </a:t>
                      </a:r>
                    </a:p>
                    <a:p>
                      <a:pPr marL="0" lvl="0" indent="0" algn="l">
                        <a:buAutoNum type="arabicPeriod"/>
                      </a:pPr>
                      <a:r>
                        <a:rPr lang="uk-UA" sz="1400" kern="1200" dirty="0">
                          <a:solidFill>
                            <a:schemeClr val="dk1"/>
                          </a:solidFill>
                          <a:effectLst/>
                          <a:latin typeface="Arial" pitchFamily="34" charset="0"/>
                          <a:ea typeface="+mn-ea"/>
                          <a:cs typeface="Arial" pitchFamily="34" charset="0"/>
                        </a:rPr>
                        <a:t>Сертифікат чи будь-який документ, що підтверджує відповідність екологічних характеристик лакофарбового матеріалу певним вимогам за схемою оцінювання згідно національних або міжнародних, стандартів. </a:t>
                      </a:r>
                      <a:endParaRPr lang="ru-RU" sz="1400" kern="1200" dirty="0">
                        <a:solidFill>
                          <a:schemeClr val="dk1"/>
                        </a:solidFill>
                        <a:effectLst/>
                        <a:latin typeface="Arial" pitchFamily="34" charset="0"/>
                        <a:ea typeface="+mn-ea"/>
                        <a:cs typeface="Arial" pitchFamily="34" charset="0"/>
                      </a:endParaRPr>
                    </a:p>
                    <a:p>
                      <a:pPr marL="0" lvl="0" indent="0" algn="l"/>
                      <a:r>
                        <a:rPr lang="uk-UA" sz="1400" kern="1200" dirty="0">
                          <a:solidFill>
                            <a:schemeClr val="dk1"/>
                          </a:solidFill>
                          <a:effectLst/>
                          <a:latin typeface="Arial" pitchFamily="34" charset="0"/>
                          <a:ea typeface="+mn-ea"/>
                          <a:cs typeface="Arial" pitchFamily="34" charset="0"/>
                        </a:rPr>
                        <a:t>3. Копія атестату акредитації органу з оцінки відповідності який видав сертифікат.</a:t>
                      </a:r>
                      <a:endParaRPr lang="ru-RU" sz="1400" kern="1200" dirty="0">
                        <a:solidFill>
                          <a:schemeClr val="dk1"/>
                        </a:solidFill>
                        <a:effectLst/>
                        <a:latin typeface="Arial" pitchFamily="34" charset="0"/>
                        <a:ea typeface="+mn-ea"/>
                        <a:cs typeface="Arial" pitchFamily="34" charset="0"/>
                      </a:endParaRPr>
                    </a:p>
                    <a:p>
                      <a:pPr lvl="0"/>
                      <a:endParaRPr lang="ru-RU"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kern="1200" dirty="0">
                          <a:solidFill>
                            <a:schemeClr val="dk1"/>
                          </a:solidFill>
                          <a:effectLst/>
                          <a:latin typeface="Arial" pitchFamily="34" charset="0"/>
                          <a:ea typeface="+mn-ea"/>
                          <a:cs typeface="Arial" pitchFamily="34" charset="0"/>
                        </a:rPr>
                        <a:t>Функціональна довговічність розмітки залежить від якості матеріалів, від технології нанесення розмітки, умов її експлуатації. Вибір матеріалу має досить суттєве значення. </a:t>
                      </a:r>
                    </a:p>
                    <a:p>
                      <a:pPr algn="l"/>
                      <a:r>
                        <a:rPr lang="uk-UA" sz="1400" kern="1200" dirty="0">
                          <a:solidFill>
                            <a:schemeClr val="dk1"/>
                          </a:solidFill>
                          <a:effectLst/>
                          <a:latin typeface="Arial" pitchFamily="34" charset="0"/>
                          <a:ea typeface="+mn-ea"/>
                          <a:cs typeface="Arial" pitchFamily="34" charset="0"/>
                        </a:rPr>
                        <a:t>Необхідність та ефективність застосування доводять такі нормативно-правові документи та дослідження.</a:t>
                      </a:r>
                      <a:r>
                        <a:rPr lang="uk-UA" sz="1400" kern="1200" cap="all" dirty="0">
                          <a:solidFill>
                            <a:schemeClr val="dk1"/>
                          </a:solidFill>
                          <a:effectLst/>
                          <a:latin typeface="Arial" pitchFamily="34" charset="0"/>
                          <a:ea typeface="+mn-ea"/>
                          <a:cs typeface="Arial" pitchFamily="34" charset="0"/>
                        </a:rPr>
                        <a:t> </a:t>
                      </a:r>
                      <a:endParaRPr lang="ru-RU" sz="1400" kern="1200" dirty="0">
                        <a:solidFill>
                          <a:schemeClr val="dk1"/>
                        </a:solidFill>
                        <a:effectLst/>
                        <a:latin typeface="Arial" pitchFamily="34" charset="0"/>
                        <a:ea typeface="+mn-ea"/>
                        <a:cs typeface="Arial" pitchFamily="34" charset="0"/>
                      </a:endParaRPr>
                    </a:p>
                    <a:p>
                      <a:pPr lvl="0" algn="l"/>
                      <a:r>
                        <a:rPr lang="uk-UA" sz="1400" kern="1200" dirty="0" err="1">
                          <a:solidFill>
                            <a:schemeClr val="dk1"/>
                          </a:solidFill>
                          <a:effectLst/>
                          <a:latin typeface="Arial" pitchFamily="34" charset="0"/>
                          <a:ea typeface="+mn-ea"/>
                          <a:cs typeface="Arial" pitchFamily="34" charset="0"/>
                        </a:rPr>
                        <a:t>Revision</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of</a:t>
                      </a:r>
                      <a:r>
                        <a:rPr lang="uk-UA" sz="1400" kern="1200" dirty="0">
                          <a:solidFill>
                            <a:schemeClr val="dk1"/>
                          </a:solidFill>
                          <a:effectLst/>
                          <a:latin typeface="Arial" pitchFamily="34" charset="0"/>
                          <a:ea typeface="+mn-ea"/>
                          <a:cs typeface="Arial" pitchFamily="34" charset="0"/>
                        </a:rPr>
                        <a:t> EU </a:t>
                      </a:r>
                      <a:r>
                        <a:rPr lang="uk-UA" sz="1400" kern="1200" dirty="0" err="1">
                          <a:solidFill>
                            <a:schemeClr val="dk1"/>
                          </a:solidFill>
                          <a:effectLst/>
                          <a:latin typeface="Arial" pitchFamily="34" charset="0"/>
                          <a:ea typeface="+mn-ea"/>
                          <a:cs typeface="Arial" pitchFamily="34" charset="0"/>
                        </a:rPr>
                        <a:t>Green</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Public</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Procurement</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Criteria</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for</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Indoor</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Cleaning</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Services</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Technical</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Report</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Luxembourg</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Publications</a:t>
                      </a:r>
                      <a:r>
                        <a:rPr lang="uk-UA" sz="1400" kern="1200" dirty="0">
                          <a:solidFill>
                            <a:schemeClr val="dk1"/>
                          </a:solidFill>
                          <a:effectLst/>
                          <a:latin typeface="Arial" pitchFamily="34" charset="0"/>
                          <a:ea typeface="+mn-ea"/>
                          <a:cs typeface="Arial" pitchFamily="34" charset="0"/>
                        </a:rPr>
                        <a:t> Office </a:t>
                      </a:r>
                      <a:r>
                        <a:rPr lang="uk-UA" sz="1400" kern="1200" dirty="0" err="1">
                          <a:solidFill>
                            <a:schemeClr val="dk1"/>
                          </a:solidFill>
                          <a:effectLst/>
                          <a:latin typeface="Arial" pitchFamily="34" charset="0"/>
                          <a:ea typeface="+mn-ea"/>
                          <a:cs typeface="Arial" pitchFamily="34" charset="0"/>
                        </a:rPr>
                        <a:t>of</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the</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European</a:t>
                      </a:r>
                      <a:r>
                        <a:rPr lang="uk-UA" sz="1400" kern="1200" dirty="0">
                          <a:solidFill>
                            <a:schemeClr val="dk1"/>
                          </a:solidFill>
                          <a:effectLst/>
                          <a:latin typeface="Arial" pitchFamily="34" charset="0"/>
                          <a:ea typeface="+mn-ea"/>
                          <a:cs typeface="Arial" pitchFamily="34" charset="0"/>
                        </a:rPr>
                        <a:t> </a:t>
                      </a:r>
                      <a:r>
                        <a:rPr lang="uk-UA" sz="1400" kern="1200" dirty="0" err="1">
                          <a:solidFill>
                            <a:schemeClr val="dk1"/>
                          </a:solidFill>
                          <a:effectLst/>
                          <a:latin typeface="Arial" pitchFamily="34" charset="0"/>
                          <a:ea typeface="+mn-ea"/>
                          <a:cs typeface="Arial" pitchFamily="34" charset="0"/>
                        </a:rPr>
                        <a:t>Union</a:t>
                      </a:r>
                      <a:r>
                        <a:rPr lang="uk-UA" sz="1400" kern="1200" dirty="0">
                          <a:solidFill>
                            <a:schemeClr val="dk1"/>
                          </a:solidFill>
                          <a:effectLst/>
                          <a:latin typeface="Arial" pitchFamily="34" charset="0"/>
                          <a:ea typeface="+mn-ea"/>
                          <a:cs typeface="Arial" pitchFamily="34" charset="0"/>
                        </a:rPr>
                        <a:t>, 2018 77 р.</a:t>
                      </a:r>
                      <a:endParaRPr lang="ru-RU" sz="1400" kern="1200" dirty="0">
                        <a:solidFill>
                          <a:schemeClr val="dk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Arial" pitchFamily="34" charset="0"/>
                          <a:ea typeface="+mn-ea"/>
                          <a:cs typeface="Arial" pitchFamily="34" charset="0"/>
                        </a:rPr>
                        <a:t>ДСТУ ISO 14024:2018 </a:t>
                      </a:r>
                      <a:r>
                        <a:rPr lang="ru-RU" sz="1400" kern="1200" dirty="0" err="1">
                          <a:solidFill>
                            <a:schemeClr val="dk1"/>
                          </a:solidFill>
                          <a:effectLst/>
                          <a:latin typeface="Arial" pitchFamily="34" charset="0"/>
                          <a:ea typeface="+mn-ea"/>
                          <a:cs typeface="Arial" pitchFamily="34" charset="0"/>
                        </a:rPr>
                        <a:t>Екологічні</a:t>
                      </a:r>
                      <a:r>
                        <a:rPr lang="ru-RU" sz="1400" kern="1200" dirty="0">
                          <a:solidFill>
                            <a:schemeClr val="dk1"/>
                          </a:solidFill>
                          <a:effectLst/>
                          <a:latin typeface="Arial" pitchFamily="34" charset="0"/>
                          <a:ea typeface="+mn-ea"/>
                          <a:cs typeface="Arial" pitchFamily="34" charset="0"/>
                        </a:rPr>
                        <a:t> </a:t>
                      </a:r>
                      <a:r>
                        <a:rPr lang="ru-RU" sz="1400" kern="1200" dirty="0" err="1">
                          <a:solidFill>
                            <a:schemeClr val="dk1"/>
                          </a:solidFill>
                          <a:effectLst/>
                          <a:latin typeface="Arial" pitchFamily="34" charset="0"/>
                          <a:ea typeface="+mn-ea"/>
                          <a:cs typeface="Arial" pitchFamily="34" charset="0"/>
                        </a:rPr>
                        <a:t>марковання</a:t>
                      </a:r>
                      <a:r>
                        <a:rPr lang="ru-RU" sz="1400" kern="1200" dirty="0">
                          <a:solidFill>
                            <a:schemeClr val="dk1"/>
                          </a:solidFill>
                          <a:effectLst/>
                          <a:latin typeface="Arial" pitchFamily="34" charset="0"/>
                          <a:ea typeface="+mn-ea"/>
                          <a:cs typeface="Arial" pitchFamily="34" charset="0"/>
                        </a:rPr>
                        <a:t> та </a:t>
                      </a:r>
                      <a:r>
                        <a:rPr lang="ru-RU" sz="1400" kern="1200" dirty="0" err="1">
                          <a:solidFill>
                            <a:schemeClr val="dk1"/>
                          </a:solidFill>
                          <a:effectLst/>
                          <a:latin typeface="Arial" pitchFamily="34" charset="0"/>
                          <a:ea typeface="+mn-ea"/>
                          <a:cs typeface="Arial" pitchFamily="34" charset="0"/>
                        </a:rPr>
                        <a:t>декларації</a:t>
                      </a:r>
                      <a:r>
                        <a:rPr lang="ru-RU" sz="1400" kern="1200" dirty="0">
                          <a:solidFill>
                            <a:schemeClr val="dk1"/>
                          </a:solidFill>
                          <a:effectLst/>
                          <a:latin typeface="Arial" pitchFamily="34" charset="0"/>
                          <a:ea typeface="+mn-ea"/>
                          <a:cs typeface="Arial" pitchFamily="34" charset="0"/>
                        </a:rPr>
                        <a:t>. </a:t>
                      </a:r>
                      <a:r>
                        <a:rPr lang="ru-RU" sz="1400" kern="1200" dirty="0" err="1">
                          <a:solidFill>
                            <a:schemeClr val="dk1"/>
                          </a:solidFill>
                          <a:effectLst/>
                          <a:latin typeface="Arial" pitchFamily="34" charset="0"/>
                          <a:ea typeface="+mn-ea"/>
                          <a:cs typeface="Arial" pitchFamily="34" charset="0"/>
                        </a:rPr>
                        <a:t>Екологічне</a:t>
                      </a:r>
                      <a:r>
                        <a:rPr lang="ru-RU" sz="1400" kern="1200" dirty="0">
                          <a:solidFill>
                            <a:schemeClr val="dk1"/>
                          </a:solidFill>
                          <a:effectLst/>
                          <a:latin typeface="Arial" pitchFamily="34" charset="0"/>
                          <a:ea typeface="+mn-ea"/>
                          <a:cs typeface="Arial" pitchFamily="34" charset="0"/>
                        </a:rPr>
                        <a:t> </a:t>
                      </a:r>
                      <a:r>
                        <a:rPr lang="ru-RU" sz="1400" kern="1200" dirty="0" err="1">
                          <a:solidFill>
                            <a:schemeClr val="dk1"/>
                          </a:solidFill>
                          <a:effectLst/>
                          <a:latin typeface="Arial" pitchFamily="34" charset="0"/>
                          <a:ea typeface="+mn-ea"/>
                          <a:cs typeface="Arial" pitchFamily="34" charset="0"/>
                        </a:rPr>
                        <a:t>марковання</a:t>
                      </a:r>
                      <a:r>
                        <a:rPr lang="ru-RU" sz="1400" kern="1200" dirty="0">
                          <a:solidFill>
                            <a:schemeClr val="dk1"/>
                          </a:solidFill>
                          <a:effectLst/>
                          <a:latin typeface="Arial" pitchFamily="34" charset="0"/>
                          <a:ea typeface="+mn-ea"/>
                          <a:cs typeface="Arial" pitchFamily="34" charset="0"/>
                        </a:rPr>
                        <a:t> типу I. </a:t>
                      </a:r>
                      <a:r>
                        <a:rPr lang="ru-RU" sz="1400" kern="1200" dirty="0" err="1">
                          <a:solidFill>
                            <a:schemeClr val="dk1"/>
                          </a:solidFill>
                          <a:effectLst/>
                          <a:latin typeface="Arial" pitchFamily="34" charset="0"/>
                          <a:ea typeface="+mn-ea"/>
                          <a:cs typeface="Arial" pitchFamily="34" charset="0"/>
                        </a:rPr>
                        <a:t>Принципи</a:t>
                      </a:r>
                      <a:r>
                        <a:rPr lang="ru-RU" sz="1400" kern="1200" dirty="0">
                          <a:solidFill>
                            <a:schemeClr val="dk1"/>
                          </a:solidFill>
                          <a:effectLst/>
                          <a:latin typeface="Arial" pitchFamily="34" charset="0"/>
                          <a:ea typeface="+mn-ea"/>
                          <a:cs typeface="Arial" pitchFamily="34" charset="0"/>
                        </a:rPr>
                        <a:t> та </a:t>
                      </a:r>
                      <a:r>
                        <a:rPr lang="ru-RU" sz="1400" kern="1200" dirty="0" err="1">
                          <a:solidFill>
                            <a:schemeClr val="dk1"/>
                          </a:solidFill>
                          <a:effectLst/>
                          <a:latin typeface="Arial" pitchFamily="34" charset="0"/>
                          <a:ea typeface="+mn-ea"/>
                          <a:cs typeface="Arial" pitchFamily="34" charset="0"/>
                        </a:rPr>
                        <a:t>процедури</a:t>
                      </a:r>
                      <a:r>
                        <a:rPr lang="ru-RU" sz="1400" kern="1200" dirty="0">
                          <a:solidFill>
                            <a:schemeClr val="dk1"/>
                          </a:solidFill>
                          <a:effectLst/>
                          <a:latin typeface="Arial" pitchFamily="34" charset="0"/>
                          <a:ea typeface="+mn-ea"/>
                          <a:cs typeface="Arial" pitchFamily="34" charset="0"/>
                        </a:rPr>
                        <a:t> (ISO 14024:2018, IDT)</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400" kern="1200" dirty="0">
                          <a:solidFill>
                            <a:schemeClr val="dk1"/>
                          </a:solidFill>
                          <a:effectLst/>
                          <a:latin typeface="Arial" pitchFamily="34" charset="0"/>
                          <a:ea typeface="+mn-ea"/>
                          <a:cs typeface="Arial" pitchFamily="34" charset="0"/>
                        </a:rPr>
                        <a:t>ДСТУ 2587:2010 Безпека дорожнього руху. Розмітка дорожня. Загальні технічні вимоги. Методи контролювання. Правила застосування. Київ, 2011. 59 с. (Інформація та документація)  та</a:t>
                      </a:r>
                      <a:r>
                        <a:rPr lang="uk-UA" sz="1400" kern="1200" baseline="0" dirty="0">
                          <a:solidFill>
                            <a:schemeClr val="dk1"/>
                          </a:solidFill>
                          <a:effectLst/>
                          <a:latin typeface="Arial" pitchFamily="34" charset="0"/>
                          <a:ea typeface="+mn-ea"/>
                          <a:cs typeface="Arial" pitchFamily="34" charset="0"/>
                        </a:rPr>
                        <a:t> інші.</a:t>
                      </a:r>
                      <a:endParaRPr lang="ru-RU" sz="1400" kern="1200" dirty="0">
                        <a:solidFill>
                          <a:schemeClr val="dk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7531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4E PPT template_v.2.potx" id="{997AA89E-B550-4C75-8161-EA217B742362}" vid="{CE33B491-B03A-445D-B757-9F16FE104BC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EU4E PPT template_v.2</Template>
  <TotalTime>6817</TotalTime>
  <Words>5540</Words>
  <Application>Microsoft Office PowerPoint</Application>
  <PresentationFormat>Экран (4:3)</PresentationFormat>
  <Paragraphs>282</Paragraphs>
  <Slides>25</Slides>
  <Notes>13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Roboto</vt:lpstr>
      <vt:lpstr>Office Theme</vt:lpstr>
      <vt:lpstr>Критерії сталих державних закупівель (СПЗ) для ремонту та будівництва доріг</vt:lpstr>
      <vt:lpstr>Презентация PowerPoint</vt:lpstr>
      <vt:lpstr>Презентация PowerPoint</vt:lpstr>
      <vt:lpstr>Презентация PowerPoint</vt:lpstr>
      <vt:lpstr>ФОРМА ПРЕДСТАВЛЕННЯ ВИМОГ СПЗ для проектів для ремонту та будівництва доріг</vt:lpstr>
      <vt:lpstr>Приклади нецінових критеріїв</vt:lpstr>
      <vt:lpstr>Презентация PowerPoint</vt:lpstr>
      <vt:lpstr>нецінові критерії.  Застосування екологічних вимог до матеріалів</vt:lpstr>
      <vt:lpstr>нецінові критерії.  Застосування екологічних вимог до матеріалів</vt:lpstr>
      <vt:lpstr>нецінові критерії.  Застосування екологічних вимог, що стосуються організації та виконання робіт  </vt:lpstr>
      <vt:lpstr>нецінові критерії.  Застосування екологічних вимог, що стосуються організації та виконання робіт  </vt:lpstr>
      <vt:lpstr>нецінові критерії.  Застосування екологічних вимог, що стосуються організації та виконання робіт  </vt:lpstr>
      <vt:lpstr>Приклади застосування екологічних вимог до матеріалів при проектуванні автомобільних доріг та в процесі виконання будівельних/ремонтних робіт </vt:lpstr>
      <vt:lpstr>ВИМОГИ ДО ТЕХНІЧНИХ УМОВ РЕАЛІЗАЦІЇ ПРОЕКТУ  Застосування екологічних вимог до матеріалів при проектуванні автомобільних доріг та в процесі виконання будівельних/ремонтних робіт</vt:lpstr>
      <vt:lpstr>ВИМОГИ ДО ТЕХНІЧНИХ УМОВ РЕАЛІЗАЦІЇ ПРОЕКТУ  Застосування екологічних вимог до матеріалів при проектуванні автомобільних доріг та в процесі виконання будівельних/ремонтних робіт </vt:lpstr>
      <vt:lpstr>ВИМОГИ ДО ТЕХНІЧНИХ УМОВ РЕАЛІЗАЦІЇ ПРОЕКТУ  Застосування екологічних вимог до матеріалів при проектуванні автомобільних доріг та в процесі виконання будівельних/ремонтних робіт </vt:lpstr>
      <vt:lpstr>Приклади застосування екологічних вимог до виконання робіт при проектуванні автомобільних доріг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ВИМОГИ ДО ТЕХНІЧНИХ УМОВ РЕАЛІЗАЦІЇ ПРОЕКТУ  Застосування екологічних вимог до виконання робіт  при проектуванні автомобільної дороги  та в процесі виконання будівельних/ремонтних робіт </vt:lpstr>
      <vt:lpstr>Презентация PowerPoint</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BARLA, Michael</dc:creator>
  <cp:lastModifiedBy>Svetlana Berzina</cp:lastModifiedBy>
  <cp:revision>321</cp:revision>
  <dcterms:created xsi:type="dcterms:W3CDTF">2019-12-06T07:12:01Z</dcterms:created>
  <dcterms:modified xsi:type="dcterms:W3CDTF">2021-10-11T16:16:42Z</dcterms:modified>
</cp:coreProperties>
</file>